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0" r:id="rId3"/>
    <p:sldId id="276" r:id="rId4"/>
    <p:sldId id="292" r:id="rId5"/>
    <p:sldId id="287" r:id="rId6"/>
    <p:sldId id="302" r:id="rId7"/>
    <p:sldId id="288" r:id="rId8"/>
    <p:sldId id="283" r:id="rId9"/>
    <p:sldId id="303" r:id="rId10"/>
    <p:sldId id="304" r:id="rId11"/>
    <p:sldId id="298" r:id="rId12"/>
    <p:sldId id="299" r:id="rId13"/>
    <p:sldId id="305" r:id="rId14"/>
    <p:sldId id="27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D7ED8-E6BE-402D-ACE6-18BB5F64AC05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5F8BA-BCE4-4CF8-B13C-F957B77BD8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831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93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884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32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82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72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07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34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55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76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61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45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A4D0-0F64-4BB1-8652-DA260544CD34}" type="datetimeFigureOut">
              <a:rPr lang="cs-CZ" smtClean="0"/>
              <a:t>5. 5. 2016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1C5E2-E823-49E0-86E4-BC45DA6FB8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27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etr.cernikovsky@msmt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err="1" smtClean="0"/>
              <a:t>Universitas</a:t>
            </a:r>
            <a:r>
              <a:rPr lang="cs-CZ" b="1" i="1" dirty="0" smtClean="0"/>
              <a:t> </a:t>
            </a:r>
            <a:r>
              <a:rPr lang="cs-CZ" b="1" i="1" dirty="0" err="1" smtClean="0"/>
              <a:t>semper</a:t>
            </a:r>
            <a:r>
              <a:rPr lang="cs-CZ" b="1" i="1" dirty="0" smtClean="0"/>
              <a:t> </a:t>
            </a:r>
            <a:r>
              <a:rPr lang="cs-CZ" b="1" i="1" dirty="0" err="1" smtClean="0"/>
              <a:t>reformanda</a:t>
            </a:r>
            <a:r>
              <a:rPr lang="cs-CZ" b="1" i="1" dirty="0" smtClean="0"/>
              <a:t>?  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i="1" dirty="0" smtClean="0"/>
              <a:t>České </a:t>
            </a:r>
            <a:r>
              <a:rPr lang="cs-CZ" b="1" i="1" dirty="0" smtClean="0"/>
              <a:t>reformní pokusy v evropských souvislostech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 smtClean="0"/>
              <a:t>Hodnocení kvality vysokých škol</a:t>
            </a:r>
          </a:p>
          <a:p>
            <a:endParaRPr lang="cs-CZ" dirty="0" smtClean="0"/>
          </a:p>
          <a:p>
            <a:r>
              <a:rPr lang="cs-CZ" dirty="0" smtClean="0"/>
              <a:t>Telč, 5. 5. 2016</a:t>
            </a:r>
          </a:p>
        </p:txBody>
      </p:sp>
    </p:spTree>
    <p:extLst>
      <p:ext uri="{BB962C8B-B14F-4D97-AF65-F5344CB8AC3E}">
        <p14:creationId xmlns:p14="http://schemas.microsoft.com/office/powerpoint/2010/main" val="186996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Vnitrostátní </a:t>
            </a:r>
            <a:r>
              <a:rPr lang="cs-CZ" dirty="0"/>
              <a:t>r</a:t>
            </a:r>
            <a:r>
              <a:rPr lang="cs-CZ" dirty="0" smtClean="0"/>
              <a:t>eformy v členských státech EU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14413" y="1825625"/>
            <a:ext cx="1004411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Po roce 2010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Jisté odpoutání reforem od společných evropských iniciativ, omezená koordinace</a:t>
            </a:r>
          </a:p>
          <a:p>
            <a:endParaRPr lang="cs-CZ" dirty="0" smtClean="0"/>
          </a:p>
          <a:p>
            <a:r>
              <a:rPr lang="cs-CZ" dirty="0" smtClean="0"/>
              <a:t>reformy financování vysokého školství, efektivita</a:t>
            </a:r>
          </a:p>
          <a:p>
            <a:r>
              <a:rPr lang="cs-CZ" dirty="0"/>
              <a:t>z</a:t>
            </a:r>
            <a:r>
              <a:rPr lang="cs-CZ" dirty="0" smtClean="0"/>
              <a:t>ajišťování kvality</a:t>
            </a:r>
          </a:p>
          <a:p>
            <a:r>
              <a:rPr lang="cs-CZ" dirty="0" smtClean="0"/>
              <a:t>posilování mechanismů společenské odpovědnosti vysokých škol</a:t>
            </a:r>
          </a:p>
          <a:p>
            <a:r>
              <a:rPr lang="cs-CZ" dirty="0" smtClean="0"/>
              <a:t>o</a:t>
            </a:r>
            <a:r>
              <a:rPr lang="cs-CZ" dirty="0" smtClean="0"/>
              <a:t>ptimalizace sítě vysokých škol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715124" y="1811771"/>
            <a:ext cx="38004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855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2000 – 2010: </a:t>
            </a:r>
            <a:r>
              <a:rPr lang="cs-CZ" dirty="0"/>
              <a:t>brave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demografický růst</a:t>
            </a:r>
          </a:p>
          <a:p>
            <a:r>
              <a:rPr lang="cs-CZ" dirty="0"/>
              <a:t>ekonomický růst (do krize</a:t>
            </a:r>
            <a:r>
              <a:rPr lang="cs-CZ" dirty="0" smtClean="0"/>
              <a:t>)</a:t>
            </a:r>
          </a:p>
          <a:p>
            <a:r>
              <a:rPr lang="cs-CZ" dirty="0" smtClean="0"/>
              <a:t>evropská integrace</a:t>
            </a:r>
            <a:endParaRPr lang="cs-CZ" dirty="0"/>
          </a:p>
          <a:p>
            <a:r>
              <a:rPr lang="cs-CZ" dirty="0"/>
              <a:t>rozšiřování přístupu k vysokoškolskému vzdělávání</a:t>
            </a:r>
          </a:p>
          <a:p>
            <a:endParaRPr lang="cs-CZ" dirty="0" smtClean="0"/>
          </a:p>
          <a:p>
            <a:r>
              <a:rPr lang="cs-CZ" dirty="0" smtClean="0"/>
              <a:t>evropská </a:t>
            </a:r>
            <a:r>
              <a:rPr lang="cs-CZ" dirty="0"/>
              <a:t>řešení, kooperace</a:t>
            </a:r>
          </a:p>
          <a:p>
            <a:r>
              <a:rPr lang="cs-CZ" dirty="0" smtClean="0"/>
              <a:t>zavádění </a:t>
            </a:r>
            <a:r>
              <a:rPr lang="cs-CZ" dirty="0"/>
              <a:t>nových nástrojů</a:t>
            </a:r>
          </a:p>
          <a:p>
            <a:r>
              <a:rPr lang="cs-CZ" dirty="0" smtClean="0"/>
              <a:t>postupné </a:t>
            </a:r>
            <a:r>
              <a:rPr lang="cs-CZ" dirty="0" smtClean="0"/>
              <a:t>sbližování boloňského procesu a EU </a:t>
            </a:r>
            <a:r>
              <a:rPr lang="cs-CZ" dirty="0" smtClean="0"/>
              <a:t>politik</a:t>
            </a:r>
          </a:p>
          <a:p>
            <a:r>
              <a:rPr lang="cs-CZ" dirty="0" smtClean="0"/>
              <a:t>konvergence vnitrostátních politik s nadnárodními iniciativami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143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2010 – 2015: </a:t>
            </a:r>
            <a:r>
              <a:rPr lang="cs-CZ" dirty="0" err="1" smtClean="0"/>
              <a:t>muddling</a:t>
            </a:r>
            <a:r>
              <a:rPr lang="cs-CZ" dirty="0" smtClean="0"/>
              <a:t> </a:t>
            </a:r>
            <a:r>
              <a:rPr lang="cs-CZ" dirty="0" err="1" smtClean="0"/>
              <a:t>through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demografické </a:t>
            </a:r>
            <a:r>
              <a:rPr lang="cs-CZ" dirty="0" smtClean="0"/>
              <a:t>změny </a:t>
            </a:r>
            <a:r>
              <a:rPr lang="cs-CZ" dirty="0" smtClean="0"/>
              <a:t>(zejm. střední a východní Evropa)</a:t>
            </a:r>
          </a:p>
          <a:p>
            <a:r>
              <a:rPr lang="cs-CZ" dirty="0" smtClean="0"/>
              <a:t>dopady </a:t>
            </a:r>
            <a:r>
              <a:rPr lang="cs-CZ" dirty="0" smtClean="0"/>
              <a:t>ekonomické krize: nezaměstnanost absolventů, financování širokého přístupu k VŠ vzdělávání</a:t>
            </a:r>
          </a:p>
          <a:p>
            <a:r>
              <a:rPr lang="cs-CZ" dirty="0"/>
              <a:t>n</a:t>
            </a:r>
            <a:r>
              <a:rPr lang="cs-CZ" dirty="0" smtClean="0"/>
              <a:t>ové politické souřadnice evropského projektu</a:t>
            </a:r>
            <a:endParaRPr lang="cs-CZ" dirty="0" smtClean="0"/>
          </a:p>
          <a:p>
            <a:r>
              <a:rPr lang="cs-CZ" dirty="0" smtClean="0"/>
              <a:t>rostoucí konkurence mezi institucemi</a:t>
            </a:r>
          </a:p>
          <a:p>
            <a:r>
              <a:rPr lang="cs-CZ" dirty="0" smtClean="0"/>
              <a:t>v</a:t>
            </a:r>
            <a:r>
              <a:rPr lang="cs-CZ" dirty="0" smtClean="0"/>
              <a:t>ětší divergence reforem na národní úrovni, hledání </a:t>
            </a:r>
            <a:r>
              <a:rPr lang="cs-CZ" dirty="0"/>
              <a:t>specifických </a:t>
            </a:r>
            <a:r>
              <a:rPr lang="cs-CZ" dirty="0" smtClean="0"/>
              <a:t>řešení</a:t>
            </a:r>
          </a:p>
          <a:p>
            <a:r>
              <a:rPr lang="cs-CZ" dirty="0"/>
              <a:t>v</a:t>
            </a:r>
            <a:r>
              <a:rPr lang="cs-CZ" dirty="0" smtClean="0"/>
              <a:t>ýznamné propojení boloňského procesu s EU politikou</a:t>
            </a:r>
          </a:p>
          <a:p>
            <a:r>
              <a:rPr lang="cs-CZ" dirty="0" smtClean="0"/>
              <a:t>omezená </a:t>
            </a:r>
            <a:r>
              <a:rPr lang="cs-CZ" dirty="0"/>
              <a:t>ochota </a:t>
            </a:r>
            <a:r>
              <a:rPr lang="cs-CZ" dirty="0" smtClean="0"/>
              <a:t>k novým společným </a:t>
            </a:r>
            <a:r>
              <a:rPr lang="cs-CZ" dirty="0"/>
              <a:t>evropským </a:t>
            </a:r>
            <a:r>
              <a:rPr lang="cs-CZ" dirty="0" smtClean="0"/>
              <a:t>řešením</a:t>
            </a:r>
          </a:p>
          <a:p>
            <a:r>
              <a:rPr lang="cs-CZ" dirty="0"/>
              <a:t>nové nástroje přijímány rezervovaně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3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Reforma vysokých škol v ČR v evropských souvislostech: </a:t>
            </a:r>
            <a:r>
              <a:rPr lang="cs-CZ" dirty="0" err="1" smtClean="0"/>
              <a:t>universitas</a:t>
            </a:r>
            <a:r>
              <a:rPr lang="cs-CZ" dirty="0" smtClean="0"/>
              <a:t> </a:t>
            </a:r>
            <a:r>
              <a:rPr lang="cs-CZ" dirty="0" err="1"/>
              <a:t>semper</a:t>
            </a:r>
            <a:r>
              <a:rPr lang="cs-CZ" dirty="0"/>
              <a:t> </a:t>
            </a:r>
            <a:r>
              <a:rPr lang="cs-CZ" dirty="0" err="1"/>
              <a:t>reformanda</a:t>
            </a:r>
            <a:r>
              <a:rPr lang="cs-CZ" dirty="0"/>
              <a:t> et </a:t>
            </a:r>
            <a:r>
              <a:rPr lang="cs-CZ" dirty="0" err="1"/>
              <a:t>semper</a:t>
            </a:r>
            <a:r>
              <a:rPr lang="cs-CZ" dirty="0"/>
              <a:t> </a:t>
            </a:r>
            <a:r>
              <a:rPr lang="cs-CZ" dirty="0" err="1"/>
              <a:t>reformans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novela zákona o vysokých školách formována více duchem první boloňské dekády než evropským vývojem po roce 2010</a:t>
            </a:r>
          </a:p>
          <a:p>
            <a:endParaRPr lang="cs-CZ" dirty="0"/>
          </a:p>
          <a:p>
            <a:r>
              <a:rPr lang="cs-CZ" dirty="0"/>
              <a:t>ř</a:t>
            </a:r>
            <a:r>
              <a:rPr lang="cs-CZ" dirty="0" smtClean="0"/>
              <a:t>ada změn se pravděpodobně uskutečňuje na institucionální úrovni i bez legislativního ukotvení, někdy i jako nezamýšlený důsledek jiných politik: diverzifikace studijních cest, profesionalizace řízení vysokých škol, nové technologické výzvy</a:t>
            </a:r>
          </a:p>
          <a:p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eformální vliv evropských řešení, imitace zahraničních příkladů dobré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674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Děkuji Vám za pozornost!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Petr </a:t>
            </a:r>
            <a:r>
              <a:rPr lang="cs-CZ" dirty="0" err="1" smtClean="0"/>
              <a:t>Černikovský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MŠMT</a:t>
            </a:r>
          </a:p>
          <a:p>
            <a:pPr marL="0" indent="0" algn="ctr">
              <a:buNone/>
            </a:pPr>
            <a:r>
              <a:rPr lang="cs-CZ" dirty="0" smtClean="0">
                <a:hlinkClick r:id="rId2"/>
              </a:rPr>
              <a:t>petr.cernikovsky@msmt.cz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0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461" y="668568"/>
            <a:ext cx="9729789" cy="5964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Reformní snahy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1998 zákon č. 111/1998 Sb. o vysokých školách</a:t>
            </a:r>
          </a:p>
          <a:p>
            <a:r>
              <a:rPr lang="cs-CZ" dirty="0" smtClean="0"/>
              <a:t>2001 Národní program rozvoje vzdělávání (Bílá kniha)</a:t>
            </a:r>
          </a:p>
          <a:p>
            <a:r>
              <a:rPr lang="cs-CZ" dirty="0" smtClean="0"/>
              <a:t>2004 Koncepce reformy vysokého školství: rozvojové programy, </a:t>
            </a:r>
          </a:p>
          <a:p>
            <a:endParaRPr lang="cs-CZ" dirty="0" smtClean="0"/>
          </a:p>
          <a:p>
            <a:r>
              <a:rPr lang="cs-CZ" dirty="0" smtClean="0"/>
              <a:t>2005 Country </a:t>
            </a:r>
            <a:r>
              <a:rPr lang="cs-CZ" dirty="0" err="1" smtClean="0"/>
              <a:t>Note</a:t>
            </a:r>
            <a:endParaRPr lang="cs-CZ" dirty="0" smtClean="0"/>
          </a:p>
          <a:p>
            <a:r>
              <a:rPr lang="cs-CZ" dirty="0" smtClean="0"/>
              <a:t>2006 Teze Bílé knihy terciárního vzdělávání</a:t>
            </a:r>
          </a:p>
          <a:p>
            <a:r>
              <a:rPr lang="cs-CZ" dirty="0" smtClean="0"/>
              <a:t>2009 Bílá kniha terciárního vzdělávání </a:t>
            </a:r>
          </a:p>
          <a:p>
            <a:r>
              <a:rPr lang="cs-CZ" dirty="0" smtClean="0"/>
              <a:t>2009 teze věcného záměru zákona o terciárním vzdělávání</a:t>
            </a:r>
          </a:p>
          <a:p>
            <a:r>
              <a:rPr lang="cs-CZ" dirty="0" smtClean="0"/>
              <a:t>2011 věcný záměr </a:t>
            </a:r>
            <a:r>
              <a:rPr lang="cs-CZ" dirty="0"/>
              <a:t>zákona o </a:t>
            </a:r>
            <a:r>
              <a:rPr lang="cs-CZ" dirty="0" smtClean="0"/>
              <a:t>vysokých školách</a:t>
            </a:r>
            <a:endParaRPr lang="cs-CZ" dirty="0"/>
          </a:p>
          <a:p>
            <a:r>
              <a:rPr lang="cs-CZ" dirty="0" smtClean="0"/>
              <a:t>2013 návrh novely zákona o vysokých školách</a:t>
            </a:r>
          </a:p>
          <a:p>
            <a:r>
              <a:rPr lang="cs-CZ" dirty="0" smtClean="0"/>
              <a:t>2016 přijetí novely zákona o vysokých školách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7933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Boloňský proces</a:t>
            </a:r>
          </a:p>
          <a:p>
            <a:r>
              <a:rPr lang="cs-CZ" dirty="0" smtClean="0"/>
              <a:t>Podpora reforem vysokého školství v Evropské unii</a:t>
            </a:r>
          </a:p>
          <a:p>
            <a:r>
              <a:rPr lang="cs-CZ" dirty="0" smtClean="0"/>
              <a:t>Vnitrostátní reformy v členských státech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775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Boloňský proces</a:t>
            </a:r>
            <a:endParaRPr lang="cs-CZ" dirty="0"/>
          </a:p>
        </p:txBody>
      </p:sp>
      <p:pic>
        <p:nvPicPr>
          <p:cNvPr id="1026" name="Picture 2" descr="C:\Users\cernikovskyp\Desktop\Bologna_zon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71335"/>
            <a:ext cx="64770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6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Boloňský proces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9875837" cy="823912"/>
          </a:xfrm>
        </p:spPr>
        <p:txBody>
          <a:bodyPr/>
          <a:lstStyle/>
          <a:p>
            <a:r>
              <a:rPr lang="cs-CZ" sz="3200" dirty="0">
                <a:solidFill>
                  <a:schemeClr val="tx2"/>
                </a:solidFill>
              </a:rPr>
              <a:t>1999 </a:t>
            </a:r>
            <a:r>
              <a:rPr lang="cs-CZ" sz="3200" b="0" dirty="0">
                <a:solidFill>
                  <a:schemeClr val="tx2"/>
                </a:solidFill>
              </a:rPr>
              <a:t>Boloňská deklarace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112169"/>
            <a:ext cx="5157787" cy="3684588"/>
          </a:xfrm>
        </p:spPr>
        <p:txBody>
          <a:bodyPr/>
          <a:lstStyle/>
          <a:p>
            <a:r>
              <a:rPr lang="cs-CZ" dirty="0"/>
              <a:t>atraktivita evropského vysokého školství</a:t>
            </a:r>
          </a:p>
          <a:p>
            <a:r>
              <a:rPr lang="cs-CZ" dirty="0"/>
              <a:t>mobilita</a:t>
            </a:r>
          </a:p>
          <a:p>
            <a:r>
              <a:rPr lang="cs-CZ" dirty="0"/>
              <a:t>kvalita vysokoškolského vzdělávání</a:t>
            </a:r>
          </a:p>
          <a:p>
            <a:r>
              <a:rPr lang="cs-CZ" dirty="0"/>
              <a:t>dostupnost vysokoškolského vzdělávání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56325" y="2093119"/>
            <a:ext cx="5183188" cy="3684588"/>
          </a:xfrm>
        </p:spPr>
        <p:txBody>
          <a:bodyPr/>
          <a:lstStyle/>
          <a:p>
            <a:r>
              <a:rPr lang="cs-CZ" dirty="0"/>
              <a:t>strukturované studium </a:t>
            </a:r>
          </a:p>
          <a:p>
            <a:r>
              <a:rPr lang="cs-CZ" dirty="0"/>
              <a:t>uznávání kvalifikací</a:t>
            </a:r>
          </a:p>
          <a:p>
            <a:r>
              <a:rPr lang="cs-CZ" dirty="0"/>
              <a:t>kreditní systém</a:t>
            </a:r>
          </a:p>
          <a:p>
            <a:r>
              <a:rPr lang="cs-CZ" dirty="0"/>
              <a:t>kvalifikační rámce</a:t>
            </a:r>
          </a:p>
          <a:p>
            <a:r>
              <a:rPr lang="cs-CZ" dirty="0"/>
              <a:t>evropská spolupráce v zajišťování kvality</a:t>
            </a:r>
          </a:p>
          <a:p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"/>
          </p:nvPr>
        </p:nvSpPr>
        <p:spPr>
          <a:xfrm>
            <a:off x="781050" y="5576888"/>
            <a:ext cx="10633075" cy="823912"/>
          </a:xfrm>
        </p:spPr>
        <p:txBody>
          <a:bodyPr>
            <a:normAutofit fontScale="92500"/>
          </a:bodyPr>
          <a:lstStyle/>
          <a:p>
            <a:pPr>
              <a:tabLst>
                <a:tab pos="3943350" algn="l"/>
              </a:tabLst>
            </a:pPr>
            <a:r>
              <a:rPr lang="cs-CZ" sz="3200" dirty="0">
                <a:solidFill>
                  <a:schemeClr val="tx2"/>
                </a:solidFill>
              </a:rPr>
              <a:t>2010</a:t>
            </a:r>
            <a:r>
              <a:rPr lang="cs-CZ" sz="3200" b="0" dirty="0">
                <a:solidFill>
                  <a:schemeClr val="tx2"/>
                </a:solidFill>
              </a:rPr>
              <a:t> vyhlášení Evropského prostoru vysokoškolského vzdělávání</a:t>
            </a:r>
            <a:endParaRPr lang="cs-CZ" sz="3200" b="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8" name="Zástupný symbol pro text 2"/>
          <p:cNvSpPr>
            <a:spLocks noGrp="1"/>
          </p:cNvSpPr>
          <p:nvPr>
            <p:ph type="body" idx="1"/>
          </p:nvPr>
        </p:nvSpPr>
        <p:spPr>
          <a:xfrm>
            <a:off x="750888" y="6034088"/>
            <a:ext cx="10633075" cy="53816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3943350" algn="l"/>
              </a:tabLst>
            </a:pPr>
            <a:r>
              <a:rPr lang="cs-CZ" sz="2800" b="0" dirty="0"/>
              <a:t>zaměstnatelnost, sociální dimenze, výuka a učení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44672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vysokoškolských reforem v EU</a:t>
            </a:r>
            <a:endParaRPr lang="cs-CZ" dirty="0"/>
          </a:p>
        </p:txBody>
      </p:sp>
      <p:pic>
        <p:nvPicPr>
          <p:cNvPr id="3" name="Picture 2" descr="C:\Users\cernikovskyp\Desktop\map_defaul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4762500" cy="447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23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vysokoškolských reforem v EU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14413" y="1825625"/>
            <a:ext cx="558641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/>
              <a:t>2000</a:t>
            </a:r>
            <a:r>
              <a:rPr lang="cs-CZ" dirty="0"/>
              <a:t> Lisabonská strategie</a:t>
            </a:r>
          </a:p>
          <a:p>
            <a:pPr marL="0" indent="0">
              <a:buNone/>
            </a:pPr>
            <a:r>
              <a:rPr lang="cs-CZ" b="1" dirty="0"/>
              <a:t>2006</a:t>
            </a:r>
            <a:r>
              <a:rPr lang="cs-CZ" dirty="0"/>
              <a:t> </a:t>
            </a:r>
            <a:r>
              <a:rPr lang="cs-CZ" dirty="0" err="1"/>
              <a:t>Delivering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modernization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Universities</a:t>
            </a:r>
            <a:r>
              <a:rPr lang="cs-CZ" dirty="0"/>
              <a:t>: </a:t>
            </a:r>
            <a:r>
              <a:rPr lang="cs-CZ" dirty="0" err="1"/>
              <a:t>Education</a:t>
            </a:r>
            <a:r>
              <a:rPr lang="cs-CZ" dirty="0"/>
              <a:t>,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Innovation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2010</a:t>
            </a:r>
            <a:r>
              <a:rPr lang="cs-CZ" dirty="0" smtClean="0"/>
              <a:t> </a:t>
            </a:r>
            <a:r>
              <a:rPr lang="cs-CZ" dirty="0"/>
              <a:t>Strategie Evropa 2020</a:t>
            </a:r>
          </a:p>
          <a:p>
            <a:pPr marL="0" indent="0">
              <a:buNone/>
            </a:pPr>
            <a:r>
              <a:rPr lang="cs-CZ" b="1" dirty="0" smtClean="0"/>
              <a:t>2011</a:t>
            </a:r>
            <a:r>
              <a:rPr lang="cs-CZ" dirty="0" smtClean="0"/>
              <a:t> </a:t>
            </a:r>
            <a:r>
              <a:rPr lang="cs-CZ" dirty="0" err="1"/>
              <a:t>Supporting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and </a:t>
            </a:r>
            <a:r>
              <a:rPr lang="cs-CZ" dirty="0" err="1"/>
              <a:t>Jobs</a:t>
            </a:r>
            <a:r>
              <a:rPr lang="cs-CZ" dirty="0"/>
              <a:t>: </a:t>
            </a:r>
            <a:r>
              <a:rPr lang="en-US" dirty="0"/>
              <a:t>an agenda for the </a:t>
            </a:r>
            <a:r>
              <a:rPr lang="en-US" dirty="0" err="1"/>
              <a:t>modernisation</a:t>
            </a:r>
            <a:r>
              <a:rPr lang="en-US" dirty="0"/>
              <a:t> of Europe’s higher education </a:t>
            </a:r>
            <a:r>
              <a:rPr lang="en-US" dirty="0" smtClean="0"/>
              <a:t>systems</a:t>
            </a:r>
            <a:endParaRPr lang="cs-CZ" dirty="0"/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715124" y="1811771"/>
            <a:ext cx="38004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2000 – 2006 </a:t>
            </a:r>
            <a:r>
              <a:rPr lang="cs-CZ" dirty="0" smtClean="0"/>
              <a:t>Sokrates II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b="1" dirty="0" smtClean="0"/>
              <a:t>2007 – 2013 </a:t>
            </a:r>
            <a:r>
              <a:rPr lang="cs-CZ" dirty="0" smtClean="0"/>
              <a:t>LLP, ESIF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2014 </a:t>
            </a:r>
            <a:r>
              <a:rPr lang="cs-CZ" b="1" dirty="0" smtClean="0"/>
              <a:t>– 2020 </a:t>
            </a:r>
            <a:r>
              <a:rPr lang="cs-CZ" dirty="0" smtClean="0"/>
              <a:t>Erasmus+, ESIF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063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Vnitrostátní </a:t>
            </a:r>
            <a:r>
              <a:rPr lang="cs-CZ" dirty="0"/>
              <a:t>r</a:t>
            </a:r>
            <a:r>
              <a:rPr lang="cs-CZ" dirty="0" smtClean="0"/>
              <a:t>eformy v členských státech EU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14413" y="1825625"/>
            <a:ext cx="10044112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 smtClean="0"/>
              <a:t>První boloňská dekáda:</a:t>
            </a:r>
          </a:p>
          <a:p>
            <a:r>
              <a:rPr lang="cs-CZ" dirty="0" smtClean="0"/>
              <a:t>množství reforem na národní úrovni</a:t>
            </a:r>
          </a:p>
          <a:p>
            <a:r>
              <a:rPr lang="cs-CZ" dirty="0" smtClean="0"/>
              <a:t>silné synergie s evropskými iniciativami</a:t>
            </a:r>
          </a:p>
          <a:p>
            <a:endParaRPr lang="cs-CZ" dirty="0"/>
          </a:p>
          <a:p>
            <a:r>
              <a:rPr lang="cs-CZ" dirty="0" smtClean="0"/>
              <a:t>posilování institucionální autonomie</a:t>
            </a:r>
          </a:p>
          <a:p>
            <a:r>
              <a:rPr lang="cs-CZ" dirty="0"/>
              <a:t>r</a:t>
            </a:r>
            <a:r>
              <a:rPr lang="cs-CZ" dirty="0" smtClean="0"/>
              <a:t>estrukturalizace studia</a:t>
            </a:r>
          </a:p>
          <a:p>
            <a:r>
              <a:rPr lang="cs-CZ" dirty="0"/>
              <a:t>z</a:t>
            </a:r>
            <a:r>
              <a:rPr lang="cs-CZ" dirty="0" smtClean="0"/>
              <a:t>ajišťování kvality</a:t>
            </a:r>
          </a:p>
          <a:p>
            <a:r>
              <a:rPr lang="cs-CZ" dirty="0" smtClean="0"/>
              <a:t>Internacionalizace</a:t>
            </a:r>
          </a:p>
          <a:p>
            <a:r>
              <a:rPr lang="cs-CZ" dirty="0" smtClean="0"/>
              <a:t>financování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>
          <a:xfrm>
            <a:off x="6715124" y="1811771"/>
            <a:ext cx="38004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298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474</Words>
  <Application>Microsoft Office PowerPoint</Application>
  <PresentationFormat>Širokoúhlá obrazovka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Universitas semper reformanda?   České reformní pokusy v evropských souvislostech</vt:lpstr>
      <vt:lpstr>Prezentace aplikace PowerPoint</vt:lpstr>
      <vt:lpstr>Reformní snahy v ČR</vt:lpstr>
      <vt:lpstr>Evropský kontext</vt:lpstr>
      <vt:lpstr>Boloňský proces</vt:lpstr>
      <vt:lpstr>Boloňský proces</vt:lpstr>
      <vt:lpstr>Podpora vysokoškolských reforem v EU</vt:lpstr>
      <vt:lpstr>Podpora vysokoškolských reforem v EU</vt:lpstr>
      <vt:lpstr>Vnitrostátní reformy v členských státech EU</vt:lpstr>
      <vt:lpstr>Vnitrostátní reformy v členských státech EU</vt:lpstr>
      <vt:lpstr>2000 – 2010: brave new world of HE</vt:lpstr>
      <vt:lpstr>2010 – 2015: muddling through</vt:lpstr>
      <vt:lpstr>Reforma vysokých škol v ČR v evropských souvislostech: universitas semper reformanda et semper reformans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</dc:creator>
  <cp:lastModifiedBy>Petr</cp:lastModifiedBy>
  <cp:revision>92</cp:revision>
  <dcterms:created xsi:type="dcterms:W3CDTF">2015-05-17T12:00:07Z</dcterms:created>
  <dcterms:modified xsi:type="dcterms:W3CDTF">2016-05-05T10:34:29Z</dcterms:modified>
</cp:coreProperties>
</file>