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15" r:id="rId5"/>
  </p:sldMasterIdLst>
  <p:notesMasterIdLst>
    <p:notesMasterId r:id="rId97"/>
  </p:notesMasterIdLst>
  <p:sldIdLst>
    <p:sldId id="256" r:id="rId6"/>
    <p:sldId id="572" r:id="rId7"/>
    <p:sldId id="575" r:id="rId8"/>
    <p:sldId id="573" r:id="rId9"/>
    <p:sldId id="568" r:id="rId10"/>
    <p:sldId id="576" r:id="rId11"/>
    <p:sldId id="577" r:id="rId12"/>
    <p:sldId id="423" r:id="rId13"/>
    <p:sldId id="340" r:id="rId14"/>
    <p:sldId id="487" r:id="rId15"/>
    <p:sldId id="569" r:id="rId16"/>
    <p:sldId id="485" r:id="rId17"/>
    <p:sldId id="422" r:id="rId18"/>
    <p:sldId id="548" r:id="rId19"/>
    <p:sldId id="429" r:id="rId20"/>
    <p:sldId id="549" r:id="rId21"/>
    <p:sldId id="486" r:id="rId22"/>
    <p:sldId id="550" r:id="rId23"/>
    <p:sldId id="578" r:id="rId24"/>
    <p:sldId id="579" r:id="rId25"/>
    <p:sldId id="627" r:id="rId26"/>
    <p:sldId id="580" r:id="rId27"/>
    <p:sldId id="620" r:id="rId28"/>
    <p:sldId id="518" r:id="rId29"/>
    <p:sldId id="571" r:id="rId30"/>
    <p:sldId id="623" r:id="rId31"/>
    <p:sldId id="562" r:id="rId32"/>
    <p:sldId id="416" r:id="rId33"/>
    <p:sldId id="621" r:id="rId34"/>
    <p:sldId id="384" r:id="rId35"/>
    <p:sldId id="399" r:id="rId36"/>
    <p:sldId id="564" r:id="rId37"/>
    <p:sldId id="628" r:id="rId38"/>
    <p:sldId id="581" r:id="rId39"/>
    <p:sldId id="584" r:id="rId40"/>
    <p:sldId id="582" r:id="rId41"/>
    <p:sldId id="625" r:id="rId42"/>
    <p:sldId id="626" r:id="rId43"/>
    <p:sldId id="497" r:id="rId44"/>
    <p:sldId id="585" r:id="rId45"/>
    <p:sldId id="501" r:id="rId46"/>
    <p:sldId id="502" r:id="rId47"/>
    <p:sldId id="506" r:id="rId48"/>
    <p:sldId id="459" r:id="rId49"/>
    <p:sldId id="460" r:id="rId50"/>
    <p:sldId id="507" r:id="rId51"/>
    <p:sldId id="618" r:id="rId52"/>
    <p:sldId id="617" r:id="rId53"/>
    <p:sldId id="508" r:id="rId54"/>
    <p:sldId id="282" r:id="rId55"/>
    <p:sldId id="586" r:id="rId56"/>
    <p:sldId id="427" r:id="rId57"/>
    <p:sldId id="561" r:id="rId58"/>
    <p:sldId id="430" r:id="rId59"/>
    <p:sldId id="619" r:id="rId60"/>
    <p:sldId id="431" r:id="rId61"/>
    <p:sldId id="511" r:id="rId62"/>
    <p:sldId id="437" r:id="rId63"/>
    <p:sldId id="587" r:id="rId64"/>
    <p:sldId id="588" r:id="rId65"/>
    <p:sldId id="589" r:id="rId66"/>
    <p:sldId id="590" r:id="rId67"/>
    <p:sldId id="592" r:id="rId68"/>
    <p:sldId id="591" r:id="rId69"/>
    <p:sldId id="593" r:id="rId70"/>
    <p:sldId id="594" r:id="rId71"/>
    <p:sldId id="597" r:id="rId72"/>
    <p:sldId id="596" r:id="rId73"/>
    <p:sldId id="595" r:id="rId74"/>
    <p:sldId id="303" r:id="rId75"/>
    <p:sldId id="314" r:id="rId76"/>
    <p:sldId id="624" r:id="rId77"/>
    <p:sldId id="305" r:id="rId78"/>
    <p:sldId id="598" r:id="rId79"/>
    <p:sldId id="603" r:id="rId80"/>
    <p:sldId id="605" r:id="rId81"/>
    <p:sldId id="606" r:id="rId82"/>
    <p:sldId id="607" r:id="rId83"/>
    <p:sldId id="344" r:id="rId84"/>
    <p:sldId id="347" r:id="rId85"/>
    <p:sldId id="349" r:id="rId86"/>
    <p:sldId id="608" r:id="rId87"/>
    <p:sldId id="609" r:id="rId88"/>
    <p:sldId id="610" r:id="rId89"/>
    <p:sldId id="612" r:id="rId90"/>
    <p:sldId id="301" r:id="rId91"/>
    <p:sldId id="513" r:id="rId92"/>
    <p:sldId id="512" r:id="rId93"/>
    <p:sldId id="613" r:id="rId94"/>
    <p:sldId id="516" r:id="rId95"/>
    <p:sldId id="407" r:id="rId9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BD9AB5-6C8E-728E-5723-DB82400E89B8}" name="Bálint Lovász" initials="BL" userId="4bbf1f0b9281b40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97F"/>
    <a:srgbClr val="FBBF4B"/>
    <a:srgbClr val="F2314C"/>
    <a:srgbClr val="F26A29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33EA7-DBF1-489D-AB5A-4F8D9BEF4D6C}" v="37" dt="2023-05-25T07:13:28.662"/>
    <p1510:client id="{9345B469-9306-4079-8C9A-EE6ECFA6E05D}" v="5" dt="2023-05-24T21:44:15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8" autoAdjust="0"/>
    <p:restoredTop sz="81760" autoAdjust="0"/>
  </p:normalViewPr>
  <p:slideViewPr>
    <p:cSldViewPr snapToGrid="0">
      <p:cViewPr varScale="1">
        <p:scale>
          <a:sx n="70" d="100"/>
          <a:sy n="70" d="100"/>
        </p:scale>
        <p:origin x="1166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6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aavs.sharepoint.com/sites/Studentoffice/Zdielane%20dokumenty/N&#225;rodn&#253;%20&#353;tudentsk&#253;%20prieskum/ANALYZA/TK%202021%2006%2029/data%20TK_prepojenie%20na%20pp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aavs.sharepoint.com/sites/Studentoffice/Zdielane%20dokumenty/N&#225;rodn&#253;%20&#353;tudentsk&#253;%20prieskum/ANALYZA/TK%202021%2006%2029/data%20TK+TS%20sta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aavs.sharepoint.com/sites/Studentoffice/Zdielane%20dokumenty/N&#225;rodn&#253;%20&#353;tudentsk&#253;%20prieskum/ANALYZA/TK%202021%2006%2029/data%20TK+TS%20sta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aavs.sharepoint.com/sites/Studentoffice/Zdielane%20dokumenty/N&#225;rodn&#253;%20&#353;tudentsk&#253;%20prieskum/ANALYZA/TK%202021%2006%2029/data%20TK+TS%20star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 sz="2400"/>
              <a:t>Graf</a:t>
            </a:r>
            <a:r>
              <a:rPr lang="sk-SK" sz="2400" baseline="0"/>
              <a:t> 3. Dĺžka praxe/stáže bola:</a:t>
            </a:r>
            <a:endParaRPr lang="sk-SK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'graf 3'!$B$12</c:f>
              <c:strCache>
                <c:ptCount val="1"/>
                <c:pt idx="0">
                  <c:v>dostatočná</c:v>
                </c:pt>
              </c:strCache>
            </c:strRef>
          </c:tx>
          <c:spPr>
            <a:solidFill>
              <a:srgbClr val="2739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 3'!$A$13:$A$19</c:f>
              <c:strCache>
                <c:ptCount val="7"/>
                <c:pt idx="0">
                  <c:v>exaktné a prírodovedné odbory</c:v>
                </c:pt>
                <c:pt idx="1">
                  <c:v>technické a technologické odbory</c:v>
                </c:pt>
                <c:pt idx="2">
                  <c:v>ekonómia a manažment</c:v>
                </c:pt>
                <c:pt idx="3">
                  <c:v>umelecké odbory</c:v>
                </c:pt>
                <c:pt idx="4">
                  <c:v>spoločenskovedné a humanitné odbory</c:v>
                </c:pt>
                <c:pt idx="5">
                  <c:v>učiteľstvo a pedagogické vedy</c:v>
                </c:pt>
                <c:pt idx="6">
                  <c:v>lekárske a zdravotnícke odbory</c:v>
                </c:pt>
              </c:strCache>
            </c:strRef>
          </c:cat>
          <c:val>
            <c:numRef>
              <c:f>'graf 3'!$B$13:$B$19</c:f>
              <c:numCache>
                <c:formatCode>0%</c:formatCode>
                <c:ptCount val="7"/>
                <c:pt idx="0">
                  <c:v>0.24065769805680121</c:v>
                </c:pt>
                <c:pt idx="1">
                  <c:v>0.28764652840396754</c:v>
                </c:pt>
                <c:pt idx="2">
                  <c:v>0.37766410912190962</c:v>
                </c:pt>
                <c:pt idx="3">
                  <c:v>0.37226277372262773</c:v>
                </c:pt>
                <c:pt idx="4">
                  <c:v>0.3528198074277854</c:v>
                </c:pt>
                <c:pt idx="5">
                  <c:v>0.56480380499405469</c:v>
                </c:pt>
                <c:pt idx="6">
                  <c:v>0.69051878354203933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2E-40D4-8E6B-DAF5258AC2EB}"/>
            </c:ext>
          </c:extLst>
        </c:ser>
        <c:ser>
          <c:idx val="1"/>
          <c:order val="1"/>
          <c:tx>
            <c:strRef>
              <c:f>'graf 3'!$C$12</c:f>
              <c:strCache>
                <c:ptCount val="1"/>
                <c:pt idx="0">
                  <c:v>nedostatočná</c:v>
                </c:pt>
              </c:strCache>
            </c:strRef>
          </c:tx>
          <c:spPr>
            <a:solidFill>
              <a:srgbClr val="FBBF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 3'!$A$13:$A$19</c:f>
              <c:strCache>
                <c:ptCount val="7"/>
                <c:pt idx="0">
                  <c:v>exaktné a prírodovedné odbory</c:v>
                </c:pt>
                <c:pt idx="1">
                  <c:v>technické a technologické odbory</c:v>
                </c:pt>
                <c:pt idx="2">
                  <c:v>ekonómia a manažment</c:v>
                </c:pt>
                <c:pt idx="3">
                  <c:v>umelecké odbory</c:v>
                </c:pt>
                <c:pt idx="4">
                  <c:v>spoločenskovedné a humanitné odbory</c:v>
                </c:pt>
                <c:pt idx="5">
                  <c:v>učiteľstvo a pedagogické vedy</c:v>
                </c:pt>
                <c:pt idx="6">
                  <c:v>lekárske a zdravotnícke odbory</c:v>
                </c:pt>
              </c:strCache>
            </c:strRef>
          </c:cat>
          <c:val>
            <c:numRef>
              <c:f>'graf 3'!$C$13:$C$19</c:f>
              <c:numCache>
                <c:formatCode>0%</c:formatCode>
                <c:ptCount val="7"/>
                <c:pt idx="0">
                  <c:v>0.11509715994020926</c:v>
                </c:pt>
                <c:pt idx="1">
                  <c:v>0.22452660054102797</c:v>
                </c:pt>
                <c:pt idx="2">
                  <c:v>0.13640238704177324</c:v>
                </c:pt>
                <c:pt idx="3">
                  <c:v>0.16788321167883211</c:v>
                </c:pt>
                <c:pt idx="4">
                  <c:v>0.20288858321870701</c:v>
                </c:pt>
                <c:pt idx="5">
                  <c:v>0.3032104637336504</c:v>
                </c:pt>
                <c:pt idx="6">
                  <c:v>0.22003577817531306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2E-40D4-8E6B-DAF5258AC2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740608655"/>
        <c:axId val="1740595759"/>
      </c:barChart>
      <c:catAx>
        <c:axId val="17406086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740595759"/>
        <c:crosses val="autoZero"/>
        <c:auto val="1"/>
        <c:lblAlgn val="ctr"/>
        <c:lblOffset val="100"/>
        <c:noMultiLvlLbl val="0"/>
      </c:catAx>
      <c:valAx>
        <c:axId val="1740595759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740608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 sz="2400" dirty="0"/>
              <a:t>Graf 6. Rozvoj zručností - </a:t>
            </a:r>
            <a:r>
              <a:rPr lang="sk-SK" sz="2400" b="1" dirty="0"/>
              <a:t>Na predmetoch sa učím odborne komunikovať v anglickom/inom svetovom jazyku. </a:t>
            </a:r>
          </a:p>
        </c:rich>
      </c:tx>
      <c:layout>
        <c:manualLayout>
          <c:xMode val="edge"/>
          <c:yMode val="edge"/>
          <c:x val="0.15851110377669858"/>
          <c:y val="3.2718180222514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584440730821531"/>
          <c:y val="0.17779982940355912"/>
          <c:w val="0.37222264133151017"/>
          <c:h val="0.75968438888598055"/>
        </c:manualLayout>
      </c:layout>
      <c:pieChart>
        <c:varyColors val="1"/>
        <c:ser>
          <c:idx val="0"/>
          <c:order val="0"/>
          <c:spPr>
            <a:ln w="25400">
              <a:solidFill>
                <a:schemeClr val="bg1"/>
              </a:solidFill>
            </a:ln>
          </c:spPr>
          <c:dPt>
            <c:idx val="0"/>
            <c:bubble3D val="0"/>
            <c:explosion val="1"/>
            <c:spPr>
              <a:solidFill>
                <a:srgbClr val="D7231E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2-4405-8AC6-D51CC8E0ADBC}"/>
              </c:ext>
            </c:extLst>
          </c:dPt>
          <c:dPt>
            <c:idx val="1"/>
            <c:bubble3D val="0"/>
            <c:spPr>
              <a:solidFill>
                <a:srgbClr val="E0480D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62-4405-8AC6-D51CC8E0ADBC}"/>
              </c:ext>
            </c:extLst>
          </c:dPt>
          <c:dPt>
            <c:idx val="2"/>
            <c:bubble3D val="0"/>
            <c:spPr>
              <a:solidFill>
                <a:srgbClr val="FBBF4B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62-4405-8AC6-D51CC8E0ADBC}"/>
              </c:ext>
            </c:extLst>
          </c:dPt>
          <c:dPt>
            <c:idx val="3"/>
            <c:bubble3D val="0"/>
            <c:spPr>
              <a:solidFill>
                <a:srgbClr val="27397F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62-4405-8AC6-D51CC8E0ADBC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162-4405-8AC6-D51CC8E0A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'graf 6'!$A$13:$A$16</c:f>
              <c:strCache>
                <c:ptCount val="4"/>
                <c:pt idx="0">
                  <c:v>Takmer žiadne predmety</c:v>
                </c:pt>
                <c:pt idx="1">
                  <c:v>Menšina predmetov</c:v>
                </c:pt>
                <c:pt idx="2">
                  <c:v>Väčšina predmetov</c:v>
                </c:pt>
                <c:pt idx="3">
                  <c:v>Takmer všetky predmety</c:v>
                </c:pt>
              </c:strCache>
            </c:strRef>
          </c:cat>
          <c:val>
            <c:numRef>
              <c:f>'graf 6'!$B$13:$B$16</c:f>
              <c:numCache>
                <c:formatCode>0%</c:formatCode>
                <c:ptCount val="4"/>
                <c:pt idx="0">
                  <c:v>0.51889105739878894</c:v>
                </c:pt>
                <c:pt idx="1">
                  <c:v>0.33068107891707954</c:v>
                </c:pt>
                <c:pt idx="2">
                  <c:v>9.4680478406645646E-2</c:v>
                </c:pt>
                <c:pt idx="3">
                  <c:v>5.5747385277485864E-2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62-4405-8AC6-D51CC8E0ADB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 sz="2400" dirty="0"/>
              <a:t>Graf 6. Rozvoj zručností - </a:t>
            </a:r>
            <a:r>
              <a:rPr lang="sk-SK" sz="2400" b="1" dirty="0"/>
              <a:t>Na predmetoch sa učím odborne komunikovať v anglickom/inom svetovom jazyku. </a:t>
            </a:r>
          </a:p>
        </c:rich>
      </c:tx>
      <c:layout>
        <c:manualLayout>
          <c:xMode val="edge"/>
          <c:yMode val="edge"/>
          <c:x val="0.15851110377669858"/>
          <c:y val="3.2718180222514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584440730821531"/>
          <c:y val="0.17779982940355912"/>
          <c:w val="0.37222264133151017"/>
          <c:h val="0.75968438888598055"/>
        </c:manualLayout>
      </c:layout>
      <c:pieChart>
        <c:varyColors val="1"/>
        <c:ser>
          <c:idx val="0"/>
          <c:order val="0"/>
          <c:spPr>
            <a:ln w="25400">
              <a:solidFill>
                <a:schemeClr val="bg1"/>
              </a:solidFill>
            </a:ln>
          </c:spPr>
          <c:dPt>
            <c:idx val="0"/>
            <c:bubble3D val="0"/>
            <c:explosion val="18"/>
            <c:spPr>
              <a:solidFill>
                <a:srgbClr val="D7231E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25-4677-B03B-0EEAE5C140DE}"/>
              </c:ext>
            </c:extLst>
          </c:dPt>
          <c:dPt>
            <c:idx val="1"/>
            <c:bubble3D val="0"/>
            <c:explosion val="16"/>
            <c:spPr>
              <a:solidFill>
                <a:srgbClr val="E0480D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25-4677-B03B-0EEAE5C140DE}"/>
              </c:ext>
            </c:extLst>
          </c:dPt>
          <c:dPt>
            <c:idx val="2"/>
            <c:bubble3D val="0"/>
            <c:spPr>
              <a:solidFill>
                <a:srgbClr val="FBBF4B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25-4677-B03B-0EEAE5C140DE}"/>
              </c:ext>
            </c:extLst>
          </c:dPt>
          <c:dPt>
            <c:idx val="3"/>
            <c:bubble3D val="0"/>
            <c:spPr>
              <a:solidFill>
                <a:srgbClr val="27397F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25-4677-B03B-0EEAE5C140D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B25-4677-B03B-0EEAE5C140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'graf 6'!$A$13:$A$16</c:f>
              <c:strCache>
                <c:ptCount val="4"/>
                <c:pt idx="0">
                  <c:v>Takmer žiadne predmety</c:v>
                </c:pt>
                <c:pt idx="1">
                  <c:v>Menšina predmetov</c:v>
                </c:pt>
                <c:pt idx="2">
                  <c:v>Väčšina predmetov</c:v>
                </c:pt>
                <c:pt idx="3">
                  <c:v>Takmer všetky predmety</c:v>
                </c:pt>
              </c:strCache>
            </c:strRef>
          </c:cat>
          <c:val>
            <c:numRef>
              <c:f>'graf 6'!$B$13:$B$16</c:f>
              <c:numCache>
                <c:formatCode>0%</c:formatCode>
                <c:ptCount val="4"/>
                <c:pt idx="0">
                  <c:v>0.51889105739878894</c:v>
                </c:pt>
                <c:pt idx="1">
                  <c:v>0.33068107891707954</c:v>
                </c:pt>
                <c:pt idx="2">
                  <c:v>9.4680478406645646E-2</c:v>
                </c:pt>
                <c:pt idx="3">
                  <c:v>5.5747385277485864E-2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25-4677-B03B-0EEAE5C140D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 sz="2400"/>
              <a:t>Graf 7. Rozvoj zručností - V škole ma učia:</a:t>
            </a:r>
          </a:p>
        </c:rich>
      </c:tx>
      <c:layout>
        <c:manualLayout>
          <c:xMode val="edge"/>
          <c:yMode val="edge"/>
          <c:x val="0.24825017486423129"/>
          <c:y val="2.44424052250548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4373615290776999"/>
          <c:y val="0.15325926963783668"/>
          <c:w val="0.29561410141635081"/>
          <c:h val="0.66137588031150785"/>
        </c:manualLayout>
      </c:layout>
      <c:radarChart>
        <c:radarStyle val="filled"/>
        <c:varyColors val="0"/>
        <c:ser>
          <c:idx val="2"/>
          <c:order val="2"/>
          <c:tx>
            <c:strRef>
              <c:f>'graf 7'!$D$12</c:f>
              <c:strCache>
                <c:ptCount val="1"/>
                <c:pt idx="0">
                  <c:v>odborne/akademicky písať</c:v>
                </c:pt>
              </c:strCache>
            </c:strRef>
          </c:tx>
          <c:spPr>
            <a:solidFill>
              <a:schemeClr val="bg2">
                <a:lumMod val="50000"/>
                <a:alpha val="50000"/>
              </a:schemeClr>
            </a:solidFill>
            <a:ln w="25400">
              <a:noFill/>
            </a:ln>
            <a:effectLst/>
          </c:spPr>
          <c:cat>
            <c:strRef>
              <c:f>'graf 7'!$A$13:$A$19</c:f>
              <c:strCache>
                <c:ptCount val="7"/>
                <c:pt idx="0">
                  <c:v>ekonómia a manažment</c:v>
                </c:pt>
                <c:pt idx="1">
                  <c:v>exaktné a prírodovedné odbory</c:v>
                </c:pt>
                <c:pt idx="2">
                  <c:v>technické a technologické odbory</c:v>
                </c:pt>
                <c:pt idx="3">
                  <c:v>lekárske a zdravotnícke odbory</c:v>
                </c:pt>
                <c:pt idx="4">
                  <c:v>učiteľstvo a pedagogické vedy</c:v>
                </c:pt>
                <c:pt idx="5">
                  <c:v>umelecké odbory</c:v>
                </c:pt>
                <c:pt idx="6">
                  <c:v>spoločenskovedné a humanitné odbory</c:v>
                </c:pt>
              </c:strCache>
            </c:strRef>
          </c:cat>
          <c:val>
            <c:numRef>
              <c:f>'graf 7'!$D$13:$D$19</c:f>
              <c:numCache>
                <c:formatCode>0%</c:formatCode>
                <c:ptCount val="7"/>
                <c:pt idx="0">
                  <c:v>0.71866934327502152</c:v>
                </c:pt>
                <c:pt idx="1">
                  <c:v>0.65204170286707208</c:v>
                </c:pt>
                <c:pt idx="2">
                  <c:v>0.68336425479282625</c:v>
                </c:pt>
                <c:pt idx="3">
                  <c:v>0.57194570135746603</c:v>
                </c:pt>
                <c:pt idx="4">
                  <c:v>0.77398373983739832</c:v>
                </c:pt>
                <c:pt idx="5">
                  <c:v>0.6097560975609756</c:v>
                </c:pt>
                <c:pt idx="6">
                  <c:v>0.80901516769920956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E4-400B-87E1-33241B67D062}"/>
            </c:ext>
          </c:extLst>
        </c:ser>
        <c:ser>
          <c:idx val="4"/>
          <c:order val="4"/>
          <c:tx>
            <c:strRef>
              <c:f>'graf 7'!$F$12</c:f>
              <c:strCache>
                <c:ptCount val="1"/>
                <c:pt idx="0">
                  <c:v>chápať číselné údaje, tabuľky a grafy</c:v>
                </c:pt>
              </c:strCache>
            </c:strRef>
          </c:tx>
          <c:spPr>
            <a:solidFill>
              <a:srgbClr val="27397F">
                <a:alpha val="47000"/>
              </a:srgbClr>
            </a:solidFill>
            <a:ln w="25400">
              <a:noFill/>
            </a:ln>
            <a:effectLst/>
          </c:spPr>
          <c:cat>
            <c:strRef>
              <c:f>'graf 7'!$A$13:$A$19</c:f>
              <c:strCache>
                <c:ptCount val="7"/>
                <c:pt idx="0">
                  <c:v>ekonómia a manažment</c:v>
                </c:pt>
                <c:pt idx="1">
                  <c:v>exaktné a prírodovedné odbory</c:v>
                </c:pt>
                <c:pt idx="2">
                  <c:v>technické a technologické odbory</c:v>
                </c:pt>
                <c:pt idx="3">
                  <c:v>lekárske a zdravotnícke odbory</c:v>
                </c:pt>
                <c:pt idx="4">
                  <c:v>učiteľstvo a pedagogické vedy</c:v>
                </c:pt>
                <c:pt idx="5">
                  <c:v>umelecké odbory</c:v>
                </c:pt>
                <c:pt idx="6">
                  <c:v>spoločenskovedné a humanitné odbory</c:v>
                </c:pt>
              </c:strCache>
            </c:strRef>
          </c:cat>
          <c:val>
            <c:numRef>
              <c:f>'graf 7'!$F$13:$F$19</c:f>
              <c:numCache>
                <c:formatCode>0%</c:formatCode>
                <c:ptCount val="7"/>
                <c:pt idx="0">
                  <c:v>0.86865500430169196</c:v>
                </c:pt>
                <c:pt idx="1">
                  <c:v>0.8770634231103388</c:v>
                </c:pt>
                <c:pt idx="2">
                  <c:v>0.85157699443413726</c:v>
                </c:pt>
                <c:pt idx="3">
                  <c:v>0.51613876319758678</c:v>
                </c:pt>
                <c:pt idx="4">
                  <c:v>0.51544715447154477</c:v>
                </c:pt>
                <c:pt idx="5">
                  <c:v>0.16869918699186992</c:v>
                </c:pt>
                <c:pt idx="6">
                  <c:v>0.48579363383892332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E4-400B-87E1-33241B67D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1103167"/>
        <c:axId val="1411102751"/>
      </c:radarChart>
      <c:radarChart>
        <c:radarStyle val="marker"/>
        <c:varyColors val="0"/>
        <c:ser>
          <c:idx val="0"/>
          <c:order val="0"/>
          <c:tx>
            <c:strRef>
              <c:f>'graf 7'!$B$12</c:f>
              <c:strCache>
                <c:ptCount val="1"/>
                <c:pt idx="0">
                  <c:v>aplikovať teoretické poznatky na riešenie konkrétnych problémov</c:v>
                </c:pt>
              </c:strCache>
            </c:strRef>
          </c:tx>
          <c:spPr>
            <a:ln w="28575" cap="rnd">
              <a:solidFill>
                <a:srgbClr val="27397F"/>
              </a:solidFill>
              <a:round/>
            </a:ln>
            <a:effectLst/>
          </c:spPr>
          <c:marker>
            <c:symbol val="none"/>
          </c:marker>
          <c:cat>
            <c:strRef>
              <c:f>'graf 7'!$A$13:$A$19</c:f>
              <c:strCache>
                <c:ptCount val="7"/>
                <c:pt idx="0">
                  <c:v>ekonómia a manažment</c:v>
                </c:pt>
                <c:pt idx="1">
                  <c:v>exaktné a prírodovedné odbory</c:v>
                </c:pt>
                <c:pt idx="2">
                  <c:v>technické a technologické odbory</c:v>
                </c:pt>
                <c:pt idx="3">
                  <c:v>lekárske a zdravotnícke odbory</c:v>
                </c:pt>
                <c:pt idx="4">
                  <c:v>učiteľstvo a pedagogické vedy</c:v>
                </c:pt>
                <c:pt idx="5">
                  <c:v>umelecké odbory</c:v>
                </c:pt>
                <c:pt idx="6">
                  <c:v>spoločenskovedné a humanitné odbory</c:v>
                </c:pt>
              </c:strCache>
            </c:strRef>
          </c:cat>
          <c:val>
            <c:numRef>
              <c:f>'graf 7'!$B$13:$B$19</c:f>
              <c:numCache>
                <c:formatCode>0%</c:formatCode>
                <c:ptCount val="7"/>
                <c:pt idx="0">
                  <c:v>0.72727272727272729</c:v>
                </c:pt>
                <c:pt idx="1">
                  <c:v>0.78583840139009553</c:v>
                </c:pt>
                <c:pt idx="2">
                  <c:v>0.78076685219542363</c:v>
                </c:pt>
                <c:pt idx="3">
                  <c:v>0.78099547511312217</c:v>
                </c:pt>
                <c:pt idx="4">
                  <c:v>0.74593495934959353</c:v>
                </c:pt>
                <c:pt idx="5">
                  <c:v>0.78658536585365857</c:v>
                </c:pt>
                <c:pt idx="6">
                  <c:v>0.8102969450972014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E4-400B-87E1-33241B67D062}"/>
            </c:ext>
          </c:extLst>
        </c:ser>
        <c:ser>
          <c:idx val="1"/>
          <c:order val="1"/>
          <c:tx>
            <c:strRef>
              <c:f>'graf 7'!$C$12</c:f>
              <c:strCache>
                <c:ptCount val="1"/>
                <c:pt idx="0">
                  <c:v>zaujať stanovisko na základe kritického vyhodnotenia rôznych informácií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'graf 7'!$A$13:$A$19</c:f>
              <c:strCache>
                <c:ptCount val="7"/>
                <c:pt idx="0">
                  <c:v>ekonómia a manažment</c:v>
                </c:pt>
                <c:pt idx="1">
                  <c:v>exaktné a prírodovedné odbory</c:v>
                </c:pt>
                <c:pt idx="2">
                  <c:v>technické a technologické odbory</c:v>
                </c:pt>
                <c:pt idx="3">
                  <c:v>lekárske a zdravotnícke odbory</c:v>
                </c:pt>
                <c:pt idx="4">
                  <c:v>učiteľstvo a pedagogické vedy</c:v>
                </c:pt>
                <c:pt idx="5">
                  <c:v>umelecké odbory</c:v>
                </c:pt>
                <c:pt idx="6">
                  <c:v>spoločenskovedné a humanitné odbory</c:v>
                </c:pt>
              </c:strCache>
            </c:strRef>
          </c:cat>
          <c:val>
            <c:numRef>
              <c:f>'graf 7'!$C$13:$C$19</c:f>
              <c:numCache>
                <c:formatCode>0%</c:formatCode>
                <c:ptCount val="7"/>
                <c:pt idx="0">
                  <c:v>0.75738457126469749</c:v>
                </c:pt>
                <c:pt idx="1">
                  <c:v>0.72415291051259778</c:v>
                </c:pt>
                <c:pt idx="2">
                  <c:v>0.73036487322201604</c:v>
                </c:pt>
                <c:pt idx="3">
                  <c:v>0.7007541478129713</c:v>
                </c:pt>
                <c:pt idx="4">
                  <c:v>0.76016260162601623</c:v>
                </c:pt>
                <c:pt idx="5">
                  <c:v>0.79065040650406504</c:v>
                </c:pt>
                <c:pt idx="6">
                  <c:v>0.82631916257210003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E4-400B-87E1-33241B67D062}"/>
            </c:ext>
          </c:extLst>
        </c:ser>
        <c:ser>
          <c:idx val="3"/>
          <c:order val="3"/>
          <c:tx>
            <c:strRef>
              <c:f>'graf 7'!$E$12</c:f>
              <c:strCache>
                <c:ptCount val="1"/>
                <c:pt idx="0">
                  <c:v>získavam mäkké zručnosti (napr. argumentácia, práca v tíme, organizácia času)</c:v>
                </c:pt>
              </c:strCache>
            </c:strRef>
          </c:tx>
          <c:spPr>
            <a:ln w="28575" cap="rnd">
              <a:solidFill>
                <a:srgbClr val="FBBF4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'graf 7'!$A$13:$A$19</c:f>
              <c:strCache>
                <c:ptCount val="7"/>
                <c:pt idx="0">
                  <c:v>ekonómia a manažment</c:v>
                </c:pt>
                <c:pt idx="1">
                  <c:v>exaktné a prírodovedné odbory</c:v>
                </c:pt>
                <c:pt idx="2">
                  <c:v>technické a technologické odbory</c:v>
                </c:pt>
                <c:pt idx="3">
                  <c:v>lekárske a zdravotnícke odbory</c:v>
                </c:pt>
                <c:pt idx="4">
                  <c:v>učiteľstvo a pedagogické vedy</c:v>
                </c:pt>
                <c:pt idx="5">
                  <c:v>umelecké odbory</c:v>
                </c:pt>
                <c:pt idx="6">
                  <c:v>spoločenskovedné a humanitné odbory</c:v>
                </c:pt>
              </c:strCache>
            </c:strRef>
          </c:cat>
          <c:val>
            <c:numRef>
              <c:f>'graf 7'!$E$13:$E$19</c:f>
              <c:numCache>
                <c:formatCode>0%</c:formatCode>
                <c:ptCount val="7"/>
                <c:pt idx="0">
                  <c:v>0.73415543447089193</c:v>
                </c:pt>
                <c:pt idx="1">
                  <c:v>0.57384882710686358</c:v>
                </c:pt>
                <c:pt idx="2">
                  <c:v>0.60482374768089053</c:v>
                </c:pt>
                <c:pt idx="3">
                  <c:v>0.52911010558069382</c:v>
                </c:pt>
                <c:pt idx="4">
                  <c:v>0.70731707317073167</c:v>
                </c:pt>
                <c:pt idx="5">
                  <c:v>0.72560975609756095</c:v>
                </c:pt>
                <c:pt idx="6">
                  <c:v>0.75902584917752614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E4-400B-87E1-33241B67D062}"/>
            </c:ext>
          </c:extLst>
        </c:ser>
        <c:ser>
          <c:idx val="5"/>
          <c:order val="5"/>
          <c:tx>
            <c:strRef>
              <c:f>'graf 7'!$G$12</c:f>
              <c:strCache>
                <c:ptCount val="1"/>
                <c:pt idx="0">
                  <c:v>pútavo a presvedčivo prezentovať prácu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'graf 7'!$A$13:$A$19</c:f>
              <c:strCache>
                <c:ptCount val="7"/>
                <c:pt idx="0">
                  <c:v>ekonómia a manažment</c:v>
                </c:pt>
                <c:pt idx="1">
                  <c:v>exaktné a prírodovedné odbory</c:v>
                </c:pt>
                <c:pt idx="2">
                  <c:v>technické a technologické odbory</c:v>
                </c:pt>
                <c:pt idx="3">
                  <c:v>lekárske a zdravotnícke odbory</c:v>
                </c:pt>
                <c:pt idx="4">
                  <c:v>učiteľstvo a pedagogické vedy</c:v>
                </c:pt>
                <c:pt idx="5">
                  <c:v>umelecké odbory</c:v>
                </c:pt>
                <c:pt idx="6">
                  <c:v>spoločenskovedné a humanitné odbory</c:v>
                </c:pt>
              </c:strCache>
            </c:strRef>
          </c:cat>
          <c:val>
            <c:numRef>
              <c:f>'graf 7'!$G$13:$G$19</c:f>
              <c:numCache>
                <c:formatCode>0%</c:formatCode>
                <c:ptCount val="7"/>
                <c:pt idx="0">
                  <c:v>0.71035273874390592</c:v>
                </c:pt>
                <c:pt idx="1">
                  <c:v>0.60469157254561257</c:v>
                </c:pt>
                <c:pt idx="2">
                  <c:v>0.64533085961657388</c:v>
                </c:pt>
                <c:pt idx="3">
                  <c:v>0.54419306184012062</c:v>
                </c:pt>
                <c:pt idx="4">
                  <c:v>0.71300813008130082</c:v>
                </c:pt>
                <c:pt idx="5">
                  <c:v>0.75406504065040647</c:v>
                </c:pt>
                <c:pt idx="6">
                  <c:v>0.74044007690664393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E4-400B-87E1-33241B67D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1103167"/>
        <c:axId val="1411102751"/>
      </c:radarChart>
      <c:catAx>
        <c:axId val="14111031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411102751"/>
        <c:crosses val="autoZero"/>
        <c:auto val="1"/>
        <c:lblAlgn val="ctr"/>
        <c:lblOffset val="100"/>
        <c:noMultiLvlLbl val="0"/>
      </c:catAx>
      <c:valAx>
        <c:axId val="14111027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411103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216253052865807E-4"/>
          <c:y val="0.86029837440683865"/>
          <c:w val="0.99895567493894266"/>
          <c:h val="0.13970162559316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0.69014</cdr:x>
      <cdr:y>0.34243</cdr:y>
    </cdr:from>
    <cdr:to>
      <cdr:x>0.75641</cdr:x>
      <cdr:y>0.41943</cdr:y>
    </cdr:to>
    <cdr:sp macro="" textlink="">
      <cdr:nvSpPr>
        <cdr:cNvPr id="2" name="TextBox 15">
          <a:extLst xmlns:a="http://schemas.openxmlformats.org/drawingml/2006/main">
            <a:ext uri="{FF2B5EF4-FFF2-40B4-BE49-F238E27FC236}">
              <a16:creationId xmlns:a16="http://schemas.microsoft.com/office/drawing/2014/main" id="{92FBD30E-A480-438A-BDA8-734463CA6455}"/>
            </a:ext>
          </a:extLst>
        </cdr:cNvPr>
        <cdr:cNvSpPr txBox="1"/>
      </cdr:nvSpPr>
      <cdr:spPr>
        <a:xfrm xmlns:a="http://schemas.openxmlformats.org/drawingml/2006/main">
          <a:off x="7318588" y="1779209"/>
          <a:ext cx="702732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sk-S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sk-SK" sz="2000" b="1" dirty="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3T23:55:42.00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0 125,'443'20,"-243"-6,224-14,-226-13,766-75,-933 83,0-1,37-12,-67 18,1 0,-1-1,0 1,1-1,-1 1,0-1,1 1,-1-1,0 0,0 0,0 0,0 0,0 0,0 0,2-1,-3 1,0 1,-1-1,1 1,0 0,0-1,0 1,-1-1,1 1,0 0,0-1,-1 1,1 0,0-1,-1 1,1 0,0-1,-1 1,1 0,0 0,-1-1,1 1,-1 0,1 0,-1 0,1 0,0-1,-1 1,1 0,-2 0,-47-7,-66 6,49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52AA1-D9B8-4190-A8F6-BEFE642C61D1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8A63E-0ACF-4D1A-BE89-C90CD13BCF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518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2183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31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52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2395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6880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0500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461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726193" y="5007499"/>
            <a:ext cx="5809545" cy="4097043"/>
          </a:xfrm>
          <a:prstGeom prst="rect">
            <a:avLst/>
          </a:prstGeom>
        </p:spPr>
        <p:txBody>
          <a:bodyPr spcFirstLastPara="1" wrap="square" lIns="100937" tIns="50455" rIns="100937" bIns="50455" anchor="t" anchorCtr="0">
            <a:noAutofit/>
          </a:bodyPr>
          <a:lstStyle/>
          <a:p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9588" y="1300163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646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spcFirstLastPara="1" wrap="square" lIns="93158" tIns="46567" rIns="93158" bIns="4656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4365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de19516797_0_173:notes"/>
          <p:cNvSpPr txBox="1">
            <a:spLocks noGrp="1"/>
          </p:cNvSpPr>
          <p:nvPr>
            <p:ph type="body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 sz="1300" dirty="0"/>
          </a:p>
        </p:txBody>
      </p:sp>
      <p:sp>
        <p:nvSpPr>
          <p:cNvPr id="518" name="Google Shape;518;gde1951679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de19516797_0_4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1" name="Google Shape;581;gde19516797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55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de19516797_0_499:notes"/>
          <p:cNvSpPr txBox="1">
            <a:spLocks noGrp="1"/>
          </p:cNvSpPr>
          <p:nvPr>
            <p:ph type="body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0" name="Google Shape;430;gde19516797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850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50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226dba1f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e226dba1f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sk-S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sk-S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84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56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9588" y="1300163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726193" y="5007499"/>
            <a:ext cx="5809545" cy="409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937" tIns="50455" rIns="100937" bIns="50455" anchor="t" anchorCtr="0">
            <a:noAutofit/>
          </a:bodyPr>
          <a:lstStyle/>
          <a:p>
            <a:endParaRPr/>
          </a:p>
        </p:txBody>
      </p:sp>
      <p:sp>
        <p:nvSpPr>
          <p:cNvPr id="91" name="Google Shape;91;p7:notes"/>
          <p:cNvSpPr txBox="1">
            <a:spLocks noGrp="1"/>
          </p:cNvSpPr>
          <p:nvPr>
            <p:ph type="sldNum" idx="12"/>
          </p:nvPr>
        </p:nvSpPr>
        <p:spPr>
          <a:xfrm>
            <a:off x="4113414" y="9883126"/>
            <a:ext cx="3146837" cy="522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937" tIns="50455" rIns="100937" bIns="50455" anchor="b" anchorCtr="0">
            <a:noAutofit/>
          </a:bodyPr>
          <a:lstStyle/>
          <a:p>
            <a:pPr defTabSz="990752">
              <a:buClr>
                <a:srgbClr val="000000"/>
              </a:buClr>
              <a:defRPr/>
            </a:pPr>
            <a:fld id="{00000000-1234-1234-1234-123412341234}" type="slidenum">
              <a:rPr lang="sk-SK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90752">
                <a:buClr>
                  <a:srgbClr val="000000"/>
                </a:buClr>
                <a:defRPr/>
              </a:pPr>
              <a:t>57</a:t>
            </a:fld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sk-S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0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36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16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3096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05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210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95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11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4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844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6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A7646-2937-4EEA-9252-485ADDEC8323}" type="slidenum">
              <a:rPr lang="sk-SK" smtClean="0"/>
              <a:t>71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9116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06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72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0367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73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5259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638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75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4337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76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745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77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78398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78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1629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A7646-2937-4EEA-9252-485ADDEC8323}" type="slidenum">
              <a:rPr lang="sk-SK" smtClean="0"/>
              <a:t>80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16359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i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A7646-2937-4EEA-9252-485ADDEC8323}" type="slidenum">
              <a:rPr lang="sk-SK" smtClean="0"/>
              <a:t>81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4062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90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490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83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83173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84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78183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360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87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07821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88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30585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89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551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309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4527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8A63E-0ACF-4D1A-BE89-C90CD13BCF9B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0487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A63E-0ACF-4D1A-BE89-C90CD13BCF9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98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776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133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946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á snímka">
  <p:cSld name="1_Úvodná snímk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729945" y="3428999"/>
            <a:ext cx="6746789" cy="167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21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8863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3790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22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2162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1714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195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326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754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2116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949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6376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7689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82655-402A-42FE-C0BA-22CC612D7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0C4663-F891-F850-F80D-C7D6A724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CF4B61-6006-AAF5-D8E2-2D9C2FD98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F5547-9228-40C6-825B-22F4BB58D253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045D82-15CD-7B01-D683-E23A6A92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E6F4743-8F22-6BE0-C7A2-A132EEAB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88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07150-DF87-457B-6354-CB95D5BC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526F4CE-63E6-E0D1-1884-CE69C279B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13EC907-2277-C970-8E9D-9D7F0D5D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F7A4-ED66-4E5D-8ACC-B6FBA8F7BF01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6E54F9F-2006-6ACA-FD2D-BB7006C9C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EE5A9F3-AD4C-3748-7FC6-33F98994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9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D7308A-017B-2887-A807-58433928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941190-E9D9-2884-4241-E9E76719C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53AF2D6-3CBD-5A0B-AC6F-7EBFAB1F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29BE-4AF6-4954-A40E-C2D82CED44CB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B35775-E8AD-37D9-4F6B-AB84DA2D5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96D449F-B9C0-9F1B-E3FD-8986FB91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4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69C09D-7202-295F-919F-82F22AEE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B4D7F2-3441-E679-62DC-DF9DCDD41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270FF1E-5BE6-4B22-5758-457214F57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16D86A9-6169-6612-4DF5-B1E7952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9865-4B41-4A69-970B-004A2D23772A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1DD6A88-1189-3E32-FA04-CEF5EF44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A31C80C-C15B-40D2-2223-9A24732C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99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7FCE63-E82D-39BC-D732-EC02164F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972F8E-8E55-F292-3849-F20E84ADB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192C821-D19B-43C9-F156-43162E675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E428BE-2DC7-1B92-6CB0-F81465112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9F69E19-8F06-A789-5C25-DC299ED2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E9F4E9B-03C4-2C2C-1764-5C589D34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F757-1E1B-424D-BF17-3AE99919638C}" type="datetime1">
              <a:rPr lang="en-US" smtClean="0"/>
              <a:t>9/20/2023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4294BDF-A887-42CB-22CA-76711411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09CB318-8FBD-F69A-50E9-CE2E9E0F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62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0D9FB-5F74-4732-E756-B8C8FEDC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3CB24DA-C78D-600E-1C4A-84B01B79A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AA02-CD7D-47AA-A5AF-A9BF05776B61}" type="datetime1">
              <a:rPr lang="en-US" smtClean="0"/>
              <a:t>9/20/2023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BF1A2EA-6930-029C-45D3-CC18381C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19F023C-FDC1-BA35-AB47-5497D4CD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174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043FADC-CA91-9478-E4D4-A828C78B5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F612-277B-451F-ADAE-74C7D9B78726}" type="datetime1">
              <a:rPr lang="en-US" smtClean="0"/>
              <a:t>9/20/2023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5CEB8BE-2595-9605-DC70-CF8E691A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2B96F3-A364-83A3-81B0-EB713751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99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5AA78-85C0-0660-105C-B9C9A9F3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AC9024-B544-93C4-C9CD-A5206483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CF3437-257B-856F-384A-FFAD36F4E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2DF2FAA-72D9-20DE-D7E6-53F9AA36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147-D6E3-4879-898A-6FF82D3AD55E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C6FF145-8A9C-132D-9FDF-B82121C9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8413435-A0E5-DE46-7B42-A863954D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74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87A77-A3F2-F7F0-FC57-559CAC6A0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F119320-220B-B6A8-41FD-ACA4F4EF0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227683-52A6-4140-64B0-2E0008DE6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656670C-FE59-F6CA-23BB-921C0180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5FD7-1022-482D-8B93-4543965D3471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594D773-F376-334E-9CC0-2B321EE4B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488EB54-ED76-6803-9CA6-2A59C658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49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4ED6-1EC1-68B6-395E-B71C665EA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76A53A9-4EA3-D790-B731-9C70670C4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8ABF6B7-E7F1-0084-E4B0-C250A5C9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ABD3-9C3D-470B-9BA2-EA52242D56BC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912AF6E-54CB-088C-D079-87EB14FC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9A2B3C-C27E-6B93-C063-45548E36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23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A4D2AA8-27E9-E789-837B-27BC0E92E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49ECA55-5FE4-2574-85E1-C8D594479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4226118-BC93-EFFD-CAAC-F9A435AD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C84E-CAB2-431E-9065-F7474F5D9CE4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D62B5CD-F6E3-6DF2-4A60-930D6F15E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www.saaavs.sk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FD4F5C0-D95C-3A1B-0C2D-1972298F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7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á snímka">
  <p:cSld name="Úvodná snímk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729945" y="3428999"/>
            <a:ext cx="6746789" cy="167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77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57" cy="32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889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Hlavička sekc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>
            <a:spLocks noGrp="1"/>
          </p:cNvSpPr>
          <p:nvPr>
            <p:ph type="title"/>
          </p:nvPr>
        </p:nvSpPr>
        <p:spPr>
          <a:xfrm>
            <a:off x="831850" y="2409568"/>
            <a:ext cx="10515600" cy="215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69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183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lavička sekcie">
  <p:cSld name="3_Hlavička sekc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831850" y="2409568"/>
            <a:ext cx="10515600" cy="215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69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59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y">
  <p:cSld name="graf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838542" y="5647266"/>
            <a:ext cx="8491725" cy="851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>
            <a:spLocks noGrp="1"/>
          </p:cNvSpPr>
          <p:nvPr>
            <p:ph type="chart" idx="2"/>
          </p:nvPr>
        </p:nvSpPr>
        <p:spPr>
          <a:xfrm>
            <a:off x="838199" y="359304"/>
            <a:ext cx="10604500" cy="519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70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8882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Hlavička sekcie">
  <p:cSld name="2_Hlavička sekc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title"/>
          </p:nvPr>
        </p:nvSpPr>
        <p:spPr>
          <a:xfrm>
            <a:off x="831850" y="2409568"/>
            <a:ext cx="10515600" cy="215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69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421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Nadpis a obsah">
  <p:cSld name="9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e226dba1fd_0_47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e226dba1fd_0_47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ge226dba1fd_0_47" descr="Obrázok, na ktorom je text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978" y="513385"/>
            <a:ext cx="1097693" cy="30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239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Nadpis a obsah">
  <p:cSld name="3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e0923e1dff_0_47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e0923e1dff_0_47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ge0923e1dff_0_47" descr="Obrázok, na ktorom je text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978" y="513385"/>
            <a:ext cx="1097693" cy="30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663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9299AA8-17BA-41B2-BA23-12E9D0DD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9B66-B984-487C-A5EA-88F01F6F65C4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9668420-0B7A-4801-9576-CA082B49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7814F91-EE63-4225-B356-535DC512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EA7-D2BC-4E29-87FE-8DC4EF8E2E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175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adpis a obsah">
  <p:cSld name="2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body" idx="1"/>
          </p:nvPr>
        </p:nvSpPr>
        <p:spPr>
          <a:xfrm>
            <a:off x="838199" y="2333241"/>
            <a:ext cx="5181600" cy="341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2"/>
          </p:nvPr>
        </p:nvSpPr>
        <p:spPr>
          <a:xfrm>
            <a:off x="6172199" y="2333241"/>
            <a:ext cx="5181600" cy="341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066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04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ck line">
  <p:cSld name="Black lin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0"/>
          <p:cNvSpPr txBox="1"/>
          <p:nvPr/>
        </p:nvSpPr>
        <p:spPr>
          <a:xfrm>
            <a:off x="478367" y="6477340"/>
            <a:ext cx="2418750" cy="19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05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 sz="65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5" name="Google Shape;235;p60"/>
          <p:cNvCxnSpPr/>
          <p:nvPr/>
        </p:nvCxnSpPr>
        <p:spPr>
          <a:xfrm>
            <a:off x="474434" y="6353232"/>
            <a:ext cx="1124325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86557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476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AA74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59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955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55318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á snímka">
  <p:cSld name="Úvodná snímk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729945" y="3428999"/>
            <a:ext cx="6746789" cy="167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150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57" cy="32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483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Hlavička sekc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>
            <a:spLocks noGrp="1"/>
          </p:cNvSpPr>
          <p:nvPr>
            <p:ph type="title"/>
          </p:nvPr>
        </p:nvSpPr>
        <p:spPr>
          <a:xfrm>
            <a:off x="831850" y="2409568"/>
            <a:ext cx="10515600" cy="215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69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808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lavička sekcie">
  <p:cSld name="3_Hlavička sekc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831850" y="2409568"/>
            <a:ext cx="10515600" cy="215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69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953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y">
  <p:cSld name="graf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838542" y="5647266"/>
            <a:ext cx="8491725" cy="851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>
            <a:spLocks noGrp="1"/>
          </p:cNvSpPr>
          <p:nvPr>
            <p:ph type="chart" idx="2"/>
          </p:nvPr>
        </p:nvSpPr>
        <p:spPr>
          <a:xfrm>
            <a:off x="838199" y="359304"/>
            <a:ext cx="10604500" cy="519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263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Hlavička sekcie">
  <p:cSld name="4_Hlavička sekc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title"/>
          </p:nvPr>
        </p:nvSpPr>
        <p:spPr>
          <a:xfrm>
            <a:off x="831850" y="2409568"/>
            <a:ext cx="10515600" cy="215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69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201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Hlavička sekcie">
  <p:cSld name="2_Hlavička sekc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title"/>
          </p:nvPr>
        </p:nvSpPr>
        <p:spPr>
          <a:xfrm>
            <a:off x="831850" y="2409568"/>
            <a:ext cx="10515600" cy="215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69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274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adpis a obsah">
  <p:cSld name="2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body" idx="1"/>
          </p:nvPr>
        </p:nvSpPr>
        <p:spPr>
          <a:xfrm>
            <a:off x="838199" y="2333241"/>
            <a:ext cx="5181600" cy="341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2"/>
          </p:nvPr>
        </p:nvSpPr>
        <p:spPr>
          <a:xfrm>
            <a:off x="6172199" y="2333241"/>
            <a:ext cx="5181600" cy="341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4339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Nadpis a obsah">
  <p:cSld name="9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e226dba1fd_0_47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e226dba1fd_0_47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ge226dba1fd_0_47" descr="Obrázok, na ktorom je text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978" y="513385"/>
            <a:ext cx="1097693" cy="30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392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Nadpis a obsah">
  <p:cSld name="7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e226dba1fd_0_98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e226dba1fd_0_98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ge226dba1fd_0_98" descr="Obrázok, na ktorom je text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978" y="513385"/>
            <a:ext cx="1097693" cy="30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4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574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Nadpis a obsah">
  <p:cSld name="3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e0923e1dff_0_47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e0923e1dff_0_47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ge0923e1dff_0_47" descr="Obrázok, na ktorom je text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978" y="513385"/>
            <a:ext cx="1097693" cy="30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4802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adpis a obsah">
  <p:cSld name="5_Nadpis a obsa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0923e1dff_0_98"/>
          <p:cNvSpPr txBox="1">
            <a:spLocks noGrp="1"/>
          </p:cNvSpPr>
          <p:nvPr>
            <p:ph type="title"/>
          </p:nvPr>
        </p:nvSpPr>
        <p:spPr>
          <a:xfrm>
            <a:off x="838199" y="10076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e0923e1dff_0_98"/>
          <p:cNvSpPr txBox="1">
            <a:spLocks noGrp="1"/>
          </p:cNvSpPr>
          <p:nvPr>
            <p:ph type="body" idx="1"/>
          </p:nvPr>
        </p:nvSpPr>
        <p:spPr>
          <a:xfrm>
            <a:off x="838199" y="2483708"/>
            <a:ext cx="106041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4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081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090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270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9000"/>
                <a:lumOff val="41000"/>
              </a:schemeClr>
            </a:gs>
            <a:gs pos="8000">
              <a:schemeClr val="accent1">
                <a:lumMod val="95000"/>
                <a:lumOff val="5000"/>
              </a:schemeClr>
            </a:gs>
            <a:gs pos="27000">
              <a:schemeClr val="accent1">
                <a:lumMod val="60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15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039B-AADA-4BC6-A677-9DAC79E5B4DE}" type="datetimeFigureOut">
              <a:rPr lang="sk-SK" smtClean="0"/>
              <a:t>20. 9. 2023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6B0D7-B4E1-45E8-B18B-4B454D181E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725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A2C8C6F-81E2-A685-0EB8-8490D4C5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489448-7A47-71C4-7995-057B13B83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9DAF426-EFD2-1297-8C9E-4A963D5BE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251E3-AB42-4352-B37E-11B0BB6C8C94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67D3356-8081-CAF9-2C9B-49C0C9E21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www.saaavs.sk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6C19C72-99FA-9907-D855-3EF7D4D2D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F579A-D64D-4495-A239-6C8D423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008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256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jpeg"/><Relationship Id="rId4" Type="http://schemas.openxmlformats.org/officeDocument/2006/relationships/image" Target="../media/image4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43.jpg"/><Relationship Id="rId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1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83.pn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5" Type="http://schemas.openxmlformats.org/officeDocument/2006/relationships/image" Target="../media/image9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9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ovná spojnica 4"/>
          <p:cNvCxnSpPr/>
          <p:nvPr/>
        </p:nvCxnSpPr>
        <p:spPr>
          <a:xfrm>
            <a:off x="0" y="5101389"/>
            <a:ext cx="12208042" cy="16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4"/>
          <p:cNvSpPr/>
          <p:nvPr/>
        </p:nvSpPr>
        <p:spPr>
          <a:xfrm>
            <a:off x="1752219" y="4757392"/>
            <a:ext cx="720080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lokTextu 14"/>
          <p:cNvSpPr txBox="1"/>
          <p:nvPr/>
        </p:nvSpPr>
        <p:spPr>
          <a:xfrm>
            <a:off x="745377" y="999328"/>
            <a:ext cx="113205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latin typeface="DM Sans" pitchFamily="2" charset="-18"/>
                <a:cs typeface="Arial" panose="020B0604020202020204" pitchFamily="34" charset="0"/>
              </a:rPr>
              <a:t>Zabezpečovanie kvality na Slovensku vo svetle názorov študentov</a:t>
            </a:r>
            <a:br>
              <a:rPr lang="sk-SK" sz="5400" b="1" dirty="0">
                <a:solidFill>
                  <a:schemeClr val="bg1"/>
                </a:solidFill>
                <a:latin typeface="DM Sans" pitchFamily="2" charset="-18"/>
                <a:cs typeface="Arial" panose="020B0604020202020204" pitchFamily="34" charset="0"/>
              </a:rPr>
            </a:br>
            <a:endParaRPr lang="sk-SK" sz="4400" dirty="0">
              <a:solidFill>
                <a:schemeClr val="bg1"/>
              </a:solidFill>
              <a:latin typeface="DM Sans" pitchFamily="2" charset="-18"/>
              <a:cs typeface="Arial" panose="020B0604020202020204" pitchFamily="34" charset="0"/>
            </a:endParaRPr>
          </a:p>
          <a:p>
            <a:endParaRPr lang="sk-SK" sz="2800" dirty="0">
              <a:solidFill>
                <a:schemeClr val="bg1"/>
              </a:solidFill>
              <a:latin typeface="DM Sans" pitchFamily="2" charset="-18"/>
              <a:cs typeface="Arial" panose="020B0604020202020204" pitchFamily="34" charset="0"/>
            </a:endParaRPr>
          </a:p>
        </p:txBody>
      </p:sp>
      <p:sp>
        <p:nvSpPr>
          <p:cNvPr id="20" name="Parallelogram 15"/>
          <p:cNvSpPr/>
          <p:nvPr/>
        </p:nvSpPr>
        <p:spPr>
          <a:xfrm rot="16200000">
            <a:off x="1966727" y="4959899"/>
            <a:ext cx="291063" cy="31506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273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oogle Shape;58;p1" descr="Text&#10;&#10;Description automatically generated">
            <a:extLst>
              <a:ext uri="{FF2B5EF4-FFF2-40B4-BE49-F238E27FC236}">
                <a16:creationId xmlns:a16="http://schemas.microsoft.com/office/drawing/2014/main" id="{6B7E74A7-31A6-45E2-8E4C-12084D443D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122" y="5497137"/>
            <a:ext cx="5284917" cy="10927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BlokTextu 14">
            <a:extLst>
              <a:ext uri="{FF2B5EF4-FFF2-40B4-BE49-F238E27FC236}">
                <a16:creationId xmlns:a16="http://schemas.microsoft.com/office/drawing/2014/main" id="{A70E3F42-C824-49C5-AE34-495DD0539764}"/>
              </a:ext>
            </a:extLst>
          </p:cNvPr>
          <p:cNvSpPr txBox="1"/>
          <p:nvPr/>
        </p:nvSpPr>
        <p:spPr>
          <a:xfrm>
            <a:off x="7668963" y="5820489"/>
            <a:ext cx="4747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>
                <a:solidFill>
                  <a:schemeClr val="bg1"/>
                </a:solidFill>
                <a:latin typeface="DM Sans" pitchFamily="2" charset="-18"/>
                <a:cs typeface="Arial" panose="020B0604020202020204" pitchFamily="34" charset="0"/>
              </a:rPr>
              <a:t>Bálint Lovász, </a:t>
            </a:r>
            <a:r>
              <a:rPr lang="sk-SK" sz="2800" i="1" dirty="0" err="1">
                <a:solidFill>
                  <a:schemeClr val="bg1"/>
                </a:solidFill>
                <a:latin typeface="DM Sans" pitchFamily="2" charset="-18"/>
                <a:cs typeface="Arial" panose="020B0604020202020204" pitchFamily="34" charset="0"/>
              </a:rPr>
              <a:t>Telč</a:t>
            </a:r>
            <a:r>
              <a:rPr lang="sk-SK" sz="2800" i="1" dirty="0">
                <a:solidFill>
                  <a:schemeClr val="bg1"/>
                </a:solidFill>
                <a:latin typeface="DM Sans" pitchFamily="2" charset="-18"/>
                <a:cs typeface="Arial" panose="020B0604020202020204" pitchFamily="34" charset="0"/>
              </a:rPr>
              <a:t> 2023</a:t>
            </a:r>
          </a:p>
          <a:p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3867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1180338" y="3037621"/>
            <a:ext cx="7751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marR="0" lvl="0" indent="-36036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Zriadená vlastným zákonom  269/2018 Z.z. </a:t>
            </a:r>
          </a:p>
        </p:txBody>
      </p:sp>
      <p:sp>
        <p:nvSpPr>
          <p:cNvPr id="10" name="Obdĺžnik 9"/>
          <p:cNvSpPr/>
          <p:nvPr/>
        </p:nvSpPr>
        <p:spPr>
          <a:xfrm>
            <a:off x="1180338" y="3701968"/>
            <a:ext cx="7751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marR="0" lvl="0" indent="-36036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Nezávislá verejnoprávna inštitúcia  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1180338" y="4406906"/>
            <a:ext cx="7751794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marR="0" lvl="0" indent="-36036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základe princípov ESG 2015</a:t>
            </a:r>
          </a:p>
          <a:p>
            <a:pPr marL="360363" marR="0" lvl="0" indent="-36036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k-SK" sz="3200" noProof="0" dirty="0">
                <a:solidFill>
                  <a:prstClr val="black"/>
                </a:solidFill>
                <a:latin typeface="Calibri" panose="020F0502020204030204"/>
              </a:rPr>
              <a:t>Definuje koncept zabezpečovania kvality</a:t>
            </a:r>
          </a:p>
          <a:p>
            <a:pPr marL="360363" marR="0" lvl="0" indent="-36036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k-SK" sz="3200" dirty="0">
                <a:solidFill>
                  <a:prstClr val="black"/>
                </a:solidFill>
                <a:latin typeface="Calibri" panose="020F0502020204030204"/>
              </a:rPr>
              <a:t>Definuje vnútorný systém kvality</a:t>
            </a:r>
            <a:r>
              <a:rPr lang="sk-SK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98B99BA-BBC9-41AB-00A3-9D8D26304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8" y="1834299"/>
            <a:ext cx="3240409" cy="1028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83EB3-D01D-4BAC-DAEF-19DB38ADCF1E}"/>
              </a:ext>
            </a:extLst>
          </p:cNvPr>
          <p:cNvSpPr txBox="1"/>
          <p:nvPr/>
        </p:nvSpPr>
        <p:spPr>
          <a:xfrm>
            <a:off x="557708" y="623967"/>
            <a:ext cx="10168630" cy="63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6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Zmena systému akreditácií </a:t>
            </a:r>
          </a:p>
        </p:txBody>
      </p:sp>
    </p:spTree>
    <p:extLst>
      <p:ext uri="{BB962C8B-B14F-4D97-AF65-F5344CB8AC3E}">
        <p14:creationId xmlns:p14="http://schemas.microsoft.com/office/powerpoint/2010/main" val="2786730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98B99BA-BBC9-41AB-00A3-9D8D26304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6" y="1617835"/>
            <a:ext cx="2491642" cy="7910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E4A1A8-EF91-A27B-7A13-E7FED2846A55}"/>
              </a:ext>
            </a:extLst>
          </p:cNvPr>
          <p:cNvCxnSpPr/>
          <p:nvPr/>
        </p:nvCxnSpPr>
        <p:spPr>
          <a:xfrm>
            <a:off x="1120570" y="3572712"/>
            <a:ext cx="9466730" cy="0"/>
          </a:xfrm>
          <a:prstGeom prst="line">
            <a:avLst/>
          </a:prstGeom>
          <a:ln w="57150">
            <a:solidFill>
              <a:srgbClr val="273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E6AEE1D-4020-4BE4-359C-29DD60310107}"/>
              </a:ext>
            </a:extLst>
          </p:cNvPr>
          <p:cNvSpPr/>
          <p:nvPr/>
        </p:nvSpPr>
        <p:spPr>
          <a:xfrm>
            <a:off x="1828800" y="341807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496F6C-DBCB-CC23-6C05-40028956326E}"/>
              </a:ext>
            </a:extLst>
          </p:cNvPr>
          <p:cNvSpPr/>
          <p:nvPr/>
        </p:nvSpPr>
        <p:spPr>
          <a:xfrm>
            <a:off x="3671046" y="341471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BAD4CF-1DEF-C4E9-A067-74EBB43823A8}"/>
              </a:ext>
            </a:extLst>
          </p:cNvPr>
          <p:cNvSpPr/>
          <p:nvPr/>
        </p:nvSpPr>
        <p:spPr>
          <a:xfrm>
            <a:off x="5348565" y="341471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D66D29-9642-D540-2489-20E1439FA0DE}"/>
              </a:ext>
            </a:extLst>
          </p:cNvPr>
          <p:cNvSpPr/>
          <p:nvPr/>
        </p:nvSpPr>
        <p:spPr>
          <a:xfrm>
            <a:off x="7074552" y="341471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12">
            <a:extLst>
              <a:ext uri="{FF2B5EF4-FFF2-40B4-BE49-F238E27FC236}">
                <a16:creationId xmlns:a16="http://schemas.microsoft.com/office/drawing/2014/main" id="{63D2059B-401B-ACE5-5A78-C381686CF685}"/>
              </a:ext>
            </a:extLst>
          </p:cNvPr>
          <p:cNvSpPr/>
          <p:nvPr/>
        </p:nvSpPr>
        <p:spPr>
          <a:xfrm>
            <a:off x="1535863" y="3983954"/>
            <a:ext cx="1244782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2018</a:t>
            </a:r>
          </a:p>
        </p:txBody>
      </p:sp>
      <p:sp>
        <p:nvSpPr>
          <p:cNvPr id="11" name="Obdĺžnik 12">
            <a:extLst>
              <a:ext uri="{FF2B5EF4-FFF2-40B4-BE49-F238E27FC236}">
                <a16:creationId xmlns:a16="http://schemas.microsoft.com/office/drawing/2014/main" id="{C407BC9A-EC92-CCD1-AE9B-6B566E619128}"/>
              </a:ext>
            </a:extLst>
          </p:cNvPr>
          <p:cNvSpPr/>
          <p:nvPr/>
        </p:nvSpPr>
        <p:spPr>
          <a:xfrm>
            <a:off x="1098746" y="2342479"/>
            <a:ext cx="1789561" cy="427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1600" b="1" dirty="0">
                <a:solidFill>
                  <a:srgbClr val="27397F"/>
                </a:solidFill>
                <a:latin typeface="DM Sans" pitchFamily="2" charset="-18"/>
              </a:rPr>
              <a:t>Zákon 269/2018</a:t>
            </a:r>
          </a:p>
        </p:txBody>
      </p:sp>
      <p:sp>
        <p:nvSpPr>
          <p:cNvPr id="12" name="Obdĺžnik 12">
            <a:extLst>
              <a:ext uri="{FF2B5EF4-FFF2-40B4-BE49-F238E27FC236}">
                <a16:creationId xmlns:a16="http://schemas.microsoft.com/office/drawing/2014/main" id="{60DA31EC-6AFF-C8ED-CAC3-548D645D947C}"/>
              </a:ext>
            </a:extLst>
          </p:cNvPr>
          <p:cNvSpPr/>
          <p:nvPr/>
        </p:nvSpPr>
        <p:spPr>
          <a:xfrm>
            <a:off x="3318712" y="2524726"/>
            <a:ext cx="1363575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2020/9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57ADD882-C53F-3A21-9CD3-0B03D29DE3D9}"/>
              </a:ext>
            </a:extLst>
          </p:cNvPr>
          <p:cNvSpPr/>
          <p:nvPr/>
        </p:nvSpPr>
        <p:spPr>
          <a:xfrm>
            <a:off x="3160084" y="4442895"/>
            <a:ext cx="1563776" cy="79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1600" b="1" dirty="0">
                <a:solidFill>
                  <a:srgbClr val="27397F"/>
                </a:solidFill>
                <a:latin typeface="DM Sans" pitchFamily="2" charset="-18"/>
              </a:rPr>
              <a:t>Akreditačné štandardy</a:t>
            </a:r>
          </a:p>
        </p:txBody>
      </p:sp>
      <p:sp>
        <p:nvSpPr>
          <p:cNvPr id="14" name="Obdĺžnik 12">
            <a:extLst>
              <a:ext uri="{FF2B5EF4-FFF2-40B4-BE49-F238E27FC236}">
                <a16:creationId xmlns:a16="http://schemas.microsoft.com/office/drawing/2014/main" id="{83A81C08-A7B3-71A5-5A42-D7D1166D8379}"/>
              </a:ext>
            </a:extLst>
          </p:cNvPr>
          <p:cNvSpPr/>
          <p:nvPr/>
        </p:nvSpPr>
        <p:spPr>
          <a:xfrm>
            <a:off x="5055628" y="3954721"/>
            <a:ext cx="1244782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2021/3</a:t>
            </a:r>
          </a:p>
        </p:txBody>
      </p:sp>
      <p:sp>
        <p:nvSpPr>
          <p:cNvPr id="15" name="Obdĺžnik 12">
            <a:extLst>
              <a:ext uri="{FF2B5EF4-FFF2-40B4-BE49-F238E27FC236}">
                <a16:creationId xmlns:a16="http://schemas.microsoft.com/office/drawing/2014/main" id="{DEF46E04-74D0-EC2F-FC9E-671B7246EB5F}"/>
              </a:ext>
            </a:extLst>
          </p:cNvPr>
          <p:cNvSpPr/>
          <p:nvPr/>
        </p:nvSpPr>
        <p:spPr>
          <a:xfrm>
            <a:off x="4947290" y="1639404"/>
            <a:ext cx="1571904" cy="1166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1600" b="1" dirty="0">
                <a:solidFill>
                  <a:srgbClr val="27397F"/>
                </a:solidFill>
                <a:latin typeface="DM Sans" pitchFamily="2" charset="-18"/>
              </a:rPr>
              <a:t>Akreditácia Študijných programov</a:t>
            </a:r>
          </a:p>
        </p:txBody>
      </p:sp>
      <p:sp>
        <p:nvSpPr>
          <p:cNvPr id="16" name="Obdĺžnik 12">
            <a:extLst>
              <a:ext uri="{FF2B5EF4-FFF2-40B4-BE49-F238E27FC236}">
                <a16:creationId xmlns:a16="http://schemas.microsoft.com/office/drawing/2014/main" id="{4BB7F454-F059-00DB-62D5-098DA5F118A9}"/>
              </a:ext>
            </a:extLst>
          </p:cNvPr>
          <p:cNvSpPr/>
          <p:nvPr/>
        </p:nvSpPr>
        <p:spPr>
          <a:xfrm>
            <a:off x="6773382" y="2408496"/>
            <a:ext cx="1244782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2022/8</a:t>
            </a:r>
          </a:p>
        </p:txBody>
      </p:sp>
      <p:sp>
        <p:nvSpPr>
          <p:cNvPr id="17" name="Obdĺžnik 12">
            <a:extLst>
              <a:ext uri="{FF2B5EF4-FFF2-40B4-BE49-F238E27FC236}">
                <a16:creationId xmlns:a16="http://schemas.microsoft.com/office/drawing/2014/main" id="{6E30F2BF-EDE5-BC4E-6959-B07522BD1AB3}"/>
              </a:ext>
            </a:extLst>
          </p:cNvPr>
          <p:cNvSpPr/>
          <p:nvPr/>
        </p:nvSpPr>
        <p:spPr>
          <a:xfrm>
            <a:off x="6388052" y="4421326"/>
            <a:ext cx="2031908" cy="79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1600" b="1" dirty="0">
                <a:solidFill>
                  <a:srgbClr val="27397F"/>
                </a:solidFill>
                <a:latin typeface="DM Sans" pitchFamily="2" charset="-18"/>
              </a:rPr>
              <a:t>Vytvorenie VSK, oznámenie súladu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C1B2D0-C7E8-3990-A2F4-09BD993EA1ED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>
            <a:off x="1993527" y="2770417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63F349-FA0A-27AC-00E2-ECA9B15D49B6}"/>
              </a:ext>
            </a:extLst>
          </p:cNvPr>
          <p:cNvCxnSpPr>
            <a:cxnSpLocks/>
          </p:cNvCxnSpPr>
          <p:nvPr/>
        </p:nvCxnSpPr>
        <p:spPr>
          <a:xfrm>
            <a:off x="3843618" y="3730711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30ED49-4276-FF12-0468-DF196B75845D}"/>
              </a:ext>
            </a:extLst>
          </p:cNvPr>
          <p:cNvCxnSpPr>
            <a:cxnSpLocks/>
          </p:cNvCxnSpPr>
          <p:nvPr/>
        </p:nvCxnSpPr>
        <p:spPr>
          <a:xfrm>
            <a:off x="5513292" y="2767057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BA47BC-C389-D5EF-9DBC-AB4A2975F996}"/>
              </a:ext>
            </a:extLst>
          </p:cNvPr>
          <p:cNvCxnSpPr>
            <a:cxnSpLocks/>
          </p:cNvCxnSpPr>
          <p:nvPr/>
        </p:nvCxnSpPr>
        <p:spPr>
          <a:xfrm>
            <a:off x="7239279" y="3730710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4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3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>
            <a:cxnSpLocks/>
          </p:cNvCxnSpPr>
          <p:nvPr/>
        </p:nvCxnSpPr>
        <p:spPr>
          <a:xfrm>
            <a:off x="1905290" y="2644170"/>
            <a:ext cx="0" cy="1130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2494548" y="2747560"/>
            <a:ext cx="7202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120479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2179278" y="2459503"/>
            <a:ext cx="9408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000" dirty="0">
                <a:solidFill>
                  <a:srgbClr val="27397F"/>
                </a:solidFill>
              </a:rPr>
              <a:t>VYSOKÁ ŠKOLA AKREDITUJE KAŽDÝ PROGRAM EXTERNE, ZODPOVEDNOSŤ JE NA AKREDITAČNOM ORGÁNE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084C50AE-C22D-C882-F5F7-89F8A83ECE10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272634531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2179278" y="3595130"/>
            <a:ext cx="9408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6000" b="1" dirty="0">
                <a:solidFill>
                  <a:srgbClr val="27397F"/>
                </a:solidFill>
              </a:rPr>
              <a:t>ZA KVALITU ZODPOVEDÁ VYSOKÁ ŠKOLA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9A80620C-BE8E-029D-6768-8202912A0CA2}"/>
              </a:ext>
            </a:extLst>
          </p:cNvPr>
          <p:cNvSpPr/>
          <p:nvPr/>
        </p:nvSpPr>
        <p:spPr>
          <a:xfrm>
            <a:off x="2179278" y="930587"/>
            <a:ext cx="9408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000" dirty="0">
                <a:solidFill>
                  <a:srgbClr val="27397F"/>
                </a:solidFill>
              </a:rPr>
              <a:t>VYSOKÁ ŠKOLA AKREDITUJE KAŽDÝ PROGRAM EXTERNE, ZODPOVEDNOSŤ JE NA AKREDITAČNOM ORGÁNE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1BC72E-5A82-8CBD-ABA7-624E057B47B3}"/>
              </a:ext>
            </a:extLst>
          </p:cNvPr>
          <p:cNvCxnSpPr/>
          <p:nvPr/>
        </p:nvCxnSpPr>
        <p:spPr>
          <a:xfrm flipV="1">
            <a:off x="2418735" y="1049228"/>
            <a:ext cx="8863781" cy="1605482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ĺžnik 10">
            <a:extLst>
              <a:ext uri="{FF2B5EF4-FFF2-40B4-BE49-F238E27FC236}">
                <a16:creationId xmlns:a16="http://schemas.microsoft.com/office/drawing/2014/main" id="{7B39B041-FE87-C811-28E4-7566074D2CB4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2846803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1966143" y="2773683"/>
            <a:ext cx="10225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000" dirty="0">
                <a:solidFill>
                  <a:srgbClr val="27397F"/>
                </a:solidFill>
              </a:rPr>
              <a:t>TLAK NA KVALITU LEN V ČASE AKREDITÁCIE, STATICKÝ SYSTÉM</a:t>
            </a:r>
            <a:endParaRPr lang="sk-SK" sz="6000" dirty="0">
              <a:solidFill>
                <a:srgbClr val="27397F"/>
              </a:solidFill>
            </a:endParaRP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B289C999-0FC6-885E-EF63-EAC5CEE72F9C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290016528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1906427" y="3909309"/>
            <a:ext cx="10225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6000" b="1" dirty="0">
                <a:solidFill>
                  <a:srgbClr val="27397F"/>
                </a:solidFill>
              </a:rPr>
              <a:t>KONTINUÁLNE ZLEPŠOVANIE 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8F74096A-2D13-4075-7EA2-2FAADB42CE60}"/>
              </a:ext>
            </a:extLst>
          </p:cNvPr>
          <p:cNvSpPr/>
          <p:nvPr/>
        </p:nvSpPr>
        <p:spPr>
          <a:xfrm>
            <a:off x="1966142" y="1416831"/>
            <a:ext cx="10225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000" dirty="0">
                <a:solidFill>
                  <a:srgbClr val="27397F"/>
                </a:solidFill>
              </a:rPr>
              <a:t>TLAK NA KVALITU LEN V ČASE AKREDITÁCIE, STATICKÝ SYSTÉM</a:t>
            </a:r>
            <a:endParaRPr lang="sk-SK" sz="6000" dirty="0">
              <a:solidFill>
                <a:srgbClr val="27397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A2AE73-89D6-7C80-8E85-43507EADCFB5}"/>
              </a:ext>
            </a:extLst>
          </p:cNvPr>
          <p:cNvCxnSpPr/>
          <p:nvPr/>
        </p:nvCxnSpPr>
        <p:spPr>
          <a:xfrm flipV="1">
            <a:off x="2418735" y="1049228"/>
            <a:ext cx="8863781" cy="1605482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ĺžnik 10">
            <a:extLst>
              <a:ext uri="{FF2B5EF4-FFF2-40B4-BE49-F238E27FC236}">
                <a16:creationId xmlns:a16="http://schemas.microsoft.com/office/drawing/2014/main" id="{0E6BC890-D839-295A-20B7-B4DB6B272146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32986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2090787" y="2278021"/>
            <a:ext cx="9408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40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ORIENTÁCIA NA VEDECKÉ VÝSTUPY GARANTOV, FORMÁLNE GARANTOVANIE, POSUDZOVANIE „VSTUPOV“ </a:t>
            </a:r>
            <a:endParaRPr kumimoji="0" lang="sk-SK" sz="400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F2314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4E1C3EE2-AA98-CD88-64C7-0ED39F4925E2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338709080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2208774" y="3856098"/>
            <a:ext cx="94080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ORIENTÁCIA NA KVALITU </a:t>
            </a: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VÝSTUPU</a:t>
            </a: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KVALITU </a:t>
            </a: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VZDELÁVACIEHO</a:t>
            </a: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PROCESU</a:t>
            </a: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E540C50C-9C58-C357-171D-FF8199F72A0A}"/>
              </a:ext>
            </a:extLst>
          </p:cNvPr>
          <p:cNvSpPr/>
          <p:nvPr/>
        </p:nvSpPr>
        <p:spPr>
          <a:xfrm>
            <a:off x="2208774" y="585856"/>
            <a:ext cx="9408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40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ORIENTÁCIA NA VEDECKÉ VÝSTUPY GARANTOV, FORMÁLNE GARANTOVANIE, POSUDZOVANIE „VSTUPOV“ </a:t>
            </a:r>
            <a:endParaRPr kumimoji="0" lang="sk-SK" sz="400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F2314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10716B-4F81-59B8-119A-CB129E890D17}"/>
              </a:ext>
            </a:extLst>
          </p:cNvPr>
          <p:cNvCxnSpPr/>
          <p:nvPr/>
        </p:nvCxnSpPr>
        <p:spPr>
          <a:xfrm flipV="1">
            <a:off x="2357775" y="585856"/>
            <a:ext cx="8863781" cy="1605482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ĺžnik 10">
            <a:extLst>
              <a:ext uri="{FF2B5EF4-FFF2-40B4-BE49-F238E27FC236}">
                <a16:creationId xmlns:a16="http://schemas.microsoft.com/office/drawing/2014/main" id="{BEE8BBC1-48C9-F37C-38F0-9388CEFD11A3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338609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2205087" y="2949534"/>
            <a:ext cx="94080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40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PORADNÝ ORGÁN VLÁDY, OPERAČNE ZÁVISLÝ OD MINISTERSTVA ŠKOLSTVA</a:t>
            </a:r>
            <a:endParaRPr kumimoji="0" lang="sk-SK" sz="400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F2314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7720840C-0EE7-CE7F-AEA5-0947FDC6043D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310297535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265321" y="677952"/>
            <a:ext cx="2612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500" b="1" dirty="0">
                <a:solidFill>
                  <a:srgbClr val="27397F"/>
                </a:solidFill>
                <a:latin typeface="DM Sans" pitchFamily="2" charset="-18"/>
              </a:rPr>
              <a:t>OBSAH</a:t>
            </a:r>
          </a:p>
        </p:txBody>
      </p:sp>
      <p:sp>
        <p:nvSpPr>
          <p:cNvPr id="9" name="Obdĺžnik 12">
            <a:extLst>
              <a:ext uri="{FF2B5EF4-FFF2-40B4-BE49-F238E27FC236}">
                <a16:creationId xmlns:a16="http://schemas.microsoft.com/office/drawing/2014/main" id="{18FB2C75-6562-4E27-82AF-A862D0894F0C}"/>
              </a:ext>
            </a:extLst>
          </p:cNvPr>
          <p:cNvSpPr/>
          <p:nvPr/>
        </p:nvSpPr>
        <p:spPr>
          <a:xfrm>
            <a:off x="918469" y="4338798"/>
            <a:ext cx="9481987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5.	Projekt Akademická štvrťhodinka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0450E-A409-7A63-62B7-D8F232C01727}"/>
              </a:ext>
            </a:extLst>
          </p:cNvPr>
          <p:cNvSpPr txBox="1"/>
          <p:nvPr/>
        </p:nvSpPr>
        <p:spPr>
          <a:xfrm>
            <a:off x="918469" y="1839959"/>
            <a:ext cx="6097772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1. 	Východiská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B0B5A-6FBA-85D0-3D51-24D2181E0EAD}"/>
              </a:ext>
            </a:extLst>
          </p:cNvPr>
          <p:cNvSpPr txBox="1"/>
          <p:nvPr/>
        </p:nvSpPr>
        <p:spPr>
          <a:xfrm>
            <a:off x="918470" y="2435701"/>
            <a:ext cx="7980380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2. 	Zmena systému akreditácií na Slovensku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29775-9206-1A2E-7179-297C8E232477}"/>
              </a:ext>
            </a:extLst>
          </p:cNvPr>
          <p:cNvSpPr txBox="1"/>
          <p:nvPr/>
        </p:nvSpPr>
        <p:spPr>
          <a:xfrm>
            <a:off x="918470" y="3031443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3.	Postavenie zainteresovaných strán – študentov v systéme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9CFA6-02DA-4602-1911-3D7E6486DFB6}"/>
              </a:ext>
            </a:extLst>
          </p:cNvPr>
          <p:cNvSpPr txBox="1"/>
          <p:nvPr/>
        </p:nvSpPr>
        <p:spPr>
          <a:xfrm>
            <a:off x="918469" y="3674684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4.	Pohľad študentov na prebiehajúce zmeny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E365A-B068-F1A0-B9C5-DA33C67E9F3F}"/>
              </a:ext>
            </a:extLst>
          </p:cNvPr>
          <p:cNvSpPr txBox="1"/>
          <p:nvPr/>
        </p:nvSpPr>
        <p:spPr>
          <a:xfrm>
            <a:off x="918469" y="514570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6.	Záver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5015749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10">
            <a:extLst>
              <a:ext uri="{FF2B5EF4-FFF2-40B4-BE49-F238E27FC236}">
                <a16:creationId xmlns:a16="http://schemas.microsoft.com/office/drawing/2014/main" id="{B3856823-9E8E-7E4D-10DB-2D754ECFAED8}"/>
              </a:ext>
            </a:extLst>
          </p:cNvPr>
          <p:cNvSpPr/>
          <p:nvPr/>
        </p:nvSpPr>
        <p:spPr>
          <a:xfrm>
            <a:off x="2359570" y="726877"/>
            <a:ext cx="94080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40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PORADNÝ ORGÁN VLÁDY, OPERAČNE ZÁVISLÝ OD MINISTERSTVA ŠKOLSTVA</a:t>
            </a:r>
            <a:endParaRPr kumimoji="0" lang="sk-SK" sz="400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F2314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Rovná spojnica 9"/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2359570" y="3827523"/>
            <a:ext cx="94080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OPERAČNÁ </a:t>
            </a: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NEZÁVISLOSŤ</a:t>
            </a: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NEZÁVISLÉ ROZHODOVANIA</a:t>
            </a:r>
            <a:endParaRPr kumimoji="0" lang="sk-SK" sz="44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F2314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D7B5CE-19EA-D21B-F31B-4889CD3A6281}"/>
              </a:ext>
            </a:extLst>
          </p:cNvPr>
          <p:cNvCxnSpPr/>
          <p:nvPr/>
        </p:nvCxnSpPr>
        <p:spPr>
          <a:xfrm flipV="1">
            <a:off x="2480902" y="585856"/>
            <a:ext cx="8863781" cy="1605482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ĺžnik 10">
            <a:extLst>
              <a:ext uri="{FF2B5EF4-FFF2-40B4-BE49-F238E27FC236}">
                <a16:creationId xmlns:a16="http://schemas.microsoft.com/office/drawing/2014/main" id="{4760B4D2-30DA-2D1B-6277-724A048F1311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</p:spTree>
    <p:extLst>
      <p:ext uri="{BB962C8B-B14F-4D97-AF65-F5344CB8AC3E}">
        <p14:creationId xmlns:p14="http://schemas.microsoft.com/office/powerpoint/2010/main" val="7315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1235239" y="537398"/>
            <a:ext cx="10631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3200" b="1" dirty="0">
                <a:solidFill>
                  <a:srgbClr val="27397F"/>
                </a:solidFill>
              </a:rPr>
              <a:t>DO PROCESU QA SÚ ZAPOJENÉ </a:t>
            </a:r>
            <a:r>
              <a:rPr lang="sk-SK" sz="3200" b="1" dirty="0">
                <a:solidFill>
                  <a:srgbClr val="27397F"/>
                </a:solidFill>
                <a:highlight>
                  <a:srgbClr val="F2314C"/>
                </a:highlight>
              </a:rPr>
              <a:t>ZAINTERESOVANÉ STRANY</a:t>
            </a:r>
          </a:p>
        </p:txBody>
      </p:sp>
      <p:pic>
        <p:nvPicPr>
          <p:cNvPr id="6" name="Picture 5" descr="Hands forming circle">
            <a:extLst>
              <a:ext uri="{FF2B5EF4-FFF2-40B4-BE49-F238E27FC236}">
                <a16:creationId xmlns:a16="http://schemas.microsoft.com/office/drawing/2014/main" id="{158AC440-31B8-39F9-664B-098BE16C5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03" y="1337508"/>
            <a:ext cx="6813484" cy="4983094"/>
          </a:xfrm>
          <a:prstGeom prst="rect">
            <a:avLst/>
          </a:prstGeom>
        </p:spPr>
      </p:pic>
      <p:sp>
        <p:nvSpPr>
          <p:cNvPr id="7" name="Obdĺžnik 10">
            <a:extLst>
              <a:ext uri="{FF2B5EF4-FFF2-40B4-BE49-F238E27FC236}">
                <a16:creationId xmlns:a16="http://schemas.microsoft.com/office/drawing/2014/main" id="{D19B347D-9DAA-87C0-8CD7-867CD2AAD6F5}"/>
              </a:ext>
            </a:extLst>
          </p:cNvPr>
          <p:cNvSpPr/>
          <p:nvPr/>
        </p:nvSpPr>
        <p:spPr>
          <a:xfrm rot="16200000">
            <a:off x="-1429161" y="3136611"/>
            <a:ext cx="475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KĽÚČOVÉ ZMENY</a:t>
            </a:r>
          </a:p>
        </p:txBody>
      </p:sp>
      <p:cxnSp>
        <p:nvCxnSpPr>
          <p:cNvPr id="8" name="Rovná spojnica 9">
            <a:extLst>
              <a:ext uri="{FF2B5EF4-FFF2-40B4-BE49-F238E27FC236}">
                <a16:creationId xmlns:a16="http://schemas.microsoft.com/office/drawing/2014/main" id="{2162D5D3-D814-915C-3FB5-75D013E9B767}"/>
              </a:ext>
            </a:extLst>
          </p:cNvPr>
          <p:cNvCxnSpPr/>
          <p:nvPr/>
        </p:nvCxnSpPr>
        <p:spPr>
          <a:xfrm>
            <a:off x="1620572" y="104922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265321" y="677952"/>
            <a:ext cx="2612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500" b="1" dirty="0">
                <a:solidFill>
                  <a:srgbClr val="27397F"/>
                </a:solidFill>
                <a:latin typeface="DM Sans" pitchFamily="2" charset="-18"/>
              </a:rPr>
              <a:t>OBSAH</a:t>
            </a:r>
          </a:p>
        </p:txBody>
      </p:sp>
      <p:sp>
        <p:nvSpPr>
          <p:cNvPr id="9" name="Obdĺžnik 12">
            <a:extLst>
              <a:ext uri="{FF2B5EF4-FFF2-40B4-BE49-F238E27FC236}">
                <a16:creationId xmlns:a16="http://schemas.microsoft.com/office/drawing/2014/main" id="{18FB2C75-6562-4E27-82AF-A862D0894F0C}"/>
              </a:ext>
            </a:extLst>
          </p:cNvPr>
          <p:cNvSpPr/>
          <p:nvPr/>
        </p:nvSpPr>
        <p:spPr>
          <a:xfrm>
            <a:off x="918469" y="4338798"/>
            <a:ext cx="9481987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5.	Projekt Akademická štvrťhodinka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0450E-A409-7A63-62B7-D8F232C01727}"/>
              </a:ext>
            </a:extLst>
          </p:cNvPr>
          <p:cNvSpPr txBox="1"/>
          <p:nvPr/>
        </p:nvSpPr>
        <p:spPr>
          <a:xfrm>
            <a:off x="918470" y="1861281"/>
            <a:ext cx="6097772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1. 	Východiská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29775-9206-1A2E-7179-297C8E232477}"/>
              </a:ext>
            </a:extLst>
          </p:cNvPr>
          <p:cNvSpPr txBox="1"/>
          <p:nvPr/>
        </p:nvSpPr>
        <p:spPr>
          <a:xfrm>
            <a:off x="918470" y="3031443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3.	</a:t>
            </a:r>
            <a:r>
              <a:rPr lang="sk-SK" sz="2400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Postavenie zainteresovaných strán – študentov v systéme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9CFA6-02DA-4602-1911-3D7E6486DFB6}"/>
              </a:ext>
            </a:extLst>
          </p:cNvPr>
          <p:cNvSpPr txBox="1"/>
          <p:nvPr/>
        </p:nvSpPr>
        <p:spPr>
          <a:xfrm>
            <a:off x="918469" y="3674684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4.	Pohľad študentov na prebiehajúce zmeny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E365A-B068-F1A0-B9C5-DA33C67E9F3F}"/>
              </a:ext>
            </a:extLst>
          </p:cNvPr>
          <p:cNvSpPr txBox="1"/>
          <p:nvPr/>
        </p:nvSpPr>
        <p:spPr>
          <a:xfrm>
            <a:off x="918469" y="514570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6.	Záver</a:t>
            </a:r>
            <a:endParaRPr lang="sk-S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DB72E-738E-8D99-3AC9-403897DCDC34}"/>
              </a:ext>
            </a:extLst>
          </p:cNvPr>
          <p:cNvSpPr txBox="1"/>
          <p:nvPr/>
        </p:nvSpPr>
        <p:spPr>
          <a:xfrm>
            <a:off x="918469" y="2411952"/>
            <a:ext cx="10168630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2. 	Zmena systému akreditácií </a:t>
            </a:r>
          </a:p>
        </p:txBody>
      </p:sp>
    </p:spTree>
    <p:extLst>
      <p:ext uri="{BB962C8B-B14F-4D97-AF65-F5344CB8AC3E}">
        <p14:creationId xmlns:p14="http://schemas.microsoft.com/office/powerpoint/2010/main" val="64205586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ight bulbs with one bulb lit">
            <a:extLst>
              <a:ext uri="{FF2B5EF4-FFF2-40B4-BE49-F238E27FC236}">
                <a16:creationId xmlns:a16="http://schemas.microsoft.com/office/drawing/2014/main" id="{9D325DC5-BDB1-35F8-6639-1430D2178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6" y="0"/>
            <a:ext cx="11405225" cy="6843695"/>
          </a:xfrm>
          <a:prstGeom prst="rect">
            <a:avLst/>
          </a:prstGeom>
        </p:spPr>
      </p:pic>
      <p:sp>
        <p:nvSpPr>
          <p:cNvPr id="8" name="Obdĺžnik 1">
            <a:extLst>
              <a:ext uri="{FF2B5EF4-FFF2-40B4-BE49-F238E27FC236}">
                <a16:creationId xmlns:a16="http://schemas.microsoft.com/office/drawing/2014/main" id="{53A1107C-4337-C955-9AC0-98130E917A71}"/>
              </a:ext>
            </a:extLst>
          </p:cNvPr>
          <p:cNvSpPr/>
          <p:nvPr/>
        </p:nvSpPr>
        <p:spPr>
          <a:xfrm>
            <a:off x="327596" y="1291858"/>
            <a:ext cx="4565038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sk-SK" sz="2800" b="1" dirty="0">
                <a:solidFill>
                  <a:schemeClr val="bg1"/>
                </a:solidFill>
                <a:highlight>
                  <a:srgbClr val="F2314C"/>
                </a:highlight>
              </a:rPr>
              <a:t>AKREDITÁCIA JE PRÍLEŽITOSŤ PRESADIŤ POTREBNÉ ZMENY</a:t>
            </a:r>
          </a:p>
        </p:txBody>
      </p:sp>
      <p:sp>
        <p:nvSpPr>
          <p:cNvPr id="13" name="Obdĺžnik 1">
            <a:extLst>
              <a:ext uri="{FF2B5EF4-FFF2-40B4-BE49-F238E27FC236}">
                <a16:creationId xmlns:a16="http://schemas.microsoft.com/office/drawing/2014/main" id="{1136514B-903B-D989-43DB-D62DB0BF1CB2}"/>
              </a:ext>
            </a:extLst>
          </p:cNvPr>
          <p:cNvSpPr/>
          <p:nvPr/>
        </p:nvSpPr>
        <p:spPr>
          <a:xfrm>
            <a:off x="327596" y="3470257"/>
            <a:ext cx="914901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sk-SK" sz="4000" b="1" dirty="0">
                <a:solidFill>
                  <a:srgbClr val="27397F"/>
                </a:solidFill>
                <a:highlight>
                  <a:srgbClr val="FBBF4B"/>
                </a:highlight>
              </a:rPr>
              <a:t>ŠTUDENT JE </a:t>
            </a:r>
          </a:p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sk-SK" sz="4000" b="1" dirty="0">
                <a:solidFill>
                  <a:srgbClr val="27397F"/>
                </a:solidFill>
                <a:highlight>
                  <a:srgbClr val="FBBF4B"/>
                </a:highlight>
              </a:rPr>
              <a:t>ADVOKÁTOM ZMENY</a:t>
            </a:r>
          </a:p>
        </p:txBody>
      </p:sp>
      <p:pic>
        <p:nvPicPr>
          <p:cNvPr id="14" name="Graphic 13" descr="School boy outline">
            <a:extLst>
              <a:ext uri="{FF2B5EF4-FFF2-40B4-BE49-F238E27FC236}">
                <a16:creationId xmlns:a16="http://schemas.microsoft.com/office/drawing/2014/main" id="{829B710D-B00D-719B-4133-CD8F7E0C9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9933" y="1885112"/>
            <a:ext cx="2734912" cy="27349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E9DA35-A011-9EFC-7443-85C7469E3329}"/>
              </a:ext>
            </a:extLst>
          </p:cNvPr>
          <p:cNvSpPr txBox="1"/>
          <p:nvPr/>
        </p:nvSpPr>
        <p:spPr>
          <a:xfrm>
            <a:off x="-90933" y="107413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chemeClr val="bg1"/>
                </a:solidFill>
                <a:latin typeface="DM Sans" pitchFamily="2" charset="-18"/>
              </a:rPr>
              <a:t>3.	</a:t>
            </a:r>
            <a:r>
              <a:rPr lang="sk-SK" sz="2400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Postavenie zainteresovaných strán – študentov v systéme </a:t>
            </a:r>
          </a:p>
        </p:txBody>
      </p:sp>
    </p:spTree>
    <p:extLst>
      <p:ext uri="{BB962C8B-B14F-4D97-AF65-F5344CB8AC3E}">
        <p14:creationId xmlns:p14="http://schemas.microsoft.com/office/powerpoint/2010/main" val="120946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chool boy outline">
            <a:extLst>
              <a:ext uri="{FF2B5EF4-FFF2-40B4-BE49-F238E27FC236}">
                <a16:creationId xmlns:a16="http://schemas.microsoft.com/office/drawing/2014/main" id="{ADED9017-C0AF-40A9-B57F-8FE9FEA7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980" y="2511257"/>
            <a:ext cx="2115518" cy="211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A5202-F9E1-6B50-4E2D-D74747CD45D1}"/>
              </a:ext>
            </a:extLst>
          </p:cNvPr>
          <p:cNvSpPr txBox="1"/>
          <p:nvPr/>
        </p:nvSpPr>
        <p:spPr>
          <a:xfrm>
            <a:off x="946059" y="947322"/>
            <a:ext cx="3278097" cy="978729"/>
          </a:xfrm>
          <a:prstGeom prst="rect">
            <a:avLst/>
          </a:prstGeom>
          <a:noFill/>
          <a:ln w="57150">
            <a:solidFill>
              <a:srgbClr val="FBBF4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PROGRAMOVÉ RADY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ADF2B-56EB-BEB8-4DC1-728FFC6CBE6F}"/>
              </a:ext>
            </a:extLst>
          </p:cNvPr>
          <p:cNvSpPr txBox="1"/>
          <p:nvPr/>
        </p:nvSpPr>
        <p:spPr>
          <a:xfrm>
            <a:off x="4655160" y="509661"/>
            <a:ext cx="3278097" cy="535531"/>
          </a:xfrm>
          <a:prstGeom prst="rect">
            <a:avLst/>
          </a:prstGeom>
          <a:noFill/>
          <a:ln w="57150">
            <a:solidFill>
              <a:srgbClr val="FBBF4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RADY PRE VSK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98779-74A8-9AB1-D800-027AA0D2976B}"/>
              </a:ext>
            </a:extLst>
          </p:cNvPr>
          <p:cNvSpPr txBox="1"/>
          <p:nvPr/>
        </p:nvSpPr>
        <p:spPr>
          <a:xfrm>
            <a:off x="7379390" y="1487450"/>
            <a:ext cx="2708602" cy="978729"/>
          </a:xfrm>
          <a:prstGeom prst="rect">
            <a:avLst/>
          </a:prstGeom>
          <a:noFill/>
          <a:ln w="57150">
            <a:solidFill>
              <a:srgbClr val="FBBF4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AKREDITAČNÉ RADY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E6B50-ACAF-864C-2ED0-E13136F4088E}"/>
              </a:ext>
            </a:extLst>
          </p:cNvPr>
          <p:cNvSpPr txBox="1"/>
          <p:nvPr/>
        </p:nvSpPr>
        <p:spPr>
          <a:xfrm>
            <a:off x="733687" y="2466179"/>
            <a:ext cx="2708602" cy="535531"/>
          </a:xfrm>
          <a:prstGeom prst="rect">
            <a:avLst/>
          </a:prstGeom>
          <a:noFill/>
          <a:ln w="57150">
            <a:solidFill>
              <a:srgbClr val="FBBF4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SENÁTORI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57923-AECB-0D1D-41DA-3D064011778B}"/>
              </a:ext>
            </a:extLst>
          </p:cNvPr>
          <p:cNvSpPr txBox="1"/>
          <p:nvPr/>
        </p:nvSpPr>
        <p:spPr>
          <a:xfrm>
            <a:off x="818732" y="3390641"/>
            <a:ext cx="2708602" cy="369332"/>
          </a:xfrm>
          <a:prstGeom prst="rect">
            <a:avLst/>
          </a:prstGeom>
          <a:noFill/>
          <a:ln w="3175">
            <a:solidFill>
              <a:srgbClr val="1F4E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VNÚTORNÉ PREDPISY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3D313-0C85-BE47-6665-2378725D0BCB}"/>
              </a:ext>
            </a:extLst>
          </p:cNvPr>
          <p:cNvSpPr txBox="1"/>
          <p:nvPr/>
        </p:nvSpPr>
        <p:spPr>
          <a:xfrm>
            <a:off x="818732" y="4056610"/>
            <a:ext cx="2708602" cy="369332"/>
          </a:xfrm>
          <a:prstGeom prst="rect">
            <a:avLst/>
          </a:prstGeom>
          <a:noFill/>
          <a:ln w="3175">
            <a:solidFill>
              <a:srgbClr val="1F4E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SYSTÉM KVALITY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C2680-24BF-E5F0-75BE-F27AB9B8CF6B}"/>
              </a:ext>
            </a:extLst>
          </p:cNvPr>
          <p:cNvSpPr txBox="1"/>
          <p:nvPr/>
        </p:nvSpPr>
        <p:spPr>
          <a:xfrm>
            <a:off x="818732" y="4801128"/>
            <a:ext cx="2708602" cy="369332"/>
          </a:xfrm>
          <a:prstGeom prst="rect">
            <a:avLst/>
          </a:prstGeom>
          <a:noFill/>
          <a:ln w="3175">
            <a:solidFill>
              <a:srgbClr val="1F4E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NOMINÁCIE (NAPR. SR)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DF63C-05E7-7DFC-3A3E-839CC3EE5CC3}"/>
              </a:ext>
            </a:extLst>
          </p:cNvPr>
          <p:cNvSpPr txBox="1"/>
          <p:nvPr/>
        </p:nvSpPr>
        <p:spPr>
          <a:xfrm>
            <a:off x="818732" y="5545646"/>
            <a:ext cx="2708602" cy="646331"/>
          </a:xfrm>
          <a:prstGeom prst="rect">
            <a:avLst/>
          </a:prstGeom>
          <a:noFill/>
          <a:ln w="3175">
            <a:solidFill>
              <a:srgbClr val="1F4E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ŠTUDENTSKÁ SAMOSPRÁVA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5247C6-BBB8-D7D1-DC46-3A89B35181B1}"/>
              </a:ext>
            </a:extLst>
          </p:cNvPr>
          <p:cNvSpPr/>
          <p:nvPr/>
        </p:nvSpPr>
        <p:spPr>
          <a:xfrm>
            <a:off x="96982" y="2327564"/>
            <a:ext cx="4710545" cy="4253345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9B42FF-57E9-BEB4-9AD3-CF0D11B7CF8A}"/>
              </a:ext>
            </a:extLst>
          </p:cNvPr>
          <p:cNvSpPr txBox="1"/>
          <p:nvPr/>
        </p:nvSpPr>
        <p:spPr>
          <a:xfrm>
            <a:off x="7933257" y="3061727"/>
            <a:ext cx="3372051" cy="978729"/>
          </a:xfrm>
          <a:prstGeom prst="rect">
            <a:avLst/>
          </a:prstGeom>
          <a:noFill/>
          <a:ln w="57150">
            <a:solidFill>
              <a:srgbClr val="F2314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PRACOVNÁ SKUPINA SAAVŠ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F8E610-EF41-CEE7-E8E9-60EF2FF3DCD6}"/>
              </a:ext>
            </a:extLst>
          </p:cNvPr>
          <p:cNvSpPr txBox="1"/>
          <p:nvPr/>
        </p:nvSpPr>
        <p:spPr>
          <a:xfrm>
            <a:off x="6822034" y="5471818"/>
            <a:ext cx="3372051" cy="9787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highlight>
                  <a:srgbClr val="FBBF4B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ŠTUDENTSKÁ EVALUÁCIA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FBBF4B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9F80DCC-2760-FB18-CCF7-BD0188C4449D}"/>
              </a:ext>
            </a:extLst>
          </p:cNvPr>
          <p:cNvSpPr/>
          <p:nvPr/>
        </p:nvSpPr>
        <p:spPr>
          <a:xfrm rot="7844741">
            <a:off x="4263249" y="1881231"/>
            <a:ext cx="331462" cy="1349633"/>
          </a:xfrm>
          <a:prstGeom prst="downArrow">
            <a:avLst>
              <a:gd name="adj1" fmla="val 1185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04DBC27-A38B-A48D-E82E-210BC32E7FC2}"/>
              </a:ext>
            </a:extLst>
          </p:cNvPr>
          <p:cNvSpPr/>
          <p:nvPr/>
        </p:nvSpPr>
        <p:spPr>
          <a:xfrm rot="11141392">
            <a:off x="5453323" y="1202990"/>
            <a:ext cx="335239" cy="1374753"/>
          </a:xfrm>
          <a:prstGeom prst="downArrow">
            <a:avLst>
              <a:gd name="adj1" fmla="val 1185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2FD9D8C-D527-43E9-4213-F06270E0881C}"/>
              </a:ext>
            </a:extLst>
          </p:cNvPr>
          <p:cNvSpPr/>
          <p:nvPr/>
        </p:nvSpPr>
        <p:spPr>
          <a:xfrm rot="13710930">
            <a:off x="6328876" y="1783889"/>
            <a:ext cx="335239" cy="1374753"/>
          </a:xfrm>
          <a:prstGeom prst="downArrow">
            <a:avLst>
              <a:gd name="adj1" fmla="val 1185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DF2E4641-A26B-3F90-1A8C-9A18C2EEDF19}"/>
              </a:ext>
            </a:extLst>
          </p:cNvPr>
          <p:cNvSpPr/>
          <p:nvPr/>
        </p:nvSpPr>
        <p:spPr>
          <a:xfrm rot="16200000">
            <a:off x="6930046" y="2881640"/>
            <a:ext cx="335239" cy="1374753"/>
          </a:xfrm>
          <a:prstGeom prst="downArrow">
            <a:avLst>
              <a:gd name="adj1" fmla="val 1185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0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>
            <a:cxnSpLocks/>
          </p:cNvCxnSpPr>
          <p:nvPr/>
        </p:nvCxnSpPr>
        <p:spPr>
          <a:xfrm>
            <a:off x="1905290" y="2644170"/>
            <a:ext cx="0" cy="1130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2494548" y="2747560"/>
            <a:ext cx="7202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5400" b="1" dirty="0">
                <a:solidFill>
                  <a:prstClr val="white"/>
                </a:solidFill>
                <a:latin typeface="Calibri" panose="020F0502020204030204"/>
              </a:rPr>
              <a:t>ŠTANDARDY </a:t>
            </a:r>
            <a:endParaRPr kumimoji="0" lang="sk-SK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9613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objekt pre obsah 4">
            <a:extLst>
              <a:ext uri="{FF2B5EF4-FFF2-40B4-BE49-F238E27FC236}">
                <a16:creationId xmlns:a16="http://schemas.microsoft.com/office/drawing/2014/main" id="{0DD69101-4BF3-8E9C-0CB0-F648D9525B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7450" y="366696"/>
          <a:ext cx="11757099" cy="6124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6846">
                  <a:extLst>
                    <a:ext uri="{9D8B030D-6E8A-4147-A177-3AD203B41FA5}">
                      <a16:colId xmlns:a16="http://schemas.microsoft.com/office/drawing/2014/main" val="2631143566"/>
                    </a:ext>
                  </a:extLst>
                </a:gridCol>
                <a:gridCol w="3994723">
                  <a:extLst>
                    <a:ext uri="{9D8B030D-6E8A-4147-A177-3AD203B41FA5}">
                      <a16:colId xmlns:a16="http://schemas.microsoft.com/office/drawing/2014/main" val="2963223850"/>
                    </a:ext>
                  </a:extLst>
                </a:gridCol>
                <a:gridCol w="3995530">
                  <a:extLst>
                    <a:ext uri="{9D8B030D-6E8A-4147-A177-3AD203B41FA5}">
                      <a16:colId xmlns:a16="http://schemas.microsoft.com/office/drawing/2014/main" val="1047462985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EHEA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Slovenská republika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Slovenská republika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 anchor="b"/>
                </a:tc>
                <a:extLst>
                  <a:ext uri="{0D108BD9-81ED-4DB2-BD59-A6C34878D82A}">
                    <a16:rowId xmlns:a16="http://schemas.microsoft.com/office/drawing/2014/main" val="3598973265"/>
                  </a:ext>
                </a:extLst>
              </a:tr>
              <a:tr h="698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BBF4B"/>
                          </a:highlight>
                        </a:rPr>
                        <a:t>Štandardy a usmernenia na zabezpečovanie kvality v Európskom priestore vysokoškolského vzdelávania (ESG2015)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highlight>
                          <a:srgbClr val="FBBF4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  <a:highlight>
                            <a:srgbClr val="FBBF4B"/>
                          </a:highlight>
                        </a:rPr>
                        <a:t>Štandardy pre vnútorný systém zabezpečovania kvality</a:t>
                      </a:r>
                      <a:endParaRPr lang="en-US" sz="1100" dirty="0">
                        <a:effectLst/>
                        <a:highlight>
                          <a:srgbClr val="FBBF4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  <a:highlight>
                            <a:srgbClr val="FBBF4B"/>
                          </a:highlight>
                        </a:rPr>
                        <a:t>Štandardy pre študijný program</a:t>
                      </a:r>
                      <a:endParaRPr lang="en-US" sz="1100" dirty="0">
                        <a:effectLst/>
                        <a:highlight>
                          <a:srgbClr val="FBBF4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3038687995"/>
                  </a:ext>
                </a:extLst>
              </a:tr>
              <a:tr h="252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1.1 Stratégia zabezpečovania kvality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Článok 2 Politiky na zabezpečovanie kvality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1635584664"/>
                  </a:ext>
                </a:extLst>
              </a:tr>
              <a:tr h="462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1.2 Príprava a schvaľovanie študijných programov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Článok 3 Vytváranie, úprava a schvaľovanie študijných programov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2 Návrh nového študijného programu a návrh úpravy študijného programu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4270628546"/>
                  </a:ext>
                </a:extLst>
              </a:tr>
              <a:tr h="252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3 Schvaľovanie študijného programu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3620234646"/>
                  </a:ext>
                </a:extLst>
              </a:tr>
              <a:tr h="462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1.3 Učenie sa, vyučovanie a hodnotenie orientované na študenta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4 Učenie sa, vyučovanie a hodnotenie orientované na študenta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4 Učenie sa, vyučovanie a hodnotenie orientované na študenta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2549541253"/>
                  </a:ext>
                </a:extLst>
              </a:tr>
              <a:tr h="698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1.4 Prijímacie konanie, priebeh štúdia, uznávanie vzdelania a udeľovanie akademických titulov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Článok 5 Prijímacie konanie, priebeh štúdia, uznávanie vzdelania a udeľovanie akademických titulov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5 Prijímacie konanie, priebeh štúdia, uznávanie vzdelania a udeľovanie akademických titulov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2411569541"/>
                  </a:ext>
                </a:extLst>
              </a:tr>
              <a:tr h="252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1.5 Vysokoškolskí učitelia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Článok 6 Učitelia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6 Učitelia študijného programu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2628556592"/>
                  </a:ext>
                </a:extLst>
              </a:tr>
              <a:tr h="252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Článok 7 Tvorivá činnosť vysokej školy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2798683723"/>
                  </a:ext>
                </a:extLst>
              </a:tr>
              <a:tr h="462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1.6 Zdroje na zabezpečenie štúdia a podporu študentov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7 Zdroje na zabezpečenie štúdia a podporu študentov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8 Zdroje na zabezpečenie študijného programu a podporu študentov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1360850436"/>
                  </a:ext>
                </a:extLst>
              </a:tr>
              <a:tr h="462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1.7 Zhromažďovanie a spracúvanie informácií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8 Zhromažďovanie a spracovanie informácií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9 Zhromažďovanie a spracovanie informácií o študijnom programe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1153890560"/>
                  </a:ext>
                </a:extLst>
              </a:tr>
              <a:tr h="462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1.8 Zverejňovanie informácií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9 Zverejňovanie informácií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10 Zverejňovanie informácií o študijnom programe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2099687273"/>
                  </a:ext>
                </a:extLst>
              </a:tr>
              <a:tr h="698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1.9 Priebežné monitorovanie a periodické hodnotenie študijných programov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Článok 10 Priebežné monitorovanie, periodické hodnotenie a periodické schvaľovanie študijných programov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11 Priebežné monitorovanie, periodické hodnotenie a periodické schvaľovanie študijného programu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3484821219"/>
                  </a:ext>
                </a:extLst>
              </a:tr>
              <a:tr h="462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>
                          <a:effectLst/>
                        </a:rPr>
                        <a:t>1.10 Pravidelné externé zabezpečovanie kvality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Článok 11 Pravidelné externé zabezpečovanie kvality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5" marR="42645" marT="0" marB="0"/>
                </a:tc>
                <a:extLst>
                  <a:ext uri="{0D108BD9-81ED-4DB2-BD59-A6C34878D82A}">
                    <a16:rowId xmlns:a16="http://schemas.microsoft.com/office/drawing/2014/main" val="246089941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7A12E22-E423-F63A-BFA6-0F8AFCE2E1E9}"/>
              </a:ext>
            </a:extLst>
          </p:cNvPr>
          <p:cNvSpPr/>
          <p:nvPr/>
        </p:nvSpPr>
        <p:spPr>
          <a:xfrm>
            <a:off x="7985760" y="366696"/>
            <a:ext cx="3988789" cy="6124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553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3D17D2-30DE-6641-4FCF-35AA4408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6"/>
            <a:ext cx="12192000" cy="65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2600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>
            <a:cxnSpLocks/>
          </p:cNvCxnSpPr>
          <p:nvPr/>
        </p:nvCxnSpPr>
        <p:spPr>
          <a:xfrm>
            <a:off x="1905290" y="2644170"/>
            <a:ext cx="0" cy="1130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2494547" y="2747560"/>
            <a:ext cx="8153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5400" b="1" dirty="0">
                <a:solidFill>
                  <a:prstClr val="white"/>
                </a:solidFill>
                <a:latin typeface="Calibri" panose="020F0502020204030204"/>
              </a:rPr>
              <a:t>ČO NÁS ČAKÁ?</a:t>
            </a:r>
            <a:endParaRPr kumimoji="0" lang="sk-SK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6211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98B99BA-BBC9-41AB-00A3-9D8D26304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6" y="1617835"/>
            <a:ext cx="2491642" cy="7910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E4A1A8-EF91-A27B-7A13-E7FED2846A55}"/>
              </a:ext>
            </a:extLst>
          </p:cNvPr>
          <p:cNvCxnSpPr/>
          <p:nvPr/>
        </p:nvCxnSpPr>
        <p:spPr>
          <a:xfrm>
            <a:off x="1120570" y="3572712"/>
            <a:ext cx="9466730" cy="0"/>
          </a:xfrm>
          <a:prstGeom prst="line">
            <a:avLst/>
          </a:prstGeom>
          <a:ln w="57150">
            <a:solidFill>
              <a:srgbClr val="273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E6AEE1D-4020-4BE4-359C-29DD60310107}"/>
              </a:ext>
            </a:extLst>
          </p:cNvPr>
          <p:cNvSpPr/>
          <p:nvPr/>
        </p:nvSpPr>
        <p:spPr>
          <a:xfrm>
            <a:off x="1828800" y="341807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496F6C-DBCB-CC23-6C05-40028956326E}"/>
              </a:ext>
            </a:extLst>
          </p:cNvPr>
          <p:cNvSpPr/>
          <p:nvPr/>
        </p:nvSpPr>
        <p:spPr>
          <a:xfrm>
            <a:off x="3671046" y="341471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BAD4CF-1DEF-C4E9-A067-74EBB43823A8}"/>
              </a:ext>
            </a:extLst>
          </p:cNvPr>
          <p:cNvSpPr/>
          <p:nvPr/>
        </p:nvSpPr>
        <p:spPr>
          <a:xfrm>
            <a:off x="5348565" y="341471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D66D29-9642-D540-2489-20E1439FA0DE}"/>
              </a:ext>
            </a:extLst>
          </p:cNvPr>
          <p:cNvSpPr/>
          <p:nvPr/>
        </p:nvSpPr>
        <p:spPr>
          <a:xfrm>
            <a:off x="7074552" y="341471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ĺžnik 12">
            <a:extLst>
              <a:ext uri="{FF2B5EF4-FFF2-40B4-BE49-F238E27FC236}">
                <a16:creationId xmlns:a16="http://schemas.microsoft.com/office/drawing/2014/main" id="{63D2059B-401B-ACE5-5A78-C381686CF685}"/>
              </a:ext>
            </a:extLst>
          </p:cNvPr>
          <p:cNvSpPr/>
          <p:nvPr/>
        </p:nvSpPr>
        <p:spPr>
          <a:xfrm>
            <a:off x="1535863" y="3983954"/>
            <a:ext cx="1244782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2018</a:t>
            </a:r>
          </a:p>
        </p:txBody>
      </p:sp>
      <p:sp>
        <p:nvSpPr>
          <p:cNvPr id="11" name="Obdĺžnik 12">
            <a:extLst>
              <a:ext uri="{FF2B5EF4-FFF2-40B4-BE49-F238E27FC236}">
                <a16:creationId xmlns:a16="http://schemas.microsoft.com/office/drawing/2014/main" id="{C407BC9A-EC92-CCD1-AE9B-6B566E619128}"/>
              </a:ext>
            </a:extLst>
          </p:cNvPr>
          <p:cNvSpPr/>
          <p:nvPr/>
        </p:nvSpPr>
        <p:spPr>
          <a:xfrm>
            <a:off x="1098746" y="2342479"/>
            <a:ext cx="1789561" cy="427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Zákon 269/2018</a:t>
            </a:r>
          </a:p>
        </p:txBody>
      </p:sp>
      <p:sp>
        <p:nvSpPr>
          <p:cNvPr id="12" name="Obdĺžnik 12">
            <a:extLst>
              <a:ext uri="{FF2B5EF4-FFF2-40B4-BE49-F238E27FC236}">
                <a16:creationId xmlns:a16="http://schemas.microsoft.com/office/drawing/2014/main" id="{60DA31EC-6AFF-C8ED-CAC3-548D645D947C}"/>
              </a:ext>
            </a:extLst>
          </p:cNvPr>
          <p:cNvSpPr/>
          <p:nvPr/>
        </p:nvSpPr>
        <p:spPr>
          <a:xfrm>
            <a:off x="3318712" y="2524726"/>
            <a:ext cx="1363575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2020/9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57ADD882-C53F-3A21-9CD3-0B03D29DE3D9}"/>
              </a:ext>
            </a:extLst>
          </p:cNvPr>
          <p:cNvSpPr/>
          <p:nvPr/>
        </p:nvSpPr>
        <p:spPr>
          <a:xfrm>
            <a:off x="3160084" y="4442895"/>
            <a:ext cx="1563776" cy="79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Akreditačné štandardy</a:t>
            </a:r>
          </a:p>
        </p:txBody>
      </p:sp>
      <p:sp>
        <p:nvSpPr>
          <p:cNvPr id="14" name="Obdĺžnik 12">
            <a:extLst>
              <a:ext uri="{FF2B5EF4-FFF2-40B4-BE49-F238E27FC236}">
                <a16:creationId xmlns:a16="http://schemas.microsoft.com/office/drawing/2014/main" id="{83A81C08-A7B3-71A5-5A42-D7D1166D8379}"/>
              </a:ext>
            </a:extLst>
          </p:cNvPr>
          <p:cNvSpPr/>
          <p:nvPr/>
        </p:nvSpPr>
        <p:spPr>
          <a:xfrm>
            <a:off x="5055628" y="3954721"/>
            <a:ext cx="1244782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2021/3</a:t>
            </a:r>
          </a:p>
        </p:txBody>
      </p:sp>
      <p:sp>
        <p:nvSpPr>
          <p:cNvPr id="15" name="Obdĺžnik 12">
            <a:extLst>
              <a:ext uri="{FF2B5EF4-FFF2-40B4-BE49-F238E27FC236}">
                <a16:creationId xmlns:a16="http://schemas.microsoft.com/office/drawing/2014/main" id="{DEF46E04-74D0-EC2F-FC9E-671B7246EB5F}"/>
              </a:ext>
            </a:extLst>
          </p:cNvPr>
          <p:cNvSpPr/>
          <p:nvPr/>
        </p:nvSpPr>
        <p:spPr>
          <a:xfrm>
            <a:off x="4947290" y="1639404"/>
            <a:ext cx="1571904" cy="1166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Akreditácia Študijných programov</a:t>
            </a:r>
          </a:p>
        </p:txBody>
      </p:sp>
      <p:sp>
        <p:nvSpPr>
          <p:cNvPr id="16" name="Obdĺžnik 12">
            <a:extLst>
              <a:ext uri="{FF2B5EF4-FFF2-40B4-BE49-F238E27FC236}">
                <a16:creationId xmlns:a16="http://schemas.microsoft.com/office/drawing/2014/main" id="{4BB7F454-F059-00DB-62D5-098DA5F118A9}"/>
              </a:ext>
            </a:extLst>
          </p:cNvPr>
          <p:cNvSpPr/>
          <p:nvPr/>
        </p:nvSpPr>
        <p:spPr>
          <a:xfrm>
            <a:off x="6773382" y="2408496"/>
            <a:ext cx="1244782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2022/8</a:t>
            </a:r>
          </a:p>
        </p:txBody>
      </p:sp>
      <p:sp>
        <p:nvSpPr>
          <p:cNvPr id="17" name="Obdĺžnik 12">
            <a:extLst>
              <a:ext uri="{FF2B5EF4-FFF2-40B4-BE49-F238E27FC236}">
                <a16:creationId xmlns:a16="http://schemas.microsoft.com/office/drawing/2014/main" id="{6E30F2BF-EDE5-BC4E-6959-B07522BD1AB3}"/>
              </a:ext>
            </a:extLst>
          </p:cNvPr>
          <p:cNvSpPr/>
          <p:nvPr/>
        </p:nvSpPr>
        <p:spPr>
          <a:xfrm>
            <a:off x="6388052" y="4421326"/>
            <a:ext cx="2031908" cy="79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Vytvorenie VSK, oznámenie súladu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BFF4308-A2DF-9BB9-7F10-F9BB6F1B4AF5}"/>
              </a:ext>
            </a:extLst>
          </p:cNvPr>
          <p:cNvSpPr/>
          <p:nvPr/>
        </p:nvSpPr>
        <p:spPr>
          <a:xfrm>
            <a:off x="8987420" y="3414712"/>
            <a:ext cx="329454" cy="315999"/>
          </a:xfrm>
          <a:prstGeom prst="ellipse">
            <a:avLst/>
          </a:prstGeom>
          <a:solidFill>
            <a:srgbClr val="F23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ĺžnik 12">
            <a:extLst>
              <a:ext uri="{FF2B5EF4-FFF2-40B4-BE49-F238E27FC236}">
                <a16:creationId xmlns:a16="http://schemas.microsoft.com/office/drawing/2014/main" id="{07B7F2B5-9BE1-D980-8296-EC89C62975C1}"/>
              </a:ext>
            </a:extLst>
          </p:cNvPr>
          <p:cNvSpPr/>
          <p:nvPr/>
        </p:nvSpPr>
        <p:spPr>
          <a:xfrm>
            <a:off x="8971712" y="3983953"/>
            <a:ext cx="2071397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2023-2024</a:t>
            </a:r>
          </a:p>
        </p:txBody>
      </p:sp>
      <p:sp>
        <p:nvSpPr>
          <p:cNvPr id="20" name="Obdĺžnik 12">
            <a:extLst>
              <a:ext uri="{FF2B5EF4-FFF2-40B4-BE49-F238E27FC236}">
                <a16:creationId xmlns:a16="http://schemas.microsoft.com/office/drawing/2014/main" id="{B704DDB8-7F92-472D-5FC0-1069CF838FB5}"/>
              </a:ext>
            </a:extLst>
          </p:cNvPr>
          <p:cNvSpPr/>
          <p:nvPr/>
        </p:nvSpPr>
        <p:spPr>
          <a:xfrm>
            <a:off x="8971712" y="2222704"/>
            <a:ext cx="2031908" cy="427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97F"/>
              </a:buClr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Akreditácie VŠ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C1B2D0-C7E8-3990-A2F4-09BD993EA1ED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>
            <a:off x="1993527" y="2770417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63F349-FA0A-27AC-00E2-ECA9B15D49B6}"/>
              </a:ext>
            </a:extLst>
          </p:cNvPr>
          <p:cNvCxnSpPr>
            <a:cxnSpLocks/>
          </p:cNvCxnSpPr>
          <p:nvPr/>
        </p:nvCxnSpPr>
        <p:spPr>
          <a:xfrm>
            <a:off x="3843618" y="3730711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30ED49-4276-FF12-0468-DF196B75845D}"/>
              </a:ext>
            </a:extLst>
          </p:cNvPr>
          <p:cNvCxnSpPr>
            <a:cxnSpLocks/>
          </p:cNvCxnSpPr>
          <p:nvPr/>
        </p:nvCxnSpPr>
        <p:spPr>
          <a:xfrm>
            <a:off x="5513292" y="2767057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BA47BC-C389-D5EF-9DBC-AB4A2975F996}"/>
              </a:ext>
            </a:extLst>
          </p:cNvPr>
          <p:cNvCxnSpPr>
            <a:cxnSpLocks/>
          </p:cNvCxnSpPr>
          <p:nvPr/>
        </p:nvCxnSpPr>
        <p:spPr>
          <a:xfrm>
            <a:off x="7239279" y="3730710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A8588F-03D8-718C-9D11-6A470DBCF468}"/>
              </a:ext>
            </a:extLst>
          </p:cNvPr>
          <p:cNvCxnSpPr>
            <a:cxnSpLocks/>
          </p:cNvCxnSpPr>
          <p:nvPr/>
        </p:nvCxnSpPr>
        <p:spPr>
          <a:xfrm>
            <a:off x="9152147" y="2767056"/>
            <a:ext cx="0" cy="647655"/>
          </a:xfrm>
          <a:prstGeom prst="line">
            <a:avLst/>
          </a:prstGeom>
          <a:ln w="38100">
            <a:solidFill>
              <a:srgbClr val="2739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272FE1-41ED-E557-7DB0-62F56F7690EA}"/>
              </a:ext>
            </a:extLst>
          </p:cNvPr>
          <p:cNvCxnSpPr/>
          <p:nvPr/>
        </p:nvCxnSpPr>
        <p:spPr>
          <a:xfrm>
            <a:off x="9641541" y="3057708"/>
            <a:ext cx="2151529" cy="8347"/>
          </a:xfrm>
          <a:prstGeom prst="straightConnector1">
            <a:avLst/>
          </a:prstGeom>
          <a:ln w="38100">
            <a:solidFill>
              <a:srgbClr val="F231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FCA8B4-7B2D-05E4-740C-B01F66FC4714}"/>
              </a:ext>
            </a:extLst>
          </p:cNvPr>
          <p:cNvSpPr/>
          <p:nvPr/>
        </p:nvSpPr>
        <p:spPr>
          <a:xfrm>
            <a:off x="8608687" y="1852550"/>
            <a:ext cx="3279220" cy="3170712"/>
          </a:xfrm>
          <a:custGeom>
            <a:avLst/>
            <a:gdLst>
              <a:gd name="connsiteX0" fmla="*/ 0 w 3279220"/>
              <a:gd name="connsiteY0" fmla="*/ 528463 h 3170712"/>
              <a:gd name="connsiteX1" fmla="*/ 528463 w 3279220"/>
              <a:gd name="connsiteY1" fmla="*/ 0 h 3170712"/>
              <a:gd name="connsiteX2" fmla="*/ 1106259 w 3279220"/>
              <a:gd name="connsiteY2" fmla="*/ 0 h 3170712"/>
              <a:gd name="connsiteX3" fmla="*/ 1684056 w 3279220"/>
              <a:gd name="connsiteY3" fmla="*/ 0 h 3170712"/>
              <a:gd name="connsiteX4" fmla="*/ 2195184 w 3279220"/>
              <a:gd name="connsiteY4" fmla="*/ 0 h 3170712"/>
              <a:gd name="connsiteX5" fmla="*/ 2750757 w 3279220"/>
              <a:gd name="connsiteY5" fmla="*/ 0 h 3170712"/>
              <a:gd name="connsiteX6" fmla="*/ 3279220 w 3279220"/>
              <a:gd name="connsiteY6" fmla="*/ 528463 h 3170712"/>
              <a:gd name="connsiteX7" fmla="*/ 3279220 w 3279220"/>
              <a:gd name="connsiteY7" fmla="*/ 1035772 h 3170712"/>
              <a:gd name="connsiteX8" fmla="*/ 3279220 w 3279220"/>
              <a:gd name="connsiteY8" fmla="*/ 1606494 h 3170712"/>
              <a:gd name="connsiteX9" fmla="*/ 3279220 w 3279220"/>
              <a:gd name="connsiteY9" fmla="*/ 2134940 h 3170712"/>
              <a:gd name="connsiteX10" fmla="*/ 3279220 w 3279220"/>
              <a:gd name="connsiteY10" fmla="*/ 2642249 h 3170712"/>
              <a:gd name="connsiteX11" fmla="*/ 2750757 w 3279220"/>
              <a:gd name="connsiteY11" fmla="*/ 3170712 h 3170712"/>
              <a:gd name="connsiteX12" fmla="*/ 2217406 w 3279220"/>
              <a:gd name="connsiteY12" fmla="*/ 3170712 h 3170712"/>
              <a:gd name="connsiteX13" fmla="*/ 1684056 w 3279220"/>
              <a:gd name="connsiteY13" fmla="*/ 3170712 h 3170712"/>
              <a:gd name="connsiteX14" fmla="*/ 1150705 w 3279220"/>
              <a:gd name="connsiteY14" fmla="*/ 3170712 h 3170712"/>
              <a:gd name="connsiteX15" fmla="*/ 528463 w 3279220"/>
              <a:gd name="connsiteY15" fmla="*/ 3170712 h 3170712"/>
              <a:gd name="connsiteX16" fmla="*/ 0 w 3279220"/>
              <a:gd name="connsiteY16" fmla="*/ 2642249 h 3170712"/>
              <a:gd name="connsiteX17" fmla="*/ 0 w 3279220"/>
              <a:gd name="connsiteY17" fmla="*/ 2177216 h 3170712"/>
              <a:gd name="connsiteX18" fmla="*/ 0 w 3279220"/>
              <a:gd name="connsiteY18" fmla="*/ 1648770 h 3170712"/>
              <a:gd name="connsiteX19" fmla="*/ 0 w 3279220"/>
              <a:gd name="connsiteY19" fmla="*/ 1120323 h 3170712"/>
              <a:gd name="connsiteX20" fmla="*/ 0 w 3279220"/>
              <a:gd name="connsiteY20" fmla="*/ 528463 h 317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9220" h="3170712" extrusionOk="0">
                <a:moveTo>
                  <a:pt x="0" y="528463"/>
                </a:moveTo>
                <a:cubicBezTo>
                  <a:pt x="30047" y="276607"/>
                  <a:pt x="259896" y="-539"/>
                  <a:pt x="528463" y="0"/>
                </a:cubicBezTo>
                <a:cubicBezTo>
                  <a:pt x="741312" y="-54317"/>
                  <a:pt x="974626" y="32026"/>
                  <a:pt x="1106259" y="0"/>
                </a:cubicBezTo>
                <a:cubicBezTo>
                  <a:pt x="1237892" y="-32026"/>
                  <a:pt x="1535162" y="46355"/>
                  <a:pt x="1684056" y="0"/>
                </a:cubicBezTo>
                <a:cubicBezTo>
                  <a:pt x="1832950" y="-46355"/>
                  <a:pt x="1965231" y="27338"/>
                  <a:pt x="2195184" y="0"/>
                </a:cubicBezTo>
                <a:cubicBezTo>
                  <a:pt x="2425137" y="-27338"/>
                  <a:pt x="2516410" y="53747"/>
                  <a:pt x="2750757" y="0"/>
                </a:cubicBezTo>
                <a:cubicBezTo>
                  <a:pt x="3048777" y="42755"/>
                  <a:pt x="3328945" y="176508"/>
                  <a:pt x="3279220" y="528463"/>
                </a:cubicBezTo>
                <a:cubicBezTo>
                  <a:pt x="3331224" y="713066"/>
                  <a:pt x="3229767" y="811791"/>
                  <a:pt x="3279220" y="1035772"/>
                </a:cubicBezTo>
                <a:cubicBezTo>
                  <a:pt x="3328673" y="1259753"/>
                  <a:pt x="3249594" y="1366663"/>
                  <a:pt x="3279220" y="1606494"/>
                </a:cubicBezTo>
                <a:cubicBezTo>
                  <a:pt x="3308846" y="1846325"/>
                  <a:pt x="3253970" y="1987227"/>
                  <a:pt x="3279220" y="2134940"/>
                </a:cubicBezTo>
                <a:cubicBezTo>
                  <a:pt x="3304470" y="2282653"/>
                  <a:pt x="3260497" y="2503355"/>
                  <a:pt x="3279220" y="2642249"/>
                </a:cubicBezTo>
                <a:cubicBezTo>
                  <a:pt x="3296935" y="2917441"/>
                  <a:pt x="3032934" y="3158425"/>
                  <a:pt x="2750757" y="3170712"/>
                </a:cubicBezTo>
                <a:cubicBezTo>
                  <a:pt x="2596227" y="3198278"/>
                  <a:pt x="2404213" y="3140101"/>
                  <a:pt x="2217406" y="3170712"/>
                </a:cubicBezTo>
                <a:cubicBezTo>
                  <a:pt x="2030599" y="3201323"/>
                  <a:pt x="1882852" y="3112638"/>
                  <a:pt x="1684056" y="3170712"/>
                </a:cubicBezTo>
                <a:cubicBezTo>
                  <a:pt x="1485260" y="3228786"/>
                  <a:pt x="1394948" y="3160920"/>
                  <a:pt x="1150705" y="3170712"/>
                </a:cubicBezTo>
                <a:cubicBezTo>
                  <a:pt x="906462" y="3180504"/>
                  <a:pt x="769110" y="3122293"/>
                  <a:pt x="528463" y="3170712"/>
                </a:cubicBezTo>
                <a:cubicBezTo>
                  <a:pt x="261441" y="3106410"/>
                  <a:pt x="58573" y="2984826"/>
                  <a:pt x="0" y="2642249"/>
                </a:cubicBezTo>
                <a:cubicBezTo>
                  <a:pt x="-41708" y="2443777"/>
                  <a:pt x="43990" y="2382028"/>
                  <a:pt x="0" y="2177216"/>
                </a:cubicBezTo>
                <a:cubicBezTo>
                  <a:pt x="-43990" y="1972404"/>
                  <a:pt x="49764" y="1826583"/>
                  <a:pt x="0" y="1648770"/>
                </a:cubicBezTo>
                <a:cubicBezTo>
                  <a:pt x="-49764" y="1470957"/>
                  <a:pt x="3815" y="1244141"/>
                  <a:pt x="0" y="1120323"/>
                </a:cubicBezTo>
                <a:cubicBezTo>
                  <a:pt x="-3815" y="996505"/>
                  <a:pt x="62907" y="691635"/>
                  <a:pt x="0" y="528463"/>
                </a:cubicBezTo>
                <a:close/>
              </a:path>
            </a:pathLst>
          </a:custGeom>
          <a:noFill/>
          <a:ln w="38100">
            <a:solidFill>
              <a:srgbClr val="FBBF4B"/>
            </a:solidFill>
            <a:extLst>
              <a:ext uri="{C807C97D-BFC1-408E-A445-0C87EB9F89A2}">
                <ask:lineSketchStyleProps xmlns:ask="http://schemas.microsoft.com/office/drawing/2018/sketchyshapes" sd="32704891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01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265321" y="677952"/>
            <a:ext cx="2612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500" b="1" dirty="0">
                <a:solidFill>
                  <a:srgbClr val="27397F"/>
                </a:solidFill>
                <a:latin typeface="DM Sans" pitchFamily="2" charset="-18"/>
              </a:rPr>
              <a:t>OBSAH</a:t>
            </a:r>
          </a:p>
        </p:txBody>
      </p:sp>
      <p:sp>
        <p:nvSpPr>
          <p:cNvPr id="9" name="Obdĺžnik 12">
            <a:extLst>
              <a:ext uri="{FF2B5EF4-FFF2-40B4-BE49-F238E27FC236}">
                <a16:creationId xmlns:a16="http://schemas.microsoft.com/office/drawing/2014/main" id="{18FB2C75-6562-4E27-82AF-A862D0894F0C}"/>
              </a:ext>
            </a:extLst>
          </p:cNvPr>
          <p:cNvSpPr/>
          <p:nvPr/>
        </p:nvSpPr>
        <p:spPr>
          <a:xfrm>
            <a:off x="918469" y="4338798"/>
            <a:ext cx="9481987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5.	Projekt Akademická štvrťhodinka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0450E-A409-7A63-62B7-D8F232C01727}"/>
              </a:ext>
            </a:extLst>
          </p:cNvPr>
          <p:cNvSpPr txBox="1"/>
          <p:nvPr/>
        </p:nvSpPr>
        <p:spPr>
          <a:xfrm>
            <a:off x="918470" y="1861281"/>
            <a:ext cx="6097772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1. 	</a:t>
            </a:r>
            <a:r>
              <a:rPr lang="sk-SK" sz="2400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Východiská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B0B5A-6FBA-85D0-3D51-24D2181E0EAD}"/>
              </a:ext>
            </a:extLst>
          </p:cNvPr>
          <p:cNvSpPr txBox="1"/>
          <p:nvPr/>
        </p:nvSpPr>
        <p:spPr>
          <a:xfrm>
            <a:off x="918470" y="2435701"/>
            <a:ext cx="7980380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2. 	Zmena systému akreditácií na Slovensku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29775-9206-1A2E-7179-297C8E232477}"/>
              </a:ext>
            </a:extLst>
          </p:cNvPr>
          <p:cNvSpPr txBox="1"/>
          <p:nvPr/>
        </p:nvSpPr>
        <p:spPr>
          <a:xfrm>
            <a:off x="918470" y="3031443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3.	Postavenie zainteresovaných strán – študentov v systéme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9CFA6-02DA-4602-1911-3D7E6486DFB6}"/>
              </a:ext>
            </a:extLst>
          </p:cNvPr>
          <p:cNvSpPr txBox="1"/>
          <p:nvPr/>
        </p:nvSpPr>
        <p:spPr>
          <a:xfrm>
            <a:off x="918469" y="3674684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4.	Pohľad študentov na prebiehajúce zmeny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E365A-B068-F1A0-B9C5-DA33C67E9F3F}"/>
              </a:ext>
            </a:extLst>
          </p:cNvPr>
          <p:cNvSpPr txBox="1"/>
          <p:nvPr/>
        </p:nvSpPr>
        <p:spPr>
          <a:xfrm>
            <a:off x="918469" y="514570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6.	Záver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344549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ovná spojnica 13"/>
          <p:cNvCxnSpPr/>
          <p:nvPr/>
        </p:nvCxnSpPr>
        <p:spPr>
          <a:xfrm>
            <a:off x="2614872" y="818411"/>
            <a:ext cx="13007" cy="4759543"/>
          </a:xfrm>
          <a:prstGeom prst="line">
            <a:avLst/>
          </a:prstGeom>
          <a:ln w="44450">
            <a:solidFill>
              <a:srgbClr val="2739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bdĺžnik 14"/>
          <p:cNvSpPr/>
          <p:nvPr/>
        </p:nvSpPr>
        <p:spPr>
          <a:xfrm>
            <a:off x="-266290" y="3021023"/>
            <a:ext cx="3720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3600" b="1" dirty="0">
                <a:solidFill>
                  <a:srgbClr val="27397F"/>
                </a:solidFill>
              </a:rPr>
              <a:t>Akreditácia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10696362" y="2702699"/>
            <a:ext cx="1403683" cy="761224"/>
            <a:chOff x="5983" y="1666483"/>
            <a:chExt cx="1788336" cy="1073002"/>
          </a:xfrm>
          <a:solidFill>
            <a:srgbClr val="F26A29"/>
          </a:solidFill>
        </p:grpSpPr>
        <p:sp>
          <p:nvSpPr>
            <p:cNvPr id="12" name="Zaoblený obdĺžnik 11"/>
            <p:cNvSpPr/>
            <p:nvPr/>
          </p:nvSpPr>
          <p:spPr>
            <a:xfrm>
              <a:off x="5983" y="1666483"/>
              <a:ext cx="1788336" cy="10730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3" name="Zaoblený obdĺžnik 4"/>
            <p:cNvSpPr txBox="1"/>
            <p:nvPr/>
          </p:nvSpPr>
          <p:spPr>
            <a:xfrm>
              <a:off x="37410" y="1697910"/>
              <a:ext cx="1725482" cy="10101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dirty="0"/>
                <a:t>Námietky Univerzity</a:t>
              </a:r>
              <a:endParaRPr lang="sk-SK" sz="2000" kern="1200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8926951" y="3973362"/>
            <a:ext cx="1788336" cy="1073002"/>
            <a:chOff x="2509655" y="1666483"/>
            <a:chExt cx="1788336" cy="1073002"/>
          </a:xfrm>
          <a:solidFill>
            <a:srgbClr val="27397F"/>
          </a:solidFill>
        </p:grpSpPr>
        <p:sp>
          <p:nvSpPr>
            <p:cNvPr id="16" name="Zaoblený obdĺžnik 15"/>
            <p:cNvSpPr/>
            <p:nvPr/>
          </p:nvSpPr>
          <p:spPr>
            <a:xfrm>
              <a:off x="2509655" y="1666483"/>
              <a:ext cx="1788336" cy="10730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7" name="Zaoblený obdĺžnik 4"/>
            <p:cNvSpPr txBox="1"/>
            <p:nvPr/>
          </p:nvSpPr>
          <p:spPr>
            <a:xfrm>
              <a:off x="2541082" y="1697910"/>
              <a:ext cx="1725482" cy="10101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b="1" dirty="0"/>
                <a:t>Práca PS</a:t>
              </a:r>
              <a:endParaRPr lang="sk-SK" sz="2000" b="1" kern="1200" dirty="0"/>
            </a:p>
          </p:txBody>
        </p:sp>
      </p:grpSp>
      <p:grpSp>
        <p:nvGrpSpPr>
          <p:cNvPr id="18" name="Skupina 9">
            <a:extLst>
              <a:ext uri="{FF2B5EF4-FFF2-40B4-BE49-F238E27FC236}">
                <a16:creationId xmlns:a16="http://schemas.microsoft.com/office/drawing/2014/main" id="{43283992-50A8-4C54-8FDE-77286CBDD581}"/>
              </a:ext>
            </a:extLst>
          </p:cNvPr>
          <p:cNvGrpSpPr/>
          <p:nvPr/>
        </p:nvGrpSpPr>
        <p:grpSpPr>
          <a:xfrm>
            <a:off x="6153288" y="4004789"/>
            <a:ext cx="1788336" cy="1073002"/>
            <a:chOff x="2509655" y="1666483"/>
            <a:chExt cx="1788336" cy="1073002"/>
          </a:xfrm>
          <a:solidFill>
            <a:srgbClr val="27397F"/>
          </a:solidFill>
        </p:grpSpPr>
        <p:sp>
          <p:nvSpPr>
            <p:cNvPr id="19" name="Zaoblený obdĺžnik 15">
              <a:extLst>
                <a:ext uri="{FF2B5EF4-FFF2-40B4-BE49-F238E27FC236}">
                  <a16:creationId xmlns:a16="http://schemas.microsoft.com/office/drawing/2014/main" id="{614789E5-5A9A-4A04-A01F-4B0263309C23}"/>
                </a:ext>
              </a:extLst>
            </p:cNvPr>
            <p:cNvSpPr/>
            <p:nvPr/>
          </p:nvSpPr>
          <p:spPr>
            <a:xfrm>
              <a:off x="2509655" y="1666483"/>
              <a:ext cx="1788336" cy="10730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0" name="Zaoblený obdĺžnik 4">
              <a:extLst>
                <a:ext uri="{FF2B5EF4-FFF2-40B4-BE49-F238E27FC236}">
                  <a16:creationId xmlns:a16="http://schemas.microsoft.com/office/drawing/2014/main" id="{887923ED-F7DD-4539-90E0-ED65CC9F41CF}"/>
                </a:ext>
              </a:extLst>
            </p:cNvPr>
            <p:cNvSpPr txBox="1"/>
            <p:nvPr/>
          </p:nvSpPr>
          <p:spPr>
            <a:xfrm>
              <a:off x="2541082" y="1697910"/>
              <a:ext cx="1725482" cy="10101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b="1" dirty="0"/>
                <a:t>Hodnotiaca správa</a:t>
              </a:r>
              <a:endParaRPr lang="sk-SK" sz="2000" b="1" kern="1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22450-60FD-48D0-B944-A7DBC11B893E}"/>
              </a:ext>
            </a:extLst>
          </p:cNvPr>
          <p:cNvGrpSpPr/>
          <p:nvPr/>
        </p:nvGrpSpPr>
        <p:grpSpPr>
          <a:xfrm rot="5400000">
            <a:off x="9503837" y="2748774"/>
            <a:ext cx="885800" cy="544498"/>
            <a:chOff x="4476825" y="1174052"/>
            <a:chExt cx="379127" cy="443507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2795B0A3-68A7-4C9C-9BCF-1F04DBC3A27A}"/>
                </a:ext>
              </a:extLst>
            </p:cNvPr>
            <p:cNvSpPr/>
            <p:nvPr/>
          </p:nvSpPr>
          <p:spPr>
            <a:xfrm>
              <a:off x="4476825" y="1174052"/>
              <a:ext cx="379127" cy="4435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3" name="Arrow: Right 4">
              <a:extLst>
                <a:ext uri="{FF2B5EF4-FFF2-40B4-BE49-F238E27FC236}">
                  <a16:creationId xmlns:a16="http://schemas.microsoft.com/office/drawing/2014/main" id="{D763704E-E8AD-49EE-9DBF-37069F68603A}"/>
                </a:ext>
              </a:extLst>
            </p:cNvPr>
            <p:cNvSpPr txBox="1"/>
            <p:nvPr/>
          </p:nvSpPr>
          <p:spPr>
            <a:xfrm>
              <a:off x="4476825" y="1262753"/>
              <a:ext cx="265389" cy="266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600" kern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B89D95-55CB-43FC-9BDD-FC5B43043241}"/>
              </a:ext>
            </a:extLst>
          </p:cNvPr>
          <p:cNvGrpSpPr/>
          <p:nvPr/>
        </p:nvGrpSpPr>
        <p:grpSpPr>
          <a:xfrm rot="10800000">
            <a:off x="8276712" y="4319536"/>
            <a:ext cx="379127" cy="443507"/>
            <a:chOff x="4476825" y="1174052"/>
            <a:chExt cx="379127" cy="443507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C36139D6-B892-4EF2-949F-347038289FCD}"/>
                </a:ext>
              </a:extLst>
            </p:cNvPr>
            <p:cNvSpPr/>
            <p:nvPr/>
          </p:nvSpPr>
          <p:spPr>
            <a:xfrm>
              <a:off x="4476825" y="1174052"/>
              <a:ext cx="379127" cy="4435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6" name="Arrow: Right 4">
              <a:extLst>
                <a:ext uri="{FF2B5EF4-FFF2-40B4-BE49-F238E27FC236}">
                  <a16:creationId xmlns:a16="http://schemas.microsoft.com/office/drawing/2014/main" id="{2A2C8DAD-AF54-4C09-AFA8-CCBA7EEAC4BB}"/>
                </a:ext>
              </a:extLst>
            </p:cNvPr>
            <p:cNvSpPr txBox="1"/>
            <p:nvPr/>
          </p:nvSpPr>
          <p:spPr>
            <a:xfrm>
              <a:off x="4476825" y="1262753"/>
              <a:ext cx="265389" cy="266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600" kern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9C712D-F00B-4A70-9D10-483255959E2D}"/>
              </a:ext>
            </a:extLst>
          </p:cNvPr>
          <p:cNvGrpSpPr/>
          <p:nvPr/>
        </p:nvGrpSpPr>
        <p:grpSpPr>
          <a:xfrm rot="10800000">
            <a:off x="5344485" y="4319537"/>
            <a:ext cx="379127" cy="443507"/>
            <a:chOff x="4476825" y="1174052"/>
            <a:chExt cx="379127" cy="443507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D3124284-74D6-4697-BF52-FC7E78AE4ED0}"/>
                </a:ext>
              </a:extLst>
            </p:cNvPr>
            <p:cNvSpPr/>
            <p:nvPr/>
          </p:nvSpPr>
          <p:spPr>
            <a:xfrm>
              <a:off x="4476825" y="1174052"/>
              <a:ext cx="379127" cy="4435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9" name="Arrow: Right 4">
              <a:extLst>
                <a:ext uri="{FF2B5EF4-FFF2-40B4-BE49-F238E27FC236}">
                  <a16:creationId xmlns:a16="http://schemas.microsoft.com/office/drawing/2014/main" id="{216507E6-0A8C-41C8-B69C-49069AB52677}"/>
                </a:ext>
              </a:extLst>
            </p:cNvPr>
            <p:cNvSpPr txBox="1"/>
            <p:nvPr/>
          </p:nvSpPr>
          <p:spPr>
            <a:xfrm>
              <a:off x="4476825" y="1262753"/>
              <a:ext cx="265389" cy="266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600" kern="1200"/>
            </a:p>
          </p:txBody>
        </p:sp>
      </p:grpSp>
      <p:grpSp>
        <p:nvGrpSpPr>
          <p:cNvPr id="30" name="Skupina 9">
            <a:extLst>
              <a:ext uri="{FF2B5EF4-FFF2-40B4-BE49-F238E27FC236}">
                <a16:creationId xmlns:a16="http://schemas.microsoft.com/office/drawing/2014/main" id="{CA15F02E-86EA-477D-B95A-B391611EA944}"/>
              </a:ext>
            </a:extLst>
          </p:cNvPr>
          <p:cNvGrpSpPr/>
          <p:nvPr/>
        </p:nvGrpSpPr>
        <p:grpSpPr>
          <a:xfrm>
            <a:off x="3034767" y="3833065"/>
            <a:ext cx="2134555" cy="1353595"/>
            <a:chOff x="2509655" y="1666483"/>
            <a:chExt cx="1788336" cy="1073002"/>
          </a:xfrm>
          <a:solidFill>
            <a:srgbClr val="F2314C"/>
          </a:solidFill>
        </p:grpSpPr>
        <p:sp>
          <p:nvSpPr>
            <p:cNvPr id="31" name="Zaoblený obdĺžnik 15">
              <a:extLst>
                <a:ext uri="{FF2B5EF4-FFF2-40B4-BE49-F238E27FC236}">
                  <a16:creationId xmlns:a16="http://schemas.microsoft.com/office/drawing/2014/main" id="{AB82C4AB-7B20-49E6-9881-27D47C414289}"/>
                </a:ext>
              </a:extLst>
            </p:cNvPr>
            <p:cNvSpPr/>
            <p:nvPr/>
          </p:nvSpPr>
          <p:spPr>
            <a:xfrm>
              <a:off x="2509655" y="1666483"/>
              <a:ext cx="1788336" cy="10730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32" name="Zaoblený obdĺžnik 4">
              <a:extLst>
                <a:ext uri="{FF2B5EF4-FFF2-40B4-BE49-F238E27FC236}">
                  <a16:creationId xmlns:a16="http://schemas.microsoft.com/office/drawing/2014/main" id="{30C227F5-57CB-4F03-BA80-A93EE827CA43}"/>
                </a:ext>
              </a:extLst>
            </p:cNvPr>
            <p:cNvSpPr txBox="1"/>
            <p:nvPr/>
          </p:nvSpPr>
          <p:spPr>
            <a:xfrm>
              <a:off x="2541082" y="1697910"/>
              <a:ext cx="1725482" cy="10101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b="1" dirty="0"/>
                <a:t>ROZHODNUTIE O AKREDIÁCII</a:t>
              </a:r>
              <a:endParaRPr lang="sk-SK" sz="2000" b="1" kern="12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20262D-C0B1-4777-8D0E-6FEDC2F53793}"/>
              </a:ext>
            </a:extLst>
          </p:cNvPr>
          <p:cNvGrpSpPr/>
          <p:nvPr/>
        </p:nvGrpSpPr>
        <p:grpSpPr>
          <a:xfrm>
            <a:off x="3919608" y="854518"/>
            <a:ext cx="1788336" cy="1073002"/>
            <a:chOff x="5983" y="859305"/>
            <a:chExt cx="1788336" cy="107300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EF40A04-0D7E-426C-B498-49214AB5904C}"/>
                </a:ext>
              </a:extLst>
            </p:cNvPr>
            <p:cNvSpPr/>
            <p:nvPr/>
          </p:nvSpPr>
          <p:spPr>
            <a:xfrm>
              <a:off x="5983" y="859305"/>
              <a:ext cx="1788336" cy="1073002"/>
            </a:xfrm>
            <a:prstGeom prst="roundRect">
              <a:avLst>
                <a:gd name="adj" fmla="val 10000"/>
              </a:avLst>
            </a:prstGeom>
            <a:solidFill>
              <a:srgbClr val="F26A2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47" name="Rectangle: Rounded Corners 4">
              <a:extLst>
                <a:ext uri="{FF2B5EF4-FFF2-40B4-BE49-F238E27FC236}">
                  <a16:creationId xmlns:a16="http://schemas.microsoft.com/office/drawing/2014/main" id="{0369B900-CB9B-42C7-AF1B-E696D8D0FE9A}"/>
                </a:ext>
              </a:extLst>
            </p:cNvPr>
            <p:cNvSpPr txBox="1"/>
            <p:nvPr/>
          </p:nvSpPr>
          <p:spPr>
            <a:xfrm>
              <a:off x="37410" y="890732"/>
              <a:ext cx="1725482" cy="1010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000" b="1" kern="1200" dirty="0"/>
                <a:t>Žiadosť VŠ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7E5D59-F250-4D80-8BE3-F0F108278472}"/>
              </a:ext>
            </a:extLst>
          </p:cNvPr>
          <p:cNvGrpSpPr/>
          <p:nvPr/>
        </p:nvGrpSpPr>
        <p:grpSpPr>
          <a:xfrm>
            <a:off x="5886778" y="1169265"/>
            <a:ext cx="379127" cy="443507"/>
            <a:chOff x="1973153" y="1174052"/>
            <a:chExt cx="379127" cy="443507"/>
          </a:xfrm>
        </p:grpSpPr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CBCDAE15-9704-449E-9201-FDB30949705B}"/>
                </a:ext>
              </a:extLst>
            </p:cNvPr>
            <p:cNvSpPr/>
            <p:nvPr/>
          </p:nvSpPr>
          <p:spPr>
            <a:xfrm>
              <a:off x="1973153" y="1174052"/>
              <a:ext cx="379127" cy="4435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45" name="Arrow: Right 6">
              <a:extLst>
                <a:ext uri="{FF2B5EF4-FFF2-40B4-BE49-F238E27FC236}">
                  <a16:creationId xmlns:a16="http://schemas.microsoft.com/office/drawing/2014/main" id="{02A9F869-A79B-496D-AA28-6EF75E63E1C6}"/>
                </a:ext>
              </a:extLst>
            </p:cNvPr>
            <p:cNvSpPr txBox="1"/>
            <p:nvPr/>
          </p:nvSpPr>
          <p:spPr>
            <a:xfrm>
              <a:off x="1973153" y="1262753"/>
              <a:ext cx="265389" cy="266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600" kern="12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89EDF9-24C9-4265-A681-9834AA28BCC0}"/>
              </a:ext>
            </a:extLst>
          </p:cNvPr>
          <p:cNvGrpSpPr/>
          <p:nvPr/>
        </p:nvGrpSpPr>
        <p:grpSpPr>
          <a:xfrm>
            <a:off x="6423280" y="854518"/>
            <a:ext cx="1788336" cy="1073002"/>
            <a:chOff x="2509655" y="859305"/>
            <a:chExt cx="1788336" cy="107300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363BBB0-2648-4526-A25F-CAE766B828EA}"/>
                </a:ext>
              </a:extLst>
            </p:cNvPr>
            <p:cNvSpPr/>
            <p:nvPr/>
          </p:nvSpPr>
          <p:spPr>
            <a:xfrm>
              <a:off x="2509655" y="859305"/>
              <a:ext cx="1788336" cy="1073002"/>
            </a:xfrm>
            <a:prstGeom prst="roundRect">
              <a:avLst>
                <a:gd name="adj" fmla="val 10000"/>
              </a:avLst>
            </a:prstGeom>
            <a:solidFill>
              <a:srgbClr val="2739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43" name="Rectangle: Rounded Corners 8">
              <a:extLst>
                <a:ext uri="{FF2B5EF4-FFF2-40B4-BE49-F238E27FC236}">
                  <a16:creationId xmlns:a16="http://schemas.microsoft.com/office/drawing/2014/main" id="{B62032FF-CF26-4688-A1D3-C99DBE347EE4}"/>
                </a:ext>
              </a:extLst>
            </p:cNvPr>
            <p:cNvSpPr txBox="1"/>
            <p:nvPr/>
          </p:nvSpPr>
          <p:spPr>
            <a:xfrm>
              <a:off x="2541082" y="890732"/>
              <a:ext cx="1725482" cy="1010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000" b="1" kern="1200" dirty="0"/>
                <a:t>Návrh pracovnej skupiny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03E88E-3034-4A5D-838E-D354A43767D9}"/>
              </a:ext>
            </a:extLst>
          </p:cNvPr>
          <p:cNvGrpSpPr/>
          <p:nvPr/>
        </p:nvGrpSpPr>
        <p:grpSpPr>
          <a:xfrm>
            <a:off x="8390450" y="1169265"/>
            <a:ext cx="379127" cy="443507"/>
            <a:chOff x="4476825" y="1174052"/>
            <a:chExt cx="379127" cy="443507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374781BB-720B-46F7-8650-DCEA2F1BC445}"/>
                </a:ext>
              </a:extLst>
            </p:cNvPr>
            <p:cNvSpPr/>
            <p:nvPr/>
          </p:nvSpPr>
          <p:spPr>
            <a:xfrm>
              <a:off x="4476825" y="1174052"/>
              <a:ext cx="379127" cy="4435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41" name="Arrow: Right 10">
              <a:extLst>
                <a:ext uri="{FF2B5EF4-FFF2-40B4-BE49-F238E27FC236}">
                  <a16:creationId xmlns:a16="http://schemas.microsoft.com/office/drawing/2014/main" id="{DA7D5642-9EF2-4BA8-AEF5-616973082B15}"/>
                </a:ext>
              </a:extLst>
            </p:cNvPr>
            <p:cNvSpPr txBox="1"/>
            <p:nvPr/>
          </p:nvSpPr>
          <p:spPr>
            <a:xfrm>
              <a:off x="4476825" y="1262753"/>
              <a:ext cx="265389" cy="266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600" kern="12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E93363-B4C0-4EB5-A515-519811296AB4}"/>
              </a:ext>
            </a:extLst>
          </p:cNvPr>
          <p:cNvGrpSpPr/>
          <p:nvPr/>
        </p:nvGrpSpPr>
        <p:grpSpPr>
          <a:xfrm>
            <a:off x="8926951" y="854518"/>
            <a:ext cx="1788336" cy="1073002"/>
            <a:chOff x="5013326" y="859305"/>
            <a:chExt cx="1788336" cy="107300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61D1668-BFB3-4604-8D05-28FE60EA4FEB}"/>
                </a:ext>
              </a:extLst>
            </p:cNvPr>
            <p:cNvSpPr/>
            <p:nvPr/>
          </p:nvSpPr>
          <p:spPr>
            <a:xfrm>
              <a:off x="5013326" y="859305"/>
              <a:ext cx="1788336" cy="1073002"/>
            </a:xfrm>
            <a:prstGeom prst="roundRect">
              <a:avLst>
                <a:gd name="adj" fmla="val 10000"/>
              </a:avLst>
            </a:prstGeom>
            <a:solidFill>
              <a:srgbClr val="2739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39" name="Rectangle: Rounded Corners 12">
              <a:extLst>
                <a:ext uri="{FF2B5EF4-FFF2-40B4-BE49-F238E27FC236}">
                  <a16:creationId xmlns:a16="http://schemas.microsoft.com/office/drawing/2014/main" id="{505FBE18-1A7B-4CA5-9A56-501F7E8585D9}"/>
                </a:ext>
              </a:extLst>
            </p:cNvPr>
            <p:cNvSpPr txBox="1"/>
            <p:nvPr/>
          </p:nvSpPr>
          <p:spPr>
            <a:xfrm>
              <a:off x="5044753" y="890732"/>
              <a:ext cx="1725482" cy="1010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000" b="1" kern="1200" dirty="0"/>
                <a:t>Schvaľovanie VR SAAVŠ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E80820-A26D-4A1E-8979-D03011D45649}"/>
              </a:ext>
            </a:extLst>
          </p:cNvPr>
          <p:cNvGrpSpPr/>
          <p:nvPr/>
        </p:nvGrpSpPr>
        <p:grpSpPr>
          <a:xfrm rot="5400000">
            <a:off x="3915322" y="5373844"/>
            <a:ext cx="468036" cy="459464"/>
            <a:chOff x="4476825" y="1174052"/>
            <a:chExt cx="379127" cy="443507"/>
          </a:xfrm>
        </p:grpSpPr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15F0EE82-1C38-4947-8930-4458148F4B2C}"/>
                </a:ext>
              </a:extLst>
            </p:cNvPr>
            <p:cNvSpPr/>
            <p:nvPr/>
          </p:nvSpPr>
          <p:spPr>
            <a:xfrm>
              <a:off x="4476825" y="1174052"/>
              <a:ext cx="379127" cy="4435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50" name="Arrow: Right 4">
              <a:extLst>
                <a:ext uri="{FF2B5EF4-FFF2-40B4-BE49-F238E27FC236}">
                  <a16:creationId xmlns:a16="http://schemas.microsoft.com/office/drawing/2014/main" id="{B2367E3E-2442-4E1C-B887-2C8D39882941}"/>
                </a:ext>
              </a:extLst>
            </p:cNvPr>
            <p:cNvSpPr txBox="1"/>
            <p:nvPr/>
          </p:nvSpPr>
          <p:spPr>
            <a:xfrm>
              <a:off x="4476825" y="1262753"/>
              <a:ext cx="265389" cy="266105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600" kern="1200"/>
            </a:p>
          </p:txBody>
        </p:sp>
      </p:grpSp>
      <p:grpSp>
        <p:nvGrpSpPr>
          <p:cNvPr id="54" name="Skupina 10">
            <a:extLst>
              <a:ext uri="{FF2B5EF4-FFF2-40B4-BE49-F238E27FC236}">
                <a16:creationId xmlns:a16="http://schemas.microsoft.com/office/drawing/2014/main" id="{607E9CA0-6569-4874-936C-49761F35690E}"/>
              </a:ext>
            </a:extLst>
          </p:cNvPr>
          <p:cNvGrpSpPr/>
          <p:nvPr/>
        </p:nvGrpSpPr>
        <p:grpSpPr>
          <a:xfrm>
            <a:off x="3447497" y="5932337"/>
            <a:ext cx="1403683" cy="761224"/>
            <a:chOff x="5983" y="1666483"/>
            <a:chExt cx="1788336" cy="1073002"/>
          </a:xfrm>
          <a:solidFill>
            <a:srgbClr val="F26A29"/>
          </a:solidFill>
        </p:grpSpPr>
        <p:sp>
          <p:nvSpPr>
            <p:cNvPr id="55" name="Zaoblený obdĺžnik 11">
              <a:extLst>
                <a:ext uri="{FF2B5EF4-FFF2-40B4-BE49-F238E27FC236}">
                  <a16:creationId xmlns:a16="http://schemas.microsoft.com/office/drawing/2014/main" id="{70D5958F-154D-4A17-A99A-3CF948CE33BD}"/>
                </a:ext>
              </a:extLst>
            </p:cNvPr>
            <p:cNvSpPr/>
            <p:nvPr/>
          </p:nvSpPr>
          <p:spPr>
            <a:xfrm>
              <a:off x="5983" y="1666483"/>
              <a:ext cx="1788336" cy="10730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56" name="Zaoblený obdĺžnik 4">
              <a:extLst>
                <a:ext uri="{FF2B5EF4-FFF2-40B4-BE49-F238E27FC236}">
                  <a16:creationId xmlns:a16="http://schemas.microsoft.com/office/drawing/2014/main" id="{0FA5E6A3-ADD9-42C7-90E5-7CB733D11BE3}"/>
                </a:ext>
              </a:extLst>
            </p:cNvPr>
            <p:cNvSpPr txBox="1"/>
            <p:nvPr/>
          </p:nvSpPr>
          <p:spPr>
            <a:xfrm>
              <a:off x="37410" y="1697910"/>
              <a:ext cx="1725482" cy="10101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dirty="0"/>
                <a:t>Odvolanie</a:t>
              </a:r>
              <a:endParaRPr lang="sk-SK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988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ovná spojnica 13"/>
          <p:cNvCxnSpPr/>
          <p:nvPr/>
        </p:nvCxnSpPr>
        <p:spPr>
          <a:xfrm>
            <a:off x="3223232" y="986008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bdĺžnik 6">
            <a:extLst>
              <a:ext uri="{FF2B5EF4-FFF2-40B4-BE49-F238E27FC236}">
                <a16:creationId xmlns:a16="http://schemas.microsoft.com/office/drawing/2014/main" id="{A3532AA7-DA3F-4E0E-814D-C01F934E7C45}"/>
              </a:ext>
            </a:extLst>
          </p:cNvPr>
          <p:cNvSpPr/>
          <p:nvPr/>
        </p:nvSpPr>
        <p:spPr>
          <a:xfrm>
            <a:off x="4787320" y="1045918"/>
            <a:ext cx="1817870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pl-PL" sz="2400" b="1" dirty="0">
                <a:solidFill>
                  <a:srgbClr val="F2314C"/>
                </a:solidFill>
              </a:rPr>
              <a:t>Predseda PS</a:t>
            </a:r>
            <a:r>
              <a:rPr lang="pl-PL" sz="2400" b="1" dirty="0">
                <a:solidFill>
                  <a:srgbClr val="27397F"/>
                </a:solidFill>
              </a:rPr>
              <a:t> </a:t>
            </a:r>
          </a:p>
        </p:txBody>
      </p:sp>
      <p:sp>
        <p:nvSpPr>
          <p:cNvPr id="9" name="Obdĺžnik 6">
            <a:extLst>
              <a:ext uri="{FF2B5EF4-FFF2-40B4-BE49-F238E27FC236}">
                <a16:creationId xmlns:a16="http://schemas.microsoft.com/office/drawing/2014/main" id="{FD64A847-A682-48B9-A309-6F51D0DF9B82}"/>
              </a:ext>
            </a:extLst>
          </p:cNvPr>
          <p:cNvSpPr/>
          <p:nvPr/>
        </p:nvSpPr>
        <p:spPr>
          <a:xfrm>
            <a:off x="9099126" y="3754328"/>
            <a:ext cx="232294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pl-PL" sz="2400" b="1" dirty="0">
                <a:solidFill>
                  <a:srgbClr val="27397F"/>
                </a:solidFill>
              </a:rPr>
              <a:t>Zamestnanec AA</a:t>
            </a:r>
          </a:p>
        </p:txBody>
      </p:sp>
      <p:sp>
        <p:nvSpPr>
          <p:cNvPr id="10" name="Obdĺžnik 6">
            <a:extLst>
              <a:ext uri="{FF2B5EF4-FFF2-40B4-BE49-F238E27FC236}">
                <a16:creationId xmlns:a16="http://schemas.microsoft.com/office/drawing/2014/main" id="{F79CAC71-7749-4193-A4F7-6ACD6EBEE3E9}"/>
              </a:ext>
            </a:extLst>
          </p:cNvPr>
          <p:cNvSpPr/>
          <p:nvPr/>
        </p:nvSpPr>
        <p:spPr>
          <a:xfrm>
            <a:off x="4564356" y="2131401"/>
            <a:ext cx="2776145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pl-PL" sz="2400" b="1" dirty="0">
                <a:solidFill>
                  <a:srgbClr val="27397F"/>
                </a:solidFill>
              </a:rPr>
              <a:t>Odborník, akademik</a:t>
            </a:r>
          </a:p>
        </p:txBody>
      </p:sp>
      <p:sp>
        <p:nvSpPr>
          <p:cNvPr id="11" name="Obdĺžnik 6">
            <a:extLst>
              <a:ext uri="{FF2B5EF4-FFF2-40B4-BE49-F238E27FC236}">
                <a16:creationId xmlns:a16="http://schemas.microsoft.com/office/drawing/2014/main" id="{B5C68E3D-18DD-4896-A69D-75AAD8AD175A}"/>
              </a:ext>
            </a:extLst>
          </p:cNvPr>
          <p:cNvSpPr/>
          <p:nvPr/>
        </p:nvSpPr>
        <p:spPr>
          <a:xfrm>
            <a:off x="4598585" y="5159610"/>
            <a:ext cx="1193275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pl-PL" sz="2400" b="1" dirty="0">
                <a:solidFill>
                  <a:srgbClr val="27397F"/>
                </a:solidFill>
              </a:rPr>
              <a:t>Študent</a:t>
            </a:r>
          </a:p>
        </p:txBody>
      </p:sp>
      <p:sp>
        <p:nvSpPr>
          <p:cNvPr id="12" name="Obdĺžnik 6">
            <a:extLst>
              <a:ext uri="{FF2B5EF4-FFF2-40B4-BE49-F238E27FC236}">
                <a16:creationId xmlns:a16="http://schemas.microsoft.com/office/drawing/2014/main" id="{C52A0390-41A1-498D-928B-6D01ECBD04EC}"/>
              </a:ext>
            </a:extLst>
          </p:cNvPr>
          <p:cNvSpPr/>
          <p:nvPr/>
        </p:nvSpPr>
        <p:spPr>
          <a:xfrm>
            <a:off x="4562223" y="3118466"/>
            <a:ext cx="2287870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pl-PL" sz="2400" b="1" dirty="0">
                <a:solidFill>
                  <a:srgbClr val="27397F"/>
                </a:solidFill>
              </a:rPr>
              <a:t>Odborník za VSK</a:t>
            </a:r>
          </a:p>
        </p:txBody>
      </p:sp>
      <p:sp>
        <p:nvSpPr>
          <p:cNvPr id="13" name="Obdĺžnik 6">
            <a:extLst>
              <a:ext uri="{FF2B5EF4-FFF2-40B4-BE49-F238E27FC236}">
                <a16:creationId xmlns:a16="http://schemas.microsoft.com/office/drawing/2014/main" id="{7E65A7D0-E24B-4A51-AAF6-1FA0F35E86DC}"/>
              </a:ext>
            </a:extLst>
          </p:cNvPr>
          <p:cNvSpPr/>
          <p:nvPr/>
        </p:nvSpPr>
        <p:spPr>
          <a:xfrm>
            <a:off x="4574411" y="4167218"/>
            <a:ext cx="2094163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86BAF"/>
              </a:buClr>
            </a:pPr>
            <a:r>
              <a:rPr lang="pl-PL" sz="2400" b="1" dirty="0">
                <a:solidFill>
                  <a:srgbClr val="27397F"/>
                </a:solidFill>
              </a:rPr>
              <a:t>Zástupca praxe</a:t>
            </a:r>
          </a:p>
        </p:txBody>
      </p:sp>
      <p:pic>
        <p:nvPicPr>
          <p:cNvPr id="4" name="Graphic 3" descr="Network diagram with solid fill">
            <a:extLst>
              <a:ext uri="{FF2B5EF4-FFF2-40B4-BE49-F238E27FC236}">
                <a16:creationId xmlns:a16="http://schemas.microsoft.com/office/drawing/2014/main" id="{6C02B607-05B2-4C6B-AA61-ADD4987E0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9953" y="2962280"/>
            <a:ext cx="914400" cy="914400"/>
          </a:xfrm>
          <a:prstGeom prst="rect">
            <a:avLst/>
          </a:prstGeom>
        </p:spPr>
      </p:pic>
      <p:pic>
        <p:nvPicPr>
          <p:cNvPr id="16" name="Graphic 15" descr="Office worker male with solid fill">
            <a:extLst>
              <a:ext uri="{FF2B5EF4-FFF2-40B4-BE49-F238E27FC236}">
                <a16:creationId xmlns:a16="http://schemas.microsoft.com/office/drawing/2014/main" id="{099DBA3E-AD84-4738-8D71-20F7866A8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3260" y="3979613"/>
            <a:ext cx="914400" cy="914400"/>
          </a:xfrm>
          <a:prstGeom prst="rect">
            <a:avLst/>
          </a:prstGeom>
        </p:spPr>
      </p:pic>
      <p:pic>
        <p:nvPicPr>
          <p:cNvPr id="18" name="Graphic 17" descr="School boy outline">
            <a:extLst>
              <a:ext uri="{FF2B5EF4-FFF2-40B4-BE49-F238E27FC236}">
                <a16:creationId xmlns:a16="http://schemas.microsoft.com/office/drawing/2014/main" id="{ADED9017-C0AF-40A9-B57F-8FE9FEA79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8228" y="4996946"/>
            <a:ext cx="914400" cy="914400"/>
          </a:xfrm>
          <a:prstGeom prst="rect">
            <a:avLst/>
          </a:prstGeom>
        </p:spPr>
      </p:pic>
      <p:pic>
        <p:nvPicPr>
          <p:cNvPr id="20" name="Graphic 19" descr="Graduation cap with solid fill">
            <a:extLst>
              <a:ext uri="{FF2B5EF4-FFF2-40B4-BE49-F238E27FC236}">
                <a16:creationId xmlns:a16="http://schemas.microsoft.com/office/drawing/2014/main" id="{D2E72A0B-3DA6-4E00-A585-59F94608AF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7823" y="1968737"/>
            <a:ext cx="914400" cy="914400"/>
          </a:xfrm>
          <a:prstGeom prst="rect">
            <a:avLst/>
          </a:prstGeom>
        </p:spPr>
      </p:pic>
      <p:pic>
        <p:nvPicPr>
          <p:cNvPr id="22" name="Graphic 21" descr="Crown with solid fill">
            <a:extLst>
              <a:ext uri="{FF2B5EF4-FFF2-40B4-BE49-F238E27FC236}">
                <a16:creationId xmlns:a16="http://schemas.microsoft.com/office/drawing/2014/main" id="{ED4EE162-D3A7-4C1F-840B-CB2C45D07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1600" y="185398"/>
            <a:ext cx="914400" cy="914400"/>
          </a:xfrm>
          <a:prstGeom prst="rect">
            <a:avLst/>
          </a:prstGeom>
        </p:spPr>
      </p:pic>
      <p:pic>
        <p:nvPicPr>
          <p:cNvPr id="24" name="Graphic 23" descr="Document outline">
            <a:extLst>
              <a:ext uri="{FF2B5EF4-FFF2-40B4-BE49-F238E27FC236}">
                <a16:creationId xmlns:a16="http://schemas.microsoft.com/office/drawing/2014/main" id="{12C28FFA-9AF8-4A8D-91DC-52DFE0F89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03398" y="2883051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10A31C8-38FA-DDC6-2DEC-ACB81AF420F0}"/>
              </a:ext>
            </a:extLst>
          </p:cNvPr>
          <p:cNvGrpSpPr/>
          <p:nvPr/>
        </p:nvGrpSpPr>
        <p:grpSpPr>
          <a:xfrm>
            <a:off x="821821" y="3205635"/>
            <a:ext cx="1788336" cy="1073002"/>
            <a:chOff x="2509655" y="859305"/>
            <a:chExt cx="1788336" cy="107300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DA651DD-A2AE-0DAB-70E8-99F01B9D1EB0}"/>
                </a:ext>
              </a:extLst>
            </p:cNvPr>
            <p:cNvSpPr/>
            <p:nvPr/>
          </p:nvSpPr>
          <p:spPr>
            <a:xfrm>
              <a:off x="2509655" y="859305"/>
              <a:ext cx="1788336" cy="1073002"/>
            </a:xfrm>
            <a:prstGeom prst="roundRect">
              <a:avLst>
                <a:gd name="adj" fmla="val 10000"/>
              </a:avLst>
            </a:prstGeom>
            <a:solidFill>
              <a:srgbClr val="2739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7" name="Rectangle: Rounded Corners 8">
              <a:extLst>
                <a:ext uri="{FF2B5EF4-FFF2-40B4-BE49-F238E27FC236}">
                  <a16:creationId xmlns:a16="http://schemas.microsoft.com/office/drawing/2014/main" id="{BA86B132-2C77-91B1-5B3A-F736396F253F}"/>
                </a:ext>
              </a:extLst>
            </p:cNvPr>
            <p:cNvSpPr txBox="1"/>
            <p:nvPr/>
          </p:nvSpPr>
          <p:spPr>
            <a:xfrm>
              <a:off x="2541082" y="890732"/>
              <a:ext cx="1725482" cy="1010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000" b="1" kern="1200" dirty="0"/>
                <a:t>Návrh pracovnej skupiny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28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66332" y="744316"/>
            <a:ext cx="9149017" cy="11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Tx/>
              <a:buNone/>
              <a:tabLst/>
              <a:defRPr/>
            </a:pPr>
            <a:r>
              <a:rPr kumimoji="0" lang="sk-SK" sz="5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Zoznam posudzovateľov</a:t>
            </a:r>
          </a:p>
        </p:txBody>
      </p:sp>
      <p:sp>
        <p:nvSpPr>
          <p:cNvPr id="5" name="Obdĺžnik 1">
            <a:extLst>
              <a:ext uri="{FF2B5EF4-FFF2-40B4-BE49-F238E27FC236}">
                <a16:creationId xmlns:a16="http://schemas.microsoft.com/office/drawing/2014/main" id="{1764337B-0D82-748C-1E6A-6B1B62A352D3}"/>
              </a:ext>
            </a:extLst>
          </p:cNvPr>
          <p:cNvSpPr/>
          <p:nvPr/>
        </p:nvSpPr>
        <p:spPr>
          <a:xfrm>
            <a:off x="681225" y="2244124"/>
            <a:ext cx="9149017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Arial"/>
              </a:rPr>
              <a:t>Zoznam vedie SAAVŠ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zoznamu sa zapisujú</a:t>
            </a:r>
            <a:r>
              <a:rPr lang="sk-SK" sz="2400" dirty="0">
                <a:solidFill>
                  <a:srgbClr val="27397F"/>
                </a:solidFill>
                <a:latin typeface="Arial"/>
              </a:rPr>
              <a:t> experti po splnení kritérií 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Viac ako 1500 osôb 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Arial"/>
              </a:rPr>
              <a:t>Viac ako 300 zahraničných posudzovateľov (ČR)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Viac ako 300 posudzovateľov z praxe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Vyše 100 študentov </a:t>
            </a:r>
          </a:p>
        </p:txBody>
      </p:sp>
    </p:spTree>
    <p:extLst>
      <p:ext uri="{BB962C8B-B14F-4D97-AF65-F5344CB8AC3E}">
        <p14:creationId xmlns:p14="http://schemas.microsoft.com/office/powerpoint/2010/main" val="209687734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265321" y="677952"/>
            <a:ext cx="2612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500" b="1" dirty="0">
                <a:solidFill>
                  <a:srgbClr val="27397F"/>
                </a:solidFill>
                <a:latin typeface="DM Sans" pitchFamily="2" charset="-18"/>
              </a:rPr>
              <a:t>OBSAH</a:t>
            </a:r>
          </a:p>
        </p:txBody>
      </p:sp>
      <p:sp>
        <p:nvSpPr>
          <p:cNvPr id="9" name="Obdĺžnik 12">
            <a:extLst>
              <a:ext uri="{FF2B5EF4-FFF2-40B4-BE49-F238E27FC236}">
                <a16:creationId xmlns:a16="http://schemas.microsoft.com/office/drawing/2014/main" id="{18FB2C75-6562-4E27-82AF-A862D0894F0C}"/>
              </a:ext>
            </a:extLst>
          </p:cNvPr>
          <p:cNvSpPr/>
          <p:nvPr/>
        </p:nvSpPr>
        <p:spPr>
          <a:xfrm>
            <a:off x="918469" y="4338798"/>
            <a:ext cx="9481987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5.	Projekt Akademická štvrťhodinka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0450E-A409-7A63-62B7-D8F232C01727}"/>
              </a:ext>
            </a:extLst>
          </p:cNvPr>
          <p:cNvSpPr txBox="1"/>
          <p:nvPr/>
        </p:nvSpPr>
        <p:spPr>
          <a:xfrm>
            <a:off x="918470" y="1861281"/>
            <a:ext cx="6097772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1. 	Východiská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29775-9206-1A2E-7179-297C8E232477}"/>
              </a:ext>
            </a:extLst>
          </p:cNvPr>
          <p:cNvSpPr txBox="1"/>
          <p:nvPr/>
        </p:nvSpPr>
        <p:spPr>
          <a:xfrm>
            <a:off x="918470" y="3031443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3.	Postavenie zainteresovaných strán – študentov v systéme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9CFA6-02DA-4602-1911-3D7E6486DFB6}"/>
              </a:ext>
            </a:extLst>
          </p:cNvPr>
          <p:cNvSpPr txBox="1"/>
          <p:nvPr/>
        </p:nvSpPr>
        <p:spPr>
          <a:xfrm>
            <a:off x="918469" y="3674684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4.	</a:t>
            </a:r>
            <a:r>
              <a:rPr lang="sk-SK" sz="2400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Pohľad študentov na prebiehajúce zmeny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E365A-B068-F1A0-B9C5-DA33C67E9F3F}"/>
              </a:ext>
            </a:extLst>
          </p:cNvPr>
          <p:cNvSpPr txBox="1"/>
          <p:nvPr/>
        </p:nvSpPr>
        <p:spPr>
          <a:xfrm>
            <a:off x="918469" y="514570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6.	Záver</a:t>
            </a:r>
            <a:endParaRPr lang="sk-S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DB72E-738E-8D99-3AC9-403897DCDC34}"/>
              </a:ext>
            </a:extLst>
          </p:cNvPr>
          <p:cNvSpPr txBox="1"/>
          <p:nvPr/>
        </p:nvSpPr>
        <p:spPr>
          <a:xfrm>
            <a:off x="918469" y="2411952"/>
            <a:ext cx="10168630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2. 	Zmena systému akreditácií </a:t>
            </a:r>
          </a:p>
        </p:txBody>
      </p:sp>
    </p:spTree>
    <p:extLst>
      <p:ext uri="{BB962C8B-B14F-4D97-AF65-F5344CB8AC3E}">
        <p14:creationId xmlns:p14="http://schemas.microsoft.com/office/powerpoint/2010/main" val="141617959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>
            <a:cxnSpLocks/>
          </p:cNvCxnSpPr>
          <p:nvPr/>
        </p:nvCxnSpPr>
        <p:spPr>
          <a:xfrm>
            <a:off x="1905290" y="2644170"/>
            <a:ext cx="0" cy="1130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2494548" y="2332062"/>
            <a:ext cx="76210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5400" b="1" dirty="0">
                <a:solidFill>
                  <a:prstClr val="white"/>
                </a:solidFill>
                <a:latin typeface="Calibri" panose="020F0502020204030204"/>
              </a:rPr>
              <a:t>Spätná väzba od zástupcov študentov</a:t>
            </a:r>
            <a:endParaRPr kumimoji="0" lang="sk-SK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6172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1">
            <a:extLst>
              <a:ext uri="{FF2B5EF4-FFF2-40B4-BE49-F238E27FC236}">
                <a16:creationId xmlns:a16="http://schemas.microsoft.com/office/drawing/2014/main" id="{1764337B-0D82-748C-1E6A-6B1B62A352D3}"/>
              </a:ext>
            </a:extLst>
          </p:cNvPr>
          <p:cNvSpPr/>
          <p:nvPr/>
        </p:nvSpPr>
        <p:spPr>
          <a:xfrm>
            <a:off x="654996" y="2304099"/>
            <a:ext cx="7839329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Základná domáca úloha zvládnutá – ESG, VSK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Vytvorené orgány a postupy – je na čom stavať</a:t>
            </a:r>
            <a:endParaRPr lang="sk-SK" sz="2400" dirty="0">
              <a:solidFill>
                <a:srgbClr val="27397F"/>
              </a:solidFill>
              <a:latin typeface="DM Sans" pitchFamily="2" charset="-18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Dobré príklady praxe z iných krajín 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Hlas študentov – dôraz na spätnú väzbu a </a:t>
            </a:r>
            <a:r>
              <a:rPr lang="sk-SK" sz="2400" dirty="0" err="1">
                <a:solidFill>
                  <a:srgbClr val="27397F"/>
                </a:solidFill>
                <a:latin typeface="DM Sans" pitchFamily="2" charset="-18"/>
              </a:rPr>
              <a:t>evaluáciu</a:t>
            </a: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 </a:t>
            </a:r>
          </a:p>
        </p:txBody>
      </p:sp>
      <p:sp>
        <p:nvSpPr>
          <p:cNvPr id="7" name="Obdĺžnik 10">
            <a:extLst>
              <a:ext uri="{FF2B5EF4-FFF2-40B4-BE49-F238E27FC236}">
                <a16:creationId xmlns:a16="http://schemas.microsoft.com/office/drawing/2014/main" id="{AC9D0E9F-555D-3BD0-FAA8-A47F35A45A99}"/>
              </a:ext>
            </a:extLst>
          </p:cNvPr>
          <p:cNvSpPr/>
          <p:nvPr/>
        </p:nvSpPr>
        <p:spPr>
          <a:xfrm>
            <a:off x="8494325" y="2304099"/>
            <a:ext cx="3415058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-18"/>
              </a:rPr>
              <a:t>PRÍLEŽITOSTI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M Sans" pitchFamily="2" charset="-18"/>
            </a:endParaRPr>
          </a:p>
        </p:txBody>
      </p:sp>
      <p:pic>
        <p:nvPicPr>
          <p:cNvPr id="4" name="Graphic 3" descr="Badge Tick1 with solid fill">
            <a:extLst>
              <a:ext uri="{FF2B5EF4-FFF2-40B4-BE49-F238E27FC236}">
                <a16:creationId xmlns:a16="http://schemas.microsoft.com/office/drawing/2014/main" id="{8C84C010-82B7-81B2-DE62-3E434C7B0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6598" y="3331268"/>
            <a:ext cx="914400" cy="914400"/>
          </a:xfrm>
          <a:prstGeom prst="rect">
            <a:avLst/>
          </a:prstGeom>
        </p:spPr>
      </p:pic>
      <p:sp>
        <p:nvSpPr>
          <p:cNvPr id="2" name="Obdĺžnik 10">
            <a:extLst>
              <a:ext uri="{FF2B5EF4-FFF2-40B4-BE49-F238E27FC236}">
                <a16:creationId xmlns:a16="http://schemas.microsoft.com/office/drawing/2014/main" id="{DADF9E7B-41CB-BDF3-4189-44794DE2DB12}"/>
              </a:ext>
            </a:extLst>
          </p:cNvPr>
          <p:cNvSpPr/>
          <p:nvPr/>
        </p:nvSpPr>
        <p:spPr>
          <a:xfrm>
            <a:off x="142181" y="683278"/>
            <a:ext cx="7621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prstClr val="white"/>
                </a:solidFill>
                <a:highlight>
                  <a:srgbClr val="FBBF4B"/>
                </a:highlight>
                <a:latin typeface="Calibri" panose="020F0502020204030204"/>
              </a:rPr>
              <a:t>Spätná väzba od zástupcov študentov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BBF4B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889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1">
            <a:extLst>
              <a:ext uri="{FF2B5EF4-FFF2-40B4-BE49-F238E27FC236}">
                <a16:creationId xmlns:a16="http://schemas.microsoft.com/office/drawing/2014/main" id="{1764337B-0D82-748C-1E6A-6B1B62A352D3}"/>
              </a:ext>
            </a:extLst>
          </p:cNvPr>
          <p:cNvSpPr/>
          <p:nvPr/>
        </p:nvSpPr>
        <p:spPr>
          <a:xfrm>
            <a:off x="718885" y="2158399"/>
            <a:ext cx="8132508" cy="3365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Tokenizácia študentov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Informačná asymetria </a:t>
            </a:r>
            <a:endParaRPr lang="sk-SK" sz="2400" dirty="0">
              <a:solidFill>
                <a:srgbClr val="27397F"/>
              </a:solidFill>
              <a:latin typeface="DM Sans" pitchFamily="2" charset="-18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Chýbajúci rešpekt, povýšenecký prístup </a:t>
            </a:r>
            <a:endParaRPr kumimoji="0" lang="sk-SK" sz="240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DM Sans" pitchFamily="2" charset="-18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Chýbajúca úprimná snaha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Chýbajúci </a:t>
            </a: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systém školení a odbornej prípravy  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6B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Komplikovaný kolos – byrokracia </a:t>
            </a:r>
            <a:endParaRPr kumimoji="0" lang="sk-SK" sz="240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DM Sans" pitchFamily="2" charset="-18"/>
            </a:endParaRPr>
          </a:p>
        </p:txBody>
      </p:sp>
      <p:pic>
        <p:nvPicPr>
          <p:cNvPr id="6" name="Graphic 5" descr="Warning with solid fill">
            <a:extLst>
              <a:ext uri="{FF2B5EF4-FFF2-40B4-BE49-F238E27FC236}">
                <a16:creationId xmlns:a16="http://schemas.microsoft.com/office/drawing/2014/main" id="{9502377E-0BCE-CCD0-5564-EEA6DC8DC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3501" y="3302696"/>
            <a:ext cx="914400" cy="914400"/>
          </a:xfrm>
          <a:prstGeom prst="rect">
            <a:avLst/>
          </a:prstGeom>
        </p:spPr>
      </p:pic>
      <p:sp>
        <p:nvSpPr>
          <p:cNvPr id="7" name="Obdĺžnik 10">
            <a:extLst>
              <a:ext uri="{FF2B5EF4-FFF2-40B4-BE49-F238E27FC236}">
                <a16:creationId xmlns:a16="http://schemas.microsoft.com/office/drawing/2014/main" id="{AC9D0E9F-555D-3BD0-FAA8-A47F35A45A99}"/>
              </a:ext>
            </a:extLst>
          </p:cNvPr>
          <p:cNvSpPr/>
          <p:nvPr/>
        </p:nvSpPr>
        <p:spPr>
          <a:xfrm>
            <a:off x="8058058" y="2451774"/>
            <a:ext cx="2705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BARIÉRY</a:t>
            </a:r>
          </a:p>
        </p:txBody>
      </p:sp>
      <p:sp>
        <p:nvSpPr>
          <p:cNvPr id="2" name="Obdĺžnik 10">
            <a:extLst>
              <a:ext uri="{FF2B5EF4-FFF2-40B4-BE49-F238E27FC236}">
                <a16:creationId xmlns:a16="http://schemas.microsoft.com/office/drawing/2014/main" id="{15A200C8-1D13-7100-2199-B7F65492AF21}"/>
              </a:ext>
            </a:extLst>
          </p:cNvPr>
          <p:cNvSpPr/>
          <p:nvPr/>
        </p:nvSpPr>
        <p:spPr>
          <a:xfrm>
            <a:off x="142181" y="683278"/>
            <a:ext cx="7621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prstClr val="white"/>
                </a:solidFill>
                <a:highlight>
                  <a:srgbClr val="FBBF4B"/>
                </a:highlight>
                <a:latin typeface="Calibri" panose="020F0502020204030204"/>
              </a:rPr>
              <a:t>Spätná väzba od zástupcov študentov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BBF4B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2258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768C1B91-551E-FA5F-0EEF-00CE583657F4}"/>
              </a:ext>
            </a:extLst>
          </p:cNvPr>
          <p:cNvSpPr/>
          <p:nvPr/>
        </p:nvSpPr>
        <p:spPr>
          <a:xfrm>
            <a:off x="1178461" y="3921354"/>
            <a:ext cx="105364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60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ZAPOJENÍ </a:t>
            </a:r>
            <a:r>
              <a:rPr lang="sk-SK" sz="6000" b="1" u="sng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ZMYSLUPLNE</a:t>
            </a:r>
            <a:r>
              <a:rPr lang="sk-SK" sz="60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, ALEBO </a:t>
            </a:r>
            <a:r>
              <a:rPr lang="sk-SK" sz="6000" b="1" u="sng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FORMÁLNE</a:t>
            </a:r>
            <a:r>
              <a:rPr lang="sk-SK" sz="60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?</a:t>
            </a:r>
          </a:p>
        </p:txBody>
      </p:sp>
      <p:pic>
        <p:nvPicPr>
          <p:cNvPr id="5" name="Graphic 4" descr="School boy outline">
            <a:extLst>
              <a:ext uri="{FF2B5EF4-FFF2-40B4-BE49-F238E27FC236}">
                <a16:creationId xmlns:a16="http://schemas.microsoft.com/office/drawing/2014/main" id="{8C88117D-AE03-8C99-9B13-062872193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8689" y="1298279"/>
            <a:ext cx="2399071" cy="2399071"/>
          </a:xfrm>
          <a:prstGeom prst="rect">
            <a:avLst/>
          </a:prstGeom>
        </p:spPr>
      </p:pic>
      <p:pic>
        <p:nvPicPr>
          <p:cNvPr id="4" name="Picture 3" descr="Files on shelves">
            <a:extLst>
              <a:ext uri="{FF2B5EF4-FFF2-40B4-BE49-F238E27FC236}">
                <a16:creationId xmlns:a16="http://schemas.microsoft.com/office/drawing/2014/main" id="{6ABFA625-D1E1-C155-23E9-5EBEE12E1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6" y="-195185"/>
            <a:ext cx="10901548" cy="72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0209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s on shelves">
            <a:extLst>
              <a:ext uri="{FF2B5EF4-FFF2-40B4-BE49-F238E27FC236}">
                <a16:creationId xmlns:a16="http://schemas.microsoft.com/office/drawing/2014/main" id="{6ABFA625-D1E1-C155-23E9-5EBEE12E1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6" y="-195185"/>
            <a:ext cx="10901548" cy="7248370"/>
          </a:xfrm>
          <a:prstGeom prst="rect">
            <a:avLst/>
          </a:prstGeom>
        </p:spPr>
      </p:pic>
      <p:sp>
        <p:nvSpPr>
          <p:cNvPr id="9" name="Obdĺžnik 10">
            <a:extLst>
              <a:ext uri="{FF2B5EF4-FFF2-40B4-BE49-F238E27FC236}">
                <a16:creationId xmlns:a16="http://schemas.microsoft.com/office/drawing/2014/main" id="{536A4B5F-3413-4904-A413-0D7FE3712719}"/>
              </a:ext>
            </a:extLst>
          </p:cNvPr>
          <p:cNvSpPr/>
          <p:nvPr/>
        </p:nvSpPr>
        <p:spPr>
          <a:xfrm>
            <a:off x="1228565" y="4322186"/>
            <a:ext cx="105364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4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ŠTUDENTI ZAPOJENÍ </a:t>
            </a:r>
            <a:r>
              <a:rPr lang="sk-SK" sz="4400" b="1" u="sng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ZMYSLUPLNE</a:t>
            </a:r>
            <a:r>
              <a:rPr lang="sk-SK" sz="44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, ALEBO </a:t>
            </a:r>
            <a:r>
              <a:rPr lang="sk-SK" sz="4400" b="1" u="sng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FORMÁLNE</a:t>
            </a:r>
            <a:r>
              <a:rPr lang="sk-SK" sz="44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?</a:t>
            </a:r>
          </a:p>
        </p:txBody>
      </p:sp>
      <p:pic>
        <p:nvPicPr>
          <p:cNvPr id="3" name="Graphic 2" descr="School boy outline">
            <a:extLst>
              <a:ext uri="{FF2B5EF4-FFF2-40B4-BE49-F238E27FC236}">
                <a16:creationId xmlns:a16="http://schemas.microsoft.com/office/drawing/2014/main" id="{CB442EC6-EF21-4AC0-B4E0-2A1EE38E4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8689" y="1838201"/>
            <a:ext cx="2399071" cy="23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School boy outline">
            <a:extLst>
              <a:ext uri="{FF2B5EF4-FFF2-40B4-BE49-F238E27FC236}">
                <a16:creationId xmlns:a16="http://schemas.microsoft.com/office/drawing/2014/main" id="{CB442EC6-EF21-4AC0-B4E0-2A1EE38E4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717" y="312229"/>
            <a:ext cx="1704597" cy="1704597"/>
          </a:xfrm>
          <a:prstGeom prst="rect">
            <a:avLst/>
          </a:prstGeom>
        </p:spPr>
      </p:pic>
      <p:pic>
        <p:nvPicPr>
          <p:cNvPr id="2" name="Zástupný objekt pre obsah 7">
            <a:extLst>
              <a:ext uri="{FF2B5EF4-FFF2-40B4-BE49-F238E27FC236}">
                <a16:creationId xmlns:a16="http://schemas.microsoft.com/office/drawing/2014/main" id="{FEABBFC5-A262-98BC-B752-2A41C0B29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06" y="1921834"/>
            <a:ext cx="7508881" cy="46930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94D917-E666-5A52-0552-FDD012B5CFFB}"/>
                  </a:ext>
                </a:extLst>
              </p14:cNvPr>
              <p14:cNvContentPartPr/>
              <p14:nvPr/>
            </p14:nvContentPartPr>
            <p14:xfrm>
              <a:off x="4412229" y="1232554"/>
              <a:ext cx="857160" cy="57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94D917-E666-5A52-0552-FDD012B5CF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2229" y="1052554"/>
                <a:ext cx="1036800" cy="417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bdĺžnik 10">
            <a:extLst>
              <a:ext uri="{FF2B5EF4-FFF2-40B4-BE49-F238E27FC236}">
                <a16:creationId xmlns:a16="http://schemas.microsoft.com/office/drawing/2014/main" id="{7830085D-BBFE-15C0-7335-54B56E097D46}"/>
              </a:ext>
            </a:extLst>
          </p:cNvPr>
          <p:cNvSpPr/>
          <p:nvPr/>
        </p:nvSpPr>
        <p:spPr>
          <a:xfrm>
            <a:off x="2263323" y="841363"/>
            <a:ext cx="6367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3600" b="1" dirty="0">
                <a:solidFill>
                  <a:srgbClr val="27397F"/>
                </a:solidFill>
              </a:rPr>
              <a:t>AKO SÚ ŠTUDENTI ZAPOJENÍ?</a:t>
            </a:r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171279EE-DBED-EACD-1402-EA39C15E0C9C}"/>
              </a:ext>
            </a:extLst>
          </p:cNvPr>
          <p:cNvSpPr/>
          <p:nvPr/>
        </p:nvSpPr>
        <p:spPr>
          <a:xfrm>
            <a:off x="4287027" y="4268359"/>
            <a:ext cx="361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b="1" dirty="0">
                <a:solidFill>
                  <a:srgbClr val="27397F"/>
                </a:solidFill>
                <a:highlight>
                  <a:srgbClr val="00FF00"/>
                </a:highlight>
              </a:rPr>
              <a:t>STUDENT CENTERED</a:t>
            </a:r>
          </a:p>
        </p:txBody>
      </p:sp>
    </p:spTree>
    <p:extLst>
      <p:ext uri="{BB962C8B-B14F-4D97-AF65-F5344CB8AC3E}">
        <p14:creationId xmlns:p14="http://schemas.microsoft.com/office/powerpoint/2010/main" val="66889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>
            <a:cxnSpLocks/>
          </p:cNvCxnSpPr>
          <p:nvPr/>
        </p:nvCxnSpPr>
        <p:spPr>
          <a:xfrm flipH="1">
            <a:off x="566335" y="1684010"/>
            <a:ext cx="5917714" cy="0"/>
          </a:xfrm>
          <a:prstGeom prst="line">
            <a:avLst/>
          </a:prstGeom>
          <a:ln w="44450">
            <a:solidFill>
              <a:srgbClr val="2739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dĺžnik 12">
            <a:extLst>
              <a:ext uri="{FF2B5EF4-FFF2-40B4-BE49-F238E27FC236}">
                <a16:creationId xmlns:a16="http://schemas.microsoft.com/office/drawing/2014/main" id="{18FB2C75-6562-4E27-82AF-A862D0894F0C}"/>
              </a:ext>
            </a:extLst>
          </p:cNvPr>
          <p:cNvSpPr/>
          <p:nvPr/>
        </p:nvSpPr>
        <p:spPr>
          <a:xfrm>
            <a:off x="902827" y="2259957"/>
            <a:ext cx="10386345" cy="338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20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200" b="1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Chybajúca reputácia </a:t>
            </a:r>
            <a:r>
              <a:rPr lang="sk-SK" sz="2200" dirty="0">
                <a:solidFill>
                  <a:srgbClr val="27397F"/>
                </a:solidFill>
                <a:latin typeface="DM Sans" pitchFamily="2" charset="-18"/>
              </a:rPr>
              <a:t>– kauzy VŠ, všeobecný negatívny pohľad na VŠ</a:t>
            </a:r>
          </a:p>
          <a:p>
            <a:pPr marL="360363" indent="-360363" algn="just">
              <a:lnSpc>
                <a:spcPct val="20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200" b="1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Nedôvera</a:t>
            </a:r>
            <a:r>
              <a:rPr lang="sk-SK" sz="2200" dirty="0">
                <a:solidFill>
                  <a:srgbClr val="27397F"/>
                </a:solidFill>
                <a:latin typeface="DM Sans" pitchFamily="2" charset="-18"/>
              </a:rPr>
              <a:t> vo vysoké školstvo (v spoločnosti aj medzi mladými) </a:t>
            </a:r>
          </a:p>
          <a:p>
            <a:pPr marL="360363" indent="-360363" algn="just">
              <a:lnSpc>
                <a:spcPct val="20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200" b="1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2. najvyšší odliv mozgov </a:t>
            </a:r>
            <a:r>
              <a:rPr lang="sk-SK" sz="2200" dirty="0">
                <a:solidFill>
                  <a:srgbClr val="27397F"/>
                </a:solidFill>
                <a:latin typeface="DM Sans" pitchFamily="2" charset="-18"/>
              </a:rPr>
              <a:t>do zahraničia, tento trend sa zhoršuje</a:t>
            </a:r>
          </a:p>
          <a:p>
            <a:pPr marL="360363" indent="-360363" algn="just">
              <a:lnSpc>
                <a:spcPct val="20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200" b="1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Chýbajúci</a:t>
            </a:r>
            <a:r>
              <a:rPr lang="sk-SK" sz="2200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 </a:t>
            </a:r>
            <a:r>
              <a:rPr lang="sk-SK" sz="2200" b="1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systémový</a:t>
            </a:r>
            <a:r>
              <a:rPr lang="sk-SK" sz="2200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 </a:t>
            </a:r>
            <a:r>
              <a:rPr lang="sk-SK" sz="2200" b="1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prístup</a:t>
            </a:r>
            <a:r>
              <a:rPr lang="sk-SK" sz="2200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 </a:t>
            </a:r>
            <a:r>
              <a:rPr lang="sk-SK" sz="2200" dirty="0">
                <a:solidFill>
                  <a:srgbClr val="27397F"/>
                </a:solidFill>
                <a:latin typeface="DM Sans" pitchFamily="2" charset="-18"/>
              </a:rPr>
              <a:t>k zabezpečovaniu kvality so zameraním na vzdelávanie a potreby študentov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CDFD15-DA58-43FA-D5B9-8195E77C60A6}"/>
              </a:ext>
            </a:extLst>
          </p:cNvPr>
          <p:cNvSpPr txBox="1"/>
          <p:nvPr/>
        </p:nvSpPr>
        <p:spPr>
          <a:xfrm>
            <a:off x="-89211" y="632430"/>
            <a:ext cx="6097772" cy="76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3200" b="1" dirty="0">
                <a:solidFill>
                  <a:schemeClr val="bg1"/>
                </a:solidFill>
                <a:latin typeface="DM Sans" pitchFamily="2" charset="-18"/>
              </a:rPr>
              <a:t>1. 	</a:t>
            </a:r>
            <a:r>
              <a:rPr lang="sk-SK" sz="32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Východiská</a:t>
            </a:r>
          </a:p>
        </p:txBody>
      </p:sp>
    </p:spTree>
    <p:extLst>
      <p:ext uri="{BB962C8B-B14F-4D97-AF65-F5344CB8AC3E}">
        <p14:creationId xmlns:p14="http://schemas.microsoft.com/office/powerpoint/2010/main" val="370082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ewing tornado">
            <a:extLst>
              <a:ext uri="{FF2B5EF4-FFF2-40B4-BE49-F238E27FC236}">
                <a16:creationId xmlns:a16="http://schemas.microsoft.com/office/drawing/2014/main" id="{37438496-2552-C566-CD76-C13D28E4C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79" y="0"/>
            <a:ext cx="13115473" cy="6858000"/>
          </a:xfrm>
          <a:prstGeom prst="rect">
            <a:avLst/>
          </a:prstGeom>
        </p:spPr>
      </p:pic>
      <p:sp>
        <p:nvSpPr>
          <p:cNvPr id="9" name="Obdĺžnik 10">
            <a:extLst>
              <a:ext uri="{FF2B5EF4-FFF2-40B4-BE49-F238E27FC236}">
                <a16:creationId xmlns:a16="http://schemas.microsoft.com/office/drawing/2014/main" id="{1BBA35E6-E7DB-1D1C-41C7-E38DA3276B08}"/>
              </a:ext>
            </a:extLst>
          </p:cNvPr>
          <p:cNvSpPr/>
          <p:nvPr/>
        </p:nvSpPr>
        <p:spPr>
          <a:xfrm>
            <a:off x="-327403" y="433856"/>
            <a:ext cx="110311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5400" b="1" dirty="0">
                <a:solidFill>
                  <a:schemeClr val="bg1"/>
                </a:solidFill>
                <a:highlight>
                  <a:srgbClr val="FBBF4B"/>
                </a:highlight>
                <a:latin typeface="DM Sans" pitchFamily="2" charset="-18"/>
              </a:rPr>
              <a:t>PRÍLEŽITOSŤ PRE ŠTUDENTOV</a:t>
            </a:r>
          </a:p>
          <a:p>
            <a:pPr lvl="1">
              <a:buClr>
                <a:srgbClr val="1F4E79"/>
              </a:buClr>
            </a:pPr>
            <a:r>
              <a:rPr lang="sk-SK" sz="5400" b="1" dirty="0">
                <a:solidFill>
                  <a:srgbClr val="27397F"/>
                </a:solidFill>
                <a:highlight>
                  <a:srgbClr val="F26A29"/>
                </a:highlight>
                <a:latin typeface="DM Sans" pitchFamily="2" charset="-18"/>
              </a:rPr>
              <a:t>MÁ SVOJE HROZBY</a:t>
            </a:r>
          </a:p>
        </p:txBody>
      </p:sp>
    </p:spTree>
    <p:extLst>
      <p:ext uri="{BB962C8B-B14F-4D97-AF65-F5344CB8AC3E}">
        <p14:creationId xmlns:p14="http://schemas.microsoft.com/office/powerpoint/2010/main" val="105072366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265188" y="1142394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5952397-1493-4208-B503-FED9619AE346}"/>
              </a:ext>
            </a:extLst>
          </p:cNvPr>
          <p:cNvSpPr txBox="1"/>
          <p:nvPr/>
        </p:nvSpPr>
        <p:spPr>
          <a:xfrm>
            <a:off x="2592029" y="1142394"/>
            <a:ext cx="609845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F2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ZAUJATOSŤ - BIAS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F231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15759-6A35-49F0-B964-370D592B9BAD}"/>
              </a:ext>
            </a:extLst>
          </p:cNvPr>
          <p:cNvSpPr txBox="1"/>
          <p:nvPr/>
        </p:nvSpPr>
        <p:spPr>
          <a:xfrm>
            <a:off x="2592028" y="3429000"/>
            <a:ext cx="681473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F2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CHÝBAJÚCE INFORMÁCIE Z TERÉNU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F231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80EE8-64A7-4FBC-8144-71BA25618087}"/>
              </a:ext>
            </a:extLst>
          </p:cNvPr>
          <p:cNvSpPr txBox="1"/>
          <p:nvPr/>
        </p:nvSpPr>
        <p:spPr>
          <a:xfrm>
            <a:off x="2592028" y="4317936"/>
            <a:ext cx="690553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VYTVÁRANIE LOJÁLNYCH ŠTRUKTÚR, KNOW-WHO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KNOW-HOW 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2B710-F907-4A86-9542-8293C857E838}"/>
              </a:ext>
            </a:extLst>
          </p:cNvPr>
          <p:cNvSpPr txBox="1"/>
          <p:nvPr/>
        </p:nvSpPr>
        <p:spPr>
          <a:xfrm>
            <a:off x="2592029" y="5650070"/>
            <a:ext cx="609845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F2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ISTOTA VO FORMALIZME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F231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DA718-4021-43F1-BC9A-B59C2E1F5505}"/>
              </a:ext>
            </a:extLst>
          </p:cNvPr>
          <p:cNvSpPr txBox="1"/>
          <p:nvPr/>
        </p:nvSpPr>
        <p:spPr>
          <a:xfrm>
            <a:off x="2605035" y="2064514"/>
            <a:ext cx="832177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PRESADZOVANIE VLASTNÝCH POCITOV, NÁPADOV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dĺžnik 10">
            <a:extLst>
              <a:ext uri="{FF2B5EF4-FFF2-40B4-BE49-F238E27FC236}">
                <a16:creationId xmlns:a16="http://schemas.microsoft.com/office/drawing/2014/main" id="{3F89E59D-251D-A7A7-AA8E-818B918BA345}"/>
              </a:ext>
            </a:extLst>
          </p:cNvPr>
          <p:cNvSpPr/>
          <p:nvPr/>
        </p:nvSpPr>
        <p:spPr>
          <a:xfrm>
            <a:off x="0" y="219480"/>
            <a:ext cx="5317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b="1" dirty="0">
                <a:solidFill>
                  <a:srgbClr val="27397F"/>
                </a:solidFill>
              </a:rPr>
              <a:t>PRÍLEŽITOSŤ PRE ŠTUDENTOV</a:t>
            </a:r>
          </a:p>
          <a:p>
            <a:pPr lvl="1">
              <a:buClr>
                <a:srgbClr val="1F4E79"/>
              </a:buClr>
            </a:pPr>
            <a:r>
              <a:rPr lang="sk-SK" b="1" dirty="0">
                <a:solidFill>
                  <a:srgbClr val="27397F"/>
                </a:solidFill>
                <a:highlight>
                  <a:srgbClr val="F26A29"/>
                </a:highlight>
              </a:rPr>
              <a:t>MÁ SVOJE HROZBY</a:t>
            </a:r>
          </a:p>
        </p:txBody>
      </p:sp>
      <p:pic>
        <p:nvPicPr>
          <p:cNvPr id="3" name="Graphic 2" descr="School boy outline">
            <a:extLst>
              <a:ext uri="{FF2B5EF4-FFF2-40B4-BE49-F238E27FC236}">
                <a16:creationId xmlns:a16="http://schemas.microsoft.com/office/drawing/2014/main" id="{E303A246-8BBB-1207-5C70-005B21120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99" y="2740503"/>
            <a:ext cx="1083168" cy="10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6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/>
          <p:nvPr/>
        </p:nvCxnSpPr>
        <p:spPr>
          <a:xfrm>
            <a:off x="1265188" y="1142394"/>
            <a:ext cx="13007" cy="4759543"/>
          </a:xfrm>
          <a:prstGeom prst="line">
            <a:avLst/>
          </a:prstGeom>
          <a:ln w="38100">
            <a:solidFill>
              <a:srgbClr val="F231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5952397-1493-4208-B503-FED9619AE346}"/>
              </a:ext>
            </a:extLst>
          </p:cNvPr>
          <p:cNvSpPr txBox="1"/>
          <p:nvPr/>
        </p:nvSpPr>
        <p:spPr>
          <a:xfrm>
            <a:off x="2127572" y="1245544"/>
            <a:ext cx="409905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F2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ZAUJATOSŤ - BIAS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F231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15759-6A35-49F0-B964-370D592B9BAD}"/>
              </a:ext>
            </a:extLst>
          </p:cNvPr>
          <p:cNvSpPr txBox="1"/>
          <p:nvPr/>
        </p:nvSpPr>
        <p:spPr>
          <a:xfrm>
            <a:off x="2127572" y="3050435"/>
            <a:ext cx="431828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F2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CHÝBAJÚCE INFORMÁCIE Z TERÉNU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F231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2B710-F907-4A86-9542-8293C857E838}"/>
              </a:ext>
            </a:extLst>
          </p:cNvPr>
          <p:cNvSpPr txBox="1"/>
          <p:nvPr/>
        </p:nvSpPr>
        <p:spPr>
          <a:xfrm>
            <a:off x="2127573" y="5368490"/>
            <a:ext cx="363610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F2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ISTOTA VO FORMALIZME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F231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DA718-4021-43F1-BC9A-B59C2E1F5505}"/>
              </a:ext>
            </a:extLst>
          </p:cNvPr>
          <p:cNvSpPr txBox="1"/>
          <p:nvPr/>
        </p:nvSpPr>
        <p:spPr>
          <a:xfrm>
            <a:off x="2127572" y="1931347"/>
            <a:ext cx="409905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PRESADZOVANIE VLASTNÝCH POCITOV, NÁPADOV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4E5196F-5ED3-4B12-3888-1F87FC7FEDBF}"/>
              </a:ext>
            </a:extLst>
          </p:cNvPr>
          <p:cNvSpPr/>
          <p:nvPr/>
        </p:nvSpPr>
        <p:spPr>
          <a:xfrm>
            <a:off x="6647834" y="1254021"/>
            <a:ext cx="856343" cy="3962513"/>
          </a:xfrm>
          <a:prstGeom prst="rightBrace">
            <a:avLst/>
          </a:prstGeom>
          <a:ln w="57150">
            <a:solidFill>
              <a:srgbClr val="FB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C89835-FC2D-4AC2-2942-A8BB7D783B28}"/>
              </a:ext>
            </a:extLst>
          </p:cNvPr>
          <p:cNvSpPr txBox="1"/>
          <p:nvPr/>
        </p:nvSpPr>
        <p:spPr>
          <a:xfrm>
            <a:off x="7925382" y="2758890"/>
            <a:ext cx="3575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dirty="0">
                <a:solidFill>
                  <a:srgbClr val="27397F"/>
                </a:solidFill>
                <a:highlight>
                  <a:srgbClr val="F2314C"/>
                </a:highlight>
                <a:latin typeface="Calibri" panose="020F0502020204030204"/>
              </a:rPr>
              <a:t>SPÄTNÁ VÄZBA Z TERÉNU</a:t>
            </a:r>
            <a:endParaRPr kumimoji="0" lang="sk-SK" sz="40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F2314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DFDA6C-1F6A-3409-A892-2630A83E840D}"/>
              </a:ext>
            </a:extLst>
          </p:cNvPr>
          <p:cNvCxnSpPr>
            <a:cxnSpLocks/>
          </p:cNvCxnSpPr>
          <p:nvPr/>
        </p:nvCxnSpPr>
        <p:spPr>
          <a:xfrm>
            <a:off x="6445852" y="5580856"/>
            <a:ext cx="1479530" cy="0"/>
          </a:xfrm>
          <a:prstGeom prst="straightConnector1">
            <a:avLst/>
          </a:prstGeom>
          <a:ln w="57150">
            <a:solidFill>
              <a:srgbClr val="FBBF4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8E9083-68C3-A714-40A6-FA2D38165A6E}"/>
              </a:ext>
            </a:extLst>
          </p:cNvPr>
          <p:cNvSpPr txBox="1"/>
          <p:nvPr/>
        </p:nvSpPr>
        <p:spPr>
          <a:xfrm>
            <a:off x="8197293" y="5174009"/>
            <a:ext cx="34643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TLAK NA REÁLNE ZMENY POHÁŇANÝ ŠTUDENTMI ZDOLA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49B05-ECA2-91F2-D518-5FA9FA163833}"/>
              </a:ext>
            </a:extLst>
          </p:cNvPr>
          <p:cNvSpPr txBox="1"/>
          <p:nvPr/>
        </p:nvSpPr>
        <p:spPr>
          <a:xfrm>
            <a:off x="2091398" y="4098663"/>
            <a:ext cx="397859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VYTVÁRANIE LOJÁLNYCH ŠTRUKTÚR, KNOW-WHO </a:t>
            </a:r>
            <a:r>
              <a:rPr kumimoji="0" lang="sk-SK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KNOW-HOW 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49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569B8F-6E87-472C-863D-D20D068BEE02}"/>
              </a:ext>
            </a:extLst>
          </p:cNvPr>
          <p:cNvSpPr txBox="1"/>
          <p:nvPr/>
        </p:nvSpPr>
        <p:spPr>
          <a:xfrm>
            <a:off x="1956503" y="5381505"/>
            <a:ext cx="51652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b="1" dirty="0">
                <a:solidFill>
                  <a:schemeClr val="bg1"/>
                </a:solidFill>
              </a:rPr>
              <a:t>Prieskum spokojnosti vysokoškolských študentov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3196A6C-71E7-0827-CDDD-07383E819FF0}"/>
              </a:ext>
            </a:extLst>
          </p:cNvPr>
          <p:cNvSpPr txBox="1"/>
          <p:nvPr/>
        </p:nvSpPr>
        <p:spPr>
          <a:xfrm>
            <a:off x="494587" y="1280635"/>
            <a:ext cx="10704634" cy="473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štandardy SAAVŠ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, podľa ktorých sa posudzuje kvalita vysokých škôl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študentské prieskumy v zahraničí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(napríklad v Írsku, Holandsku, Británii, Kanade) </a:t>
            </a:r>
            <a:b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ako aj dotazník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EUROSTUDENT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 a správy Erasmus+ ako aj Gallup-Purdue Index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projekt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To dá rozum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a návrhy prieskumu Študentskej rady vysokých škôl (ŠRVŠ)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dotazník o dôsledkoch pandémie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COVID-19 na študentov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(ŠRVŠ so SAAVŠ)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prieskum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think-tanku CEDOS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, ktorý skúmal názory ukrajinských študentov na Slovensku.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006F5-C942-36BB-8526-052556496093}"/>
              </a:ext>
            </a:extLst>
          </p:cNvPr>
          <p:cNvSpPr txBox="1"/>
          <p:nvPr/>
        </p:nvSpPr>
        <p:spPr>
          <a:xfrm>
            <a:off x="1950720" y="40390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highlight>
                  <a:srgbClr val="FBBF4B"/>
                </a:highlight>
                <a:uLnTx/>
                <a:uFillTx/>
                <a:latin typeface="DM Sans" pitchFamily="2" charset="-18"/>
                <a:ea typeface="Calibri" panose="020F0502020204030204" pitchFamily="34" charset="0"/>
                <a:cs typeface="Arial" panose="020B0604020202020204" pitchFamily="34" charset="0"/>
              </a:rPr>
              <a:t>Inšpirácie</a:t>
            </a:r>
            <a:endParaRPr lang="sk-SK" sz="3200" b="1" dirty="0">
              <a:solidFill>
                <a:srgbClr val="27397F"/>
              </a:solidFill>
              <a:highlight>
                <a:srgbClr val="FBBF4B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5708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273472"/>
          </a:xfrm>
          <a:custGeom>
            <a:avLst/>
            <a:gdLst/>
            <a:ahLst/>
            <a:cxnLst/>
            <a:rect l="l" t="t" r="r" b="b"/>
            <a:pathLst>
              <a:path w="20104100" h="10345420">
                <a:moveTo>
                  <a:pt x="0" y="10345234"/>
                </a:moveTo>
                <a:lnTo>
                  <a:pt x="20104099" y="10345234"/>
                </a:lnTo>
                <a:lnTo>
                  <a:pt x="20104099" y="0"/>
                </a:lnTo>
                <a:lnTo>
                  <a:pt x="0" y="0"/>
                </a:lnTo>
                <a:lnTo>
                  <a:pt x="0" y="10345234"/>
                </a:lnTo>
                <a:close/>
              </a:path>
            </a:pathLst>
          </a:custGeom>
          <a:solidFill>
            <a:srgbClr val="F2314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" name="object 3"/>
          <p:cNvGrpSpPr/>
          <p:nvPr/>
        </p:nvGrpSpPr>
        <p:grpSpPr>
          <a:xfrm>
            <a:off x="428" y="6273359"/>
            <a:ext cx="12191144" cy="584528"/>
            <a:chOff x="0" y="10345234"/>
            <a:chExt cx="20104100" cy="963930"/>
          </a:xfrm>
        </p:grpSpPr>
        <p:sp>
          <p:nvSpPr>
            <p:cNvPr id="4" name="object 4"/>
            <p:cNvSpPr/>
            <p:nvPr/>
          </p:nvSpPr>
          <p:spPr>
            <a:xfrm>
              <a:off x="0" y="10345234"/>
              <a:ext cx="20104100" cy="963930"/>
            </a:xfrm>
            <a:custGeom>
              <a:avLst/>
              <a:gdLst/>
              <a:ahLst/>
              <a:cxnLst/>
              <a:rect l="l" t="t" r="r" b="b"/>
              <a:pathLst>
                <a:path w="20104100" h="963929">
                  <a:moveTo>
                    <a:pt x="20104099" y="0"/>
                  </a:moveTo>
                  <a:lnTo>
                    <a:pt x="0" y="0"/>
                  </a:lnTo>
                  <a:lnTo>
                    <a:pt x="0" y="963321"/>
                  </a:lnTo>
                  <a:lnTo>
                    <a:pt x="20104099" y="963321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293E8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1130855" y="10575593"/>
              <a:ext cx="1717225" cy="4776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object 7"/>
          <p:cNvSpPr/>
          <p:nvPr/>
        </p:nvSpPr>
        <p:spPr>
          <a:xfrm>
            <a:off x="4761498" y="2450909"/>
            <a:ext cx="2040943" cy="2628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 txBox="1"/>
          <p:nvPr/>
        </p:nvSpPr>
        <p:spPr>
          <a:xfrm>
            <a:off x="398057" y="975953"/>
            <a:ext cx="10767824" cy="267075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816336" algn="ctr">
              <a:lnSpc>
                <a:spcPts val="10309"/>
              </a:lnSpc>
              <a:spcBef>
                <a:spcPts val="67"/>
              </a:spcBef>
            </a:pPr>
            <a:r>
              <a:rPr lang="sk-SK" sz="10097" b="1" spc="212" dirty="0">
                <a:solidFill>
                  <a:srgbClr val="FFFFFF"/>
                </a:solidFill>
                <a:latin typeface="Arial"/>
                <a:cs typeface="Arial"/>
              </a:rPr>
              <a:t>KOMUNIKÁCIA</a:t>
            </a:r>
            <a:endParaRPr sz="10097" dirty="0">
              <a:latin typeface="Arial"/>
              <a:cs typeface="Arial"/>
            </a:endParaRPr>
          </a:p>
          <a:p>
            <a:pPr marL="586838" marR="75858" indent="-571820">
              <a:lnSpc>
                <a:spcPct val="70200"/>
              </a:lnSpc>
              <a:spcBef>
                <a:spcPts val="1804"/>
              </a:spcBef>
            </a:pPr>
            <a:endParaRPr sz="1009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839519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0" name="Google Shape;520;p102"/>
          <p:cNvCxnSpPr>
            <a:stCxn id="521" idx="3"/>
            <a:endCxn id="522" idx="1"/>
          </p:cNvCxnSpPr>
          <p:nvPr/>
        </p:nvCxnSpPr>
        <p:spPr>
          <a:xfrm>
            <a:off x="7794324" y="2571397"/>
            <a:ext cx="885353" cy="880227"/>
          </a:xfrm>
          <a:prstGeom prst="straightConnector1">
            <a:avLst/>
          </a:prstGeom>
          <a:noFill/>
          <a:ln w="28575" cap="flat" cmpd="sng">
            <a:solidFill>
              <a:srgbClr val="F8E30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2"/>
          <p:cNvCxnSpPr>
            <a:stCxn id="524" idx="3"/>
            <a:endCxn id="522" idx="1"/>
          </p:cNvCxnSpPr>
          <p:nvPr/>
        </p:nvCxnSpPr>
        <p:spPr>
          <a:xfrm flipV="1">
            <a:off x="6282313" y="3451624"/>
            <a:ext cx="2397364" cy="1022732"/>
          </a:xfrm>
          <a:prstGeom prst="straightConnector1">
            <a:avLst/>
          </a:prstGeom>
          <a:noFill/>
          <a:ln w="28575" cap="flat" cmpd="sng">
            <a:solidFill>
              <a:srgbClr val="F8E30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2"/>
          <p:cNvCxnSpPr>
            <a:stCxn id="526" idx="3"/>
            <a:endCxn id="521" idx="1"/>
          </p:cNvCxnSpPr>
          <p:nvPr/>
        </p:nvCxnSpPr>
        <p:spPr>
          <a:xfrm flipV="1">
            <a:off x="3744044" y="2571397"/>
            <a:ext cx="2903830" cy="880297"/>
          </a:xfrm>
          <a:prstGeom prst="straightConnector1">
            <a:avLst/>
          </a:prstGeom>
          <a:noFill/>
          <a:ln w="28575" cap="flat" cmpd="sng">
            <a:solidFill>
              <a:srgbClr val="F8E303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1" name="Google Shape;521;p102"/>
          <p:cNvSpPr txBox="1"/>
          <p:nvPr/>
        </p:nvSpPr>
        <p:spPr>
          <a:xfrm>
            <a:off x="6647874" y="2163613"/>
            <a:ext cx="1146450" cy="815568"/>
          </a:xfrm>
          <a:prstGeom prst="rect">
            <a:avLst/>
          </a:prstGeom>
          <a:solidFill>
            <a:srgbClr val="F8E303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solidFill>
                  <a:srgbClr val="7D2348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Mailing</a:t>
            </a:r>
            <a:r>
              <a:rPr kumimoji="0" lang="sk-SK" sz="1850" b="1" i="0" u="none" strike="noStrike" kern="1200" cap="none" spc="0" normalizeH="0" baseline="0" noProof="0" dirty="0">
                <a:ln>
                  <a:noFill/>
                </a:ln>
                <a:solidFill>
                  <a:srgbClr val="7D2348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&amp;</a:t>
            </a:r>
            <a:endParaRPr kumimoji="0" sz="1850" b="1" i="0" u="none" strike="noStrike" kern="1200" cap="none" spc="0" normalizeH="0" baseline="0" noProof="0" dirty="0">
              <a:ln>
                <a:noFill/>
              </a:ln>
              <a:solidFill>
                <a:srgbClr val="7D2348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102"/>
          <p:cNvSpPr txBox="1"/>
          <p:nvPr/>
        </p:nvSpPr>
        <p:spPr>
          <a:xfrm>
            <a:off x="2814044" y="3186257"/>
            <a:ext cx="930000" cy="530874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 err="1">
                <a:ln>
                  <a:noFill/>
                </a:ln>
                <a:solidFill>
                  <a:srgbClr val="7D2348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Médiá</a:t>
            </a:r>
            <a:endParaRPr kumimoji="0" sz="1850" b="1" i="0" u="none" strike="noStrike" kern="1200" cap="none" spc="0" normalizeH="0" baseline="0" noProof="0" dirty="0">
              <a:ln>
                <a:noFill/>
              </a:ln>
              <a:solidFill>
                <a:srgbClr val="7D2348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102"/>
          <p:cNvSpPr txBox="1"/>
          <p:nvPr/>
        </p:nvSpPr>
        <p:spPr>
          <a:xfrm>
            <a:off x="8679677" y="2874563"/>
            <a:ext cx="1383600" cy="1154122"/>
          </a:xfrm>
          <a:prstGeom prst="rect">
            <a:avLst/>
          </a:prstGeom>
          <a:solidFill>
            <a:srgbClr val="F8E303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>
                <a:ln>
                  <a:noFill/>
                </a:ln>
                <a:solidFill>
                  <a:srgbClr val="7D2348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Social</a:t>
            </a:r>
            <a:endParaRPr kumimoji="0" sz="1850" b="1" i="0" u="none" strike="noStrike" kern="1200" cap="none" spc="0" normalizeH="0" baseline="0" noProof="0">
              <a:ln>
                <a:noFill/>
              </a:ln>
              <a:solidFill>
                <a:srgbClr val="7D2348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Facebook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LinkedIn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Instagram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8" name="Google Shape;528;p102"/>
          <p:cNvPicPr preferRelativeResize="0"/>
          <p:nvPr/>
        </p:nvPicPr>
        <p:blipFill rotWithShape="1">
          <a:blip r:embed="rId3">
            <a:alphaModFix/>
          </a:blip>
          <a:srcRect b="52424"/>
          <a:stretch/>
        </p:blipFill>
        <p:spPr>
          <a:xfrm>
            <a:off x="562975" y="683232"/>
            <a:ext cx="2295450" cy="192746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02"/>
          <p:cNvSpPr txBox="1"/>
          <p:nvPr/>
        </p:nvSpPr>
        <p:spPr>
          <a:xfrm>
            <a:off x="4875463" y="4208919"/>
            <a:ext cx="1406850" cy="530874"/>
          </a:xfrm>
          <a:prstGeom prst="rect">
            <a:avLst/>
          </a:prstGeom>
          <a:solidFill>
            <a:srgbClr val="F8E303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>
                <a:ln>
                  <a:noFill/>
                </a:ln>
                <a:solidFill>
                  <a:srgbClr val="7D2348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Influenceri</a:t>
            </a:r>
            <a:endParaRPr kumimoji="0" sz="1850" b="1" i="0" u="none" strike="noStrike" kern="1200" cap="none" spc="0" normalizeH="0" baseline="0" noProof="0">
              <a:ln>
                <a:noFill/>
              </a:ln>
              <a:solidFill>
                <a:srgbClr val="7D2348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9" name="Google Shape;529;p102"/>
          <p:cNvCxnSpPr>
            <a:stCxn id="526" idx="2"/>
            <a:endCxn id="524" idx="1"/>
          </p:cNvCxnSpPr>
          <p:nvPr/>
        </p:nvCxnSpPr>
        <p:spPr>
          <a:xfrm>
            <a:off x="3279044" y="3717131"/>
            <a:ext cx="1596419" cy="757225"/>
          </a:xfrm>
          <a:prstGeom prst="straightConnector1">
            <a:avLst/>
          </a:prstGeom>
          <a:noFill/>
          <a:ln w="28575" cap="flat" cmpd="sng">
            <a:solidFill>
              <a:srgbClr val="F8E30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30" name="Google Shape;530;p102"/>
          <p:cNvPicPr preferRelativeResize="0"/>
          <p:nvPr/>
        </p:nvPicPr>
        <p:blipFill rotWithShape="1">
          <a:blip r:embed="rId4">
            <a:alphaModFix/>
          </a:blip>
          <a:srcRect r="30420" b="55881"/>
          <a:stretch/>
        </p:blipFill>
        <p:spPr>
          <a:xfrm>
            <a:off x="2856825" y="1201788"/>
            <a:ext cx="1917741" cy="189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02"/>
          <p:cNvPicPr preferRelativeResize="0"/>
          <p:nvPr/>
        </p:nvPicPr>
        <p:blipFill rotWithShape="1">
          <a:blip r:embed="rId5">
            <a:alphaModFix/>
          </a:blip>
          <a:srcRect b="41948"/>
          <a:stretch/>
        </p:blipFill>
        <p:spPr>
          <a:xfrm>
            <a:off x="3108175" y="4237565"/>
            <a:ext cx="1596450" cy="178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0501" y="5047713"/>
            <a:ext cx="1556780" cy="11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02"/>
          <p:cNvPicPr preferRelativeResize="0"/>
          <p:nvPr/>
        </p:nvPicPr>
        <p:blipFill rotWithShape="1">
          <a:blip r:embed="rId7">
            <a:alphaModFix/>
          </a:blip>
          <a:srcRect t="1952" b="6380"/>
          <a:stretch/>
        </p:blipFill>
        <p:spPr>
          <a:xfrm>
            <a:off x="6453150" y="4328175"/>
            <a:ext cx="983963" cy="160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524" y="2777869"/>
            <a:ext cx="1930350" cy="10305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p102"/>
          <p:cNvCxnSpPr>
            <a:stCxn id="526" idx="3"/>
            <a:endCxn id="522" idx="1"/>
          </p:cNvCxnSpPr>
          <p:nvPr/>
        </p:nvCxnSpPr>
        <p:spPr>
          <a:xfrm flipV="1">
            <a:off x="3744044" y="3451624"/>
            <a:ext cx="4935633" cy="70"/>
          </a:xfrm>
          <a:prstGeom prst="straightConnector1">
            <a:avLst/>
          </a:prstGeom>
          <a:noFill/>
          <a:ln w="28575" cap="flat" cmpd="sng">
            <a:solidFill>
              <a:srgbClr val="F8E30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36" name="Google Shape;536;p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68050" y="4208913"/>
            <a:ext cx="1406850" cy="193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0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75938" y="2458513"/>
            <a:ext cx="1406850" cy="198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0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79675" y="796600"/>
            <a:ext cx="1406850" cy="189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0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04019" y="349926"/>
            <a:ext cx="983963" cy="3566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273472"/>
          </a:xfrm>
          <a:custGeom>
            <a:avLst/>
            <a:gdLst/>
            <a:ahLst/>
            <a:cxnLst/>
            <a:rect l="l" t="t" r="r" b="b"/>
            <a:pathLst>
              <a:path w="20104100" h="10345420">
                <a:moveTo>
                  <a:pt x="0" y="10345234"/>
                </a:moveTo>
                <a:lnTo>
                  <a:pt x="20104099" y="10345234"/>
                </a:lnTo>
                <a:lnTo>
                  <a:pt x="20104099" y="0"/>
                </a:lnTo>
                <a:lnTo>
                  <a:pt x="0" y="0"/>
                </a:lnTo>
                <a:lnTo>
                  <a:pt x="0" y="10345234"/>
                </a:lnTo>
                <a:close/>
              </a:path>
            </a:pathLst>
          </a:custGeom>
          <a:solidFill>
            <a:srgbClr val="E1E1E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" name="object 3"/>
          <p:cNvGrpSpPr/>
          <p:nvPr/>
        </p:nvGrpSpPr>
        <p:grpSpPr>
          <a:xfrm>
            <a:off x="428" y="6273359"/>
            <a:ext cx="12191144" cy="584528"/>
            <a:chOff x="0" y="10345234"/>
            <a:chExt cx="20104100" cy="963930"/>
          </a:xfrm>
        </p:grpSpPr>
        <p:sp>
          <p:nvSpPr>
            <p:cNvPr id="4" name="object 4"/>
            <p:cNvSpPr/>
            <p:nvPr/>
          </p:nvSpPr>
          <p:spPr>
            <a:xfrm>
              <a:off x="0" y="10345234"/>
              <a:ext cx="20104100" cy="963930"/>
            </a:xfrm>
            <a:custGeom>
              <a:avLst/>
              <a:gdLst/>
              <a:ahLst/>
              <a:cxnLst/>
              <a:rect l="l" t="t" r="r" b="b"/>
              <a:pathLst>
                <a:path w="20104100" h="963929">
                  <a:moveTo>
                    <a:pt x="20104099" y="0"/>
                  </a:moveTo>
                  <a:lnTo>
                    <a:pt x="0" y="0"/>
                  </a:lnTo>
                  <a:lnTo>
                    <a:pt x="0" y="963321"/>
                  </a:lnTo>
                  <a:lnTo>
                    <a:pt x="20104099" y="963321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F3B5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1130855" y="10575593"/>
              <a:ext cx="1717225" cy="4776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53081" y="900285"/>
            <a:ext cx="9774864" cy="4586003"/>
          </a:xfrm>
          <a:prstGeom prst="rect">
            <a:avLst/>
          </a:prstGeom>
        </p:spPr>
        <p:txBody>
          <a:bodyPr vert="horz" wrap="square" lIns="0" tIns="96651" rIns="0" bIns="0" rtlCol="0">
            <a:spAutoFit/>
          </a:bodyPr>
          <a:lstStyle/>
          <a:p>
            <a:pPr marL="7701" marR="3081">
              <a:lnSpc>
                <a:spcPts val="4997"/>
              </a:lnSpc>
              <a:spcBef>
                <a:spcPts val="761"/>
              </a:spcBef>
            </a:pPr>
            <a:r>
              <a:rPr sz="4700" b="1" dirty="0">
                <a:solidFill>
                  <a:srgbClr val="EF3B55"/>
                </a:solidFill>
                <a:latin typeface="Arial"/>
                <a:cs typeface="Arial"/>
              </a:rPr>
              <a:t>Školy </a:t>
            </a:r>
            <a:r>
              <a:rPr sz="4700" b="1" spc="561" dirty="0">
                <a:solidFill>
                  <a:srgbClr val="EF3B55"/>
                </a:solidFill>
                <a:latin typeface="Arial"/>
                <a:cs typeface="Arial"/>
              </a:rPr>
              <a:t>a </a:t>
            </a:r>
            <a:r>
              <a:rPr sz="4700" b="1" spc="-49" dirty="0">
                <a:solidFill>
                  <a:srgbClr val="EF3B55"/>
                </a:solidFill>
                <a:latin typeface="Arial"/>
                <a:cs typeface="Arial"/>
              </a:rPr>
              <a:t>školské </a:t>
            </a:r>
            <a:r>
              <a:rPr sz="4700" b="1" spc="61" dirty="0">
                <a:solidFill>
                  <a:srgbClr val="EF3B55"/>
                </a:solidFill>
                <a:latin typeface="Arial"/>
                <a:cs typeface="Arial"/>
              </a:rPr>
              <a:t>spolky </a:t>
            </a:r>
            <a:r>
              <a:rPr sz="4700" b="1" spc="176" dirty="0">
                <a:solidFill>
                  <a:srgbClr val="EF3B55"/>
                </a:solidFill>
                <a:latin typeface="Arial"/>
                <a:cs typeface="Arial"/>
              </a:rPr>
              <a:t>sa </a:t>
            </a:r>
            <a:r>
              <a:rPr sz="4700" b="1" spc="91" dirty="0">
                <a:solidFill>
                  <a:srgbClr val="EF3B55"/>
                </a:solidFill>
                <a:latin typeface="Arial"/>
                <a:cs typeface="Arial"/>
              </a:rPr>
              <a:t>stali  </a:t>
            </a:r>
            <a:r>
              <a:rPr sz="4700" b="1" spc="52" dirty="0">
                <a:solidFill>
                  <a:srgbClr val="EF3B55"/>
                </a:solidFill>
                <a:latin typeface="Arial"/>
                <a:cs typeface="Arial"/>
              </a:rPr>
              <a:t>obrovským </a:t>
            </a:r>
            <a:r>
              <a:rPr sz="4700" b="1" spc="176" dirty="0">
                <a:solidFill>
                  <a:srgbClr val="EF3B55"/>
                </a:solidFill>
                <a:latin typeface="Arial"/>
                <a:cs typeface="Arial"/>
              </a:rPr>
              <a:t>partnerom</a:t>
            </a:r>
            <a:r>
              <a:rPr sz="4700" b="1" spc="-455" dirty="0">
                <a:solidFill>
                  <a:srgbClr val="EF3B55"/>
                </a:solidFill>
                <a:latin typeface="Arial"/>
                <a:cs typeface="Arial"/>
              </a:rPr>
              <a:t> </a:t>
            </a:r>
            <a:r>
              <a:rPr sz="4700" b="1" spc="45" dirty="0">
                <a:solidFill>
                  <a:srgbClr val="EF3B55"/>
                </a:solidFill>
                <a:latin typeface="Arial"/>
                <a:cs typeface="Arial"/>
              </a:rPr>
              <a:t>prieskumu  </a:t>
            </a:r>
            <a:r>
              <a:rPr sz="4700" spc="370" dirty="0">
                <a:solidFill>
                  <a:srgbClr val="EF3B55"/>
                </a:solidFill>
                <a:latin typeface="Arial"/>
                <a:cs typeface="Arial"/>
              </a:rPr>
              <a:t>a </a:t>
            </a:r>
            <a:r>
              <a:rPr sz="4700" spc="133" dirty="0">
                <a:solidFill>
                  <a:srgbClr val="EF3B55"/>
                </a:solidFill>
                <a:latin typeface="Arial"/>
                <a:cs typeface="Arial"/>
              </a:rPr>
              <a:t>ich </a:t>
            </a:r>
            <a:r>
              <a:rPr sz="4700" spc="30" dirty="0">
                <a:solidFill>
                  <a:srgbClr val="EF3B55"/>
                </a:solidFill>
                <a:latin typeface="Arial"/>
                <a:cs typeface="Arial"/>
              </a:rPr>
              <a:t>zapojenie </a:t>
            </a:r>
            <a:r>
              <a:rPr sz="4700" spc="124" dirty="0">
                <a:solidFill>
                  <a:srgbClr val="EF3B55"/>
                </a:solidFill>
                <a:latin typeface="Arial"/>
                <a:cs typeface="Arial"/>
              </a:rPr>
              <a:t>predčilo </a:t>
            </a:r>
            <a:r>
              <a:rPr sz="4700" spc="45" dirty="0">
                <a:solidFill>
                  <a:srgbClr val="EF3B55"/>
                </a:solidFill>
                <a:latin typeface="Arial"/>
                <a:cs typeface="Arial"/>
              </a:rPr>
              <a:t>naše  </a:t>
            </a:r>
            <a:r>
              <a:rPr sz="4700" spc="88" dirty="0">
                <a:solidFill>
                  <a:srgbClr val="EF3B55"/>
                </a:solidFill>
                <a:latin typeface="Arial"/>
                <a:cs typeface="Arial"/>
              </a:rPr>
              <a:t>očakávania. </a:t>
            </a:r>
            <a:r>
              <a:rPr sz="4700" spc="118" dirty="0">
                <a:solidFill>
                  <a:srgbClr val="EF3B55"/>
                </a:solidFill>
                <a:latin typeface="Arial"/>
                <a:cs typeface="Arial"/>
              </a:rPr>
              <a:t>Mali </a:t>
            </a:r>
            <a:r>
              <a:rPr sz="4700" spc="240" dirty="0">
                <a:solidFill>
                  <a:srgbClr val="EF3B55"/>
                </a:solidFill>
                <a:latin typeface="Arial"/>
                <a:cs typeface="Arial"/>
              </a:rPr>
              <a:t>na </a:t>
            </a:r>
            <a:r>
              <a:rPr sz="4700" spc="76" dirty="0">
                <a:solidFill>
                  <a:srgbClr val="EF3B55"/>
                </a:solidFill>
                <a:latin typeface="Arial"/>
                <a:cs typeface="Arial"/>
              </a:rPr>
              <a:t>študentov  </a:t>
            </a:r>
            <a:r>
              <a:rPr sz="4700" spc="203" dirty="0">
                <a:solidFill>
                  <a:srgbClr val="EF3B55"/>
                </a:solidFill>
                <a:latin typeface="Arial"/>
                <a:cs typeface="Arial"/>
              </a:rPr>
              <a:t>priamy </a:t>
            </a:r>
            <a:r>
              <a:rPr sz="4700" spc="112" dirty="0">
                <a:solidFill>
                  <a:srgbClr val="EF3B55"/>
                </a:solidFill>
                <a:latin typeface="Arial"/>
                <a:cs typeface="Arial"/>
              </a:rPr>
              <a:t>dosah </a:t>
            </a:r>
            <a:r>
              <a:rPr sz="4700" spc="370" dirty="0">
                <a:solidFill>
                  <a:srgbClr val="EF3B55"/>
                </a:solidFill>
                <a:latin typeface="Arial"/>
                <a:cs typeface="Arial"/>
              </a:rPr>
              <a:t>a </a:t>
            </a:r>
            <a:r>
              <a:rPr sz="4700" spc="67" dirty="0">
                <a:solidFill>
                  <a:srgbClr val="EF3B55"/>
                </a:solidFill>
                <a:latin typeface="Arial"/>
                <a:cs typeface="Arial"/>
              </a:rPr>
              <a:t>komunikácia </a:t>
            </a:r>
            <a:r>
              <a:rPr sz="4700" spc="-182" dirty="0">
                <a:solidFill>
                  <a:srgbClr val="EF3B55"/>
                </a:solidFill>
                <a:latin typeface="Arial"/>
                <a:cs typeface="Arial"/>
              </a:rPr>
              <a:t>z </a:t>
            </a:r>
            <a:r>
              <a:rPr sz="4700" spc="133" dirty="0">
                <a:solidFill>
                  <a:srgbClr val="EF3B55"/>
                </a:solidFill>
                <a:latin typeface="Arial"/>
                <a:cs typeface="Arial"/>
              </a:rPr>
              <a:t>ich  </a:t>
            </a:r>
            <a:r>
              <a:rPr sz="4700" spc="170" dirty="0">
                <a:solidFill>
                  <a:srgbClr val="EF3B55"/>
                </a:solidFill>
                <a:latin typeface="Arial"/>
                <a:cs typeface="Arial"/>
              </a:rPr>
              <a:t>strany </a:t>
            </a:r>
            <a:r>
              <a:rPr sz="4700" spc="146" dirty="0">
                <a:solidFill>
                  <a:srgbClr val="EF3B55"/>
                </a:solidFill>
                <a:latin typeface="Arial"/>
                <a:cs typeface="Arial"/>
              </a:rPr>
              <a:t>pomohla </a:t>
            </a:r>
            <a:r>
              <a:rPr sz="4700" spc="139" dirty="0">
                <a:solidFill>
                  <a:srgbClr val="EF3B55"/>
                </a:solidFill>
                <a:latin typeface="Arial"/>
                <a:cs typeface="Arial"/>
              </a:rPr>
              <a:t>upevniť</a:t>
            </a:r>
            <a:r>
              <a:rPr sz="4700" spc="-443" dirty="0">
                <a:solidFill>
                  <a:srgbClr val="EF3B55"/>
                </a:solidFill>
                <a:latin typeface="Arial"/>
                <a:cs typeface="Arial"/>
              </a:rPr>
              <a:t> </a:t>
            </a:r>
            <a:r>
              <a:rPr sz="4700" spc="69" dirty="0">
                <a:solidFill>
                  <a:srgbClr val="EF3B55"/>
                </a:solidFill>
                <a:latin typeface="Arial"/>
                <a:cs typeface="Arial"/>
              </a:rPr>
              <a:t>dôveru</a:t>
            </a:r>
            <a:endParaRPr sz="4700" dirty="0">
              <a:latin typeface="Arial"/>
              <a:cs typeface="Arial"/>
            </a:endParaRPr>
          </a:p>
          <a:p>
            <a:pPr marL="7701">
              <a:lnSpc>
                <a:spcPts val="4954"/>
              </a:lnSpc>
            </a:pPr>
            <a:r>
              <a:rPr sz="4700" spc="58" dirty="0">
                <a:solidFill>
                  <a:srgbClr val="EF3B55"/>
                </a:solidFill>
                <a:latin typeface="Arial"/>
                <a:cs typeface="Arial"/>
              </a:rPr>
              <a:t>v </a:t>
            </a:r>
            <a:r>
              <a:rPr sz="4700" spc="55" dirty="0">
                <a:solidFill>
                  <a:srgbClr val="EF3B55"/>
                </a:solidFill>
                <a:latin typeface="Arial"/>
                <a:cs typeface="Arial"/>
              </a:rPr>
              <a:t>dotazník </a:t>
            </a:r>
            <a:r>
              <a:rPr sz="4700" spc="58" dirty="0">
                <a:solidFill>
                  <a:srgbClr val="EF3B55"/>
                </a:solidFill>
                <a:latin typeface="Arial"/>
                <a:cs typeface="Arial"/>
              </a:rPr>
              <a:t>v </a:t>
            </a:r>
            <a:r>
              <a:rPr sz="4700" spc="152" dirty="0">
                <a:solidFill>
                  <a:srgbClr val="EF3B55"/>
                </a:solidFill>
                <a:latin typeface="Arial"/>
                <a:cs typeface="Arial"/>
              </a:rPr>
              <a:t>očiach</a:t>
            </a:r>
            <a:r>
              <a:rPr sz="4700" spc="-349" dirty="0">
                <a:solidFill>
                  <a:srgbClr val="EF3B55"/>
                </a:solidFill>
                <a:latin typeface="Arial"/>
                <a:cs typeface="Arial"/>
              </a:rPr>
              <a:t> </a:t>
            </a:r>
            <a:r>
              <a:rPr sz="4700" spc="24" dirty="0">
                <a:solidFill>
                  <a:srgbClr val="EF3B55"/>
                </a:solidFill>
                <a:latin typeface="Arial"/>
                <a:cs typeface="Arial"/>
              </a:rPr>
              <a:t>študentov.</a:t>
            </a:r>
            <a:endParaRPr sz="470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50" y="1403425"/>
            <a:ext cx="11927955" cy="4190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05"/>
          <p:cNvSpPr txBox="1"/>
          <p:nvPr/>
        </p:nvSpPr>
        <p:spPr>
          <a:xfrm rot="-340">
            <a:off x="1175445" y="5557475"/>
            <a:ext cx="1514850" cy="27645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173F35"/>
              </a:buClr>
              <a:buSzPts val="8000"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6" name="Google Shape;586;p105"/>
          <p:cNvCxnSpPr/>
          <p:nvPr/>
        </p:nvCxnSpPr>
        <p:spPr>
          <a:xfrm>
            <a:off x="474434" y="6353232"/>
            <a:ext cx="112431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87" name="Google Shape;587;p105"/>
          <p:cNvSpPr txBox="1"/>
          <p:nvPr/>
        </p:nvSpPr>
        <p:spPr>
          <a:xfrm>
            <a:off x="468646" y="379243"/>
            <a:ext cx="79500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8000"/>
            </a:pPr>
            <a:r>
              <a:rPr lang="en-US" sz="4000" b="1">
                <a:latin typeface="Roboto"/>
                <a:ea typeface="Roboto"/>
                <a:cs typeface="Roboto"/>
                <a:sym typeface="Roboto"/>
              </a:rPr>
              <a:t>1. Adresný a presvedčivý mailing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9" name="Google Shape;589;p105"/>
          <p:cNvSpPr txBox="1"/>
          <p:nvPr/>
        </p:nvSpPr>
        <p:spPr>
          <a:xfrm>
            <a:off x="1175450" y="5593675"/>
            <a:ext cx="1514850" cy="26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/>
            <a:r>
              <a:rPr lang="en-US" sz="1100" b="1">
                <a:latin typeface="Roboto"/>
                <a:ea typeface="Roboto"/>
                <a:cs typeface="Roboto"/>
                <a:sym typeface="Roboto"/>
              </a:rPr>
              <a:t>1. vlna (29.4-2.5)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0" name="Google Shape;590;p105"/>
          <p:cNvSpPr txBox="1"/>
          <p:nvPr/>
        </p:nvSpPr>
        <p:spPr>
          <a:xfrm rot="-340">
            <a:off x="4855075" y="5557475"/>
            <a:ext cx="1514850" cy="27645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173F35"/>
              </a:buClr>
              <a:buSzPts val="8000"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1" name="Google Shape;591;p105"/>
          <p:cNvSpPr txBox="1"/>
          <p:nvPr/>
        </p:nvSpPr>
        <p:spPr>
          <a:xfrm>
            <a:off x="4807665" y="5593677"/>
            <a:ext cx="2408400" cy="26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228600"/>
            <a:r>
              <a:rPr lang="en-US" sz="1100" b="1">
                <a:latin typeface="Roboto"/>
                <a:ea typeface="Roboto"/>
                <a:cs typeface="Roboto"/>
                <a:sym typeface="Roboto"/>
              </a:rPr>
              <a:t>2. vlna (12.-14.5)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2" name="Google Shape;592;p105"/>
          <p:cNvSpPr txBox="1"/>
          <p:nvPr/>
        </p:nvSpPr>
        <p:spPr>
          <a:xfrm rot="-340">
            <a:off x="6578507" y="5557475"/>
            <a:ext cx="1514850" cy="27645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173F35"/>
              </a:buClr>
              <a:buSzPts val="8000"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3" name="Google Shape;593;p105"/>
          <p:cNvSpPr txBox="1"/>
          <p:nvPr/>
        </p:nvSpPr>
        <p:spPr>
          <a:xfrm>
            <a:off x="6531096" y="5593677"/>
            <a:ext cx="2408400" cy="26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228600"/>
            <a:r>
              <a:rPr lang="en-US" sz="1100" b="1">
                <a:latin typeface="Roboto"/>
                <a:ea typeface="Roboto"/>
                <a:cs typeface="Roboto"/>
                <a:sym typeface="Roboto"/>
              </a:rPr>
              <a:t>3. vlna (18.-20.5)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4" name="Google Shape;594;p105"/>
          <p:cNvSpPr txBox="1"/>
          <p:nvPr/>
        </p:nvSpPr>
        <p:spPr>
          <a:xfrm rot="-340">
            <a:off x="8582112" y="5546838"/>
            <a:ext cx="1514850" cy="27645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173F35"/>
              </a:buClr>
              <a:buSzPts val="8000"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5" name="Google Shape;595;p105"/>
          <p:cNvSpPr txBox="1"/>
          <p:nvPr/>
        </p:nvSpPr>
        <p:spPr>
          <a:xfrm>
            <a:off x="8534701" y="5583040"/>
            <a:ext cx="2408400" cy="26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228600"/>
            <a:r>
              <a:rPr lang="en-US" sz="1100" b="1">
                <a:latin typeface="Roboto"/>
                <a:ea typeface="Roboto"/>
                <a:cs typeface="Roboto"/>
                <a:sym typeface="Roboto"/>
              </a:rPr>
              <a:t>4. vlna (24.-26.5)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6" name="Google Shape;596;p105"/>
          <p:cNvSpPr txBox="1"/>
          <p:nvPr/>
        </p:nvSpPr>
        <p:spPr>
          <a:xfrm rot="-340">
            <a:off x="10208391" y="5546838"/>
            <a:ext cx="1514850" cy="27645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173F35"/>
              </a:buClr>
              <a:buSzPts val="8000"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7" name="Google Shape;597;p105"/>
          <p:cNvSpPr txBox="1"/>
          <p:nvPr/>
        </p:nvSpPr>
        <p:spPr>
          <a:xfrm>
            <a:off x="10160980" y="5583040"/>
            <a:ext cx="2408400" cy="26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228600"/>
            <a:r>
              <a:rPr lang="en-US" sz="1100" b="1">
                <a:latin typeface="Roboto"/>
                <a:ea typeface="Roboto"/>
                <a:cs typeface="Roboto"/>
                <a:sym typeface="Roboto"/>
              </a:rPr>
              <a:t>5. vlna (27.-29.5)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3" name="Google Shape;433;p98"/>
          <p:cNvCxnSpPr/>
          <p:nvPr/>
        </p:nvCxnSpPr>
        <p:spPr>
          <a:xfrm>
            <a:off x="474434" y="6353232"/>
            <a:ext cx="112431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34" name="Google Shape;434;p98"/>
          <p:cNvSpPr txBox="1"/>
          <p:nvPr/>
        </p:nvSpPr>
        <p:spPr>
          <a:xfrm>
            <a:off x="468646" y="379243"/>
            <a:ext cx="79500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6" name="Google Shape;436;p98"/>
          <p:cNvSpPr txBox="1"/>
          <p:nvPr/>
        </p:nvSpPr>
        <p:spPr>
          <a:xfrm>
            <a:off x="8910738" y="1709350"/>
            <a:ext cx="2806800" cy="1132650"/>
          </a:xfrm>
          <a:prstGeom prst="rect">
            <a:avLst/>
          </a:prstGeom>
          <a:solidFill>
            <a:srgbClr val="F8E303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8000"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46223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Získali sme </a:t>
            </a:r>
            <a:b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46223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46223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20 056 dotazníkov</a:t>
            </a: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46223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98"/>
          <p:cNvSpPr/>
          <p:nvPr/>
        </p:nvSpPr>
        <p:spPr>
          <a:xfrm>
            <a:off x="478363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8" name="Google Shape;438;p98"/>
          <p:cNvSpPr/>
          <p:nvPr/>
        </p:nvSpPr>
        <p:spPr>
          <a:xfrm>
            <a:off x="1040518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9" name="Google Shape;439;p98"/>
          <p:cNvSpPr/>
          <p:nvPr/>
        </p:nvSpPr>
        <p:spPr>
          <a:xfrm>
            <a:off x="1602673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0" name="Google Shape;440;p98"/>
          <p:cNvSpPr/>
          <p:nvPr/>
        </p:nvSpPr>
        <p:spPr>
          <a:xfrm>
            <a:off x="2164828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1" name="Google Shape;441;p98"/>
          <p:cNvSpPr/>
          <p:nvPr/>
        </p:nvSpPr>
        <p:spPr>
          <a:xfrm>
            <a:off x="2726983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2" name="Google Shape;442;p98"/>
          <p:cNvSpPr/>
          <p:nvPr/>
        </p:nvSpPr>
        <p:spPr>
          <a:xfrm>
            <a:off x="3289138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3" name="Google Shape;443;p98"/>
          <p:cNvSpPr/>
          <p:nvPr/>
        </p:nvSpPr>
        <p:spPr>
          <a:xfrm>
            <a:off x="3851293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4" name="Google Shape;444;p98"/>
          <p:cNvSpPr/>
          <p:nvPr/>
        </p:nvSpPr>
        <p:spPr>
          <a:xfrm>
            <a:off x="4413448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Google Shape;445;p98"/>
          <p:cNvSpPr/>
          <p:nvPr/>
        </p:nvSpPr>
        <p:spPr>
          <a:xfrm>
            <a:off x="4975603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6" name="Google Shape;446;p98"/>
          <p:cNvSpPr/>
          <p:nvPr/>
        </p:nvSpPr>
        <p:spPr>
          <a:xfrm>
            <a:off x="5537758" y="4592600"/>
            <a:ext cx="562200" cy="5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7" name="Google Shape;447;p98"/>
          <p:cNvSpPr/>
          <p:nvPr/>
        </p:nvSpPr>
        <p:spPr>
          <a:xfrm>
            <a:off x="6099913" y="4592600"/>
            <a:ext cx="562200" cy="56220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8" name="Google Shape;448;p98"/>
          <p:cNvSpPr/>
          <p:nvPr/>
        </p:nvSpPr>
        <p:spPr>
          <a:xfrm>
            <a:off x="6662068" y="4592600"/>
            <a:ext cx="562200" cy="56220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9" name="Google Shape;449;p98"/>
          <p:cNvSpPr/>
          <p:nvPr/>
        </p:nvSpPr>
        <p:spPr>
          <a:xfrm>
            <a:off x="7224223" y="4592600"/>
            <a:ext cx="562200" cy="562200"/>
          </a:xfrm>
          <a:prstGeom prst="rect">
            <a:avLst/>
          </a:prstGeom>
          <a:solidFill>
            <a:srgbClr val="F8E300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0" name="Google Shape;450;p98"/>
          <p:cNvSpPr/>
          <p:nvPr/>
        </p:nvSpPr>
        <p:spPr>
          <a:xfrm>
            <a:off x="7786378" y="4592600"/>
            <a:ext cx="562200" cy="5622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1" name="Google Shape;451;p98"/>
          <p:cNvSpPr/>
          <p:nvPr/>
        </p:nvSpPr>
        <p:spPr>
          <a:xfrm>
            <a:off x="8348533" y="4592600"/>
            <a:ext cx="562200" cy="5622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2" name="Google Shape;452;p98"/>
          <p:cNvSpPr/>
          <p:nvPr/>
        </p:nvSpPr>
        <p:spPr>
          <a:xfrm>
            <a:off x="8910688" y="4592600"/>
            <a:ext cx="562200" cy="5622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3" name="Google Shape;453;p98"/>
          <p:cNvSpPr/>
          <p:nvPr/>
        </p:nvSpPr>
        <p:spPr>
          <a:xfrm>
            <a:off x="9472843" y="4592600"/>
            <a:ext cx="562200" cy="5622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4" name="Google Shape;454;p98"/>
          <p:cNvSpPr/>
          <p:nvPr/>
        </p:nvSpPr>
        <p:spPr>
          <a:xfrm>
            <a:off x="10034998" y="4592600"/>
            <a:ext cx="562200" cy="5622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5" name="Google Shape;455;p98"/>
          <p:cNvSpPr/>
          <p:nvPr/>
        </p:nvSpPr>
        <p:spPr>
          <a:xfrm>
            <a:off x="10597153" y="4592600"/>
            <a:ext cx="562200" cy="5622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6" name="Google Shape;456;p98"/>
          <p:cNvSpPr/>
          <p:nvPr/>
        </p:nvSpPr>
        <p:spPr>
          <a:xfrm>
            <a:off x="11159308" y="4592600"/>
            <a:ext cx="562200" cy="5622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7" name="Google Shape;457;p98"/>
          <p:cNvSpPr txBox="1"/>
          <p:nvPr/>
        </p:nvSpPr>
        <p:spPr>
          <a:xfrm>
            <a:off x="468650" y="5261913"/>
            <a:ext cx="396300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0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98"/>
          <p:cNvSpPr txBox="1"/>
          <p:nvPr/>
        </p:nvSpPr>
        <p:spPr>
          <a:xfrm>
            <a:off x="5529963" y="5261913"/>
            <a:ext cx="1132050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10 000</a:t>
            </a:r>
            <a:endParaRPr kumimoji="0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9" name="Google Shape;459;p98"/>
          <p:cNvSpPr txBox="1"/>
          <p:nvPr/>
        </p:nvSpPr>
        <p:spPr>
          <a:xfrm>
            <a:off x="7216488" y="5261913"/>
            <a:ext cx="1132050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13 000</a:t>
            </a:r>
            <a:endParaRPr kumimoji="0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98"/>
          <p:cNvSpPr txBox="1"/>
          <p:nvPr/>
        </p:nvSpPr>
        <p:spPr>
          <a:xfrm>
            <a:off x="10597200" y="5261913"/>
            <a:ext cx="1132050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20 000</a:t>
            </a:r>
            <a:endParaRPr kumimoji="0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1" name="Google Shape;461;p98"/>
          <p:cNvCxnSpPr/>
          <p:nvPr/>
        </p:nvCxnSpPr>
        <p:spPr>
          <a:xfrm rot="10800000">
            <a:off x="6096000" y="3984988"/>
            <a:ext cx="0" cy="453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2" name="Google Shape;462;p98"/>
          <p:cNvSpPr txBox="1"/>
          <p:nvPr/>
        </p:nvSpPr>
        <p:spPr>
          <a:xfrm>
            <a:off x="5406050" y="3276425"/>
            <a:ext cx="1379850" cy="55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Konzervatívny cieľ</a:t>
            </a:r>
            <a:endParaRPr kumimoji="0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98"/>
          <p:cNvSpPr txBox="1"/>
          <p:nvPr/>
        </p:nvSpPr>
        <p:spPr>
          <a:xfrm>
            <a:off x="7216450" y="3276425"/>
            <a:ext cx="1132050" cy="55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Ambiciózny cieľ</a:t>
            </a:r>
            <a:endParaRPr kumimoji="0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4" name="Google Shape;464;p98"/>
          <p:cNvCxnSpPr/>
          <p:nvPr/>
        </p:nvCxnSpPr>
        <p:spPr>
          <a:xfrm rot="10800000">
            <a:off x="7782475" y="3984988"/>
            <a:ext cx="0" cy="453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98"/>
          <p:cNvCxnSpPr/>
          <p:nvPr/>
        </p:nvCxnSpPr>
        <p:spPr>
          <a:xfrm rot="10800000">
            <a:off x="11717538" y="1722538"/>
            <a:ext cx="0" cy="2715600"/>
          </a:xfrm>
          <a:prstGeom prst="straightConnector1">
            <a:avLst/>
          </a:prstGeom>
          <a:noFill/>
          <a:ln w="38100" cap="flat" cmpd="sng">
            <a:solidFill>
              <a:srgbClr val="F8E30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5883407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12">
            <a:extLst>
              <a:ext uri="{FF2B5EF4-FFF2-40B4-BE49-F238E27FC236}">
                <a16:creationId xmlns:a16="http://schemas.microsoft.com/office/drawing/2014/main" id="{18FB2C75-6562-4E27-82AF-A862D0894F0C}"/>
              </a:ext>
            </a:extLst>
          </p:cNvPr>
          <p:cNvSpPr/>
          <p:nvPr/>
        </p:nvSpPr>
        <p:spPr>
          <a:xfrm>
            <a:off x="999088" y="2376222"/>
            <a:ext cx="9702250" cy="3365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Snaha sa plne integrovať do EHEA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Dostať sa do medzinárodných organizácií – </a:t>
            </a: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priniesť Európsky pohľad na kvalitu  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Zaviesť koncept zabezpečovania kvality (QA) 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Zvýšiť reputáciu cez novú akreditáciu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endParaRPr lang="sk-SK" sz="2400" b="1" dirty="0">
              <a:solidFill>
                <a:srgbClr val="27397F"/>
              </a:solidFill>
              <a:latin typeface="DM Sans" pitchFamily="2" charset="-1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7A81D-EA1C-3B66-A9D2-775448ABC665}"/>
              </a:ext>
            </a:extLst>
          </p:cNvPr>
          <p:cNvSpPr txBox="1"/>
          <p:nvPr/>
        </p:nvSpPr>
        <p:spPr>
          <a:xfrm>
            <a:off x="-89212" y="632430"/>
            <a:ext cx="6989883" cy="76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3200" b="1" dirty="0">
                <a:solidFill>
                  <a:schemeClr val="bg1"/>
                </a:solidFill>
                <a:latin typeface="DM Sans" pitchFamily="2" charset="-18"/>
              </a:rPr>
              <a:t>1. 	</a:t>
            </a:r>
            <a:r>
              <a:rPr lang="sk-SK" sz="3200" b="1" dirty="0">
                <a:solidFill>
                  <a:srgbClr val="27397F"/>
                </a:solidFill>
                <a:latin typeface="DM Sans" pitchFamily="2" charset="-18"/>
              </a:rPr>
              <a:t>Východiská – </a:t>
            </a:r>
            <a:r>
              <a:rPr lang="sk-SK" sz="32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ich riešenie</a:t>
            </a:r>
          </a:p>
        </p:txBody>
      </p:sp>
      <p:cxnSp>
        <p:nvCxnSpPr>
          <p:cNvPr id="3" name="Rovná spojnica 9">
            <a:extLst>
              <a:ext uri="{FF2B5EF4-FFF2-40B4-BE49-F238E27FC236}">
                <a16:creationId xmlns:a16="http://schemas.microsoft.com/office/drawing/2014/main" id="{EA7B507C-9F7D-EAF2-5B5F-8C0C0FE5007B}"/>
              </a:ext>
            </a:extLst>
          </p:cNvPr>
          <p:cNvCxnSpPr>
            <a:cxnSpLocks/>
          </p:cNvCxnSpPr>
          <p:nvPr/>
        </p:nvCxnSpPr>
        <p:spPr>
          <a:xfrm flipH="1">
            <a:off x="566335" y="1684010"/>
            <a:ext cx="5917714" cy="0"/>
          </a:xfrm>
          <a:prstGeom prst="line">
            <a:avLst/>
          </a:prstGeom>
          <a:ln w="44450">
            <a:solidFill>
              <a:srgbClr val="2739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0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>
            <a:spLocks noGrp="1"/>
          </p:cNvSpPr>
          <p:nvPr>
            <p:ph type="title"/>
          </p:nvPr>
        </p:nvSpPr>
        <p:spPr>
          <a:xfrm>
            <a:off x="555487" y="983927"/>
            <a:ext cx="113538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sk-SK" dirty="0"/>
              <a:t>Dôveryhodnosť dát a prezentovaných zistení</a:t>
            </a:r>
            <a:endParaRPr dirty="0"/>
          </a:p>
        </p:txBody>
      </p:sp>
      <p:sp>
        <p:nvSpPr>
          <p:cNvPr id="229" name="Google Shape;229;p27"/>
          <p:cNvSpPr txBox="1">
            <a:spLocks noGrp="1"/>
          </p:cNvSpPr>
          <p:nvPr>
            <p:ph type="body" idx="1"/>
          </p:nvPr>
        </p:nvSpPr>
        <p:spPr>
          <a:xfrm>
            <a:off x="555487" y="2453086"/>
            <a:ext cx="10843518" cy="41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k-SK" sz="1600" b="1" dirty="0">
                <a:solidFill>
                  <a:srgbClr val="1F4E79"/>
                </a:solidFill>
              </a:rPr>
              <a:t>Dôsledná príprava </a:t>
            </a:r>
            <a:r>
              <a:rPr lang="sk-SK" sz="1600" dirty="0"/>
              <a:t>prieskumu (4 mesiace prípravnej práce)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sk-SK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k-SK" sz="1600" b="1" dirty="0">
                <a:solidFill>
                  <a:srgbClr val="1F4E79"/>
                </a:solidFill>
              </a:rPr>
              <a:t>Konzultácie s odborníkmi </a:t>
            </a:r>
            <a:r>
              <a:rPr lang="sk-SK" sz="1600" dirty="0"/>
              <a:t>na rôzne témy vo VŠ na Slovensku (100ky pripomienok)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k-SK" sz="1600" b="1" dirty="0">
                <a:solidFill>
                  <a:srgbClr val="1F4E79"/>
                </a:solidFill>
              </a:rPr>
              <a:t>Pilotovanie</a:t>
            </a:r>
            <a:r>
              <a:rPr lang="sk-SK" sz="1600" dirty="0"/>
              <a:t> (n=272); </a:t>
            </a:r>
            <a:r>
              <a:rPr lang="sk-SK" sz="1600" b="1" dirty="0">
                <a:solidFill>
                  <a:srgbClr val="1F4E79"/>
                </a:solidFill>
              </a:rPr>
              <a:t>Štruktúrované rozhovory </a:t>
            </a:r>
            <a:r>
              <a:rPr lang="sk-SK" sz="1600" dirty="0"/>
              <a:t>(n=13)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k-SK" sz="1600" dirty="0"/>
              <a:t>Priame </a:t>
            </a:r>
            <a:r>
              <a:rPr lang="sk-SK" sz="1600" b="1" dirty="0">
                <a:solidFill>
                  <a:srgbClr val="1F4E79"/>
                </a:solidFill>
              </a:rPr>
              <a:t>oslovovanie študentov </a:t>
            </a:r>
            <a:r>
              <a:rPr lang="sk-SK" sz="1600" dirty="0"/>
              <a:t>(85% odpovedí cez unikátny odkaz), </a:t>
            </a:r>
            <a:r>
              <a:rPr lang="sk-SK" sz="1600" b="1" dirty="0">
                <a:solidFill>
                  <a:srgbClr val="1F4E79"/>
                </a:solidFill>
              </a:rPr>
              <a:t>99% e-mailov</a:t>
            </a:r>
            <a:r>
              <a:rPr lang="sk-SK" sz="1600" dirty="0"/>
              <a:t>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k-SK" sz="1600" dirty="0"/>
              <a:t>Zvyšných 15% odpovedí bolo overených, </a:t>
            </a:r>
            <a:r>
              <a:rPr lang="sk-SK" sz="1600" b="1" dirty="0">
                <a:solidFill>
                  <a:srgbClr val="1F4E79"/>
                </a:solidFill>
              </a:rPr>
              <a:t>odstránených bolo 73 záznamov </a:t>
            </a:r>
            <a:r>
              <a:rPr lang="sk-SK" sz="1600" dirty="0"/>
              <a:t>(duplikáty, nie študenti). </a:t>
            </a:r>
            <a:endParaRPr dirty="0"/>
          </a:p>
        </p:txBody>
      </p:sp>
    </p:spTree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3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>
            <a:cxnSpLocks/>
          </p:cNvCxnSpPr>
          <p:nvPr/>
        </p:nvCxnSpPr>
        <p:spPr>
          <a:xfrm>
            <a:off x="1905290" y="2644170"/>
            <a:ext cx="0" cy="1130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2494548" y="2747560"/>
            <a:ext cx="7202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PRVÉ VÝSLEDKY </a:t>
            </a:r>
          </a:p>
        </p:txBody>
      </p:sp>
    </p:spTree>
    <p:extLst>
      <p:ext uri="{BB962C8B-B14F-4D97-AF65-F5344CB8AC3E}">
        <p14:creationId xmlns:p14="http://schemas.microsoft.com/office/powerpoint/2010/main" val="4100856528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226dba1fd_0_112"/>
          <p:cNvSpPr txBox="1">
            <a:spLocks noGrp="1"/>
          </p:cNvSpPr>
          <p:nvPr>
            <p:ph type="title"/>
          </p:nvPr>
        </p:nvSpPr>
        <p:spPr>
          <a:xfrm>
            <a:off x="838200" y="1511793"/>
            <a:ext cx="105156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sk-SK" sz="4800"/>
              <a:t>Študentom chýba prax</a:t>
            </a:r>
            <a:endParaRPr sz="4800"/>
          </a:p>
        </p:txBody>
      </p:sp>
      <p:sp>
        <p:nvSpPr>
          <p:cNvPr id="126" name="Google Shape;126;ge226dba1fd_0_112"/>
          <p:cNvSpPr txBox="1">
            <a:spLocks noGrp="1"/>
          </p:cNvSpPr>
          <p:nvPr>
            <p:ph type="body" idx="1"/>
          </p:nvPr>
        </p:nvSpPr>
        <p:spPr>
          <a:xfrm>
            <a:off x="838200" y="3799775"/>
            <a:ext cx="96651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sk-SK" sz="2400"/>
              <a:t>Polovica končiacich bakalárov nemala prax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sk-SK" sz="2400"/>
              <a:t>Na druhom stupni sa s praxou stretlo 71% končiacich študentov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sk-SK" sz="2400"/>
              <a:t>Prepojenie praxe a VŠ je nedostatočné</a:t>
            </a:r>
            <a:endParaRPr sz="2400"/>
          </a:p>
        </p:txBody>
      </p:sp>
    </p:spTree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>
            <a:spLocks noGrp="1"/>
          </p:cNvSpPr>
          <p:nvPr>
            <p:ph type="body" idx="1"/>
          </p:nvPr>
        </p:nvSpPr>
        <p:spPr>
          <a:xfrm>
            <a:off x="838542" y="5647266"/>
            <a:ext cx="8491725" cy="851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/>
              <a:t>Len odpovede končiacich študentov (SAAVŠ, 2021, n=5942)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/>
              <a:t>Možnosti (1-3)</a:t>
            </a:r>
            <a:endParaRPr/>
          </a:p>
        </p:txBody>
      </p:sp>
      <p:graphicFrame>
        <p:nvGraphicFramePr>
          <p:cNvPr id="132" name="Google Shape;132;p13"/>
          <p:cNvGraphicFramePr/>
          <p:nvPr/>
        </p:nvGraphicFramePr>
        <p:xfrm>
          <a:off x="838200" y="358775"/>
          <a:ext cx="10604500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" name="Google Shape;133;p13"/>
          <p:cNvSpPr txBox="1"/>
          <p:nvPr/>
        </p:nvSpPr>
        <p:spPr>
          <a:xfrm>
            <a:off x="10651068" y="1022288"/>
            <a:ext cx="7027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91%</a:t>
            </a:r>
            <a:endParaRPr/>
          </a:p>
        </p:txBody>
      </p:sp>
      <p:sp>
        <p:nvSpPr>
          <p:cNvPr id="134" name="Google Shape;134;p13"/>
          <p:cNvSpPr txBox="1"/>
          <p:nvPr/>
        </p:nvSpPr>
        <p:spPr>
          <a:xfrm>
            <a:off x="10299702" y="1606489"/>
            <a:ext cx="7027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8174568" y="2111948"/>
            <a:ext cx="7027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56%</a:t>
            </a:r>
            <a:endParaRPr dirty="0"/>
          </a:p>
        </p:txBody>
      </p:sp>
      <p:sp>
        <p:nvSpPr>
          <p:cNvPr id="136" name="Google Shape;136;p13"/>
          <p:cNvSpPr txBox="1"/>
          <p:nvPr/>
        </p:nvSpPr>
        <p:spPr>
          <a:xfrm>
            <a:off x="8052648" y="2664458"/>
            <a:ext cx="7027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54%</a:t>
            </a:r>
            <a:endParaRPr/>
          </a:p>
        </p:txBody>
      </p:sp>
      <p:sp>
        <p:nvSpPr>
          <p:cNvPr id="137" name="Google Shape;137;p13"/>
          <p:cNvSpPr txBox="1"/>
          <p:nvPr/>
        </p:nvSpPr>
        <p:spPr>
          <a:xfrm>
            <a:off x="7823202" y="3188979"/>
            <a:ext cx="7027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51%</a:t>
            </a: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7823202" y="3741489"/>
            <a:ext cx="7027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51%</a:t>
            </a:r>
            <a:endParaRPr/>
          </a:p>
        </p:txBody>
      </p:sp>
      <p:sp>
        <p:nvSpPr>
          <p:cNvPr id="139" name="Google Shape;139;p13"/>
          <p:cNvSpPr txBox="1"/>
          <p:nvPr/>
        </p:nvSpPr>
        <p:spPr>
          <a:xfrm>
            <a:off x="6741162" y="4316739"/>
            <a:ext cx="7027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36%</a:t>
            </a:r>
            <a:endParaRPr/>
          </a:p>
        </p:txBody>
      </p:sp>
      <p:sp>
        <p:nvSpPr>
          <p:cNvPr id="11" name="Google Shape;133;p13">
            <a:extLst>
              <a:ext uri="{FF2B5EF4-FFF2-40B4-BE49-F238E27FC236}">
                <a16:creationId xmlns:a16="http://schemas.microsoft.com/office/drawing/2014/main" id="{716405E7-FAF9-413D-85F7-B706D1E9321C}"/>
              </a:ext>
            </a:extLst>
          </p:cNvPr>
          <p:cNvSpPr txBox="1"/>
          <p:nvPr/>
        </p:nvSpPr>
        <p:spPr>
          <a:xfrm>
            <a:off x="9696563" y="2727334"/>
            <a:ext cx="190901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>
                <a:solidFill>
                  <a:schemeClr val="dk1"/>
                </a:solidFill>
              </a:rPr>
              <a:t>Podiel končiacich študentov</a:t>
            </a:r>
            <a:endParaRPr lang="en-US" sz="20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>
                <a:solidFill>
                  <a:schemeClr val="dk1"/>
                </a:solidFill>
              </a:rPr>
              <a:t>s praxou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838542" y="5647266"/>
            <a:ext cx="8491725" cy="851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/>
              <a:t>Všetky odpovede (SAAVŠ, 2021, n=19983)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/>
              <a:t>Početnosť predmetov (1-4)</a:t>
            </a:r>
            <a:endParaRPr/>
          </a:p>
        </p:txBody>
      </p:sp>
      <p:graphicFrame>
        <p:nvGraphicFramePr>
          <p:cNvPr id="3" name="Google Shape;170;p18">
            <a:extLst>
              <a:ext uri="{FF2B5EF4-FFF2-40B4-BE49-F238E27FC236}">
                <a16:creationId xmlns:a16="http://schemas.microsoft.com/office/drawing/2014/main" id="{FB43A49E-5C6F-11F4-D1C8-F2A8B3990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033743"/>
              </p:ext>
            </p:extLst>
          </p:nvPr>
        </p:nvGraphicFramePr>
        <p:xfrm>
          <a:off x="838200" y="358775"/>
          <a:ext cx="10604500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838542" y="5647266"/>
            <a:ext cx="8491725" cy="851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/>
              <a:t>Všetky odpovede (SAAVŠ, 2021, n=19983)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/>
              <a:t>Početnosť predmetov (1-4)</a:t>
            </a:r>
            <a:endParaRPr/>
          </a:p>
        </p:txBody>
      </p:sp>
      <p:graphicFrame>
        <p:nvGraphicFramePr>
          <p:cNvPr id="170" name="Google Shape;170;p18"/>
          <p:cNvGraphicFramePr/>
          <p:nvPr>
            <p:extLst>
              <p:ext uri="{D42A27DB-BD31-4B8C-83A1-F6EECF244321}">
                <p14:modId xmlns:p14="http://schemas.microsoft.com/office/powerpoint/2010/main" val="114730448"/>
              </p:ext>
            </p:extLst>
          </p:nvPr>
        </p:nvGraphicFramePr>
        <p:xfrm>
          <a:off x="838200" y="358775"/>
          <a:ext cx="10604500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3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>
            <a:spLocks noGrp="1"/>
          </p:cNvSpPr>
          <p:nvPr>
            <p:ph type="body" idx="1"/>
          </p:nvPr>
        </p:nvSpPr>
        <p:spPr>
          <a:xfrm>
            <a:off x="355600" y="5647266"/>
            <a:ext cx="8974668" cy="851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k-SK"/>
              <a:t>Všetky odpovede okrem študentov pobočiek zahraničných škôl (SAAVŠ, 2021, n=199971)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k-SK"/>
              <a:t>Miera súhlasu (1-4) odprezentované len odpovede skôr a rozhodne súhlasím</a:t>
            </a:r>
            <a:endParaRPr/>
          </a:p>
        </p:txBody>
      </p:sp>
      <p:graphicFrame>
        <p:nvGraphicFramePr>
          <p:cNvPr id="177" name="Google Shape;177;p19"/>
          <p:cNvGraphicFramePr/>
          <p:nvPr/>
        </p:nvGraphicFramePr>
        <p:xfrm>
          <a:off x="355599" y="358775"/>
          <a:ext cx="11624733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CDDEA547-B3CF-4726-8040-37FFB31C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7" y="952107"/>
            <a:ext cx="9903810" cy="55743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body" idx="1"/>
          </p:nvPr>
        </p:nvSpPr>
        <p:spPr>
          <a:xfrm>
            <a:off x="699051" y="5893123"/>
            <a:ext cx="8464484" cy="851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 sz="1600" dirty="0">
                <a:latin typeface="DM Sans" pitchFamily="2" charset="-18"/>
              </a:rPr>
              <a:t>Všetky odpovede (SAAVŠ, 2021, n=19983)</a:t>
            </a:r>
            <a:endParaRPr sz="1600" dirty="0">
              <a:latin typeface="DM Sans" pitchFamily="2" charset="-18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k-SK" sz="1600" dirty="0">
                <a:latin typeface="DM Sans" pitchFamily="2" charset="-18"/>
              </a:rPr>
              <a:t>Miera súhlasu (1-4)</a:t>
            </a:r>
            <a:endParaRPr sz="1600" dirty="0">
              <a:latin typeface="DM Sans" pitchFamily="2" charset="-18"/>
            </a:endParaRPr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007" y="491134"/>
            <a:ext cx="10200589" cy="519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A510D6-C34D-20BB-AB36-0B6EF8E88631}"/>
              </a:ext>
            </a:extLst>
          </p:cNvPr>
          <p:cNvSpPr/>
          <p:nvPr/>
        </p:nvSpPr>
        <p:spPr>
          <a:xfrm>
            <a:off x="1426464" y="914400"/>
            <a:ext cx="10533888" cy="2414016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AB420-DB3D-48EC-E1D0-646ED772BAB4}"/>
              </a:ext>
            </a:extLst>
          </p:cNvPr>
          <p:cNvSpPr txBox="1"/>
          <p:nvPr/>
        </p:nvSpPr>
        <p:spPr>
          <a:xfrm>
            <a:off x="316682" y="1859798"/>
            <a:ext cx="1092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b="1" dirty="0">
                <a:solidFill>
                  <a:srgbClr val="00B050"/>
                </a:solidFill>
                <a:latin typeface="DM Sans" pitchFamily="2" charset="-18"/>
              </a:rPr>
              <a:t>82%</a:t>
            </a:r>
            <a:endParaRPr lang="sk-SK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10">
            <a:extLst>
              <a:ext uri="{FF2B5EF4-FFF2-40B4-BE49-F238E27FC236}">
                <a16:creationId xmlns:a16="http://schemas.microsoft.com/office/drawing/2014/main" id="{1BBA35E6-E7DB-1D1C-41C7-E38DA3276B08}"/>
              </a:ext>
            </a:extLst>
          </p:cNvPr>
          <p:cNvSpPr/>
          <p:nvPr/>
        </p:nvSpPr>
        <p:spPr>
          <a:xfrm>
            <a:off x="456896" y="1838575"/>
            <a:ext cx="112782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5400" b="1" dirty="0">
                <a:solidFill>
                  <a:srgbClr val="27397F"/>
                </a:solidFill>
                <a:latin typeface="DM Sans" pitchFamily="2" charset="-18"/>
              </a:rPr>
              <a:t>Odporúčanie je vyššie vtedy, keď študenti vnímajú </a:t>
            </a:r>
          </a:p>
          <a:p>
            <a:pPr lvl="1">
              <a:buClr>
                <a:srgbClr val="1F4E79"/>
              </a:buClr>
            </a:pPr>
            <a:r>
              <a:rPr lang="sk-SK" sz="5400" b="1" dirty="0">
                <a:solidFill>
                  <a:srgbClr val="27397F"/>
                </a:solidFill>
                <a:highlight>
                  <a:srgbClr val="F2314C"/>
                </a:highlight>
                <a:latin typeface="DM Sans" pitchFamily="2" charset="-18"/>
              </a:rPr>
              <a:t>prínos ich štúdia </a:t>
            </a:r>
          </a:p>
        </p:txBody>
      </p:sp>
    </p:spTree>
    <p:extLst>
      <p:ext uri="{BB962C8B-B14F-4D97-AF65-F5344CB8AC3E}">
        <p14:creationId xmlns:p14="http://schemas.microsoft.com/office/powerpoint/2010/main" val="401949204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2">
            <a:extLst>
              <a:ext uri="{FF2B5EF4-FFF2-40B4-BE49-F238E27FC236}">
                <a16:creationId xmlns:a16="http://schemas.microsoft.com/office/drawing/2014/main" id="{D5F14BAD-9A98-FACD-8AD8-28856D9648B5}"/>
              </a:ext>
            </a:extLst>
          </p:cNvPr>
          <p:cNvSpPr/>
          <p:nvPr/>
        </p:nvSpPr>
        <p:spPr>
          <a:xfrm>
            <a:off x="5207467" y="2580602"/>
            <a:ext cx="6546574" cy="3365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Veľké očakávania od nového systému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Tlak na SAAVŠ z rôznych strán </a:t>
            </a:r>
            <a:endParaRPr lang="sk-SK" sz="2400" dirty="0">
              <a:solidFill>
                <a:srgbClr val="27397F"/>
              </a:solidFill>
              <a:latin typeface="DM Sans" pitchFamily="2" charset="-18"/>
            </a:endParaRP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Diskusia – aká je úloha akreditácie?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Začiatky formovania kultúry kvality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O slovo sa hlásia študenti   </a:t>
            </a:r>
          </a:p>
          <a:p>
            <a:pPr algn="just">
              <a:lnSpc>
                <a:spcPct val="150000"/>
              </a:lnSpc>
              <a:buClr>
                <a:srgbClr val="27397F"/>
              </a:buClr>
            </a:pPr>
            <a:endParaRPr lang="sk-SK" sz="2400" b="1" dirty="0">
              <a:solidFill>
                <a:srgbClr val="27397F"/>
              </a:solidFill>
              <a:latin typeface="DM Sans" pitchFamily="2" charset="-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71DD2-5E94-8AED-1015-06B532C81DEB}"/>
              </a:ext>
            </a:extLst>
          </p:cNvPr>
          <p:cNvSpPr txBox="1"/>
          <p:nvPr/>
        </p:nvSpPr>
        <p:spPr>
          <a:xfrm>
            <a:off x="-89212" y="632430"/>
            <a:ext cx="6989883" cy="76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3200" b="1" dirty="0">
                <a:solidFill>
                  <a:schemeClr val="bg1"/>
                </a:solidFill>
                <a:latin typeface="DM Sans" pitchFamily="2" charset="-18"/>
              </a:rPr>
              <a:t>1. 	</a:t>
            </a:r>
            <a:r>
              <a:rPr lang="sk-SK" sz="3200" b="1" dirty="0">
                <a:solidFill>
                  <a:srgbClr val="27397F"/>
                </a:solidFill>
                <a:latin typeface="DM Sans" pitchFamily="2" charset="-18"/>
              </a:rPr>
              <a:t>Východiská – </a:t>
            </a:r>
            <a:r>
              <a:rPr lang="sk-SK" sz="32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výzvy</a:t>
            </a:r>
          </a:p>
        </p:txBody>
      </p:sp>
      <p:cxnSp>
        <p:nvCxnSpPr>
          <p:cNvPr id="4" name="Rovná spojnica 9">
            <a:extLst>
              <a:ext uri="{FF2B5EF4-FFF2-40B4-BE49-F238E27FC236}">
                <a16:creationId xmlns:a16="http://schemas.microsoft.com/office/drawing/2014/main" id="{1C3DD45B-8A12-7E3B-7566-B59E22F47A4A}"/>
              </a:ext>
            </a:extLst>
          </p:cNvPr>
          <p:cNvCxnSpPr>
            <a:cxnSpLocks/>
          </p:cNvCxnSpPr>
          <p:nvPr/>
        </p:nvCxnSpPr>
        <p:spPr>
          <a:xfrm flipH="1">
            <a:off x="566335" y="1684010"/>
            <a:ext cx="5917714" cy="0"/>
          </a:xfrm>
          <a:prstGeom prst="line">
            <a:avLst/>
          </a:prstGeom>
          <a:ln w="44450">
            <a:solidFill>
              <a:srgbClr val="2739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bdĺžnik 12">
            <a:extLst>
              <a:ext uri="{FF2B5EF4-FFF2-40B4-BE49-F238E27FC236}">
                <a16:creationId xmlns:a16="http://schemas.microsoft.com/office/drawing/2014/main" id="{74D21AF6-535D-B5DD-6B11-DFF5EEA8884D}"/>
              </a:ext>
            </a:extLst>
          </p:cNvPr>
          <p:cNvSpPr/>
          <p:nvPr/>
        </p:nvSpPr>
        <p:spPr>
          <a:xfrm>
            <a:off x="230992" y="2726403"/>
            <a:ext cx="4706768" cy="26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chemeClr val="bg2">
                    <a:lumMod val="75000"/>
                  </a:schemeClr>
                </a:solidFill>
                <a:latin typeface="DM Sans" pitchFamily="2" charset="-18"/>
              </a:rPr>
              <a:t>Snaha sa plne integrovať do EHEA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chemeClr val="bg2">
                    <a:lumMod val="75000"/>
                  </a:schemeClr>
                </a:solidFill>
                <a:latin typeface="DM Sans" pitchFamily="2" charset="-18"/>
              </a:rPr>
              <a:t>Dostať sa do medzinárodných organizácií – </a:t>
            </a:r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DM Sans" pitchFamily="2" charset="-18"/>
              </a:rPr>
              <a:t>priniesť Európsky pohľad na kvalitu  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chemeClr val="bg2">
                    <a:lumMod val="75000"/>
                  </a:schemeClr>
                </a:solidFill>
                <a:latin typeface="DM Sans" pitchFamily="2" charset="-18"/>
              </a:rPr>
              <a:t>Zaviesť koncept zabezpečovania kvality (QA) 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chemeClr val="bg2">
                    <a:lumMod val="75000"/>
                  </a:schemeClr>
                </a:solidFill>
                <a:latin typeface="DM Sans" pitchFamily="2" charset="-18"/>
              </a:rPr>
              <a:t>Zvýšiť reputáciu cez novú akreditáciu</a:t>
            </a:r>
          </a:p>
          <a:p>
            <a:pPr marL="360363" indent="-360363" algn="just">
              <a:lnSpc>
                <a:spcPct val="150000"/>
              </a:lnSpc>
              <a:buClr>
                <a:srgbClr val="27397F"/>
              </a:buClr>
              <a:buFont typeface="Wingdings" panose="05000000000000000000" pitchFamily="2" charset="2"/>
              <a:buChar char="§"/>
            </a:pPr>
            <a:endParaRPr lang="sk-SK" sz="1600" b="1" dirty="0">
              <a:solidFill>
                <a:schemeClr val="bg2">
                  <a:lumMod val="75000"/>
                </a:schemeClr>
              </a:solidFill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130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3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ovná spojnica 9"/>
          <p:cNvCxnSpPr>
            <a:cxnSpLocks/>
          </p:cNvCxnSpPr>
          <p:nvPr/>
        </p:nvCxnSpPr>
        <p:spPr>
          <a:xfrm>
            <a:off x="1905290" y="2644170"/>
            <a:ext cx="0" cy="1130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2294522" y="2332062"/>
            <a:ext cx="8392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-18"/>
              </a:rPr>
              <a:t>CESTA K VYSOKÉMU PRÍNOSU PRE ŠTUDENTOV</a:t>
            </a:r>
          </a:p>
        </p:txBody>
      </p:sp>
    </p:spTree>
    <p:extLst>
      <p:ext uri="{BB962C8B-B14F-4D97-AF65-F5344CB8AC3E}">
        <p14:creationId xmlns:p14="http://schemas.microsoft.com/office/powerpoint/2010/main" val="3704546917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315A001D-A817-34D2-3A33-1A4EB6C7C89E}"/>
              </a:ext>
            </a:extLst>
          </p:cNvPr>
          <p:cNvSpPr/>
          <p:nvPr/>
        </p:nvSpPr>
        <p:spPr>
          <a:xfrm>
            <a:off x="165684" y="689000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CESTA K VYSOKÉMU PRÍNOSU PRE ŠTUDENTOV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7B4A8A93-F063-1A31-FB65-46351D282111}"/>
              </a:ext>
            </a:extLst>
          </p:cNvPr>
          <p:cNvSpPr/>
          <p:nvPr/>
        </p:nvSpPr>
        <p:spPr>
          <a:xfrm>
            <a:off x="308559" y="1998687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Zrozumiteľnosť a správne metódy výučby</a:t>
            </a: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795A6C65-CAEB-03B9-D881-F14A608F0AC3}"/>
              </a:ext>
            </a:extLst>
          </p:cNvPr>
          <p:cNvSpPr/>
          <p:nvPr/>
        </p:nvSpPr>
        <p:spPr>
          <a:xfrm>
            <a:off x="308557" y="2753542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Nápomocná spätná väzba pre študentov</a:t>
            </a:r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BD3DB065-7CF2-8FB3-32EC-BE4DE1B09506}"/>
              </a:ext>
            </a:extLst>
          </p:cNvPr>
          <p:cNvSpPr/>
          <p:nvPr/>
        </p:nvSpPr>
        <p:spPr>
          <a:xfrm>
            <a:off x="308559" y="3549627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800" b="1" dirty="0">
                <a:solidFill>
                  <a:srgbClr val="27397F"/>
                </a:solidFill>
                <a:latin typeface="DM Sans" pitchFamily="2" charset="-18"/>
              </a:rPr>
              <a:t>Korektné hodnotenie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DM Sans" pitchFamily="2" charset="-18"/>
            </a:endParaRP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0CCE152C-7F58-02DC-6843-3B3B0904AAF8}"/>
              </a:ext>
            </a:extLst>
          </p:cNvPr>
          <p:cNvSpPr/>
          <p:nvPr/>
        </p:nvSpPr>
        <p:spPr>
          <a:xfrm>
            <a:off x="308558" y="4375655"/>
            <a:ext cx="1014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800" b="1" dirty="0">
                <a:solidFill>
                  <a:srgbClr val="27397F"/>
                </a:solidFill>
                <a:latin typeface="DM Sans" pitchFamily="2" charset="-18"/>
              </a:rPr>
              <a:t>Kvalita vyučujúcich a ich prístup k prepájaniu s praxou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DM Sans" pitchFamily="2" charset="-18"/>
            </a:endParaRPr>
          </a:p>
        </p:txBody>
      </p:sp>
      <p:sp>
        <p:nvSpPr>
          <p:cNvPr id="7" name="Obdĺžnik 10">
            <a:extLst>
              <a:ext uri="{FF2B5EF4-FFF2-40B4-BE49-F238E27FC236}">
                <a16:creationId xmlns:a16="http://schemas.microsoft.com/office/drawing/2014/main" id="{2B061197-432C-BE35-90C9-666FD5836B38}"/>
              </a:ext>
            </a:extLst>
          </p:cNvPr>
          <p:cNvSpPr/>
          <p:nvPr/>
        </p:nvSpPr>
        <p:spPr>
          <a:xfrm>
            <a:off x="308557" y="5100567"/>
            <a:ext cx="1014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800" b="1" dirty="0">
                <a:solidFill>
                  <a:srgbClr val="27397F"/>
                </a:solidFill>
                <a:latin typeface="DM Sans" pitchFamily="2" charset="-18"/>
              </a:rPr>
              <a:t>Kvalitné vybavenie školy 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0893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EA256432-9C52-468C-A0DB-FFFD7A90F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7" y="2239308"/>
            <a:ext cx="5595945" cy="42147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BF880-45D7-C252-9EA2-C459A903C3E1}"/>
              </a:ext>
            </a:extLst>
          </p:cNvPr>
          <p:cNvSpPr txBox="1"/>
          <p:nvPr/>
        </p:nvSpPr>
        <p:spPr>
          <a:xfrm>
            <a:off x="658368" y="1690513"/>
            <a:ext cx="7290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DM Sans" pitchFamily="2" charset="-18"/>
              </a:rPr>
              <a:t>Učitelia</a:t>
            </a:r>
            <a:r>
              <a:rPr lang="en-US" sz="1800" b="1" dirty="0">
                <a:latin typeface="DM Sans" pitchFamily="2" charset="-18"/>
              </a:rPr>
              <a:t> </a:t>
            </a:r>
            <a:r>
              <a:rPr lang="en-US" sz="1800" b="1" dirty="0" err="1">
                <a:latin typeface="DM Sans" pitchFamily="2" charset="-18"/>
              </a:rPr>
              <a:t>učia</a:t>
            </a:r>
            <a:r>
              <a:rPr lang="en-US" sz="1800" b="1" dirty="0">
                <a:latin typeface="DM Sans" pitchFamily="2" charset="-18"/>
              </a:rPr>
              <a:t> </a:t>
            </a:r>
            <a:r>
              <a:rPr lang="en-US" sz="1800" b="1" dirty="0" err="1">
                <a:latin typeface="DM Sans" pitchFamily="2" charset="-18"/>
              </a:rPr>
              <a:t>metódami</a:t>
            </a:r>
            <a:r>
              <a:rPr lang="en-US" sz="1800" b="1" dirty="0">
                <a:latin typeface="DM Sans" pitchFamily="2" charset="-18"/>
              </a:rPr>
              <a:t> </a:t>
            </a:r>
            <a:r>
              <a:rPr lang="en-US" sz="1800" b="1" dirty="0" err="1">
                <a:latin typeface="DM Sans" pitchFamily="2" charset="-18"/>
              </a:rPr>
              <a:t>vďaka</a:t>
            </a:r>
            <a:r>
              <a:rPr lang="en-US" sz="1800" b="1" dirty="0">
                <a:latin typeface="DM Sans" pitchFamily="2" charset="-18"/>
              </a:rPr>
              <a:t> </a:t>
            </a:r>
            <a:r>
              <a:rPr lang="en-US" sz="1800" b="1" dirty="0" err="1">
                <a:latin typeface="DM Sans" pitchFamily="2" charset="-18"/>
              </a:rPr>
              <a:t>ktorým</a:t>
            </a:r>
            <a:r>
              <a:rPr lang="sk-SK" sz="1800" b="1" dirty="0">
                <a:latin typeface="DM Sans" pitchFamily="2" charset="-18"/>
              </a:rPr>
              <a:t> </a:t>
            </a:r>
            <a:r>
              <a:rPr lang="en-US" sz="1800" b="1" dirty="0" err="1">
                <a:latin typeface="DM Sans" pitchFamily="2" charset="-18"/>
              </a:rPr>
              <a:t>viem</a:t>
            </a:r>
            <a:r>
              <a:rPr lang="en-US" sz="1800" b="1" dirty="0">
                <a:latin typeface="DM Sans" pitchFamily="2" charset="-18"/>
              </a:rPr>
              <a:t> </a:t>
            </a:r>
            <a:r>
              <a:rPr lang="en-US" sz="1800" b="1" dirty="0" err="1">
                <a:latin typeface="DM Sans" pitchFamily="2" charset="-18"/>
              </a:rPr>
              <a:t>pochopiť</a:t>
            </a:r>
            <a:r>
              <a:rPr lang="en-US" sz="1800" b="1" dirty="0">
                <a:latin typeface="DM Sans" pitchFamily="2" charset="-18"/>
              </a:rPr>
              <a:t> </a:t>
            </a:r>
            <a:r>
              <a:rPr lang="en-US" sz="1800" b="1" dirty="0" err="1">
                <a:latin typeface="DM Sans" pitchFamily="2" charset="-18"/>
              </a:rPr>
              <a:t>učivo</a:t>
            </a:r>
            <a:endParaRPr lang="sk-SK" b="1" dirty="0">
              <a:latin typeface="DM Sans" pitchFamily="2" charset="-1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81D36-07C4-568A-46D3-1C2973934D6D}"/>
              </a:ext>
            </a:extLst>
          </p:cNvPr>
          <p:cNvSpPr/>
          <p:nvPr/>
        </p:nvSpPr>
        <p:spPr>
          <a:xfrm>
            <a:off x="542260" y="1456661"/>
            <a:ext cx="7006856" cy="793280"/>
          </a:xfrm>
          <a:prstGeom prst="roundRect">
            <a:avLst/>
          </a:prstGeom>
          <a:noFill/>
          <a:ln w="38100">
            <a:solidFill>
              <a:srgbClr val="273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0F769DF5-580A-2D16-0F02-5FC59E0558B2}"/>
              </a:ext>
            </a:extLst>
          </p:cNvPr>
          <p:cNvSpPr/>
          <p:nvPr/>
        </p:nvSpPr>
        <p:spPr>
          <a:xfrm>
            <a:off x="249565" y="582100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Zrozumiteľnosť a správne metódy výučby</a:t>
            </a:r>
          </a:p>
        </p:txBody>
      </p:sp>
    </p:spTree>
    <p:extLst>
      <p:ext uri="{BB962C8B-B14F-4D97-AF65-F5344CB8AC3E}">
        <p14:creationId xmlns:p14="http://schemas.microsoft.com/office/powerpoint/2010/main" val="213695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ar chart&#10;&#10;Description automatically generated">
            <a:extLst>
              <a:ext uri="{FF2B5EF4-FFF2-40B4-BE49-F238E27FC236}">
                <a16:creationId xmlns:a16="http://schemas.microsoft.com/office/drawing/2014/main" id="{854F71D9-6742-8C65-75FF-86BDA226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58" y="1504950"/>
            <a:ext cx="8939758" cy="5031718"/>
          </a:xfrm>
          <a:prstGeom prst="rect">
            <a:avLst/>
          </a:prstGeom>
        </p:spPr>
      </p:pic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EA256432-9C52-468C-A0DB-FFFD7A90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7614"/>
            <a:ext cx="3380654" cy="25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507F31-9118-761A-CA73-B87491CE3DBE}"/>
              </a:ext>
            </a:extLst>
          </p:cNvPr>
          <p:cNvSpPr txBox="1"/>
          <p:nvPr/>
        </p:nvSpPr>
        <p:spPr>
          <a:xfrm>
            <a:off x="0" y="3198167"/>
            <a:ext cx="298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DM Sans" pitchFamily="2" charset="-18"/>
              </a:rPr>
              <a:t>Učitelia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učia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metódami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vďaka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ktorým</a:t>
            </a:r>
            <a:r>
              <a:rPr lang="sk-SK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viem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pochopiť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učivo</a:t>
            </a:r>
            <a:endParaRPr lang="sk-SK" sz="1200" b="1" dirty="0">
              <a:latin typeface="DM Sans" pitchFamily="2" charset="-18"/>
            </a:endParaRP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D2AE13DD-E000-F4B4-A062-4A356652238D}"/>
              </a:ext>
            </a:extLst>
          </p:cNvPr>
          <p:cNvSpPr/>
          <p:nvPr/>
        </p:nvSpPr>
        <p:spPr>
          <a:xfrm>
            <a:off x="249565" y="582100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Zrozumiteľnosť a správne metódy výučby</a:t>
            </a:r>
          </a:p>
        </p:txBody>
      </p:sp>
    </p:spTree>
    <p:extLst>
      <p:ext uri="{BB962C8B-B14F-4D97-AF65-F5344CB8AC3E}">
        <p14:creationId xmlns:p14="http://schemas.microsoft.com/office/powerpoint/2010/main" val="304682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ar chart&#10;&#10;Description automatically generated">
            <a:extLst>
              <a:ext uri="{FF2B5EF4-FFF2-40B4-BE49-F238E27FC236}">
                <a16:creationId xmlns:a16="http://schemas.microsoft.com/office/drawing/2014/main" id="{854F71D9-6742-8C65-75FF-86BDA226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58" y="1504950"/>
            <a:ext cx="8939758" cy="5031718"/>
          </a:xfrm>
          <a:prstGeom prst="rect">
            <a:avLst/>
          </a:prstGeom>
        </p:spPr>
      </p:pic>
      <p:sp>
        <p:nvSpPr>
          <p:cNvPr id="4" name="Obdĺžnik: zaoblené rohy 16">
            <a:extLst>
              <a:ext uri="{FF2B5EF4-FFF2-40B4-BE49-F238E27FC236}">
                <a16:creationId xmlns:a16="http://schemas.microsoft.com/office/drawing/2014/main" id="{32DA8122-D08C-91C7-61AE-390F952AFA11}"/>
              </a:ext>
            </a:extLst>
          </p:cNvPr>
          <p:cNvSpPr/>
          <p:nvPr/>
        </p:nvSpPr>
        <p:spPr>
          <a:xfrm>
            <a:off x="6096000" y="2609850"/>
            <a:ext cx="5314950" cy="40784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: zaoblené rohy 16">
            <a:extLst>
              <a:ext uri="{FF2B5EF4-FFF2-40B4-BE49-F238E27FC236}">
                <a16:creationId xmlns:a16="http://schemas.microsoft.com/office/drawing/2014/main" id="{80518D48-DD09-938E-1002-48E310AE55EE}"/>
              </a:ext>
            </a:extLst>
          </p:cNvPr>
          <p:cNvSpPr/>
          <p:nvPr/>
        </p:nvSpPr>
        <p:spPr>
          <a:xfrm>
            <a:off x="6096000" y="3225076"/>
            <a:ext cx="3123742" cy="40784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16">
            <a:extLst>
              <a:ext uri="{FF2B5EF4-FFF2-40B4-BE49-F238E27FC236}">
                <a16:creationId xmlns:a16="http://schemas.microsoft.com/office/drawing/2014/main" id="{EBE53B6F-E5F3-8954-4C9F-0C920ADE2A22}"/>
              </a:ext>
            </a:extLst>
          </p:cNvPr>
          <p:cNvSpPr/>
          <p:nvPr/>
        </p:nvSpPr>
        <p:spPr>
          <a:xfrm>
            <a:off x="6096000" y="3875351"/>
            <a:ext cx="1905000" cy="40784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16">
            <a:extLst>
              <a:ext uri="{FF2B5EF4-FFF2-40B4-BE49-F238E27FC236}">
                <a16:creationId xmlns:a16="http://schemas.microsoft.com/office/drawing/2014/main" id="{FE72FE08-918F-9295-6803-31956B7D6B5C}"/>
              </a:ext>
            </a:extLst>
          </p:cNvPr>
          <p:cNvSpPr/>
          <p:nvPr/>
        </p:nvSpPr>
        <p:spPr>
          <a:xfrm>
            <a:off x="6096000" y="4574308"/>
            <a:ext cx="1905000" cy="2850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: zaoblené rohy 16">
            <a:extLst>
              <a:ext uri="{FF2B5EF4-FFF2-40B4-BE49-F238E27FC236}">
                <a16:creationId xmlns:a16="http://schemas.microsoft.com/office/drawing/2014/main" id="{23EF29BB-24A9-2E70-BA0C-34700605383A}"/>
              </a:ext>
            </a:extLst>
          </p:cNvPr>
          <p:cNvSpPr/>
          <p:nvPr/>
        </p:nvSpPr>
        <p:spPr>
          <a:xfrm>
            <a:off x="6096000" y="5213807"/>
            <a:ext cx="1905000" cy="2850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Zástupný objekt pre obsah 4">
            <a:extLst>
              <a:ext uri="{FF2B5EF4-FFF2-40B4-BE49-F238E27FC236}">
                <a16:creationId xmlns:a16="http://schemas.microsoft.com/office/drawing/2014/main" id="{E82EF6CB-3090-3E0A-6D63-84823E835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7614"/>
            <a:ext cx="3380654" cy="25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Kruh s výrezom 2">
            <a:extLst>
              <a:ext uri="{FF2B5EF4-FFF2-40B4-BE49-F238E27FC236}">
                <a16:creationId xmlns:a16="http://schemas.microsoft.com/office/drawing/2014/main" id="{0FE34146-41B8-FA99-D1F4-50D89F51157F}"/>
              </a:ext>
            </a:extLst>
          </p:cNvPr>
          <p:cNvSpPr/>
          <p:nvPr/>
        </p:nvSpPr>
        <p:spPr>
          <a:xfrm rot="16038699">
            <a:off x="874414" y="4522508"/>
            <a:ext cx="1631828" cy="1566809"/>
          </a:xfrm>
          <a:prstGeom prst="pie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BE7EDF-F58C-9B6A-085C-582C7F321798}"/>
              </a:ext>
            </a:extLst>
          </p:cNvPr>
          <p:cNvSpPr/>
          <p:nvPr/>
        </p:nvSpPr>
        <p:spPr>
          <a:xfrm>
            <a:off x="614363" y="4361570"/>
            <a:ext cx="1441015" cy="1049845"/>
          </a:xfrm>
          <a:prstGeom prst="ellipse">
            <a:avLst/>
          </a:prstGeom>
          <a:noFill/>
          <a:ln>
            <a:solidFill>
              <a:srgbClr val="F231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E3D05347-ECCD-C57A-FA6C-E45AB52D4955}"/>
              </a:ext>
            </a:extLst>
          </p:cNvPr>
          <p:cNvCxnSpPr>
            <a:cxnSpLocks/>
          </p:cNvCxnSpPr>
          <p:nvPr/>
        </p:nvCxnSpPr>
        <p:spPr>
          <a:xfrm flipV="1">
            <a:off x="2078303" y="3875351"/>
            <a:ext cx="3879585" cy="698957"/>
          </a:xfrm>
          <a:prstGeom prst="straightConnector1">
            <a:avLst/>
          </a:prstGeom>
          <a:ln w="28575">
            <a:solidFill>
              <a:srgbClr val="F2314C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E9480D-9096-2E28-E93C-B0461CEF482B}"/>
              </a:ext>
            </a:extLst>
          </p:cNvPr>
          <p:cNvSpPr txBox="1"/>
          <p:nvPr/>
        </p:nvSpPr>
        <p:spPr>
          <a:xfrm>
            <a:off x="0" y="3198167"/>
            <a:ext cx="298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DM Sans" pitchFamily="2" charset="-18"/>
              </a:rPr>
              <a:t>Učitelia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učia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metódami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vďaka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ktorým</a:t>
            </a:r>
            <a:r>
              <a:rPr lang="sk-SK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viem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pochopiť</a:t>
            </a:r>
            <a:r>
              <a:rPr lang="en-US" sz="1200" b="1" dirty="0">
                <a:latin typeface="DM Sans" pitchFamily="2" charset="-18"/>
              </a:rPr>
              <a:t> </a:t>
            </a:r>
            <a:r>
              <a:rPr lang="en-US" sz="1200" b="1" dirty="0" err="1">
                <a:latin typeface="DM Sans" pitchFamily="2" charset="-18"/>
              </a:rPr>
              <a:t>učivo</a:t>
            </a:r>
            <a:endParaRPr lang="sk-SK" sz="1200" b="1" dirty="0">
              <a:latin typeface="DM Sans" pitchFamily="2" charset="-18"/>
            </a:endParaRPr>
          </a:p>
        </p:txBody>
      </p:sp>
      <p:sp>
        <p:nvSpPr>
          <p:cNvPr id="14" name="Obdĺžnik 10">
            <a:extLst>
              <a:ext uri="{FF2B5EF4-FFF2-40B4-BE49-F238E27FC236}">
                <a16:creationId xmlns:a16="http://schemas.microsoft.com/office/drawing/2014/main" id="{D4670CD6-2773-1DCA-7FC3-73B2E6660236}"/>
              </a:ext>
            </a:extLst>
          </p:cNvPr>
          <p:cNvSpPr/>
          <p:nvPr/>
        </p:nvSpPr>
        <p:spPr>
          <a:xfrm>
            <a:off x="249565" y="582100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Zrozumiteľnosť a správne metódy výučby</a:t>
            </a:r>
          </a:p>
        </p:txBody>
      </p:sp>
    </p:spTree>
    <p:extLst>
      <p:ext uri="{BB962C8B-B14F-4D97-AF65-F5344CB8AC3E}">
        <p14:creationId xmlns:p14="http://schemas.microsoft.com/office/powerpoint/2010/main" val="2976741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315A001D-A817-34D2-3A33-1A4EB6C7C89E}"/>
              </a:ext>
            </a:extLst>
          </p:cNvPr>
          <p:cNvSpPr/>
          <p:nvPr/>
        </p:nvSpPr>
        <p:spPr>
          <a:xfrm>
            <a:off x="165684" y="689000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DM Sans" pitchFamily="2" charset="-18"/>
              </a:rPr>
              <a:t>CESTA K VYSOKÉMU PRÍNOSU PRE ŠTUDENTOV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7B4A8A93-F063-1A31-FB65-46351D282111}"/>
              </a:ext>
            </a:extLst>
          </p:cNvPr>
          <p:cNvSpPr/>
          <p:nvPr/>
        </p:nvSpPr>
        <p:spPr>
          <a:xfrm>
            <a:off x="308559" y="1998687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DM Sans" pitchFamily="2" charset="-18"/>
              </a:rPr>
              <a:t>Zrozumiteľnosť a správne metódy</a:t>
            </a: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795A6C65-CAEB-03B9-D881-F14A608F0AC3}"/>
              </a:ext>
            </a:extLst>
          </p:cNvPr>
          <p:cNvSpPr/>
          <p:nvPr/>
        </p:nvSpPr>
        <p:spPr>
          <a:xfrm>
            <a:off x="308557" y="2753542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Nápomocná spätná väzba pre študentov</a:t>
            </a:r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BD3DB065-7CF2-8FB3-32EC-BE4DE1B09506}"/>
              </a:ext>
            </a:extLst>
          </p:cNvPr>
          <p:cNvSpPr/>
          <p:nvPr/>
        </p:nvSpPr>
        <p:spPr>
          <a:xfrm>
            <a:off x="308559" y="3549627"/>
            <a:ext cx="920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DM Sans" pitchFamily="2" charset="-18"/>
              </a:rPr>
              <a:t>Korektné hodnotenie</a:t>
            </a: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0CCE152C-7F58-02DC-6843-3B3B0904AAF8}"/>
              </a:ext>
            </a:extLst>
          </p:cNvPr>
          <p:cNvSpPr/>
          <p:nvPr/>
        </p:nvSpPr>
        <p:spPr>
          <a:xfrm>
            <a:off x="308558" y="4375655"/>
            <a:ext cx="1014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800" b="1" dirty="0">
                <a:solidFill>
                  <a:schemeClr val="tx2">
                    <a:lumMod val="75000"/>
                  </a:schemeClr>
                </a:solidFill>
                <a:latin typeface="DM Sans" pitchFamily="2" charset="-18"/>
              </a:rPr>
              <a:t>Kvalita vyučujúcich a ich prístup k prepájaniu s praxou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DM Sans" pitchFamily="2" charset="-18"/>
            </a:endParaRPr>
          </a:p>
        </p:txBody>
      </p:sp>
      <p:sp>
        <p:nvSpPr>
          <p:cNvPr id="7" name="Obdĺžnik 10">
            <a:extLst>
              <a:ext uri="{FF2B5EF4-FFF2-40B4-BE49-F238E27FC236}">
                <a16:creationId xmlns:a16="http://schemas.microsoft.com/office/drawing/2014/main" id="{2B061197-432C-BE35-90C9-666FD5836B38}"/>
              </a:ext>
            </a:extLst>
          </p:cNvPr>
          <p:cNvSpPr/>
          <p:nvPr/>
        </p:nvSpPr>
        <p:spPr>
          <a:xfrm>
            <a:off x="308557" y="5100567"/>
            <a:ext cx="1014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800" b="1" dirty="0">
                <a:solidFill>
                  <a:schemeClr val="tx2">
                    <a:lumMod val="75000"/>
                  </a:schemeClr>
                </a:solidFill>
                <a:latin typeface="DM Sans" pitchFamily="2" charset="-18"/>
              </a:rPr>
              <a:t>Kvalitné vybavenie školy 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9372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21759281-5F4D-2E07-901A-136A300E61EC}"/>
              </a:ext>
            </a:extLst>
          </p:cNvPr>
          <p:cNvSpPr/>
          <p:nvPr/>
        </p:nvSpPr>
        <p:spPr>
          <a:xfrm>
            <a:off x="0" y="387290"/>
            <a:ext cx="8924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</a:rPr>
              <a:t>Nápomocná spätná väzba pre študentov</a:t>
            </a:r>
          </a:p>
        </p:txBody>
      </p:sp>
      <p:sp>
        <p:nvSpPr>
          <p:cNvPr id="6" name="BlokTextu 1">
            <a:extLst>
              <a:ext uri="{FF2B5EF4-FFF2-40B4-BE49-F238E27FC236}">
                <a16:creationId xmlns:a16="http://schemas.microsoft.com/office/drawing/2014/main" id="{78C20796-AA25-27A0-3F0B-5C6FCFFFBBB7}"/>
              </a:ext>
            </a:extLst>
          </p:cNvPr>
          <p:cNvSpPr txBox="1"/>
          <p:nvPr/>
        </p:nvSpPr>
        <p:spPr>
          <a:xfrm>
            <a:off x="7181853" y="1661319"/>
            <a:ext cx="3393878" cy="830997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sk-SK" sz="2400" b="1" dirty="0">
                <a:latin typeface="DM Sans" pitchFamily="2" charset="-18"/>
              </a:rPr>
              <a:t>Učitelia mi pomáhajú </a:t>
            </a:r>
            <a:br>
              <a:rPr lang="sk-SK" sz="2400" b="1" dirty="0">
                <a:latin typeface="DM Sans" pitchFamily="2" charset="-18"/>
              </a:rPr>
            </a:br>
            <a:r>
              <a:rPr lang="sk-SK" sz="2400" b="1" dirty="0">
                <a:latin typeface="DM Sans" pitchFamily="2" charset="-18"/>
              </a:rPr>
              <a:t>naplniť môj potenciál</a:t>
            </a:r>
          </a:p>
        </p:txBody>
      </p:sp>
      <p:sp>
        <p:nvSpPr>
          <p:cNvPr id="7" name="BlokTextu 1">
            <a:extLst>
              <a:ext uri="{FF2B5EF4-FFF2-40B4-BE49-F238E27FC236}">
                <a16:creationId xmlns:a16="http://schemas.microsoft.com/office/drawing/2014/main" id="{7762D3C1-CEAD-C10A-0120-18D9761F806A}"/>
              </a:ext>
            </a:extLst>
          </p:cNvPr>
          <p:cNvSpPr txBox="1"/>
          <p:nvPr/>
        </p:nvSpPr>
        <p:spPr>
          <a:xfrm>
            <a:off x="772547" y="1661319"/>
            <a:ext cx="4596832" cy="830997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DM Sans" pitchFamily="2" charset="-18"/>
              </a:rPr>
              <a:t>Dostávam od učiteľov nápomocnú spätnú väzbu</a:t>
            </a:r>
          </a:p>
        </p:txBody>
      </p:sp>
      <p:cxnSp>
        <p:nvCxnSpPr>
          <p:cNvPr id="9" name="Rovná spojovacia šípka 15">
            <a:extLst>
              <a:ext uri="{FF2B5EF4-FFF2-40B4-BE49-F238E27FC236}">
                <a16:creationId xmlns:a16="http://schemas.microsoft.com/office/drawing/2014/main" id="{D79801D2-8134-AC9E-75D0-48B1DDA82A11}"/>
              </a:ext>
            </a:extLst>
          </p:cNvPr>
          <p:cNvCxnSpPr>
            <a:cxnSpLocks/>
          </p:cNvCxnSpPr>
          <p:nvPr/>
        </p:nvCxnSpPr>
        <p:spPr>
          <a:xfrm>
            <a:off x="5014063" y="2077184"/>
            <a:ext cx="1862987" cy="0"/>
          </a:xfrm>
          <a:prstGeom prst="straightConnector1">
            <a:avLst/>
          </a:prstGeom>
          <a:ln w="76200">
            <a:solidFill>
              <a:schemeClr val="accent4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40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21759281-5F4D-2E07-901A-136A300E61EC}"/>
              </a:ext>
            </a:extLst>
          </p:cNvPr>
          <p:cNvSpPr/>
          <p:nvPr/>
        </p:nvSpPr>
        <p:spPr>
          <a:xfrm>
            <a:off x="0" y="314187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Nápomocná spätná väzba pre študentov</a:t>
            </a:r>
          </a:p>
        </p:txBody>
      </p:sp>
      <p:pic>
        <p:nvPicPr>
          <p:cNvPr id="4" name="Zástupný objekt pre obsah 8">
            <a:extLst>
              <a:ext uri="{FF2B5EF4-FFF2-40B4-BE49-F238E27FC236}">
                <a16:creationId xmlns:a16="http://schemas.microsoft.com/office/drawing/2014/main" id="{7D0089FA-DA91-1530-F32F-BA268531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56" y="972065"/>
            <a:ext cx="5305307" cy="5543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330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1">
            <a:extLst>
              <a:ext uri="{FF2B5EF4-FFF2-40B4-BE49-F238E27FC236}">
                <a16:creationId xmlns:a16="http://schemas.microsoft.com/office/drawing/2014/main" id="{7762D3C1-CEAD-C10A-0120-18D9761F806A}"/>
              </a:ext>
            </a:extLst>
          </p:cNvPr>
          <p:cNvSpPr txBox="1"/>
          <p:nvPr/>
        </p:nvSpPr>
        <p:spPr>
          <a:xfrm>
            <a:off x="772547" y="1661319"/>
            <a:ext cx="4596832" cy="830997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DM Sans" pitchFamily="2" charset="-18"/>
              </a:rPr>
              <a:t>Dostávam od učiteľov nápomocnú spätnú väzbu</a:t>
            </a:r>
          </a:p>
        </p:txBody>
      </p:sp>
      <p:pic>
        <p:nvPicPr>
          <p:cNvPr id="4" name="Zástupný objekt pre obsah 8">
            <a:extLst>
              <a:ext uri="{FF2B5EF4-FFF2-40B4-BE49-F238E27FC236}">
                <a16:creationId xmlns:a16="http://schemas.microsoft.com/office/drawing/2014/main" id="{DBFB591D-E35E-DE90-6843-B6C92F2E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1" y="579379"/>
            <a:ext cx="5943881" cy="62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13">
            <a:extLst>
              <a:ext uri="{FF2B5EF4-FFF2-40B4-BE49-F238E27FC236}">
                <a16:creationId xmlns:a16="http://schemas.microsoft.com/office/drawing/2014/main" id="{322B946A-2B09-8039-DC67-910F55388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52" y="74582"/>
            <a:ext cx="4552060" cy="33544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" name="Rovnoramenný trojuholník 2">
            <a:extLst>
              <a:ext uri="{FF2B5EF4-FFF2-40B4-BE49-F238E27FC236}">
                <a16:creationId xmlns:a16="http://schemas.microsoft.com/office/drawing/2014/main" id="{570823B6-307B-1633-6170-657805106625}"/>
              </a:ext>
            </a:extLst>
          </p:cNvPr>
          <p:cNvSpPr/>
          <p:nvPr/>
        </p:nvSpPr>
        <p:spPr>
          <a:xfrm rot="10076508">
            <a:off x="2844101" y="3096895"/>
            <a:ext cx="1057816" cy="1815358"/>
          </a:xfrm>
          <a:prstGeom prst="triangl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9" name="Rovná spojovacia šípka 15">
            <a:extLst>
              <a:ext uri="{FF2B5EF4-FFF2-40B4-BE49-F238E27FC236}">
                <a16:creationId xmlns:a16="http://schemas.microsoft.com/office/drawing/2014/main" id="{B89456B0-8A65-5D58-3260-295F6BF1C3FB}"/>
              </a:ext>
            </a:extLst>
          </p:cNvPr>
          <p:cNvCxnSpPr>
            <a:cxnSpLocks/>
          </p:cNvCxnSpPr>
          <p:nvPr/>
        </p:nvCxnSpPr>
        <p:spPr>
          <a:xfrm flipV="1">
            <a:off x="3571875" y="2492316"/>
            <a:ext cx="4540261" cy="1093847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031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1">
            <a:extLst>
              <a:ext uri="{FF2B5EF4-FFF2-40B4-BE49-F238E27FC236}">
                <a16:creationId xmlns:a16="http://schemas.microsoft.com/office/drawing/2014/main" id="{7762D3C1-CEAD-C10A-0120-18D9761F806A}"/>
              </a:ext>
            </a:extLst>
          </p:cNvPr>
          <p:cNvSpPr txBox="1"/>
          <p:nvPr/>
        </p:nvSpPr>
        <p:spPr>
          <a:xfrm>
            <a:off x="772547" y="1661319"/>
            <a:ext cx="4596832" cy="830997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DM Sans" pitchFamily="2" charset="-18"/>
              </a:rPr>
              <a:t>Dostávam od učiteľov nápomocnú spätnú väzbu</a:t>
            </a:r>
          </a:p>
        </p:txBody>
      </p:sp>
      <p:pic>
        <p:nvPicPr>
          <p:cNvPr id="4" name="Zástupný objekt pre obsah 8">
            <a:extLst>
              <a:ext uri="{FF2B5EF4-FFF2-40B4-BE49-F238E27FC236}">
                <a16:creationId xmlns:a16="http://schemas.microsoft.com/office/drawing/2014/main" id="{DBFB591D-E35E-DE90-6843-B6C92F2E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1" y="579379"/>
            <a:ext cx="5943881" cy="62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13">
            <a:extLst>
              <a:ext uri="{FF2B5EF4-FFF2-40B4-BE49-F238E27FC236}">
                <a16:creationId xmlns:a16="http://schemas.microsoft.com/office/drawing/2014/main" id="{322B946A-2B09-8039-DC67-910F55388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52" y="74582"/>
            <a:ext cx="4552060" cy="33544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3" name="Obrázok 7">
            <a:extLst>
              <a:ext uri="{FF2B5EF4-FFF2-40B4-BE49-F238E27FC236}">
                <a16:creationId xmlns:a16="http://schemas.microsoft.com/office/drawing/2014/main" id="{32124B26-EFA3-A0AB-66E2-076783A8D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452" y="3533956"/>
            <a:ext cx="4523752" cy="332486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4" name="Kruh s výrezom 2">
            <a:extLst>
              <a:ext uri="{FF2B5EF4-FFF2-40B4-BE49-F238E27FC236}">
                <a16:creationId xmlns:a16="http://schemas.microsoft.com/office/drawing/2014/main" id="{B9F7C50D-AC4D-D668-F57C-0DEA280C3518}"/>
              </a:ext>
            </a:extLst>
          </p:cNvPr>
          <p:cNvSpPr/>
          <p:nvPr/>
        </p:nvSpPr>
        <p:spPr>
          <a:xfrm>
            <a:off x="1813723" y="3081933"/>
            <a:ext cx="3392996" cy="3328989"/>
          </a:xfrm>
          <a:prstGeom prst="pie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dĺžnik 10">
            <a:extLst>
              <a:ext uri="{FF2B5EF4-FFF2-40B4-BE49-F238E27FC236}">
                <a16:creationId xmlns:a16="http://schemas.microsoft.com/office/drawing/2014/main" id="{4B31798B-E4CF-50B9-19EA-723924E8AEE4}"/>
              </a:ext>
            </a:extLst>
          </p:cNvPr>
          <p:cNvSpPr/>
          <p:nvPr/>
        </p:nvSpPr>
        <p:spPr>
          <a:xfrm>
            <a:off x="3707039" y="6394192"/>
            <a:ext cx="543151" cy="35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dĺžnik 10">
            <a:extLst>
              <a:ext uri="{FF2B5EF4-FFF2-40B4-BE49-F238E27FC236}">
                <a16:creationId xmlns:a16="http://schemas.microsoft.com/office/drawing/2014/main" id="{21F1BC3D-322B-6CB7-ADE3-4A2844812418}"/>
              </a:ext>
            </a:extLst>
          </p:cNvPr>
          <p:cNvSpPr/>
          <p:nvPr/>
        </p:nvSpPr>
        <p:spPr>
          <a:xfrm>
            <a:off x="1333219" y="3817680"/>
            <a:ext cx="695606" cy="35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dĺžnik 10">
            <a:extLst>
              <a:ext uri="{FF2B5EF4-FFF2-40B4-BE49-F238E27FC236}">
                <a16:creationId xmlns:a16="http://schemas.microsoft.com/office/drawing/2014/main" id="{59E16627-9D5B-6E66-FD6D-5647F75B0BB7}"/>
              </a:ext>
            </a:extLst>
          </p:cNvPr>
          <p:cNvSpPr/>
          <p:nvPr/>
        </p:nvSpPr>
        <p:spPr>
          <a:xfrm>
            <a:off x="2799387" y="2795768"/>
            <a:ext cx="543151" cy="35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ĺžnik: zaoblené rohy 15">
            <a:extLst>
              <a:ext uri="{FF2B5EF4-FFF2-40B4-BE49-F238E27FC236}">
                <a16:creationId xmlns:a16="http://schemas.microsoft.com/office/drawing/2014/main" id="{655D3F4F-711B-DC73-06EB-476BF05689CE}"/>
              </a:ext>
            </a:extLst>
          </p:cNvPr>
          <p:cNvSpPr/>
          <p:nvPr/>
        </p:nvSpPr>
        <p:spPr>
          <a:xfrm>
            <a:off x="4680627" y="3174727"/>
            <a:ext cx="588739" cy="35922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0" name="Rovná spojovacia šípka 15">
            <a:extLst>
              <a:ext uri="{FF2B5EF4-FFF2-40B4-BE49-F238E27FC236}">
                <a16:creationId xmlns:a16="http://schemas.microsoft.com/office/drawing/2014/main" id="{2CAC23D4-346A-CBC0-FD88-B29A9CE47CD2}"/>
              </a:ext>
            </a:extLst>
          </p:cNvPr>
          <p:cNvCxnSpPr>
            <a:cxnSpLocks/>
          </p:cNvCxnSpPr>
          <p:nvPr/>
        </p:nvCxnSpPr>
        <p:spPr>
          <a:xfrm>
            <a:off x="5269366" y="3533956"/>
            <a:ext cx="2931659" cy="1552394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ĺžnik 17">
            <a:extLst>
              <a:ext uri="{FF2B5EF4-FFF2-40B4-BE49-F238E27FC236}">
                <a16:creationId xmlns:a16="http://schemas.microsoft.com/office/drawing/2014/main" id="{A7323AB3-C405-6875-E217-07A770B873DC}"/>
              </a:ext>
            </a:extLst>
          </p:cNvPr>
          <p:cNvSpPr/>
          <p:nvPr/>
        </p:nvSpPr>
        <p:spPr>
          <a:xfrm>
            <a:off x="7276471" y="-1"/>
            <a:ext cx="4650041" cy="3428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3757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265321" y="677952"/>
            <a:ext cx="2612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500" b="1" dirty="0">
                <a:solidFill>
                  <a:srgbClr val="27397F"/>
                </a:solidFill>
                <a:latin typeface="DM Sans" pitchFamily="2" charset="-18"/>
              </a:rPr>
              <a:t>OBSAH</a:t>
            </a:r>
          </a:p>
        </p:txBody>
      </p:sp>
      <p:sp>
        <p:nvSpPr>
          <p:cNvPr id="9" name="Obdĺžnik 12">
            <a:extLst>
              <a:ext uri="{FF2B5EF4-FFF2-40B4-BE49-F238E27FC236}">
                <a16:creationId xmlns:a16="http://schemas.microsoft.com/office/drawing/2014/main" id="{18FB2C75-6562-4E27-82AF-A862D0894F0C}"/>
              </a:ext>
            </a:extLst>
          </p:cNvPr>
          <p:cNvSpPr/>
          <p:nvPr/>
        </p:nvSpPr>
        <p:spPr>
          <a:xfrm>
            <a:off x="918469" y="4338798"/>
            <a:ext cx="9481987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5.	Projekt Akademická štvrťhodinka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0450E-A409-7A63-62B7-D8F232C01727}"/>
              </a:ext>
            </a:extLst>
          </p:cNvPr>
          <p:cNvSpPr txBox="1"/>
          <p:nvPr/>
        </p:nvSpPr>
        <p:spPr>
          <a:xfrm>
            <a:off x="918470" y="1861281"/>
            <a:ext cx="6097772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1. 	Východiská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29775-9206-1A2E-7179-297C8E232477}"/>
              </a:ext>
            </a:extLst>
          </p:cNvPr>
          <p:cNvSpPr txBox="1"/>
          <p:nvPr/>
        </p:nvSpPr>
        <p:spPr>
          <a:xfrm>
            <a:off x="918470" y="3031443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3.	Postavenie zainteresovaných strán – študentov v systéme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9CFA6-02DA-4602-1911-3D7E6486DFB6}"/>
              </a:ext>
            </a:extLst>
          </p:cNvPr>
          <p:cNvSpPr txBox="1"/>
          <p:nvPr/>
        </p:nvSpPr>
        <p:spPr>
          <a:xfrm>
            <a:off x="918469" y="3674684"/>
            <a:ext cx="9801565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4.	Pohľad študentov na prebiehajúce zmeny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E365A-B068-F1A0-B9C5-DA33C67E9F3F}"/>
              </a:ext>
            </a:extLst>
          </p:cNvPr>
          <p:cNvSpPr txBox="1"/>
          <p:nvPr/>
        </p:nvSpPr>
        <p:spPr>
          <a:xfrm>
            <a:off x="918469" y="514570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DM Sans" pitchFamily="2" charset="-18"/>
                <a:ea typeface="+mn-ea"/>
                <a:cs typeface="+mn-cs"/>
              </a:rPr>
              <a:t>6.	Záver</a:t>
            </a:r>
            <a:endParaRPr lang="sk-S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DB72E-738E-8D99-3AC9-403897DCDC34}"/>
              </a:ext>
            </a:extLst>
          </p:cNvPr>
          <p:cNvSpPr txBox="1"/>
          <p:nvPr/>
        </p:nvSpPr>
        <p:spPr>
          <a:xfrm>
            <a:off x="918469" y="2411952"/>
            <a:ext cx="10168630" cy="59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2400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2. 	Zmena systému akreditácií </a:t>
            </a:r>
          </a:p>
        </p:txBody>
      </p:sp>
    </p:spTree>
    <p:extLst>
      <p:ext uri="{BB962C8B-B14F-4D97-AF65-F5344CB8AC3E}">
        <p14:creationId xmlns:p14="http://schemas.microsoft.com/office/powerpoint/2010/main" val="1986946880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F6153BF0-1232-EBF7-D1C2-B2D16965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0845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 err="1">
                <a:solidFill>
                  <a:srgbClr val="27397F"/>
                </a:solidFill>
                <a:highlight>
                  <a:srgbClr val="FBBF4B"/>
                </a:highlight>
              </a:rPr>
              <a:t>Priebežné</a:t>
            </a:r>
            <a:r>
              <a:rPr lang="en-US" sz="3100" dirty="0">
                <a:solidFill>
                  <a:srgbClr val="27397F"/>
                </a:solidFill>
                <a:highlight>
                  <a:srgbClr val="FBBF4B"/>
                </a:highlight>
              </a:rPr>
              <a:t> </a:t>
            </a:r>
            <a:r>
              <a:rPr lang="en-US" sz="3100" dirty="0" err="1">
                <a:solidFill>
                  <a:srgbClr val="27397F"/>
                </a:solidFill>
                <a:highlight>
                  <a:srgbClr val="FBBF4B"/>
                </a:highlight>
              </a:rPr>
              <a:t>hodnotenie</a:t>
            </a:r>
            <a:r>
              <a:rPr lang="en-US" sz="3100" dirty="0">
                <a:solidFill>
                  <a:srgbClr val="27397F"/>
                </a:solidFill>
                <a:highlight>
                  <a:srgbClr val="FBBF4B"/>
                </a:highlight>
              </a:rPr>
              <a:t> </a:t>
            </a:r>
            <a:r>
              <a:rPr lang="en-US" sz="3100" dirty="0" err="1">
                <a:solidFill>
                  <a:srgbClr val="27397F"/>
                </a:solidFill>
                <a:highlight>
                  <a:srgbClr val="FBBF4B"/>
                </a:highlight>
              </a:rPr>
              <a:t>počas</a:t>
            </a:r>
            <a:r>
              <a:rPr lang="en-US" sz="3100" dirty="0">
                <a:solidFill>
                  <a:srgbClr val="27397F"/>
                </a:solidFill>
                <a:highlight>
                  <a:srgbClr val="FBBF4B"/>
                </a:highlight>
              </a:rPr>
              <a:t> </a:t>
            </a:r>
            <a:r>
              <a:rPr lang="en-US" sz="3100" dirty="0" err="1">
                <a:solidFill>
                  <a:srgbClr val="27397F"/>
                </a:solidFill>
                <a:highlight>
                  <a:srgbClr val="FBBF4B"/>
                </a:highlight>
              </a:rPr>
              <a:t>semestra</a:t>
            </a:r>
            <a:endParaRPr lang="en-US" sz="3100" dirty="0">
              <a:solidFill>
                <a:srgbClr val="27397F"/>
              </a:solidFill>
              <a:highlight>
                <a:srgbClr val="FBBF4B"/>
              </a:highlight>
            </a:endParaRP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3403622B-1BF8-E5DB-F934-FEED60359D86}"/>
              </a:ext>
            </a:extLst>
          </p:cNvPr>
          <p:cNvSpPr/>
          <p:nvPr/>
        </p:nvSpPr>
        <p:spPr>
          <a:xfrm>
            <a:off x="0" y="1171437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Nápomocná spätná väzba pre študentov</a:t>
            </a:r>
          </a:p>
        </p:txBody>
      </p:sp>
    </p:spTree>
    <p:extLst>
      <p:ext uri="{BB962C8B-B14F-4D97-AF65-F5344CB8AC3E}">
        <p14:creationId xmlns:p14="http://schemas.microsoft.com/office/powerpoint/2010/main" val="3627591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B35146B-C98D-F118-93D9-0A2BE01DD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616"/>
          <a:stretch/>
        </p:blipFill>
        <p:spPr>
          <a:xfrm>
            <a:off x="1524020" y="1282"/>
            <a:ext cx="9143980" cy="6856718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8DAD390C-DA8A-DE18-63E3-0E7BADB980F8}"/>
              </a:ext>
            </a:extLst>
          </p:cNvPr>
          <p:cNvSpPr/>
          <p:nvPr/>
        </p:nvSpPr>
        <p:spPr>
          <a:xfrm>
            <a:off x="1611087" y="3352801"/>
            <a:ext cx="8926285" cy="340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sk-SK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E41987D-1E3B-F7C5-F2C1-B1B2184EB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705" y="3352800"/>
            <a:ext cx="6546452" cy="4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0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B35146B-C98D-F118-93D9-0A2BE01DD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616"/>
          <a:stretch/>
        </p:blipFill>
        <p:spPr>
          <a:xfrm>
            <a:off x="1524020" y="1282"/>
            <a:ext cx="9143980" cy="68567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5B4821-BE2B-8F77-89D4-61B8EDB02AE5}"/>
              </a:ext>
            </a:extLst>
          </p:cNvPr>
          <p:cNvCxnSpPr>
            <a:cxnSpLocks/>
          </p:cNvCxnSpPr>
          <p:nvPr/>
        </p:nvCxnSpPr>
        <p:spPr>
          <a:xfrm flipH="1">
            <a:off x="6681019" y="3429000"/>
            <a:ext cx="2138516" cy="201315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 descr="Worried face with solid fill with solid fill">
            <a:extLst>
              <a:ext uri="{FF2B5EF4-FFF2-40B4-BE49-F238E27FC236}">
                <a16:creationId xmlns:a16="http://schemas.microsoft.com/office/drawing/2014/main" id="{520BDEE7-D780-0291-E310-E439DC85F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585" y="5442155"/>
            <a:ext cx="914400" cy="914400"/>
          </a:xfrm>
          <a:prstGeom prst="rect">
            <a:avLst/>
          </a:prstGeom>
        </p:spPr>
      </p:pic>
      <p:pic>
        <p:nvPicPr>
          <p:cNvPr id="10" name="Graphic 9" descr="Smiling face with solid fill with solid fill">
            <a:extLst>
              <a:ext uri="{FF2B5EF4-FFF2-40B4-BE49-F238E27FC236}">
                <a16:creationId xmlns:a16="http://schemas.microsoft.com/office/drawing/2014/main" id="{9103BC03-35B5-DE1D-A122-3AD8CCC58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585" y="23892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20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4F3D9-06BD-2FDA-B442-AEB9FFAB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Nie každé hodnotenie je nápomocné...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CD9721C-623F-DBE3-E00B-C06D871C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531" y="2750645"/>
            <a:ext cx="6266392" cy="924995"/>
          </a:xfrm>
          <a:prstGeom prst="rect">
            <a:avLst/>
          </a:prstGeom>
        </p:spPr>
      </p:pic>
      <p:pic>
        <p:nvPicPr>
          <p:cNvPr id="10" name="Zástupný objekt pre obsah 4">
            <a:extLst>
              <a:ext uri="{FF2B5EF4-FFF2-40B4-BE49-F238E27FC236}">
                <a16:creationId xmlns:a16="http://schemas.microsoft.com/office/drawing/2014/main" id="{0F88EBCE-F3B3-3938-EC1C-333B3AB3A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66" r="1021" b="2615"/>
          <a:stretch/>
        </p:blipFill>
        <p:spPr>
          <a:xfrm>
            <a:off x="1570713" y="3675640"/>
            <a:ext cx="9050574" cy="1430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89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315A001D-A817-34D2-3A33-1A4EB6C7C89E}"/>
              </a:ext>
            </a:extLst>
          </p:cNvPr>
          <p:cNvSpPr/>
          <p:nvPr/>
        </p:nvSpPr>
        <p:spPr>
          <a:xfrm>
            <a:off x="165684" y="689000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CESTA K VYSOKÉMU PRÍNOSU PRE ŠTUDENTOV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7B4A8A93-F063-1A31-FB65-46351D282111}"/>
              </a:ext>
            </a:extLst>
          </p:cNvPr>
          <p:cNvSpPr/>
          <p:nvPr/>
        </p:nvSpPr>
        <p:spPr>
          <a:xfrm>
            <a:off x="308559" y="1998687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Zrozumiteľnosť a správne metódy</a:t>
            </a: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795A6C65-CAEB-03B9-D881-F14A608F0AC3}"/>
              </a:ext>
            </a:extLst>
          </p:cNvPr>
          <p:cNvSpPr/>
          <p:nvPr/>
        </p:nvSpPr>
        <p:spPr>
          <a:xfrm>
            <a:off x="308557" y="2753542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Nápomocná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spätná väzba pre študentov</a:t>
            </a:r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BD3DB065-7CF2-8FB3-32EC-BE4DE1B09506}"/>
              </a:ext>
            </a:extLst>
          </p:cNvPr>
          <p:cNvSpPr/>
          <p:nvPr/>
        </p:nvSpPr>
        <p:spPr>
          <a:xfrm>
            <a:off x="308559" y="3549627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Korektné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hodnotenie, jasné pravidlá</a:t>
            </a: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0CCE152C-7F58-02DC-6843-3B3B0904AAF8}"/>
              </a:ext>
            </a:extLst>
          </p:cNvPr>
          <p:cNvSpPr/>
          <p:nvPr/>
        </p:nvSpPr>
        <p:spPr>
          <a:xfrm>
            <a:off x="308558" y="4375655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Kvalita vyučujúcich a ich prístup k prepájaniu s praxou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ĺžnik 10">
            <a:extLst>
              <a:ext uri="{FF2B5EF4-FFF2-40B4-BE49-F238E27FC236}">
                <a16:creationId xmlns:a16="http://schemas.microsoft.com/office/drawing/2014/main" id="{2B061197-432C-BE35-90C9-666FD5836B38}"/>
              </a:ext>
            </a:extLst>
          </p:cNvPr>
          <p:cNvSpPr/>
          <p:nvPr/>
        </p:nvSpPr>
        <p:spPr>
          <a:xfrm>
            <a:off x="308557" y="5100567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Kvalitné vybavenie školy 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36990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FAAB8CC6-A505-91ED-33A9-7C8F0BC5E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6" y="1024356"/>
            <a:ext cx="9872662" cy="55040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ĺžnik 10">
            <a:extLst>
              <a:ext uri="{FF2B5EF4-FFF2-40B4-BE49-F238E27FC236}">
                <a16:creationId xmlns:a16="http://schemas.microsoft.com/office/drawing/2014/main" id="{89E0C50B-D6B8-8742-FF01-39E698EE0AD8}"/>
              </a:ext>
            </a:extLst>
          </p:cNvPr>
          <p:cNvSpPr/>
          <p:nvPr/>
        </p:nvSpPr>
        <p:spPr>
          <a:xfrm>
            <a:off x="1370443" y="408221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Korektné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hodnotenie, jasné pravidlá</a:t>
            </a: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A794CE29-0451-EA16-B8C5-A50D462A70B6}"/>
              </a:ext>
            </a:extLst>
          </p:cNvPr>
          <p:cNvSpPr/>
          <p:nvPr/>
        </p:nvSpPr>
        <p:spPr>
          <a:xfrm>
            <a:off x="257175" y="4188542"/>
            <a:ext cx="9872661" cy="194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Grafický objekt 14" descr="Opakovať obrys">
            <a:extLst>
              <a:ext uri="{FF2B5EF4-FFF2-40B4-BE49-F238E27FC236}">
                <a16:creationId xmlns:a16="http://schemas.microsoft.com/office/drawing/2014/main" id="{33D16C56-49ED-2E35-4FB1-9C7E1296F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0443" y="400484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jekt pre obsah 4">
            <a:extLst>
              <a:ext uri="{FF2B5EF4-FFF2-40B4-BE49-F238E27FC236}">
                <a16:creationId xmlns:a16="http://schemas.microsoft.com/office/drawing/2014/main" id="{9D23974C-6ECE-EDE1-E03F-7CD1D987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" y="1543050"/>
            <a:ext cx="7598239" cy="51668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ĺžnik 10">
            <a:extLst>
              <a:ext uri="{FF2B5EF4-FFF2-40B4-BE49-F238E27FC236}">
                <a16:creationId xmlns:a16="http://schemas.microsoft.com/office/drawing/2014/main" id="{79A6B2D2-D7FE-48BF-5B43-5D05256BD6E0}"/>
              </a:ext>
            </a:extLst>
          </p:cNvPr>
          <p:cNvSpPr/>
          <p:nvPr/>
        </p:nvSpPr>
        <p:spPr>
          <a:xfrm>
            <a:off x="1370443" y="408221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Korektné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hodnotenie, jasné pravidlá</a:t>
            </a:r>
          </a:p>
        </p:txBody>
      </p:sp>
    </p:spTree>
    <p:extLst>
      <p:ext uri="{BB962C8B-B14F-4D97-AF65-F5344CB8AC3E}">
        <p14:creationId xmlns:p14="http://schemas.microsoft.com/office/powerpoint/2010/main" val="35352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jekt pre obsah 4">
            <a:extLst>
              <a:ext uri="{FF2B5EF4-FFF2-40B4-BE49-F238E27FC236}">
                <a16:creationId xmlns:a16="http://schemas.microsoft.com/office/drawing/2014/main" id="{9D23974C-6ECE-EDE1-E03F-7CD1D987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" y="2627183"/>
            <a:ext cx="6003926" cy="40826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ĺžnik 10">
            <a:extLst>
              <a:ext uri="{FF2B5EF4-FFF2-40B4-BE49-F238E27FC236}">
                <a16:creationId xmlns:a16="http://schemas.microsoft.com/office/drawing/2014/main" id="{9C21EF32-46AA-9006-1CAD-DA392414E387}"/>
              </a:ext>
            </a:extLst>
          </p:cNvPr>
          <p:cNvSpPr/>
          <p:nvPr/>
        </p:nvSpPr>
        <p:spPr>
          <a:xfrm>
            <a:off x="6915151" y="4230818"/>
            <a:ext cx="4741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400" b="1" dirty="0">
                <a:solidFill>
                  <a:srgbClr val="27397F"/>
                </a:solidFill>
                <a:latin typeface="Calibri" panose="020F0502020204030204"/>
              </a:rPr>
              <a:t>Objektívne odráža môj výkon </a:t>
            </a:r>
            <a:r>
              <a:rPr lang="sk-SK" sz="2400" b="1" dirty="0">
                <a:solidFill>
                  <a:srgbClr val="27397F"/>
                </a:solidFill>
                <a:highlight>
                  <a:srgbClr val="F2314C"/>
                </a:highlight>
                <a:latin typeface="Calibri" panose="020F0502020204030204"/>
              </a:rPr>
              <a:t>31%</a:t>
            </a:r>
            <a:r>
              <a:rPr lang="sk-SK" sz="2400" b="1" dirty="0">
                <a:solidFill>
                  <a:srgbClr val="27397F"/>
                </a:solidFill>
                <a:latin typeface="Calibri" panose="020F0502020204030204"/>
              </a:rPr>
              <a:t> 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7660A57A-6340-6994-89E7-DD071051839B}"/>
              </a:ext>
            </a:extLst>
          </p:cNvPr>
          <p:cNvSpPr/>
          <p:nvPr/>
        </p:nvSpPr>
        <p:spPr>
          <a:xfrm>
            <a:off x="3745372" y="4016918"/>
            <a:ext cx="2743199" cy="269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F2D7D488-AD62-C3A8-5C88-B886A28956B8}"/>
              </a:ext>
            </a:extLst>
          </p:cNvPr>
          <p:cNvSpPr/>
          <p:nvPr/>
        </p:nvSpPr>
        <p:spPr>
          <a:xfrm rot="2827869">
            <a:off x="3647665" y="4421130"/>
            <a:ext cx="977378" cy="249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Rovná spojovacia šípka 15">
            <a:extLst>
              <a:ext uri="{FF2B5EF4-FFF2-40B4-BE49-F238E27FC236}">
                <a16:creationId xmlns:a16="http://schemas.microsoft.com/office/drawing/2014/main" id="{D2129C0A-4CF7-33A0-2A97-2E5F83329632}"/>
              </a:ext>
            </a:extLst>
          </p:cNvPr>
          <p:cNvCxnSpPr>
            <a:cxnSpLocks/>
          </p:cNvCxnSpPr>
          <p:nvPr/>
        </p:nvCxnSpPr>
        <p:spPr>
          <a:xfrm flipV="1">
            <a:off x="3306761" y="4461650"/>
            <a:ext cx="4037352" cy="695809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 10">
            <a:extLst>
              <a:ext uri="{FF2B5EF4-FFF2-40B4-BE49-F238E27FC236}">
                <a16:creationId xmlns:a16="http://schemas.microsoft.com/office/drawing/2014/main" id="{ED258E0B-7CBF-5766-761F-86344115FA39}"/>
              </a:ext>
            </a:extLst>
          </p:cNvPr>
          <p:cNvSpPr/>
          <p:nvPr/>
        </p:nvSpPr>
        <p:spPr>
          <a:xfrm>
            <a:off x="1370443" y="408221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Korektné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hodnotenie, jasné pravidlá</a:t>
            </a:r>
          </a:p>
        </p:txBody>
      </p:sp>
    </p:spTree>
    <p:extLst>
      <p:ext uri="{BB962C8B-B14F-4D97-AF65-F5344CB8AC3E}">
        <p14:creationId xmlns:p14="http://schemas.microsoft.com/office/powerpoint/2010/main" val="407336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jekt pre obsah 4">
            <a:extLst>
              <a:ext uri="{FF2B5EF4-FFF2-40B4-BE49-F238E27FC236}">
                <a16:creationId xmlns:a16="http://schemas.microsoft.com/office/drawing/2014/main" id="{9D23974C-6ECE-EDE1-E03F-7CD1D987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" y="2627183"/>
            <a:ext cx="6003926" cy="40826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ĺžnik 10">
            <a:extLst>
              <a:ext uri="{FF2B5EF4-FFF2-40B4-BE49-F238E27FC236}">
                <a16:creationId xmlns:a16="http://schemas.microsoft.com/office/drawing/2014/main" id="{9C21EF32-46AA-9006-1CAD-DA392414E387}"/>
              </a:ext>
            </a:extLst>
          </p:cNvPr>
          <p:cNvSpPr/>
          <p:nvPr/>
        </p:nvSpPr>
        <p:spPr>
          <a:xfrm>
            <a:off x="7131947" y="4139728"/>
            <a:ext cx="4741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400" b="1" dirty="0">
                <a:solidFill>
                  <a:srgbClr val="27397F"/>
                </a:solidFill>
                <a:latin typeface="Calibri" panose="020F0502020204030204"/>
              </a:rPr>
              <a:t>Objektívne odráža môj výkon </a:t>
            </a:r>
            <a:r>
              <a:rPr lang="sk-SK" sz="2400" b="1" dirty="0">
                <a:solidFill>
                  <a:srgbClr val="27397F"/>
                </a:solidFill>
                <a:highlight>
                  <a:srgbClr val="F2314C"/>
                </a:highlight>
                <a:latin typeface="Calibri" panose="020F0502020204030204"/>
              </a:rPr>
              <a:t>31%</a:t>
            </a:r>
            <a:r>
              <a:rPr lang="sk-SK" sz="2400" b="1" dirty="0">
                <a:solidFill>
                  <a:srgbClr val="27397F"/>
                </a:solidFill>
                <a:latin typeface="Calibri" panose="020F0502020204030204"/>
              </a:rPr>
              <a:t> 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F2D7D488-AD62-C3A8-5C88-B886A28956B8}"/>
              </a:ext>
            </a:extLst>
          </p:cNvPr>
          <p:cNvSpPr/>
          <p:nvPr/>
        </p:nvSpPr>
        <p:spPr>
          <a:xfrm rot="2827869">
            <a:off x="2135180" y="4635861"/>
            <a:ext cx="1347870" cy="133714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6B0ED567-CDFA-1E57-4D60-82445F4C2DA6}"/>
              </a:ext>
            </a:extLst>
          </p:cNvPr>
          <p:cNvSpPr/>
          <p:nvPr/>
        </p:nvSpPr>
        <p:spPr>
          <a:xfrm>
            <a:off x="7193757" y="2636525"/>
            <a:ext cx="4741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2400" b="1" dirty="0">
                <a:solidFill>
                  <a:srgbClr val="27397F"/>
                </a:solidFill>
                <a:latin typeface="Calibri" panose="020F0502020204030204"/>
              </a:rPr>
              <a:t>Objektívne odráža môj výkon </a:t>
            </a:r>
            <a:r>
              <a:rPr lang="sk-SK" sz="2400" b="1" dirty="0">
                <a:solidFill>
                  <a:srgbClr val="27397F"/>
                </a:solidFill>
                <a:highlight>
                  <a:srgbClr val="00FF00"/>
                </a:highlight>
                <a:latin typeface="Calibri" panose="020F0502020204030204"/>
              </a:rPr>
              <a:t>67% 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Rovná spojovacia šípka 15">
            <a:extLst>
              <a:ext uri="{FF2B5EF4-FFF2-40B4-BE49-F238E27FC236}">
                <a16:creationId xmlns:a16="http://schemas.microsoft.com/office/drawing/2014/main" id="{1D7C3F65-941A-49AF-2CE6-6F212B4D610C}"/>
              </a:ext>
            </a:extLst>
          </p:cNvPr>
          <p:cNvCxnSpPr>
            <a:cxnSpLocks/>
          </p:cNvCxnSpPr>
          <p:nvPr/>
        </p:nvCxnSpPr>
        <p:spPr>
          <a:xfrm flipV="1">
            <a:off x="4514850" y="3088847"/>
            <a:ext cx="2957513" cy="2526141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15">
            <a:extLst>
              <a:ext uri="{FF2B5EF4-FFF2-40B4-BE49-F238E27FC236}">
                <a16:creationId xmlns:a16="http://schemas.microsoft.com/office/drawing/2014/main" id="{14C4CC23-4A84-65C1-C0EB-6FE9F911F489}"/>
              </a:ext>
            </a:extLst>
          </p:cNvPr>
          <p:cNvCxnSpPr>
            <a:cxnSpLocks/>
          </p:cNvCxnSpPr>
          <p:nvPr/>
        </p:nvCxnSpPr>
        <p:spPr>
          <a:xfrm flipV="1">
            <a:off x="3306761" y="4461650"/>
            <a:ext cx="4037352" cy="695809"/>
          </a:xfrm>
          <a:prstGeom prst="straightConnector1">
            <a:avLst/>
          </a:prstGeom>
          <a:ln w="38100">
            <a:solidFill>
              <a:srgbClr val="FF0000">
                <a:alpha val="50000"/>
              </a:srgb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FCDEEDF-094C-EBBF-229B-ADDADD396E59}"/>
              </a:ext>
            </a:extLst>
          </p:cNvPr>
          <p:cNvSpPr/>
          <p:nvPr/>
        </p:nvSpPr>
        <p:spPr>
          <a:xfrm rot="9453873">
            <a:off x="3075223" y="4187612"/>
            <a:ext cx="915794" cy="1227470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v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D7FF04F-4AAC-8B15-EAAE-ACF01DDB2D97}"/>
              </a:ext>
            </a:extLst>
          </p:cNvPr>
          <p:cNvSpPr/>
          <p:nvPr/>
        </p:nvSpPr>
        <p:spPr>
          <a:xfrm rot="19548799">
            <a:off x="2907165" y="3754300"/>
            <a:ext cx="922849" cy="392848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8766D196-9A02-3783-E08D-4A230CE77AE9}"/>
              </a:ext>
            </a:extLst>
          </p:cNvPr>
          <p:cNvSpPr/>
          <p:nvPr/>
        </p:nvSpPr>
        <p:spPr>
          <a:xfrm>
            <a:off x="1370443" y="408221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Korektné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hodnotenie, jasné pravidlá</a:t>
            </a:r>
          </a:p>
        </p:txBody>
      </p:sp>
    </p:spTree>
    <p:extLst>
      <p:ext uri="{BB962C8B-B14F-4D97-AF65-F5344CB8AC3E}">
        <p14:creationId xmlns:p14="http://schemas.microsoft.com/office/powerpoint/2010/main" val="1723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54D49-FF0D-5442-02B2-EBF49B9C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028245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Učitelia</a:t>
            </a:r>
            <a:r>
              <a:rPr lang="sk-SK" dirty="0"/>
              <a:t> dodržiavajú dohodnutý </a:t>
            </a:r>
            <a:br>
              <a:rPr lang="sk-SK" dirty="0"/>
            </a:br>
            <a:r>
              <a:rPr lang="sk-SK" dirty="0"/>
              <a:t>harmonogram výučby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88E9240-1DBC-D005-22B0-A38735ED2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7" y="1654502"/>
            <a:ext cx="6085859" cy="45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3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10">
            <a:extLst>
              <a:ext uri="{FF2B5EF4-FFF2-40B4-BE49-F238E27FC236}">
                <a16:creationId xmlns:a16="http://schemas.microsoft.com/office/drawing/2014/main" id="{640727F9-E2A1-5BE5-7FAF-51A8FF19DAF0}"/>
              </a:ext>
            </a:extLst>
          </p:cNvPr>
          <p:cNvSpPr/>
          <p:nvPr/>
        </p:nvSpPr>
        <p:spPr>
          <a:xfrm>
            <a:off x="771910" y="1147627"/>
            <a:ext cx="11286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-18"/>
              </a:rPr>
              <a:t>ZVÝŠIŤ KVALITU VZDELÁVANIA</a:t>
            </a:r>
          </a:p>
        </p:txBody>
      </p:sp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1CA3EC20-016F-A6B8-8D3E-6FFC43E9B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902168" y="2725505"/>
            <a:ext cx="1411243" cy="1411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95D47-A8A4-4718-8D81-BADA03B645A0}"/>
              </a:ext>
            </a:extLst>
          </p:cNvPr>
          <p:cNvSpPr txBox="1"/>
          <p:nvPr/>
        </p:nvSpPr>
        <p:spPr>
          <a:xfrm>
            <a:off x="1229096" y="4485294"/>
            <a:ext cx="10168630" cy="122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27397F"/>
              </a:buClr>
            </a:pPr>
            <a:r>
              <a:rPr lang="sk-SK" sz="5400" b="1" dirty="0">
                <a:solidFill>
                  <a:schemeClr val="bg1"/>
                </a:solidFill>
                <a:latin typeface="DM Sans" pitchFamily="2" charset="-18"/>
              </a:rPr>
              <a:t>ZMENA SYSTÉMU AKREDITÁCIÍ </a:t>
            </a:r>
          </a:p>
        </p:txBody>
      </p:sp>
    </p:spTree>
    <p:extLst>
      <p:ext uri="{BB962C8B-B14F-4D97-AF65-F5344CB8AC3E}">
        <p14:creationId xmlns:p14="http://schemas.microsoft.com/office/powerpoint/2010/main" val="16541600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54D49-FF0D-5442-02B2-EBF49B9C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028245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Učitelia</a:t>
            </a:r>
            <a:r>
              <a:rPr lang="sk-SK" dirty="0"/>
              <a:t> dodržiavajú dohodnutý </a:t>
            </a:r>
            <a:br>
              <a:rPr lang="sk-SK" dirty="0"/>
            </a:br>
            <a:r>
              <a:rPr lang="sk-SK" dirty="0"/>
              <a:t>harmonogram výučby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88E9240-1DBC-D005-22B0-A38735ED2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587" y="1639754"/>
            <a:ext cx="6085859" cy="4535055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85E0452F-52B9-9DDF-0780-102554B9BF48}"/>
              </a:ext>
            </a:extLst>
          </p:cNvPr>
          <p:cNvSpPr/>
          <p:nvPr/>
        </p:nvSpPr>
        <p:spPr>
          <a:xfrm rot="3128634">
            <a:off x="3802194" y="3745662"/>
            <a:ext cx="2824626" cy="2405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8DAE0D42-B6EF-A0CC-642B-D6C7418959E5}"/>
              </a:ext>
            </a:extLst>
          </p:cNvPr>
          <p:cNvSpPr/>
          <p:nvPr/>
        </p:nvSpPr>
        <p:spPr>
          <a:xfrm rot="5400000">
            <a:off x="6014992" y="3200691"/>
            <a:ext cx="3139603" cy="243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6652233-0F3A-1A14-F1E0-51B5EEDDBDC7}"/>
              </a:ext>
            </a:extLst>
          </p:cNvPr>
          <p:cNvSpPr/>
          <p:nvPr/>
        </p:nvSpPr>
        <p:spPr>
          <a:xfrm>
            <a:off x="6096001" y="5584371"/>
            <a:ext cx="511629" cy="478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27B6AACF-7715-DF7C-00B5-8461AB1B4227}"/>
              </a:ext>
            </a:extLst>
          </p:cNvPr>
          <p:cNvSpPr/>
          <p:nvPr/>
        </p:nvSpPr>
        <p:spPr>
          <a:xfrm>
            <a:off x="3657600" y="2046515"/>
            <a:ext cx="5573486" cy="554643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43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E7E88EE-C7D8-8310-E9CC-BE29D2FAC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6601" y="781113"/>
            <a:ext cx="8178799" cy="529577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BD0DBF5-9997-72F6-5036-9DFFF57BC46D}"/>
              </a:ext>
            </a:extLst>
          </p:cNvPr>
          <p:cNvCxnSpPr>
            <a:cxnSpLocks/>
          </p:cNvCxnSpPr>
          <p:nvPr/>
        </p:nvCxnSpPr>
        <p:spPr>
          <a:xfrm flipV="1">
            <a:off x="6902245" y="2610465"/>
            <a:ext cx="2182761" cy="2566219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5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315A001D-A817-34D2-3A33-1A4EB6C7C89E}"/>
              </a:ext>
            </a:extLst>
          </p:cNvPr>
          <p:cNvSpPr/>
          <p:nvPr/>
        </p:nvSpPr>
        <p:spPr>
          <a:xfrm>
            <a:off x="165684" y="689000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CESTA K VYSOKÉMU PRÍNOSU PRE ŠTUDENTOV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7B4A8A93-F063-1A31-FB65-46351D282111}"/>
              </a:ext>
            </a:extLst>
          </p:cNvPr>
          <p:cNvSpPr/>
          <p:nvPr/>
        </p:nvSpPr>
        <p:spPr>
          <a:xfrm>
            <a:off x="308559" y="1998687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Zrozumiteľnosť a správne metódy</a:t>
            </a: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795A6C65-CAEB-03B9-D881-F14A608F0AC3}"/>
              </a:ext>
            </a:extLst>
          </p:cNvPr>
          <p:cNvSpPr/>
          <p:nvPr/>
        </p:nvSpPr>
        <p:spPr>
          <a:xfrm>
            <a:off x="308557" y="2753542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Nápomocná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spätná väzba pre študentov</a:t>
            </a:r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BD3DB065-7CF2-8FB3-32EC-BE4DE1B09506}"/>
              </a:ext>
            </a:extLst>
          </p:cNvPr>
          <p:cNvSpPr/>
          <p:nvPr/>
        </p:nvSpPr>
        <p:spPr>
          <a:xfrm>
            <a:off x="308559" y="3549627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Korektné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hodnotenie</a:t>
            </a: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0CCE152C-7F58-02DC-6843-3B3B0904AAF8}"/>
              </a:ext>
            </a:extLst>
          </p:cNvPr>
          <p:cNvSpPr/>
          <p:nvPr/>
        </p:nvSpPr>
        <p:spPr>
          <a:xfrm>
            <a:off x="308558" y="4375655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Prepájanie výučby s praxou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ĺžnik 10">
            <a:extLst>
              <a:ext uri="{FF2B5EF4-FFF2-40B4-BE49-F238E27FC236}">
                <a16:creationId xmlns:a16="http://schemas.microsoft.com/office/drawing/2014/main" id="{2B061197-432C-BE35-90C9-666FD5836B38}"/>
              </a:ext>
            </a:extLst>
          </p:cNvPr>
          <p:cNvSpPr/>
          <p:nvPr/>
        </p:nvSpPr>
        <p:spPr>
          <a:xfrm>
            <a:off x="308557" y="5100567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Kvalitné vybavenie školy 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sah 4">
            <a:extLst>
              <a:ext uri="{FF2B5EF4-FFF2-40B4-BE49-F238E27FC236}">
                <a16:creationId xmlns:a16="http://schemas.microsoft.com/office/drawing/2014/main" id="{B079D969-EDE0-FCD6-0EAC-B245EA1E3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" r="2" b="2"/>
          <a:stretch/>
        </p:blipFill>
        <p:spPr>
          <a:xfrm>
            <a:off x="484633" y="1183052"/>
            <a:ext cx="6316218" cy="546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7412CD-253E-E6A8-6430-692112CC201B}"/>
              </a:ext>
            </a:extLst>
          </p:cNvPr>
          <p:cNvGrpSpPr/>
          <p:nvPr/>
        </p:nvGrpSpPr>
        <p:grpSpPr>
          <a:xfrm>
            <a:off x="7849063" y="1354502"/>
            <a:ext cx="3237574" cy="1618787"/>
            <a:chOff x="2916473" y="1676"/>
            <a:chExt cx="3237574" cy="161878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73192A8-1F04-D670-6609-7C2D5959F299}"/>
                </a:ext>
              </a:extLst>
            </p:cNvPr>
            <p:cNvSpPr/>
            <p:nvPr/>
          </p:nvSpPr>
          <p:spPr>
            <a:xfrm>
              <a:off x="2916473" y="1676"/>
              <a:ext cx="3237574" cy="1618787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CD82A708-4235-0708-102E-BC52A7FB61DD}"/>
                </a:ext>
              </a:extLst>
            </p:cNvPr>
            <p:cNvSpPr txBox="1"/>
            <p:nvPr/>
          </p:nvSpPr>
          <p:spPr>
            <a:xfrm>
              <a:off x="2963886" y="49089"/>
              <a:ext cx="3142748" cy="1523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400" kern="1200" dirty="0"/>
                <a:t>Potreby praxe sa premietajú do výučby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1DE39C-82D7-BF87-8D3B-ACFE6102C2B1}"/>
              </a:ext>
            </a:extLst>
          </p:cNvPr>
          <p:cNvGrpSpPr/>
          <p:nvPr/>
        </p:nvGrpSpPr>
        <p:grpSpPr>
          <a:xfrm>
            <a:off x="7896476" y="4056162"/>
            <a:ext cx="3237574" cy="1618787"/>
            <a:chOff x="2916473" y="3729185"/>
            <a:chExt cx="3237574" cy="161878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6BFF378-49DF-CE0F-5638-93D3F7BD9EB5}"/>
                </a:ext>
              </a:extLst>
            </p:cNvPr>
            <p:cNvSpPr/>
            <p:nvPr/>
          </p:nvSpPr>
          <p:spPr>
            <a:xfrm>
              <a:off x="2916473" y="3729185"/>
              <a:ext cx="3237574" cy="161878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CA884414-797D-34A9-5868-BBDA7D14F4C6}"/>
                </a:ext>
              </a:extLst>
            </p:cNvPr>
            <p:cNvSpPr txBox="1"/>
            <p:nvPr/>
          </p:nvSpPr>
          <p:spPr>
            <a:xfrm>
              <a:off x="2963886" y="3776598"/>
              <a:ext cx="3142748" cy="1523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400" kern="1200" dirty="0"/>
                <a:t>Aplikácia teoretických poznatkov na riešenie konkrétnych problémov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DA893B-F1CC-3B9F-269F-B9FFAB9B68A3}"/>
              </a:ext>
            </a:extLst>
          </p:cNvPr>
          <p:cNvGrpSpPr/>
          <p:nvPr/>
        </p:nvGrpSpPr>
        <p:grpSpPr>
          <a:xfrm>
            <a:off x="9231975" y="3033501"/>
            <a:ext cx="566575" cy="1012402"/>
            <a:chOff x="4251973" y="1831335"/>
            <a:chExt cx="566575" cy="1686977"/>
          </a:xfrm>
        </p:grpSpPr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E1B199F6-4BED-B405-6F2E-A5885AC5B308}"/>
                </a:ext>
              </a:extLst>
            </p:cNvPr>
            <p:cNvSpPr/>
            <p:nvPr/>
          </p:nvSpPr>
          <p:spPr>
            <a:xfrm rot="16200000">
              <a:off x="3691772" y="2391536"/>
              <a:ext cx="1686977" cy="566575"/>
            </a:xfrm>
            <a:prstGeom prst="leftRightArrow">
              <a:avLst>
                <a:gd name="adj1" fmla="val 60000"/>
                <a:gd name="adj2" fmla="val 50000"/>
              </a:avLst>
            </a:pr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0" name="Arrow: Left-Right 4">
              <a:extLst>
                <a:ext uri="{FF2B5EF4-FFF2-40B4-BE49-F238E27FC236}">
                  <a16:creationId xmlns:a16="http://schemas.microsoft.com/office/drawing/2014/main" id="{450A1F54-7795-6056-37A1-95088F09BF1B}"/>
                </a:ext>
              </a:extLst>
            </p:cNvPr>
            <p:cNvSpPr txBox="1"/>
            <p:nvPr/>
          </p:nvSpPr>
          <p:spPr>
            <a:xfrm rot="16200000">
              <a:off x="3861745" y="2504851"/>
              <a:ext cx="1347032" cy="3399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900" kern="1200"/>
            </a:p>
          </p:txBody>
        </p:sp>
      </p:grpSp>
      <p:sp>
        <p:nvSpPr>
          <p:cNvPr id="21" name="Obdĺžnik 10">
            <a:extLst>
              <a:ext uri="{FF2B5EF4-FFF2-40B4-BE49-F238E27FC236}">
                <a16:creationId xmlns:a16="http://schemas.microsoft.com/office/drawing/2014/main" id="{168299C6-C46B-2CAE-A092-83127DCBB340}"/>
              </a:ext>
            </a:extLst>
          </p:cNvPr>
          <p:cNvSpPr/>
          <p:nvPr/>
        </p:nvSpPr>
        <p:spPr>
          <a:xfrm>
            <a:off x="1494421" y="214313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Prepájanie výučby s praxou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8">
            <a:extLst>
              <a:ext uri="{FF2B5EF4-FFF2-40B4-BE49-F238E27FC236}">
                <a16:creationId xmlns:a16="http://schemas.microsoft.com/office/drawing/2014/main" id="{A53548A1-D315-18E9-D124-8DA946D0D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84" y="1208157"/>
            <a:ext cx="6750741" cy="5231825"/>
          </a:xfrm>
          <a:prstGeom prst="rect">
            <a:avLst/>
          </a:prstGeom>
        </p:spPr>
      </p:pic>
      <p:sp>
        <p:nvSpPr>
          <p:cNvPr id="3" name="Obdĺžnik: zaoblené rohy 9">
            <a:extLst>
              <a:ext uri="{FF2B5EF4-FFF2-40B4-BE49-F238E27FC236}">
                <a16:creationId xmlns:a16="http://schemas.microsoft.com/office/drawing/2014/main" id="{322CB4F3-56DE-EB7C-DD60-CAADBA78B9F6}"/>
              </a:ext>
            </a:extLst>
          </p:cNvPr>
          <p:cNvSpPr/>
          <p:nvPr/>
        </p:nvSpPr>
        <p:spPr>
          <a:xfrm>
            <a:off x="535883" y="2871788"/>
            <a:ext cx="6922191" cy="918860"/>
          </a:xfrm>
          <a:prstGeom prst="round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1C3B5AEC-C811-2D15-041D-E930068C8375}"/>
              </a:ext>
            </a:extLst>
          </p:cNvPr>
          <p:cNvSpPr/>
          <p:nvPr/>
        </p:nvSpPr>
        <p:spPr>
          <a:xfrm>
            <a:off x="1494421" y="214313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Prepájanie výučby s praxou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0">
            <a:extLst>
              <a:ext uri="{FF2B5EF4-FFF2-40B4-BE49-F238E27FC236}">
                <a16:creationId xmlns:a16="http://schemas.microsoft.com/office/drawing/2014/main" id="{315A001D-A817-34D2-3A33-1A4EB6C7C89E}"/>
              </a:ext>
            </a:extLst>
          </p:cNvPr>
          <p:cNvSpPr/>
          <p:nvPr/>
        </p:nvSpPr>
        <p:spPr>
          <a:xfrm>
            <a:off x="165684" y="689000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2314C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CESTA K VYSOKÉMU PRÍNOSU PRE ŠTUDENTOV</a:t>
            </a:r>
          </a:p>
        </p:txBody>
      </p:sp>
      <p:sp>
        <p:nvSpPr>
          <p:cNvPr id="3" name="Obdĺžnik 10">
            <a:extLst>
              <a:ext uri="{FF2B5EF4-FFF2-40B4-BE49-F238E27FC236}">
                <a16:creationId xmlns:a16="http://schemas.microsoft.com/office/drawing/2014/main" id="{7B4A8A93-F063-1A31-FB65-46351D282111}"/>
              </a:ext>
            </a:extLst>
          </p:cNvPr>
          <p:cNvSpPr/>
          <p:nvPr/>
        </p:nvSpPr>
        <p:spPr>
          <a:xfrm>
            <a:off x="308559" y="1998687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Zrozumiteľnosť a správne metódy</a:t>
            </a:r>
          </a:p>
        </p:txBody>
      </p:sp>
      <p:sp>
        <p:nvSpPr>
          <p:cNvPr id="4" name="Obdĺžnik 10">
            <a:extLst>
              <a:ext uri="{FF2B5EF4-FFF2-40B4-BE49-F238E27FC236}">
                <a16:creationId xmlns:a16="http://schemas.microsoft.com/office/drawing/2014/main" id="{795A6C65-CAEB-03B9-D881-F14A608F0AC3}"/>
              </a:ext>
            </a:extLst>
          </p:cNvPr>
          <p:cNvSpPr/>
          <p:nvPr/>
        </p:nvSpPr>
        <p:spPr>
          <a:xfrm>
            <a:off x="308557" y="2753542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Nápomocná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spätná väzba pre študentov</a:t>
            </a:r>
          </a:p>
        </p:txBody>
      </p:sp>
      <p:sp>
        <p:nvSpPr>
          <p:cNvPr id="5" name="Obdĺžnik 10">
            <a:extLst>
              <a:ext uri="{FF2B5EF4-FFF2-40B4-BE49-F238E27FC236}">
                <a16:creationId xmlns:a16="http://schemas.microsoft.com/office/drawing/2014/main" id="{BD3DB065-7CF2-8FB3-32EC-BE4DE1B09506}"/>
              </a:ext>
            </a:extLst>
          </p:cNvPr>
          <p:cNvSpPr/>
          <p:nvPr/>
        </p:nvSpPr>
        <p:spPr>
          <a:xfrm>
            <a:off x="308559" y="3549627"/>
            <a:ext cx="920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Korektné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73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hodnotenie</a:t>
            </a:r>
          </a:p>
        </p:txBody>
      </p:sp>
      <p:sp>
        <p:nvSpPr>
          <p:cNvPr id="6" name="Obdĺžnik 10">
            <a:extLst>
              <a:ext uri="{FF2B5EF4-FFF2-40B4-BE49-F238E27FC236}">
                <a16:creationId xmlns:a16="http://schemas.microsoft.com/office/drawing/2014/main" id="{0CCE152C-7F58-02DC-6843-3B3B0904AAF8}"/>
              </a:ext>
            </a:extLst>
          </p:cNvPr>
          <p:cNvSpPr/>
          <p:nvPr/>
        </p:nvSpPr>
        <p:spPr>
          <a:xfrm>
            <a:off x="308558" y="4375655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Prepájanie výučby s praxou</a:t>
            </a:r>
          </a:p>
        </p:txBody>
      </p:sp>
      <p:sp>
        <p:nvSpPr>
          <p:cNvPr id="7" name="Obdĺžnik 10">
            <a:extLst>
              <a:ext uri="{FF2B5EF4-FFF2-40B4-BE49-F238E27FC236}">
                <a16:creationId xmlns:a16="http://schemas.microsoft.com/office/drawing/2014/main" id="{2B061197-432C-BE35-90C9-666FD5836B38}"/>
              </a:ext>
            </a:extLst>
          </p:cNvPr>
          <p:cNvSpPr/>
          <p:nvPr/>
        </p:nvSpPr>
        <p:spPr>
          <a:xfrm>
            <a:off x="308557" y="5100567"/>
            <a:ext cx="1014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27397F"/>
                </a:solidFill>
                <a:latin typeface="Calibri" panose="020F0502020204030204"/>
              </a:rPr>
              <a:t>Kvalitné vybavenie školy 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rgbClr val="273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21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0B0C5BE-210B-457B-AC63-1C314A6A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767"/>
            <a:ext cx="11394558" cy="6409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FF187D-37B9-416F-BB52-44E79DEB3D9F}"/>
              </a:ext>
            </a:extLst>
          </p:cNvPr>
          <p:cNvSpPr/>
          <p:nvPr/>
        </p:nvSpPr>
        <p:spPr>
          <a:xfrm>
            <a:off x="933061" y="223935"/>
            <a:ext cx="9063135" cy="1866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k-S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C3AA7-D791-E783-A81E-00E118331F97}"/>
              </a:ext>
            </a:extLst>
          </p:cNvPr>
          <p:cNvSpPr txBox="1"/>
          <p:nvPr/>
        </p:nvSpPr>
        <p:spPr>
          <a:xfrm>
            <a:off x="961149" y="223935"/>
            <a:ext cx="7981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en-US" sz="2800" dirty="0">
                <a:latin typeface="+mj-lt"/>
              </a:rPr>
              <a:t> </a:t>
            </a:r>
            <a:r>
              <a:rPr lang="sk-SK" sz="2800" b="1" dirty="0">
                <a:solidFill>
                  <a:srgbClr val="FBBF4B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https://prieskum.saavs.sk/vysledky</a:t>
            </a:r>
          </a:p>
        </p:txBody>
      </p:sp>
      <p:pic>
        <p:nvPicPr>
          <p:cNvPr id="5" name="Grafický objekt 6" descr="Gesto podržania výplň plnou farbou">
            <a:extLst>
              <a:ext uri="{FF2B5EF4-FFF2-40B4-BE49-F238E27FC236}">
                <a16:creationId xmlns:a16="http://schemas.microsoft.com/office/drawing/2014/main" id="{20AF2E27-3778-D729-8626-3580679CB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18541">
            <a:off x="8010016" y="254398"/>
            <a:ext cx="2303144" cy="23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8338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ball goal in the net">
            <a:extLst>
              <a:ext uri="{FF2B5EF4-FFF2-40B4-BE49-F238E27FC236}">
                <a16:creationId xmlns:a16="http://schemas.microsoft.com/office/drawing/2014/main" id="{5C7FD791-164D-F855-3827-6E5A97B07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6" y="0"/>
            <a:ext cx="10269047" cy="6858000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6656014" y="208733"/>
            <a:ext cx="4574509" cy="193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88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DOPAD</a:t>
            </a:r>
          </a:p>
        </p:txBody>
      </p:sp>
    </p:spTree>
    <p:extLst>
      <p:ext uri="{BB962C8B-B14F-4D97-AF65-F5344CB8AC3E}">
        <p14:creationId xmlns:p14="http://schemas.microsoft.com/office/powerpoint/2010/main" val="293471110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ovná spojnica 13"/>
          <p:cNvCxnSpPr/>
          <p:nvPr/>
        </p:nvCxnSpPr>
        <p:spPr>
          <a:xfrm>
            <a:off x="2247034" y="1255293"/>
            <a:ext cx="13007" cy="4759543"/>
          </a:xfrm>
          <a:prstGeom prst="line">
            <a:avLst/>
          </a:prstGeom>
          <a:ln w="38100">
            <a:solidFill>
              <a:srgbClr val="1F4E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bdĺžnik 1"/>
          <p:cNvSpPr/>
          <p:nvPr/>
        </p:nvSpPr>
        <p:spPr>
          <a:xfrm rot="16200000">
            <a:off x="-831493" y="2816460"/>
            <a:ext cx="3542191" cy="122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5400" b="1" dirty="0">
                <a:solidFill>
                  <a:srgbClr val="27397F"/>
                </a:solidFill>
                <a:latin typeface="DM Sans" pitchFamily="2" charset="-18"/>
              </a:rPr>
              <a:t>DOPAD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6EB06-0C2F-93C3-BD94-490F827E9CC3}"/>
              </a:ext>
            </a:extLst>
          </p:cNvPr>
          <p:cNvSpPr txBox="1"/>
          <p:nvPr/>
        </p:nvSpPr>
        <p:spPr>
          <a:xfrm>
            <a:off x="5028247" y="921601"/>
            <a:ext cx="6093068" cy="427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1600" b="1" dirty="0">
                <a:solidFill>
                  <a:srgbClr val="27397F"/>
                </a:solidFill>
                <a:highlight>
                  <a:srgbClr val="F26A29"/>
                </a:highlight>
                <a:latin typeface="DM Sans" pitchFamily="2" charset="-18"/>
              </a:rPr>
              <a:t>Akademická štvrťhodinka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08A7E-5097-B9A4-8854-36EDBA6BA552}"/>
              </a:ext>
            </a:extLst>
          </p:cNvPr>
          <p:cNvSpPr txBox="1"/>
          <p:nvPr/>
        </p:nvSpPr>
        <p:spPr>
          <a:xfrm>
            <a:off x="8216669" y="2068837"/>
            <a:ext cx="2180438" cy="797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16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Podklad pre pracovnú skupinu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C2E17-2D59-5A8F-B575-B6006D0148AB}"/>
              </a:ext>
            </a:extLst>
          </p:cNvPr>
          <p:cNvSpPr txBox="1"/>
          <p:nvPr/>
        </p:nvSpPr>
        <p:spPr>
          <a:xfrm>
            <a:off x="8216669" y="4162586"/>
            <a:ext cx="2524306" cy="797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16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Konkrétne zisťovanie počas posudzovania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E66584-4C0A-0F63-E576-2BA9A49A2868}"/>
              </a:ext>
            </a:extLst>
          </p:cNvPr>
          <p:cNvSpPr txBox="1"/>
          <p:nvPr/>
        </p:nvSpPr>
        <p:spPr>
          <a:xfrm>
            <a:off x="4567533" y="5316196"/>
            <a:ext cx="4041712" cy="797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186BAF"/>
              </a:buClr>
            </a:pPr>
            <a:r>
              <a:rPr lang="sk-SK" sz="16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Zapracovanie do záverečnej správy – rozhodnutie o akdreditácii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506F6-2255-6CFF-50DF-D79AB5F70FDD}"/>
              </a:ext>
            </a:extLst>
          </p:cNvPr>
          <p:cNvSpPr txBox="1"/>
          <p:nvPr/>
        </p:nvSpPr>
        <p:spPr>
          <a:xfrm>
            <a:off x="2722019" y="2068837"/>
            <a:ext cx="2543188" cy="797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16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Sledovanie zmien cez ďalšie ročníky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CEBDA-BB00-8334-7746-7E769CB26E46}"/>
              </a:ext>
            </a:extLst>
          </p:cNvPr>
          <p:cNvSpPr txBox="1"/>
          <p:nvPr/>
        </p:nvSpPr>
        <p:spPr>
          <a:xfrm>
            <a:off x="2776180" y="4276631"/>
            <a:ext cx="2585484" cy="427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16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Odporúčania pre VŠ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78EFF2-E92F-EDD1-0640-6FB6AFEF7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679" y="106270"/>
            <a:ext cx="933580" cy="914528"/>
          </a:xfrm>
          <a:prstGeom prst="rect">
            <a:avLst/>
          </a:prstGeom>
        </p:spPr>
      </p:pic>
      <p:pic>
        <p:nvPicPr>
          <p:cNvPr id="16" name="Graphic 15" descr="Recycle with solid fill">
            <a:extLst>
              <a:ext uri="{FF2B5EF4-FFF2-40B4-BE49-F238E27FC236}">
                <a16:creationId xmlns:a16="http://schemas.microsoft.com/office/drawing/2014/main" id="{9EF759D1-BCEC-913D-D10B-1723233E8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7338" y="1215653"/>
            <a:ext cx="914400" cy="914400"/>
          </a:xfrm>
          <a:prstGeom prst="rect">
            <a:avLst/>
          </a:prstGeom>
        </p:spPr>
      </p:pic>
      <p:pic>
        <p:nvPicPr>
          <p:cNvPr id="18" name="Graphic 17" descr="Folder Search with solid fill">
            <a:extLst>
              <a:ext uri="{FF2B5EF4-FFF2-40B4-BE49-F238E27FC236}">
                <a16:creationId xmlns:a16="http://schemas.microsoft.com/office/drawing/2014/main" id="{CC7E26EA-FA78-F06D-7D4A-1AD5D7777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5051" y="1262878"/>
            <a:ext cx="914400" cy="914400"/>
          </a:xfrm>
          <a:prstGeom prst="rect">
            <a:avLst/>
          </a:prstGeom>
        </p:spPr>
      </p:pic>
      <p:pic>
        <p:nvPicPr>
          <p:cNvPr id="20" name="Graphic 19" descr="List with solid fill">
            <a:extLst>
              <a:ext uri="{FF2B5EF4-FFF2-40B4-BE49-F238E27FC236}">
                <a16:creationId xmlns:a16="http://schemas.microsoft.com/office/drawing/2014/main" id="{5536ABAE-B8D5-F2B0-A552-8861D3F7E2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6734" y="3352008"/>
            <a:ext cx="914400" cy="914400"/>
          </a:xfrm>
          <a:prstGeom prst="rect">
            <a:avLst/>
          </a:prstGeom>
        </p:spPr>
      </p:pic>
      <p:pic>
        <p:nvPicPr>
          <p:cNvPr id="24" name="Graphic 23" descr="Good Idea with solid fill">
            <a:extLst>
              <a:ext uri="{FF2B5EF4-FFF2-40B4-BE49-F238E27FC236}">
                <a16:creationId xmlns:a16="http://schemas.microsoft.com/office/drawing/2014/main" id="{C21B8792-0EA6-2B49-5E61-74D06EB2A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31189" y="4313419"/>
            <a:ext cx="914400" cy="914400"/>
          </a:xfrm>
          <a:prstGeom prst="rect">
            <a:avLst/>
          </a:prstGeom>
        </p:spPr>
      </p:pic>
      <p:pic>
        <p:nvPicPr>
          <p:cNvPr id="28" name="Graphic 27" descr="Arrow circle with solid fill">
            <a:extLst>
              <a:ext uri="{FF2B5EF4-FFF2-40B4-BE49-F238E27FC236}">
                <a16:creationId xmlns:a16="http://schemas.microsoft.com/office/drawing/2014/main" id="{C80DC442-E9BA-380C-C614-E66A8811F4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28247" y="1511031"/>
            <a:ext cx="2908194" cy="2908194"/>
          </a:xfrm>
          <a:prstGeom prst="rect">
            <a:avLst/>
          </a:prstGeom>
        </p:spPr>
      </p:pic>
      <p:pic>
        <p:nvPicPr>
          <p:cNvPr id="30" name="Graphic 29" descr="Checklist with solid fill">
            <a:extLst>
              <a:ext uri="{FF2B5EF4-FFF2-40B4-BE49-F238E27FC236}">
                <a16:creationId xmlns:a16="http://schemas.microsoft.com/office/drawing/2014/main" id="{3DD001E1-2F48-59D5-D1C4-9E8F14C66A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31121" y="33622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ovná spojnica 13"/>
          <p:cNvCxnSpPr/>
          <p:nvPr/>
        </p:nvCxnSpPr>
        <p:spPr>
          <a:xfrm>
            <a:off x="2006400" y="1255293"/>
            <a:ext cx="13007" cy="4759543"/>
          </a:xfrm>
          <a:prstGeom prst="line">
            <a:avLst/>
          </a:prstGeom>
          <a:ln w="38100">
            <a:solidFill>
              <a:srgbClr val="1F4E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bdĺžnik 1"/>
          <p:cNvSpPr/>
          <p:nvPr/>
        </p:nvSpPr>
        <p:spPr>
          <a:xfrm rot="16200000">
            <a:off x="-831493" y="2753526"/>
            <a:ext cx="3542191" cy="13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6000" b="1" dirty="0">
                <a:solidFill>
                  <a:srgbClr val="27397F"/>
                </a:solidFill>
                <a:latin typeface="DM Sans" pitchFamily="2" charset="-18"/>
              </a:rPr>
              <a:t>DOPAD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08A7E-5097-B9A4-8854-36EDBA6BA552}"/>
              </a:ext>
            </a:extLst>
          </p:cNvPr>
          <p:cNvSpPr txBox="1"/>
          <p:nvPr/>
        </p:nvSpPr>
        <p:spPr>
          <a:xfrm>
            <a:off x="2604960" y="1201369"/>
            <a:ext cx="3899131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Podklad pre pracovnú skupinu</a:t>
            </a:r>
          </a:p>
        </p:txBody>
      </p:sp>
      <p:pic>
        <p:nvPicPr>
          <p:cNvPr id="18" name="Graphic 17" descr="Folder Search with solid fill">
            <a:extLst>
              <a:ext uri="{FF2B5EF4-FFF2-40B4-BE49-F238E27FC236}">
                <a16:creationId xmlns:a16="http://schemas.microsoft.com/office/drawing/2014/main" id="{CC7E26EA-FA78-F06D-7D4A-1AD5D7777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0126" y="340893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61058-49CF-E204-26BC-81AEB803067B}"/>
              </a:ext>
            </a:extLst>
          </p:cNvPr>
          <p:cNvSpPr txBox="1"/>
          <p:nvPr/>
        </p:nvSpPr>
        <p:spPr>
          <a:xfrm>
            <a:off x="2604960" y="1973884"/>
            <a:ext cx="4979181" cy="511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sz="2000" b="1" i="1" u="sng" dirty="0">
                <a:solidFill>
                  <a:srgbClr val="27397F"/>
                </a:solidFill>
                <a:latin typeface="DM Sans" pitchFamily="2" charset="-18"/>
              </a:rPr>
              <a:t>Zrozumiteľnosť, spätná väzba, prax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152BE-71C3-845D-23F5-DB83A6829D24}"/>
              </a:ext>
            </a:extLst>
          </p:cNvPr>
          <p:cNvSpPr txBox="1"/>
          <p:nvPr/>
        </p:nvSpPr>
        <p:spPr>
          <a:xfrm>
            <a:off x="2604959" y="3283856"/>
            <a:ext cx="3899131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b="1" dirty="0">
                <a:solidFill>
                  <a:srgbClr val="27397F"/>
                </a:solidFill>
                <a:latin typeface="DM Sans" pitchFamily="2" charset="-18"/>
              </a:rPr>
              <a:t>Vypuklé problémy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A109A-B75E-E482-8616-CBC6FCC9EBA9}"/>
              </a:ext>
            </a:extLst>
          </p:cNvPr>
          <p:cNvSpPr txBox="1"/>
          <p:nvPr/>
        </p:nvSpPr>
        <p:spPr>
          <a:xfrm>
            <a:off x="2604959" y="3969217"/>
            <a:ext cx="3899131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b="1" dirty="0">
                <a:solidFill>
                  <a:srgbClr val="27397F"/>
                </a:solidFill>
                <a:latin typeface="DM Sans" pitchFamily="2" charset="-18"/>
              </a:rPr>
              <a:t>Pozitívne zistenia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1BF56-04A7-D92F-1AF3-6422B1892ED5}"/>
              </a:ext>
            </a:extLst>
          </p:cNvPr>
          <p:cNvSpPr txBox="1"/>
          <p:nvPr/>
        </p:nvSpPr>
        <p:spPr>
          <a:xfrm>
            <a:off x="2604960" y="4635924"/>
            <a:ext cx="7924929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b="1" dirty="0">
                <a:solidFill>
                  <a:srgbClr val="27397F"/>
                </a:solidFill>
                <a:latin typeface="DM Sans" pitchFamily="2" charset="-18"/>
              </a:rPr>
              <a:t>Overenie niektorých indikovaných problémov v otvorených otázkach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37C00-06EE-1E88-E109-D35228D619CB}"/>
              </a:ext>
            </a:extLst>
          </p:cNvPr>
          <p:cNvSpPr txBox="1"/>
          <p:nvPr/>
        </p:nvSpPr>
        <p:spPr>
          <a:xfrm>
            <a:off x="2604960" y="5332905"/>
            <a:ext cx="8339267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b="1" dirty="0">
                <a:solidFill>
                  <a:srgbClr val="27397F"/>
                </a:solidFill>
                <a:latin typeface="DM Sans" pitchFamily="2" charset="-18"/>
              </a:rPr>
              <a:t>Ako škola pracuje s dátami od študentov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424F3-B2B9-1108-5399-E8D720770C98}"/>
              </a:ext>
            </a:extLst>
          </p:cNvPr>
          <p:cNvSpPr txBox="1"/>
          <p:nvPr/>
        </p:nvSpPr>
        <p:spPr>
          <a:xfrm>
            <a:off x="2604959" y="2656974"/>
            <a:ext cx="3899131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86BAF"/>
              </a:buClr>
            </a:pPr>
            <a:r>
              <a:rPr lang="sk-SK" b="1" dirty="0">
                <a:solidFill>
                  <a:srgbClr val="27397F"/>
                </a:solidFill>
                <a:latin typeface="DM Sans" pitchFamily="2" charset="-18"/>
              </a:rPr>
              <a:t>Štatisticky signifikantné zmeny </a:t>
            </a:r>
          </a:p>
        </p:txBody>
      </p:sp>
    </p:spTree>
    <p:extLst>
      <p:ext uri="{BB962C8B-B14F-4D97-AF65-F5344CB8AC3E}">
        <p14:creationId xmlns:p14="http://schemas.microsoft.com/office/powerpoint/2010/main" val="307224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10">
            <a:extLst>
              <a:ext uri="{FF2B5EF4-FFF2-40B4-BE49-F238E27FC236}">
                <a16:creationId xmlns:a16="http://schemas.microsoft.com/office/drawing/2014/main" id="{63E8FDE4-A068-388E-8494-FAF05FE175B7}"/>
              </a:ext>
            </a:extLst>
          </p:cNvPr>
          <p:cNvSpPr/>
          <p:nvPr/>
        </p:nvSpPr>
        <p:spPr>
          <a:xfrm>
            <a:off x="1205009" y="913555"/>
            <a:ext cx="97819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Clr>
                <a:srgbClr val="1F4E79"/>
              </a:buClr>
            </a:pPr>
            <a:r>
              <a:rPr lang="sk-SK" sz="4500" b="1" dirty="0">
                <a:solidFill>
                  <a:srgbClr val="27397F"/>
                </a:solidFill>
              </a:rPr>
              <a:t>SLOVENSKÁ AKREDITAČNÁ AGENTÚRA PRE VYSOKÉ ŠKOLSTVO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98B99BA-BBC9-41AB-00A3-9D8D26304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54" y="3026628"/>
            <a:ext cx="4282312" cy="1359634"/>
          </a:xfrm>
          <a:prstGeom prst="rect">
            <a:avLst/>
          </a:prstGeom>
        </p:spPr>
      </p:pic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309D8FC1-DA8B-95A1-74F5-CE281AF8F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205009" y="2975019"/>
            <a:ext cx="1411243" cy="1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326679" y="415831"/>
            <a:ext cx="93824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E79"/>
              </a:buClr>
            </a:pPr>
            <a:r>
              <a:rPr lang="sk-SK" sz="4400" b="1" dirty="0">
                <a:solidFill>
                  <a:srgbClr val="27397F"/>
                </a:solidFill>
                <a:highlight>
                  <a:srgbClr val="FBBF4B"/>
                </a:highlight>
                <a:latin typeface="DM Sans" pitchFamily="2" charset="-18"/>
              </a:rPr>
              <a:t>ZÁVER </a:t>
            </a:r>
          </a:p>
        </p:txBody>
      </p:sp>
      <p:sp>
        <p:nvSpPr>
          <p:cNvPr id="4" name="Obdĺžnik 6">
            <a:extLst>
              <a:ext uri="{FF2B5EF4-FFF2-40B4-BE49-F238E27FC236}">
                <a16:creationId xmlns:a16="http://schemas.microsoft.com/office/drawing/2014/main" id="{312851EC-ECEC-7469-BB6D-849E1395E517}"/>
              </a:ext>
            </a:extLst>
          </p:cNvPr>
          <p:cNvSpPr/>
          <p:nvPr/>
        </p:nvSpPr>
        <p:spPr>
          <a:xfrm>
            <a:off x="928167" y="1813485"/>
            <a:ext cx="8179491" cy="42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Zmeny založené na dátach </a:t>
            </a:r>
            <a:endParaRPr lang="sk-SK" sz="2400" dirty="0">
              <a:solidFill>
                <a:srgbClr val="27397F"/>
              </a:solidFill>
              <a:latin typeface="DM Sans" pitchFamily="2" charset="-18"/>
            </a:endParaRPr>
          </a:p>
        </p:txBody>
      </p:sp>
      <p:sp>
        <p:nvSpPr>
          <p:cNvPr id="2" name="Obdĺžnik 6">
            <a:extLst>
              <a:ext uri="{FF2B5EF4-FFF2-40B4-BE49-F238E27FC236}">
                <a16:creationId xmlns:a16="http://schemas.microsoft.com/office/drawing/2014/main" id="{C910E7B5-7784-0E3B-1645-BBA267D4D225}"/>
              </a:ext>
            </a:extLst>
          </p:cNvPr>
          <p:cNvSpPr/>
          <p:nvPr/>
        </p:nvSpPr>
        <p:spPr>
          <a:xfrm>
            <a:off x="928160" y="2636340"/>
            <a:ext cx="8179491" cy="42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Budovať dôveru tak, že </a:t>
            </a: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študentov vypočujeme</a:t>
            </a:r>
            <a:endParaRPr lang="sk-SK" sz="2400" dirty="0">
              <a:solidFill>
                <a:srgbClr val="27397F"/>
              </a:solidFill>
              <a:latin typeface="DM Sans" pitchFamily="2" charset="-18"/>
            </a:endParaRPr>
          </a:p>
        </p:txBody>
      </p:sp>
      <p:sp>
        <p:nvSpPr>
          <p:cNvPr id="5" name="Obdĺžnik 6">
            <a:extLst>
              <a:ext uri="{FF2B5EF4-FFF2-40B4-BE49-F238E27FC236}">
                <a16:creationId xmlns:a16="http://schemas.microsoft.com/office/drawing/2014/main" id="{11400EB4-089A-A6EB-040C-C664BA7BFC5B}"/>
              </a:ext>
            </a:extLst>
          </p:cNvPr>
          <p:cNvSpPr/>
          <p:nvPr/>
        </p:nvSpPr>
        <p:spPr>
          <a:xfrm>
            <a:off x="928160" y="4282050"/>
            <a:ext cx="8935166" cy="761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Falošnou solidaritou a fake-ovaním len škodíme vlastným inštitúciám</a:t>
            </a:r>
            <a:endParaRPr lang="sk-SK" sz="2400" dirty="0">
              <a:solidFill>
                <a:srgbClr val="27397F"/>
              </a:solidFill>
              <a:latin typeface="DM Sans" pitchFamily="2" charset="-18"/>
            </a:endParaRPr>
          </a:p>
        </p:txBody>
      </p:sp>
      <p:sp>
        <p:nvSpPr>
          <p:cNvPr id="3" name="Obdĺžnik 6">
            <a:extLst>
              <a:ext uri="{FF2B5EF4-FFF2-40B4-BE49-F238E27FC236}">
                <a16:creationId xmlns:a16="http://schemas.microsoft.com/office/drawing/2014/main" id="{888EEE21-98B0-4A14-6363-BCE56BC68D1A}"/>
              </a:ext>
            </a:extLst>
          </p:cNvPr>
          <p:cNvSpPr/>
          <p:nvPr/>
        </p:nvSpPr>
        <p:spPr>
          <a:xfrm>
            <a:off x="928159" y="5324415"/>
            <a:ext cx="8179491" cy="761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Treba študentom pomáhať, </a:t>
            </a:r>
            <a:r>
              <a:rPr lang="sk-SK" sz="2400" dirty="0">
                <a:solidFill>
                  <a:srgbClr val="27397F"/>
                </a:solidFill>
                <a:latin typeface="DM Sans" pitchFamily="2" charset="-18"/>
              </a:rPr>
              <a:t>aby mohli byť hlasní, neodbitní, ale </a:t>
            </a: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konštruktívni partneri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4C903405-CBDC-C01B-0BD1-231A2CEB2966}"/>
              </a:ext>
            </a:extLst>
          </p:cNvPr>
          <p:cNvSpPr/>
          <p:nvPr/>
        </p:nvSpPr>
        <p:spPr>
          <a:xfrm>
            <a:off x="928160" y="3459195"/>
            <a:ext cx="8935166" cy="42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27397F"/>
                </a:solidFill>
                <a:latin typeface="DM Sans" pitchFamily="2" charset="-18"/>
              </a:rPr>
              <a:t>Naplniť formu obsahom </a:t>
            </a:r>
            <a:endParaRPr lang="sk-SK" sz="2400" dirty="0">
              <a:solidFill>
                <a:srgbClr val="27397F"/>
              </a:solidFill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51982547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9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ovná spojnica 4"/>
          <p:cNvCxnSpPr/>
          <p:nvPr/>
        </p:nvCxnSpPr>
        <p:spPr>
          <a:xfrm>
            <a:off x="0" y="5101389"/>
            <a:ext cx="12208042" cy="16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4"/>
          <p:cNvSpPr/>
          <p:nvPr/>
        </p:nvSpPr>
        <p:spPr>
          <a:xfrm>
            <a:off x="1752219" y="4757392"/>
            <a:ext cx="720080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1455404" y="2561128"/>
            <a:ext cx="9914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Ďakujem za pozornosť </a:t>
            </a:r>
            <a:endParaRPr kumimoji="0" lang="sk-SK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Parallelogram 15"/>
          <p:cNvSpPr/>
          <p:nvPr/>
        </p:nvSpPr>
        <p:spPr>
          <a:xfrm rot="16200000">
            <a:off x="1966727" y="4959899"/>
            <a:ext cx="291063" cy="31506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273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8" name="Google Shape;58;p1" descr="Text&#10;&#10;Description automatically generated">
            <a:extLst>
              <a:ext uri="{FF2B5EF4-FFF2-40B4-BE49-F238E27FC236}">
                <a16:creationId xmlns:a16="http://schemas.microsoft.com/office/drawing/2014/main" id="{6B7E74A7-31A6-45E2-8E4C-12084D443D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1099" y="287735"/>
            <a:ext cx="5284917" cy="10927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kTextu 14">
            <a:extLst>
              <a:ext uri="{FF2B5EF4-FFF2-40B4-BE49-F238E27FC236}">
                <a16:creationId xmlns:a16="http://schemas.microsoft.com/office/drawing/2014/main" id="{A6DD8381-3274-4EB5-8962-E3B2D2EB5EDD}"/>
              </a:ext>
            </a:extLst>
          </p:cNvPr>
          <p:cNvSpPr txBox="1"/>
          <p:nvPr/>
        </p:nvSpPr>
        <p:spPr>
          <a:xfrm>
            <a:off x="4147306" y="5754407"/>
            <a:ext cx="8367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 </a:t>
            </a:r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balint.lovasz@saavs.sk</a:t>
            </a:r>
          </a:p>
        </p:txBody>
      </p:sp>
    </p:spTree>
    <p:extLst>
      <p:ext uri="{BB962C8B-B14F-4D97-AF65-F5344CB8AC3E}">
        <p14:creationId xmlns:p14="http://schemas.microsoft.com/office/powerpoint/2010/main" val="19009760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ív balíka Office">
  <a:themeElements>
    <a:clrScheme name="Akademická štvrťhodink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397F"/>
      </a:accent1>
      <a:accent2>
        <a:srgbClr val="F26A29"/>
      </a:accent2>
      <a:accent3>
        <a:srgbClr val="EE344D"/>
      </a:accent3>
      <a:accent4>
        <a:srgbClr val="FBBF4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otív balíka Office">
  <a:themeElements>
    <a:clrScheme name="Akademická štvrťhodink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397F"/>
      </a:accent1>
      <a:accent2>
        <a:srgbClr val="F26A29"/>
      </a:accent2>
      <a:accent3>
        <a:srgbClr val="EE344D"/>
      </a:accent3>
      <a:accent4>
        <a:srgbClr val="FBBF4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21685</TotalTime>
  <Words>2062</Words>
  <Application>Microsoft Office PowerPoint</Application>
  <PresentationFormat>Širokoúhlá obrazovka</PresentationFormat>
  <Paragraphs>427</Paragraphs>
  <Slides>91</Slides>
  <Notes>55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91</vt:i4>
      </vt:variant>
    </vt:vector>
  </HeadingPairs>
  <TitlesOfParts>
    <vt:vector size="102" baseType="lpstr">
      <vt:lpstr>Arial</vt:lpstr>
      <vt:lpstr>Calibri</vt:lpstr>
      <vt:lpstr>Calibri Light</vt:lpstr>
      <vt:lpstr>DM Sans</vt:lpstr>
      <vt:lpstr>Roboto</vt:lpstr>
      <vt:lpstr>Wingdings</vt:lpstr>
      <vt:lpstr>Motív balíka Office</vt:lpstr>
      <vt:lpstr>1_Motív balíka Office</vt:lpstr>
      <vt:lpstr>Motív Office</vt:lpstr>
      <vt:lpstr>2_Motív balíka Office</vt:lpstr>
      <vt:lpstr>3_Motív balíka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Dôveryhodnosť dát a prezentovaných zistení</vt:lpstr>
      <vt:lpstr>Prezentace aplikace PowerPoint</vt:lpstr>
      <vt:lpstr>Študentom chýba prax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Priebežné hodnotenie počas semestra</vt:lpstr>
      <vt:lpstr>Prezentace aplikace PowerPoint</vt:lpstr>
      <vt:lpstr>Prezentace aplikace PowerPoint</vt:lpstr>
      <vt:lpstr>Nie každé hodnotenie je nápomocné...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Učitelia dodržiavajú dohodnutý  harmonogram výučby </vt:lpstr>
      <vt:lpstr>Učitelia dodržiavajú dohodnutý  harmonogram výučby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Bálint Lovász</dc:creator>
  <cp:lastModifiedBy>Kateřina Švestková</cp:lastModifiedBy>
  <cp:revision>186</cp:revision>
  <dcterms:created xsi:type="dcterms:W3CDTF">2018-11-27T13:50:27Z</dcterms:created>
  <dcterms:modified xsi:type="dcterms:W3CDTF">2023-09-20T19:12:39Z</dcterms:modified>
</cp:coreProperties>
</file>