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329" r:id="rId2"/>
    <p:sldId id="394" r:id="rId3"/>
    <p:sldId id="415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398" r:id="rId12"/>
    <p:sldId id="399" r:id="rId13"/>
    <p:sldId id="425" r:id="rId14"/>
    <p:sldId id="427" r:id="rId15"/>
    <p:sldId id="401" r:id="rId16"/>
    <p:sldId id="429" r:id="rId17"/>
    <p:sldId id="430" r:id="rId18"/>
    <p:sldId id="412" r:id="rId19"/>
    <p:sldId id="423" r:id="rId20"/>
    <p:sldId id="402" r:id="rId21"/>
    <p:sldId id="424" r:id="rId22"/>
    <p:sldId id="414" r:id="rId23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287D"/>
    <a:srgbClr val="4C0000"/>
    <a:srgbClr val="1A8A5A"/>
    <a:srgbClr val="FFFFFF"/>
    <a:srgbClr val="009999"/>
    <a:srgbClr val="FFCC66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100" autoAdjust="0"/>
    <p:restoredTop sz="91628" autoAdjust="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1693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17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4" y="0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6014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4" y="9376014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6" y="0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8006"/>
            <a:ext cx="5388610" cy="4441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4302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6" y="9374302"/>
            <a:ext cx="2918830" cy="4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822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 smtClean="0"/>
              <a:t>Novela zákona o vysokých školách: přijímací řízení (zahraniční uchazeči) / Studijní odbor RMU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oradenstvi.muni.cz/cs/poradenstvi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Porada vedoucích SO</a:t>
            </a:r>
            <a:br>
              <a:rPr lang="cs-CZ" dirty="0" smtClean="0"/>
            </a:br>
            <a:r>
              <a:rPr lang="cs-CZ" sz="2400" dirty="0" smtClean="0"/>
              <a:t>15. 9. 2017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292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Archiv MU chce iniciovat změnu směrnice → aby mohli fakulty vydávat druhopisy od doby, kdy jsou už všechny podklady v IS. </a:t>
            </a:r>
            <a:r>
              <a:rPr lang="cs-CZ" dirty="0" smtClean="0">
                <a:solidFill>
                  <a:srgbClr val="FF0000"/>
                </a:solidFill>
              </a:rPr>
              <a:t>Pozor: SO nebude mít k dispozici spis, aby mohlo údaje zkontrolovat.</a:t>
            </a:r>
            <a:endParaRPr lang="cs-CZ" dirty="0" smtClean="0"/>
          </a:p>
          <a:p>
            <a:r>
              <a:rPr lang="cs-CZ" dirty="0" smtClean="0"/>
              <a:t>Judikát NSS pro VŠE, neplatné hlasy při rozhodování komise o výsledku obhajoby </a:t>
            </a:r>
            <a:r>
              <a:rPr lang="cs-CZ" dirty="0" err="1" smtClean="0"/>
              <a:t>phd</a:t>
            </a:r>
            <a:r>
              <a:rPr lang="cs-CZ" dirty="0" smtClean="0"/>
              <a:t>; v </a:t>
            </a:r>
            <a:r>
              <a:rPr lang="cs-CZ" dirty="0" err="1" smtClean="0"/>
              <a:t>bc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mgr</a:t>
            </a:r>
            <a:r>
              <a:rPr lang="cs-CZ" dirty="0"/>
              <a:t> </a:t>
            </a:r>
            <a:r>
              <a:rPr lang="cs-CZ" dirty="0" smtClean="0"/>
              <a:t>nemáme, jen pro informaci</a:t>
            </a:r>
          </a:p>
          <a:p>
            <a:r>
              <a:rPr lang="cs-CZ" dirty="0" smtClean="0"/>
              <a:t>SPSSN ve spolupráci se SO RMU finišuje metodický pokyn pro studijní oddělení o studiu osob se SN, </a:t>
            </a:r>
            <a:r>
              <a:rPr lang="cs-CZ" dirty="0" err="1" smtClean="0"/>
              <a:t>deadline</a:t>
            </a:r>
            <a:r>
              <a:rPr lang="cs-CZ" dirty="0" smtClean="0"/>
              <a:t> vydání na konci září 2017, následovat budou další kapitoly/metodiky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873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Registr UZV – celonárodní, správce </a:t>
            </a:r>
            <a:r>
              <a:rPr lang="cs-CZ" sz="2000" dirty="0" smtClean="0"/>
              <a:t>MŠMT</a:t>
            </a:r>
          </a:p>
          <a:p>
            <a:pPr marL="0" indent="0">
              <a:buNone/>
            </a:pPr>
            <a:r>
              <a:rPr lang="cs-CZ" sz="2000" dirty="0" smtClean="0"/>
              <a:t>začal tiše fungovat na začátku července, SO RMU plní, zpětně nutno doplnit desítky položek o cca 400 žádostech tohoto roku (k září)</a:t>
            </a:r>
          </a:p>
          <a:p>
            <a:r>
              <a:rPr lang="cs-CZ" sz="2000" dirty="0" smtClean="0"/>
              <a:t>Průkopník v novince podle § 47c vyslovení neplatnosti SZZ, už máme první případ, pozor na plagiáty!!</a:t>
            </a:r>
          </a:p>
          <a:p>
            <a:r>
              <a:rPr lang="cs-CZ" sz="2000" dirty="0" smtClean="0"/>
              <a:t>Porada proděkanů – červen – zapojení SO RMU do konstrukce oborových testů – neskončilo úspěchem, fakulty se na 1 – 2 typech oborového </a:t>
            </a:r>
            <a:r>
              <a:rPr lang="cs-CZ" sz="2000" dirty="0" smtClean="0"/>
              <a:t>testu (humanitní – matematický) neshodnou a SO RMU není schopno dodat (skoro) každé fakultě na míru</a:t>
            </a:r>
            <a:endParaRPr lang="cs-CZ" sz="2000" dirty="0" smtClean="0"/>
          </a:p>
          <a:p>
            <a:r>
              <a:rPr lang="cs-CZ" sz="2000" dirty="0" smtClean="0"/>
              <a:t>Porada vedení a porada s děkany – srpen představení TSP </a:t>
            </a:r>
            <a:r>
              <a:rPr lang="cs-CZ" sz="2000" dirty="0" smtClean="0"/>
              <a:t>2.0 adaptivní testování, </a:t>
            </a:r>
            <a:r>
              <a:rPr lang="cs-CZ" sz="2000" dirty="0" smtClean="0"/>
              <a:t>čeká se na vyjádření děkanů, p. rektor obecně podporuje a chce vést o tom diskusi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707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Stipendijní řád – nový, zveřejněný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 na odkazy z fakultních stránek</a:t>
            </a:r>
          </a:p>
          <a:p>
            <a:r>
              <a:rPr lang="cs-CZ" dirty="0" smtClean="0"/>
              <a:t>Vybrané změny jen pro upozornění:</a:t>
            </a:r>
          </a:p>
          <a:p>
            <a:r>
              <a:rPr lang="cs-CZ" dirty="0"/>
              <a:t>čl. 3: odst. 1) stipendijní program vyhlašuje pouze rektor, děkan, ředitel VŠ ústavu,  </a:t>
            </a:r>
            <a:r>
              <a:rPr lang="cs-CZ" b="1" dirty="0"/>
              <a:t>ne vedoucí pracoviště</a:t>
            </a:r>
            <a:r>
              <a:rPr lang="cs-CZ" dirty="0"/>
              <a:t> MU, 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dirty="0" smtClean="0"/>
              <a:t>odst</a:t>
            </a:r>
            <a:r>
              <a:rPr lang="cs-CZ" dirty="0"/>
              <a:t>. 2) stipendijní program </a:t>
            </a:r>
            <a:r>
              <a:rPr lang="cs-CZ" b="1" dirty="0"/>
              <a:t>vyhlášen formou opatření</a:t>
            </a:r>
            <a:r>
              <a:rPr lang="cs-CZ" dirty="0"/>
              <a:t>                         	</a:t>
            </a:r>
            <a:r>
              <a:rPr lang="cs-CZ" b="1" dirty="0"/>
              <a:t>uveřejněním ve veřejné části internetových   	stránek MU </a:t>
            </a:r>
            <a:r>
              <a:rPr lang="cs-CZ" dirty="0"/>
              <a:t>nebo součásti MU, pro niž je </a:t>
            </a:r>
            <a:r>
              <a:rPr lang="cs-CZ" dirty="0" smtClean="0"/>
              <a:t>vyhlášen</a:t>
            </a:r>
          </a:p>
          <a:p>
            <a:r>
              <a:rPr lang="cs-CZ" dirty="0"/>
              <a:t>čl. 7: Stipendium na podporu tvůrčí činnosti: může být přiznáno </a:t>
            </a:r>
            <a:r>
              <a:rPr lang="cs-CZ" b="1" dirty="0"/>
              <a:t>i podle </a:t>
            </a:r>
            <a:r>
              <a:rPr lang="cs-CZ" dirty="0"/>
              <a:t>§ 91 odst. 2 písm. c) ZVŠ </a:t>
            </a:r>
            <a:r>
              <a:rPr lang="cs-CZ" dirty="0" smtClean="0"/>
              <a:t>(na x za)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47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065229"/>
            <a:ext cx="7701157" cy="485480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čl</a:t>
            </a:r>
            <a:r>
              <a:rPr lang="cs-CZ" dirty="0"/>
              <a:t>. 8 Stipendium na podporu ubytování: </a:t>
            </a:r>
            <a:r>
              <a:rPr lang="cs-CZ" b="1" dirty="0" smtClean="0"/>
              <a:t>studenti</a:t>
            </a:r>
            <a:r>
              <a:rPr lang="cs-CZ" dirty="0" smtClean="0"/>
              <a:t> </a:t>
            </a:r>
            <a:r>
              <a:rPr lang="cs-CZ" dirty="0"/>
              <a:t>nadále nepodávají </a:t>
            </a:r>
            <a:r>
              <a:rPr lang="cs-CZ" dirty="0" smtClean="0"/>
              <a:t>žádost (byl by nutný el. podpis) </a:t>
            </a:r>
            <a:r>
              <a:rPr lang="cs-CZ" dirty="0"/>
              <a:t>- </a:t>
            </a:r>
            <a:r>
              <a:rPr lang="cs-CZ" b="1" dirty="0"/>
              <a:t>potvrzují </a:t>
            </a:r>
            <a:r>
              <a:rPr lang="cs-CZ" b="1" dirty="0" smtClean="0"/>
              <a:t>splnění </a:t>
            </a:r>
            <a:r>
              <a:rPr lang="cs-CZ" b="1" dirty="0"/>
              <a:t>podmínek</a:t>
            </a:r>
            <a:r>
              <a:rPr lang="cs-CZ" dirty="0"/>
              <a:t> pro přiznání v IS </a:t>
            </a:r>
            <a:r>
              <a:rPr lang="cs-CZ" dirty="0" smtClean="0"/>
              <a:t>MU; </a:t>
            </a:r>
            <a:r>
              <a:rPr lang="cs-CZ" b="1" dirty="0" smtClean="0"/>
              <a:t>prorektorka</a:t>
            </a:r>
            <a:r>
              <a:rPr lang="cs-CZ" dirty="0" smtClean="0"/>
              <a:t> </a:t>
            </a:r>
            <a:r>
              <a:rPr lang="cs-CZ" b="1" dirty="0" smtClean="0"/>
              <a:t>může </a:t>
            </a:r>
            <a:r>
              <a:rPr lang="cs-CZ" b="1" dirty="0"/>
              <a:t>udělit výjimku</a:t>
            </a:r>
            <a:r>
              <a:rPr lang="cs-CZ" dirty="0"/>
              <a:t> z podmínek stanovených </a:t>
            </a:r>
            <a:r>
              <a:rPr lang="cs-CZ" dirty="0" smtClean="0"/>
              <a:t>SŘ</a:t>
            </a:r>
            <a:endParaRPr lang="cs-CZ" dirty="0"/>
          </a:p>
          <a:p>
            <a:pPr lvl="0"/>
            <a:r>
              <a:rPr lang="cs-CZ" dirty="0"/>
              <a:t>čl. 9 Stipendium na podporu mobility: přiznává </a:t>
            </a:r>
            <a:r>
              <a:rPr lang="cs-CZ" b="1" dirty="0"/>
              <a:t>pouze prorektor</a:t>
            </a:r>
            <a:r>
              <a:rPr lang="cs-CZ" dirty="0"/>
              <a:t> pověřený </a:t>
            </a:r>
            <a:r>
              <a:rPr lang="cs-CZ" dirty="0" smtClean="0"/>
              <a:t>rektorem</a:t>
            </a:r>
          </a:p>
          <a:p>
            <a:r>
              <a:rPr lang="cs-CZ" dirty="0"/>
              <a:t>čl. 10 Stipendium v </a:t>
            </a:r>
            <a:r>
              <a:rPr lang="cs-CZ" b="1" dirty="0"/>
              <a:t>příp. tíživé sociální situace</a:t>
            </a:r>
            <a:r>
              <a:rPr lang="cs-CZ" dirty="0"/>
              <a:t> studenta </a:t>
            </a:r>
            <a:r>
              <a:rPr lang="cs-CZ" b="1" dirty="0"/>
              <a:t>podle § 91 odst. 3</a:t>
            </a:r>
            <a:r>
              <a:rPr lang="cs-CZ" dirty="0"/>
              <a:t>) ZVŠ – </a:t>
            </a:r>
            <a:r>
              <a:rPr lang="cs-CZ" dirty="0" smtClean="0"/>
              <a:t>nová úprava, dříve chybělo</a:t>
            </a:r>
          </a:p>
          <a:p>
            <a:r>
              <a:rPr lang="cs-CZ" dirty="0"/>
              <a:t>Obecná ustanovení: v řízení podle SŘ se postupuje podle § 68 ZVŠ. Pokud ZVŠ a SŘ nestanoví jinak, </a:t>
            </a:r>
            <a:r>
              <a:rPr lang="cs-CZ" dirty="0" smtClean="0"/>
              <a:t>postupuje se </a:t>
            </a:r>
            <a:r>
              <a:rPr lang="cs-CZ" dirty="0"/>
              <a:t>podle Správního řádu. </a:t>
            </a:r>
            <a:r>
              <a:rPr lang="cs-CZ" b="1" dirty="0"/>
              <a:t>Stipendium lze přiznat jen tomu, kdo je v době podání žádosti i v den vydání rozhodnutí studentem MU. Absolventovi lze vyplatit stipendium do 30 dnů po ukončení studia. 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0253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065229"/>
            <a:ext cx="7701157" cy="4854804"/>
          </a:xfrm>
        </p:spPr>
        <p:txBody>
          <a:bodyPr/>
          <a:lstStyle/>
          <a:p>
            <a:pPr lvl="0"/>
            <a:r>
              <a:rPr lang="cs-CZ" dirty="0" smtClean="0"/>
              <a:t>čl</a:t>
            </a:r>
            <a:r>
              <a:rPr lang="cs-CZ" dirty="0"/>
              <a:t>. 13 Odnětí stipendia: řízení o odnětí stipendia je zahájeno oznámením o zahájení řízení. Student má právo nahlédnout do podkladů </a:t>
            </a:r>
            <a:r>
              <a:rPr lang="cs-CZ" dirty="0" smtClean="0"/>
              <a:t>rozhodování</a:t>
            </a:r>
            <a:endParaRPr lang="cs-CZ" dirty="0"/>
          </a:p>
          <a:p>
            <a:pPr lvl="0"/>
            <a:r>
              <a:rPr lang="cs-CZ" dirty="0"/>
              <a:t>čl. 14 Náležitosti </a:t>
            </a:r>
            <a:r>
              <a:rPr lang="cs-CZ" dirty="0" smtClean="0"/>
              <a:t>rozhodnutí</a:t>
            </a:r>
            <a:endParaRPr lang="cs-CZ" dirty="0"/>
          </a:p>
          <a:p>
            <a:pPr lvl="0"/>
            <a:r>
              <a:rPr lang="cs-CZ" dirty="0"/>
              <a:t>čl. 15 Odvolání: Odvolacím orgánem je </a:t>
            </a:r>
            <a:r>
              <a:rPr lang="cs-CZ" dirty="0" smtClean="0"/>
              <a:t>rektor</a:t>
            </a:r>
          </a:p>
          <a:p>
            <a:r>
              <a:rPr lang="cs-CZ" dirty="0"/>
              <a:t>čl. 17 Zveřejňování informací o stipendiích: MU, </a:t>
            </a:r>
            <a:r>
              <a:rPr lang="cs-CZ" b="1" dirty="0"/>
              <a:t>fakulty</a:t>
            </a:r>
            <a:r>
              <a:rPr lang="cs-CZ" dirty="0"/>
              <a:t> i vysokoškolské ústavy </a:t>
            </a:r>
            <a:r>
              <a:rPr lang="cs-CZ" b="1" dirty="0"/>
              <a:t>zveřejní</a:t>
            </a:r>
            <a:r>
              <a:rPr lang="cs-CZ" dirty="0"/>
              <a:t> ve veřejné části internetových stránek </a:t>
            </a:r>
            <a:r>
              <a:rPr lang="cs-CZ" b="1" dirty="0"/>
              <a:t>do 31. 3. </a:t>
            </a:r>
            <a:r>
              <a:rPr lang="cs-CZ" dirty="0"/>
              <a:t>každého roku </a:t>
            </a:r>
            <a:r>
              <a:rPr lang="cs-CZ" b="1" dirty="0"/>
              <a:t>zprávu o stipendiích za uplynulý kalendářní rok</a:t>
            </a:r>
            <a:r>
              <a:rPr lang="cs-CZ" dirty="0"/>
              <a:t>.</a:t>
            </a:r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1443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SZŘ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1.9.2017 účinný v nové podobě</a:t>
            </a:r>
          </a:p>
          <a:p>
            <a:r>
              <a:rPr lang="cs-CZ" dirty="0" smtClean="0"/>
              <a:t>Od cca 5.9.2017 zveřejněn upravený výklad</a:t>
            </a:r>
          </a:p>
          <a:p>
            <a:r>
              <a:rPr lang="cs-CZ" dirty="0" smtClean="0"/>
              <a:t>V Nápovědě IS jsou zase poslední dvě verze SZŘ včetně obou výkladů</a:t>
            </a:r>
          </a:p>
          <a:p>
            <a:r>
              <a:rPr lang="cs-CZ" dirty="0" smtClean="0"/>
              <a:t>Úkol – revize vnitřních předpisů fakult ve spojení s novým SZŘ</a:t>
            </a:r>
          </a:p>
          <a:p>
            <a:r>
              <a:rPr lang="cs-CZ" dirty="0" smtClean="0"/>
              <a:t>Další novelizace/revize/zcela nový SZŘ → nové akreditace v roce 2019?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938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SZŘ – vybrané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16 nové hodnocení X, neplnění průběžných kontrol</a:t>
            </a:r>
          </a:p>
          <a:p>
            <a:r>
              <a:rPr lang="cs-CZ" dirty="0"/>
              <a:t>čl. 17 nové hodnocení X a 17/3 Hodnocení předmětů, u nichž je povoleno je neopakovat v daném studiu, se nezapočítává do průměrné klasifikace (čl. 20 odst. 3).</a:t>
            </a:r>
          </a:p>
          <a:p>
            <a:r>
              <a:rPr lang="cs-CZ" dirty="0"/>
              <a:t>čl. 18 nebude klasifikovaný </a:t>
            </a:r>
            <a:r>
              <a:rPr lang="cs-CZ" dirty="0" err="1"/>
              <a:t>zpt</a:t>
            </a:r>
            <a:endParaRPr lang="cs-CZ" dirty="0"/>
          </a:p>
          <a:p>
            <a:r>
              <a:rPr lang="cs-CZ" dirty="0"/>
              <a:t>čl. 20 není souborná zkouška</a:t>
            </a:r>
          </a:p>
          <a:p>
            <a:r>
              <a:rPr lang="cs-CZ" dirty="0"/>
              <a:t>čl. 20 nově Jestliže student neukončil zapsaný předmět úspěšně, je mu tento automaticky zapsán v nejbližším semestru, kdy se uskuteční jeho výuka – předtím měl povinnost jej zapsat, snad zachycení reálného stavu</a:t>
            </a:r>
          </a:p>
          <a:p>
            <a:r>
              <a:rPr lang="cs-CZ" dirty="0"/>
              <a:t>čl. 21 oprava úspěšného </a:t>
            </a:r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6606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26/1 známka ze SZZ místo slovy </a:t>
            </a:r>
            <a:r>
              <a:rPr lang="cs-CZ" dirty="0" smtClean="0"/>
              <a:t>písmenem</a:t>
            </a:r>
          </a:p>
          <a:p>
            <a:r>
              <a:rPr lang="cs-CZ" dirty="0" smtClean="0"/>
              <a:t>čl</a:t>
            </a:r>
            <a:r>
              <a:rPr lang="cs-CZ" dirty="0"/>
              <a:t>. 26/4 přidány nové podmínky pro zisk vyznamenání, </a:t>
            </a:r>
            <a:r>
              <a:rPr lang="cs-CZ" b="1" dirty="0"/>
              <a:t>a/ b/ f/ g/</a:t>
            </a:r>
          </a:p>
          <a:p>
            <a:r>
              <a:rPr lang="cs-CZ" dirty="0"/>
              <a:t>čl. 38/6 zrušeno odstoupení od </a:t>
            </a:r>
            <a:r>
              <a:rPr lang="cs-CZ" dirty="0" err="1"/>
              <a:t>riga</a:t>
            </a:r>
            <a:r>
              <a:rPr lang="cs-CZ" dirty="0"/>
              <a:t>, když dva negativní </a:t>
            </a:r>
            <a:r>
              <a:rPr lang="cs-CZ" dirty="0" smtClean="0"/>
              <a:t>posudky</a:t>
            </a:r>
            <a:endParaRPr lang="cs-CZ" dirty="0"/>
          </a:p>
          <a:p>
            <a:r>
              <a:rPr lang="cs-CZ" dirty="0" smtClean="0"/>
              <a:t>čl. 41 lhůta pro žádost o revizi 30 dnů od záznamu hodnocení v IS</a:t>
            </a:r>
          </a:p>
          <a:p>
            <a:r>
              <a:rPr lang="cs-CZ" dirty="0" smtClean="0"/>
              <a:t>Čl. 12 pochopitelně..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7466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Metodický pokyn k přestupům, vzory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Pradávná otázka: má se ve věci rozhodovat, pokud ano, je rozhodnutí někdy konečné nebo vše přezkoumává rektor?</a:t>
            </a:r>
          </a:p>
          <a:p>
            <a:pPr marL="0" indent="0">
              <a:buNone/>
            </a:pPr>
            <a:r>
              <a:rPr lang="cs-CZ" sz="2000" dirty="0" smtClean="0"/>
              <a:t>NIKDO S JISTOTOU </a:t>
            </a:r>
            <a:r>
              <a:rPr lang="cs-CZ" sz="2000" dirty="0" smtClean="0"/>
              <a:t>NEVÍ, NÁZORY SE RŮZNÍ NAPŘÍČ VŠEMI</a:t>
            </a:r>
            <a:endParaRPr lang="cs-CZ" sz="2000" dirty="0"/>
          </a:p>
          <a:p>
            <a:r>
              <a:rPr lang="cs-CZ" sz="2000" dirty="0" smtClean="0"/>
              <a:t>Teze 1: veškeré rozhodování vysoké školy je správní rozhodování, podle SŘ</a:t>
            </a:r>
            <a:r>
              <a:rPr lang="cs-CZ" sz="2000" dirty="0"/>
              <a:t> </a:t>
            </a:r>
            <a:r>
              <a:rPr lang="cs-CZ" sz="2000" dirty="0" smtClean="0"/>
              <a:t>→ </a:t>
            </a:r>
            <a:r>
              <a:rPr lang="cs-CZ" sz="2000" dirty="0" err="1" smtClean="0"/>
              <a:t>dvojinstančnost</a:t>
            </a:r>
            <a:r>
              <a:rPr lang="cs-CZ" sz="2000" dirty="0" smtClean="0"/>
              <a:t> rozhodování je základní princip.</a:t>
            </a:r>
          </a:p>
          <a:p>
            <a:r>
              <a:rPr lang="cs-CZ" sz="2000" dirty="0" smtClean="0"/>
              <a:t>! Rozhodování o přestupech není podle § 68 ZVŠ ani podle § 48 ZVŠ → je to (možná) rozhodování podle SŘ, jenže podle SŘ je na odvolání 15 dní, takže co?</a:t>
            </a:r>
            <a:r>
              <a:rPr lang="cs-CZ" sz="2000" dirty="0"/>
              <a:t> </a:t>
            </a:r>
            <a:r>
              <a:rPr lang="cs-CZ" sz="2000" dirty="0" smtClean="0"/>
              <a:t>→ chaos</a:t>
            </a:r>
            <a:r>
              <a:rPr lang="cs-CZ" sz="2000" dirty="0"/>
              <a:t> → </a:t>
            </a:r>
            <a:r>
              <a:rPr lang="cs-CZ" sz="2000" dirty="0" smtClean="0"/>
              <a:t>poučení právní paskvil, ale ve prospěch studenta, zachovává všechna práva, žádná újma, ok.</a:t>
            </a:r>
          </a:p>
          <a:p>
            <a:r>
              <a:rPr lang="cs-CZ" sz="2000" dirty="0" smtClean="0"/>
              <a:t>Záměrně žádné odkazy na předpisy, v podstatě není na které.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87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 výsledek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Proti tomuto rozhodnutí lze podat odvolání k děkanovi fakulty do 30 dnů od jeho oznámení. Odvolacím orgánem je </a:t>
            </a:r>
            <a:r>
              <a:rPr lang="cs-CZ" dirty="0" smtClean="0"/>
              <a:t>rektor.</a:t>
            </a:r>
          </a:p>
          <a:p>
            <a:pPr marL="0" indent="0">
              <a:buNone/>
            </a:pPr>
            <a:r>
              <a:rPr lang="cs-CZ" dirty="0" smtClean="0"/>
              <a:t>Toto </a:t>
            </a:r>
            <a:r>
              <a:rPr lang="cs-CZ" dirty="0"/>
              <a:t>rozhodnutí, pokud nebude podáno odvolání, nabývá právní moci po uplynutí 30 dnů od jeho oznámení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--------------------------------------------------------------------</a:t>
            </a:r>
          </a:p>
          <a:p>
            <a:pPr marL="0" indent="0">
              <a:buNone/>
            </a:pPr>
            <a:r>
              <a:rPr lang="cs-CZ" dirty="0" smtClean="0"/>
              <a:t>Rozhodnutí budou implementována v Úřadovně v IS.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1384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Poradenského </a:t>
            </a:r>
            <a:r>
              <a:rPr lang="cs-CZ" dirty="0" smtClean="0"/>
              <a:t>centra </a:t>
            </a:r>
            <a:r>
              <a:rPr lang="cs-CZ" dirty="0"/>
              <a:t>duben – srpen 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Zmapování problematiky </a:t>
            </a:r>
            <a:r>
              <a:rPr lang="cs-CZ" b="1" dirty="0"/>
              <a:t>studijní neúspěšnosti </a:t>
            </a:r>
            <a:r>
              <a:rPr lang="cs-CZ" dirty="0"/>
              <a:t>na základě studijních a demografických statistik, výstupů Odboru pro strategii a dalších dostupných zdrojů</a:t>
            </a:r>
          </a:p>
          <a:p>
            <a:r>
              <a:rPr lang="cs-CZ" dirty="0"/>
              <a:t>Revize popisů oborů na hlavním webu MU → doporučené změny </a:t>
            </a:r>
            <a:r>
              <a:rPr lang="cs-CZ" dirty="0" smtClean="0"/>
              <a:t>OVVM, ukázkové popisy, vzory pro budoucí plnění ze strany kateder </a:t>
            </a:r>
          </a:p>
          <a:p>
            <a:r>
              <a:rPr lang="cs-CZ" dirty="0" smtClean="0"/>
              <a:t>Zpracování </a:t>
            </a:r>
            <a:r>
              <a:rPr lang="cs-CZ" dirty="0"/>
              <a:t>Návrhu koncepce Poradenského centra pro poradu vedení 27. 6. 2017 → </a:t>
            </a:r>
            <a:r>
              <a:rPr lang="cs-CZ" i="1" dirty="0"/>
              <a:t>schváleno</a:t>
            </a:r>
            <a:r>
              <a:rPr lang="cs-CZ" dirty="0"/>
              <a:t> </a:t>
            </a:r>
          </a:p>
          <a:p>
            <a:r>
              <a:rPr lang="cs-CZ" dirty="0"/>
              <a:t>Aktualizace stávajícího webu PC  - </a:t>
            </a:r>
            <a:r>
              <a:rPr lang="cs-CZ" dirty="0" smtClean="0"/>
              <a:t>zatím jen lehká úprava informací, propagace psych. </a:t>
            </a:r>
            <a:r>
              <a:rPr lang="cs-CZ" dirty="0"/>
              <a:t>p</a:t>
            </a:r>
            <a:r>
              <a:rPr lang="cs-CZ" dirty="0" smtClean="0"/>
              <a:t>oradenství pro studenty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43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minulé porady…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Rozhodování </a:t>
            </a:r>
            <a:r>
              <a:rPr lang="cs-CZ" b="1" dirty="0"/>
              <a:t>ve věcech nevyjmenovaných v § 68 zákona o vysokých školách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V</a:t>
            </a:r>
            <a:r>
              <a:rPr lang="cs-CZ" sz="2000" i="1" dirty="0"/>
              <a:t> případě posuzování žádostí na základě vnitřních předpisů univerzity, které nejsou vyjmenovány v § 68 zákona o vysokých školách a v rámci rozhodování o těchto žádostech se studentům neukládají žádné (nové) povinnosti (jedná se např. o změnu seminární skupiny, odregistrování předmětu, změna tématu ZP, apod.), není třeba vyhotovovat rozhodnutí a žádost lze vyřídit přípisem doručeným prostřednictvím IS MU, resp. lze postupovat podle vnitřních předpisů fakulty, univerzity.</a:t>
            </a:r>
          </a:p>
          <a:p>
            <a:r>
              <a:rPr lang="cs-CZ" dirty="0" smtClean="0"/>
              <a:t>Teze 2: judikáty NSS, rozhodování o výjimkách je beneficium, nespadá do soudního přezkumu.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572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akreditace studijních programů; nový design IS: informace pro studijní oddělení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Dr. </a:t>
            </a:r>
            <a:r>
              <a:rPr lang="cs-CZ" dirty="0" err="1" smtClean="0"/>
              <a:t>Misáková</a:t>
            </a:r>
            <a:r>
              <a:rPr lang="cs-CZ" dirty="0" smtClean="0"/>
              <a:t> a Mgr. Vykydal</a:t>
            </a:r>
          </a:p>
          <a:p>
            <a:r>
              <a:rPr lang="cs-CZ" dirty="0" smtClean="0"/>
              <a:t>Dr. </a:t>
            </a:r>
            <a:r>
              <a:rPr lang="cs-CZ" dirty="0" err="1" smtClean="0"/>
              <a:t>Křipač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2605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7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čem Poradenské centrum pracuje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Rozpracování návrhu nástrojů a aktivit PC ke snižování </a:t>
            </a:r>
            <a:r>
              <a:rPr lang="cs-CZ" dirty="0" smtClean="0"/>
              <a:t>SN</a:t>
            </a:r>
            <a:endParaRPr lang="cs-CZ" dirty="0"/>
          </a:p>
          <a:p>
            <a:r>
              <a:rPr lang="cs-CZ" dirty="0"/>
              <a:t>Rozpracování rozvržení kompetencí PC a dalších součástí </a:t>
            </a:r>
            <a:r>
              <a:rPr lang="cs-CZ" dirty="0" smtClean="0"/>
              <a:t>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13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a aktivity PC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arenR"/>
            </a:pPr>
            <a:r>
              <a:rPr lang="cs-CZ" dirty="0"/>
              <a:t>Komunikační nástroje: weby, </a:t>
            </a:r>
            <a:r>
              <a:rPr lang="cs-CZ" dirty="0" err="1"/>
              <a:t>facebook</a:t>
            </a:r>
            <a:r>
              <a:rPr lang="cs-CZ" dirty="0"/>
              <a:t>, tiskoviny MU, další komunikační kanály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dirty="0"/>
              <a:t>Aktivity: </a:t>
            </a:r>
            <a:r>
              <a:rPr lang="cs-CZ" dirty="0" err="1"/>
              <a:t>eventy</a:t>
            </a:r>
            <a:r>
              <a:rPr lang="cs-CZ" dirty="0"/>
              <a:t>, přednášky, workshopy, besedy, interaktivní prezentace „bezpečně studiem“ 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Poradenství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Vytipování problémů a návrh opatření 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dirty="0"/>
              <a:t>Zprostředkování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dirty="0"/>
              <a:t>Mediace, facilitace, zastupování, doprovod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dirty="0"/>
              <a:t>Evaluace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4352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</a:t>
            </a:r>
            <a:r>
              <a:rPr lang="cs-CZ" dirty="0"/>
              <a:t>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Nový </a:t>
            </a:r>
            <a:r>
              <a:rPr lang="cs-CZ" b="1" dirty="0"/>
              <a:t>web</a:t>
            </a:r>
            <a:r>
              <a:rPr lang="cs-CZ" dirty="0"/>
              <a:t> PC: </a:t>
            </a:r>
          </a:p>
          <a:p>
            <a:pPr lvl="1"/>
            <a:r>
              <a:rPr lang="cs-CZ" dirty="0"/>
              <a:t>Obsah → v řešení PC</a:t>
            </a:r>
          </a:p>
          <a:p>
            <a:pPr lvl="1"/>
            <a:r>
              <a:rPr lang="cs-CZ" dirty="0" smtClean="0"/>
              <a:t>Dodavatel </a:t>
            </a:r>
            <a:r>
              <a:rPr lang="cs-CZ" dirty="0"/>
              <a:t>→ v řešení s </a:t>
            </a:r>
            <a:r>
              <a:rPr lang="cs-CZ" dirty="0" smtClean="0"/>
              <a:t>TO</a:t>
            </a:r>
          </a:p>
          <a:p>
            <a:pPr lvl="1"/>
            <a:r>
              <a:rPr lang="cs-CZ" dirty="0" smtClean="0"/>
              <a:t>Možný modul PC  na hlavním webu a webech fakult na každém hlavním webu odkaz, lišta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92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5028"/>
            <a:ext cx="8086635" cy="647700"/>
          </a:xfrm>
        </p:spPr>
        <p:txBody>
          <a:bodyPr/>
          <a:lstStyle/>
          <a:p>
            <a:r>
              <a:rPr lang="cs-CZ" dirty="0" smtClean="0"/>
              <a:t>Nedávné aktivity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853" y="1452728"/>
            <a:ext cx="8082321" cy="4679785"/>
          </a:xfrm>
        </p:spPr>
        <p:txBody>
          <a:bodyPr/>
          <a:lstStyle/>
          <a:p>
            <a:r>
              <a:rPr lang="cs-CZ" b="1" dirty="0" err="1"/>
              <a:t>Prvákoviny</a:t>
            </a:r>
            <a:r>
              <a:rPr lang="cs-CZ" dirty="0"/>
              <a:t> </a:t>
            </a:r>
          </a:p>
          <a:p>
            <a:pPr lvl="1"/>
            <a:r>
              <a:rPr lang="cs-CZ" dirty="0" smtClean="0"/>
              <a:t>Organizuje KC, spolupráce PC od r. 2018 v řešení</a:t>
            </a:r>
          </a:p>
          <a:p>
            <a:pPr lvl="1"/>
            <a:r>
              <a:rPr lang="cs-CZ" dirty="0" smtClean="0"/>
              <a:t>náslech  PC na workshopu pro lektory </a:t>
            </a:r>
            <a:r>
              <a:rPr lang="cs-CZ" dirty="0" err="1" smtClean="0"/>
              <a:t>Prvákovin</a:t>
            </a:r>
            <a:r>
              <a:rPr lang="cs-CZ" dirty="0" smtClean="0"/>
              <a:t> a na akci samotné</a:t>
            </a:r>
          </a:p>
          <a:p>
            <a:pPr lvl="1"/>
            <a:r>
              <a:rPr lang="cs-CZ" dirty="0" smtClean="0"/>
              <a:t>PC doporučilo důležitá témata (SN) a požádalo o zařazení do programu</a:t>
            </a:r>
          </a:p>
          <a:p>
            <a:r>
              <a:rPr lang="cs-CZ" b="1" dirty="0" smtClean="0"/>
              <a:t>Zápisy</a:t>
            </a:r>
            <a:r>
              <a:rPr lang="cs-CZ" i="1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náslechy </a:t>
            </a:r>
            <a:r>
              <a:rPr lang="cs-CZ" dirty="0"/>
              <a:t>na fakultách </a:t>
            </a:r>
          </a:p>
          <a:p>
            <a:pPr lvl="1"/>
            <a:r>
              <a:rPr lang="cs-CZ" dirty="0" smtClean="0"/>
              <a:t>PC vypracuje návrh zařazení </a:t>
            </a:r>
            <a:r>
              <a:rPr lang="cs-CZ" dirty="0"/>
              <a:t>témat </a:t>
            </a:r>
            <a:r>
              <a:rPr lang="cs-CZ" dirty="0" smtClean="0"/>
              <a:t>SN, resp. návrh sjednocení obsahu a formy informací o SN, </a:t>
            </a:r>
            <a:r>
              <a:rPr lang="cs-CZ" dirty="0"/>
              <a:t>příklady dobré </a:t>
            </a:r>
            <a:r>
              <a:rPr lang="cs-CZ" dirty="0" smtClean="0"/>
              <a:t>praxe – analýza stavu (velké rozdíly) a doporučení pro SO fakult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737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14454"/>
            <a:ext cx="8086635" cy="647700"/>
          </a:xfrm>
        </p:spPr>
        <p:txBody>
          <a:bodyPr/>
          <a:lstStyle/>
          <a:p>
            <a:r>
              <a:rPr lang="cs-CZ" dirty="0" smtClean="0"/>
              <a:t>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68922"/>
            <a:ext cx="8082321" cy="4114800"/>
          </a:xfrm>
        </p:spPr>
        <p:txBody>
          <a:bodyPr/>
          <a:lstStyle/>
          <a:p>
            <a:r>
              <a:rPr lang="cs-CZ" b="1" dirty="0"/>
              <a:t>Poradenská síť </a:t>
            </a:r>
            <a:endParaRPr lang="cs-CZ" b="1" dirty="0" smtClean="0"/>
          </a:p>
          <a:p>
            <a:pPr marL="457200" lvl="1" indent="0">
              <a:buNone/>
            </a:pPr>
            <a:r>
              <a:rPr lang="cs-CZ" dirty="0" smtClean="0"/>
              <a:t>Stávající poradenská síť bude doplněna o:</a:t>
            </a:r>
          </a:p>
          <a:p>
            <a:pPr lvl="1"/>
            <a:r>
              <a:rPr lang="cs-CZ" dirty="0" smtClean="0"/>
              <a:t>fakultní </a:t>
            </a:r>
            <a:r>
              <a:rPr lang="cs-CZ" dirty="0"/>
              <a:t>poradce</a:t>
            </a:r>
          </a:p>
          <a:p>
            <a:pPr lvl="1"/>
            <a:r>
              <a:rPr lang="cs-CZ" dirty="0" smtClean="0"/>
              <a:t>oborové konzultanty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  <a:r>
              <a:rPr lang="cs-CZ" dirty="0"/>
              <a:t>→ </a:t>
            </a:r>
            <a:r>
              <a:rPr lang="cs-CZ" i="1" dirty="0"/>
              <a:t>návrh PC bude předjednán prorektorem na fakultách na podzim </a:t>
            </a:r>
            <a:r>
              <a:rPr lang="cs-CZ" i="1" dirty="0" smtClean="0"/>
              <a:t>2017</a:t>
            </a:r>
            <a:endParaRPr lang="cs-CZ" i="1" dirty="0"/>
          </a:p>
          <a:p>
            <a:r>
              <a:rPr lang="cs-CZ" b="1" dirty="0"/>
              <a:t>Psychologické poradenství </a:t>
            </a:r>
            <a:endParaRPr lang="cs-CZ" dirty="0"/>
          </a:p>
          <a:p>
            <a:pPr lvl="1"/>
            <a:r>
              <a:rPr lang="cs-CZ" dirty="0" smtClean="0"/>
              <a:t>převzetí </a:t>
            </a:r>
            <a:r>
              <a:rPr lang="cs-CZ" dirty="0"/>
              <a:t>od KC a nové nastavení podmínek (organizace, personální obsazení, financování…), propagace, evaluace  </a:t>
            </a:r>
            <a:endParaRPr lang="cs-CZ" dirty="0" smtClean="0"/>
          </a:p>
          <a:p>
            <a:pPr lvl="1"/>
            <a:r>
              <a:rPr lang="cs-CZ" dirty="0"/>
              <a:t>p</a:t>
            </a:r>
            <a:r>
              <a:rPr lang="cs-CZ" dirty="0" smtClean="0"/>
              <a:t>rosíme studijní oddělení o propagaci služby, více </a:t>
            </a:r>
            <a:r>
              <a:rPr lang="cs-CZ" dirty="0" err="1" smtClean="0"/>
              <a:t>info</a:t>
            </a:r>
            <a:r>
              <a:rPr lang="cs-CZ" dirty="0"/>
              <a:t> na </a:t>
            </a:r>
            <a:r>
              <a:rPr lang="cs-CZ" dirty="0">
                <a:solidFill>
                  <a:srgbClr val="00287D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rgbClr val="00287D"/>
                </a:solidFill>
                <a:hlinkClick r:id="rId2"/>
              </a:rPr>
              <a:t>poradenstvi.muni.cz/cs/poradenstvi2</a:t>
            </a:r>
            <a:r>
              <a:rPr lang="cs-CZ" dirty="0" smtClean="0">
                <a:solidFill>
                  <a:srgbClr val="00287D"/>
                </a:solidFill>
              </a:rPr>
              <a:t> </a:t>
            </a:r>
            <a:endParaRPr lang="cs-CZ" dirty="0">
              <a:solidFill>
                <a:srgbClr val="00287D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790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105" y="742081"/>
            <a:ext cx="8086635" cy="647700"/>
          </a:xfrm>
        </p:spPr>
        <p:txBody>
          <a:bodyPr/>
          <a:lstStyle/>
          <a:p>
            <a:r>
              <a:rPr lang="cs-CZ" dirty="0" smtClean="0"/>
              <a:t>S kým chce PC spolupracovat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84671"/>
            <a:ext cx="8082321" cy="4990270"/>
          </a:xfrm>
        </p:spPr>
        <p:txBody>
          <a:bodyPr/>
          <a:lstStyle/>
          <a:p>
            <a:pPr lvl="1"/>
            <a:r>
              <a:rPr lang="cs-CZ" dirty="0"/>
              <a:t>SO fakult: zápisy do studia → </a:t>
            </a:r>
            <a:r>
              <a:rPr lang="cs-CZ" i="1" dirty="0" smtClean="0"/>
              <a:t>náslechy, doporučení</a:t>
            </a:r>
            <a:endParaRPr lang="cs-CZ" i="1" dirty="0"/>
          </a:p>
          <a:p>
            <a:pPr lvl="1"/>
            <a:r>
              <a:rPr lang="cs-CZ" dirty="0"/>
              <a:t>KC: </a:t>
            </a:r>
            <a:r>
              <a:rPr lang="cs-CZ" dirty="0" err="1"/>
              <a:t>Prvákoviny</a:t>
            </a:r>
            <a:r>
              <a:rPr lang="cs-CZ" dirty="0"/>
              <a:t>, psychologické poradenství </a:t>
            </a:r>
          </a:p>
          <a:p>
            <a:pPr lvl="1"/>
            <a:r>
              <a:rPr lang="cs-CZ" dirty="0"/>
              <a:t>TO RMU: harmonogram témat o SN do komunikačních kanálů (např. MUNI on-line)</a:t>
            </a:r>
          </a:p>
          <a:p>
            <a:pPr lvl="1"/>
            <a:r>
              <a:rPr lang="cs-CZ" dirty="0"/>
              <a:t>OVVM RMU: Open </a:t>
            </a:r>
            <a:r>
              <a:rPr lang="cs-CZ" dirty="0" err="1"/>
              <a:t>Day</a:t>
            </a:r>
            <a:r>
              <a:rPr lang="cs-CZ" dirty="0"/>
              <a:t>, veletrhy VŠ → </a:t>
            </a:r>
            <a:r>
              <a:rPr lang="cs-CZ" i="1" dirty="0"/>
              <a:t>náslechy, příprava metodiky </a:t>
            </a:r>
          </a:p>
          <a:p>
            <a:pPr lvl="1"/>
            <a:r>
              <a:rPr lang="cs-CZ" dirty="0" smtClean="0"/>
              <a:t>Studentští </a:t>
            </a:r>
            <a:r>
              <a:rPr lang="cs-CZ" dirty="0"/>
              <a:t>poradci → </a:t>
            </a:r>
            <a:r>
              <a:rPr lang="cs-CZ" dirty="0" smtClean="0"/>
              <a:t>návrh spolupráce</a:t>
            </a:r>
          </a:p>
          <a:p>
            <a:pPr lvl="1"/>
            <a:r>
              <a:rPr lang="cs-CZ" dirty="0" err="1" smtClean="0"/>
              <a:t>Teiresias</a:t>
            </a:r>
            <a:r>
              <a:rPr lang="cs-CZ" dirty="0" smtClean="0"/>
              <a:t> </a:t>
            </a:r>
            <a:r>
              <a:rPr lang="cs-CZ" dirty="0"/>
              <a:t>→ </a:t>
            </a:r>
            <a:r>
              <a:rPr lang="cs-CZ" i="1" dirty="0"/>
              <a:t>identifikace společných </a:t>
            </a:r>
            <a:r>
              <a:rPr lang="cs-CZ" i="1" dirty="0" smtClean="0"/>
              <a:t>témat, budoucí spolupráce </a:t>
            </a: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43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na vedoucí studijních oddělení fakult: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V čem by mohlo Poradenské centrum být studijnímu oddělení nápomocné?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Co by studijní oddělení od Poradenského centra uvítalo? 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Do čeho si naopak nepřejete, aby Poradenské centrum vůbec zasahovalo?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90561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45427</TotalTime>
  <Words>1133</Words>
  <Application>Microsoft Office PowerPoint</Application>
  <PresentationFormat>Předvádění na obrazovce (4:3)</PresentationFormat>
  <Paragraphs>135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Porada vedoucích SO 15. 9. 2017</vt:lpstr>
      <vt:lpstr>Aktivity Poradenského centra duben – srpen 2017</vt:lpstr>
      <vt:lpstr>Na čem Poradenské centrum pracuje </vt:lpstr>
      <vt:lpstr>Nástroje a aktivity PC </vt:lpstr>
      <vt:lpstr>Komunikační nástroje</vt:lpstr>
      <vt:lpstr>Nedávné aktivity </vt:lpstr>
      <vt:lpstr>Poradenství</vt:lpstr>
      <vt:lpstr>S kým chce PC spolupracovat</vt:lpstr>
      <vt:lpstr>Otázky na vedoucí studijních oddělení fakult:  </vt:lpstr>
      <vt:lpstr>Různé</vt:lpstr>
      <vt:lpstr>Různé</vt:lpstr>
      <vt:lpstr>Stipendijní řád – nový, zveřejněný</vt:lpstr>
      <vt:lpstr>Prezentace aplikace PowerPoint</vt:lpstr>
      <vt:lpstr>Prezentace aplikace PowerPoint</vt:lpstr>
      <vt:lpstr>SZŘ</vt:lpstr>
      <vt:lpstr>SZŘ – vybrané změny</vt:lpstr>
      <vt:lpstr>Prezentace aplikace PowerPoint</vt:lpstr>
      <vt:lpstr>Metodický pokyn k přestupům, vzory rozhodnutí</vt:lpstr>
      <vt:lpstr>… výsledek</vt:lpstr>
      <vt:lpstr>Z minulé porady…</vt:lpstr>
      <vt:lpstr>Nové akreditace studijních programů; nový design IS: informace pro studijní oddělení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Jaroslava Králová</dc:creator>
  <cp:lastModifiedBy>Vlkova</cp:lastModifiedBy>
  <cp:revision>455</cp:revision>
  <cp:lastPrinted>2017-03-07T13:07:01Z</cp:lastPrinted>
  <dcterms:created xsi:type="dcterms:W3CDTF">2015-11-23T07:04:47Z</dcterms:created>
  <dcterms:modified xsi:type="dcterms:W3CDTF">2017-09-18T19:36:50Z</dcterms:modified>
</cp:coreProperties>
</file>