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57" r:id="rId1"/>
  </p:sldMasterIdLst>
  <p:notesMasterIdLst>
    <p:notesMasterId r:id="rId24"/>
  </p:notesMasterIdLst>
  <p:handoutMasterIdLst>
    <p:handoutMasterId r:id="rId25"/>
  </p:handoutMasterIdLst>
  <p:sldIdLst>
    <p:sldId id="329" r:id="rId2"/>
    <p:sldId id="521" r:id="rId3"/>
    <p:sldId id="531" r:id="rId4"/>
    <p:sldId id="532" r:id="rId5"/>
    <p:sldId id="551" r:id="rId6"/>
    <p:sldId id="552" r:id="rId7"/>
    <p:sldId id="553" r:id="rId8"/>
    <p:sldId id="533" r:id="rId9"/>
    <p:sldId id="534" r:id="rId10"/>
    <p:sldId id="535" r:id="rId11"/>
    <p:sldId id="536" r:id="rId12"/>
    <p:sldId id="537" r:id="rId13"/>
    <p:sldId id="539" r:id="rId14"/>
    <p:sldId id="542" r:id="rId15"/>
    <p:sldId id="543" r:id="rId16"/>
    <p:sldId id="544" r:id="rId17"/>
    <p:sldId id="546" r:id="rId18"/>
    <p:sldId id="547" r:id="rId19"/>
    <p:sldId id="548" r:id="rId20"/>
    <p:sldId id="550" r:id="rId21"/>
    <p:sldId id="549" r:id="rId22"/>
    <p:sldId id="515" r:id="rId23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živatel systému Windows" initials="UsW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FFF00"/>
    <a:srgbClr val="0000FF"/>
    <a:srgbClr val="FFFF66"/>
    <a:srgbClr val="CCECFF"/>
    <a:srgbClr val="0066FF"/>
    <a:srgbClr val="66CCFF"/>
    <a:srgbClr val="CCFFFF"/>
    <a:srgbClr val="99CC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4C1A8A3-306A-4EB7-A6B1-4F7E0EB9C5D6}" styleName="Střední styl 3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8100" autoAdjust="0"/>
    <p:restoredTop sz="85301" autoAdjust="0"/>
  </p:normalViewPr>
  <p:slideViewPr>
    <p:cSldViewPr snapToGrid="0">
      <p:cViewPr varScale="1">
        <p:scale>
          <a:sx n="98" d="100"/>
          <a:sy n="98" d="100"/>
        </p:scale>
        <p:origin x="1596" y="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1693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1704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https://ucnmuni-my.sharepoint.com/personal/62934_muni_cz/Documents/POPLATKY_KONTROLA_2018/Kontrola_lhut_fakult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pongo-d.rect.muni.cz\stu-d\NOSTRIFIKACE\Zpr&#225;vy%20pro%20porady%20veden&#237;\2017\statistika_2017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pongo-d.rect.muni.cz\stu-d\NOSTRIFIKACE\Zpr&#225;vy%20pro%20porady%20veden&#237;\2017\statistika_2017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pongo-d.rect.muni.cz\stu-d\NOSTRIFIKACE\Zpr&#225;vy%20pro%20porady%20veden&#237;\2015\statistika_2015_kolegium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217222\Desktop\UZV_zprava\statistika_2016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pongo-d.rect.muni.cz\stu-d\NOSTRIFIKACE\Zpr&#225;vy%20pro%20porady%20veden&#237;\2017\statistika_2017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000"/>
              <a:t>Odvolání proti poplatku za studium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11172669583199936"/>
          <c:y val="0.10263440640110627"/>
          <c:w val="0.8513974910751908"/>
          <c:h val="0.7769329093828609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vyhodnocení!$B$1</c:f>
              <c:strCache>
                <c:ptCount val="1"/>
                <c:pt idx="0">
                  <c:v>vyřízeno po lhůtě (%)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vyhodnocení!$A$2:$A$11</c:f>
              <c:strCache>
                <c:ptCount val="10"/>
                <c:pt idx="0">
                  <c:v>E. D. (FI)</c:v>
                </c:pt>
                <c:pt idx="1">
                  <c:v>A. D. (FI)</c:v>
                </c:pt>
                <c:pt idx="2">
                  <c:v>H. K. (FI)</c:v>
                </c:pt>
                <c:pt idx="3">
                  <c:v>M. T. (FI)</c:v>
                </c:pt>
                <c:pt idx="4">
                  <c:v>H. K. (FSpS)</c:v>
                </c:pt>
                <c:pt idx="5">
                  <c:v>N. K. (PřF)</c:v>
                </c:pt>
                <c:pt idx="6">
                  <c:v>A. H. (LF)</c:v>
                </c:pt>
                <c:pt idx="7">
                  <c:v>M. T. (LF)</c:v>
                </c:pt>
                <c:pt idx="8">
                  <c:v>L. P. (PrF)</c:v>
                </c:pt>
                <c:pt idx="9">
                  <c:v>K. D. (ESF)</c:v>
                </c:pt>
              </c:strCache>
            </c:strRef>
          </c:cat>
          <c:val>
            <c:numRef>
              <c:f>vyhodnocení!$B$2:$B$11</c:f>
              <c:numCache>
                <c:formatCode>General</c:formatCode>
                <c:ptCount val="10"/>
                <c:pt idx="0">
                  <c:v>5.88</c:v>
                </c:pt>
                <c:pt idx="1">
                  <c:v>14.280000000000001</c:v>
                </c:pt>
                <c:pt idx="2">
                  <c:v>36.799999999999997</c:v>
                </c:pt>
                <c:pt idx="3">
                  <c:v>9.370000000000001</c:v>
                </c:pt>
                <c:pt idx="4">
                  <c:v>15</c:v>
                </c:pt>
                <c:pt idx="5">
                  <c:v>6.5</c:v>
                </c:pt>
                <c:pt idx="6">
                  <c:v>6.97</c:v>
                </c:pt>
                <c:pt idx="7">
                  <c:v>7.3999999999999995</c:v>
                </c:pt>
                <c:pt idx="8">
                  <c:v>0</c:v>
                </c:pt>
                <c:pt idx="9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7B-45CE-BECE-B7FE64E83030}"/>
            </c:ext>
          </c:extLst>
        </c:ser>
        <c:ser>
          <c:idx val="1"/>
          <c:order val="1"/>
          <c:tx>
            <c:strRef>
              <c:f>vyhodnocení!$C$1</c:f>
              <c:strCache>
                <c:ptCount val="1"/>
                <c:pt idx="0">
                  <c:v>průměrná doba vyřízení (dny)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vyhodnocení!$A$2:$A$11</c:f>
              <c:strCache>
                <c:ptCount val="10"/>
                <c:pt idx="0">
                  <c:v>E. D. (FI)</c:v>
                </c:pt>
                <c:pt idx="1">
                  <c:v>A. D. (FI)</c:v>
                </c:pt>
                <c:pt idx="2">
                  <c:v>H. K. (FI)</c:v>
                </c:pt>
                <c:pt idx="3">
                  <c:v>M. T. (FI)</c:v>
                </c:pt>
                <c:pt idx="4">
                  <c:v>H. K. (FSpS)</c:v>
                </c:pt>
                <c:pt idx="5">
                  <c:v>N. K. (PřF)</c:v>
                </c:pt>
                <c:pt idx="6">
                  <c:v>A. H. (LF)</c:v>
                </c:pt>
                <c:pt idx="7">
                  <c:v>M. T. (LF)</c:v>
                </c:pt>
                <c:pt idx="8">
                  <c:v>L. P. (PrF)</c:v>
                </c:pt>
                <c:pt idx="9">
                  <c:v>K. D. (ESF)</c:v>
                </c:pt>
              </c:strCache>
            </c:strRef>
          </c:cat>
          <c:val>
            <c:numRef>
              <c:f>vyhodnocení!$C$2:$C$11</c:f>
              <c:numCache>
                <c:formatCode>General</c:formatCode>
                <c:ptCount val="10"/>
                <c:pt idx="0">
                  <c:v>13</c:v>
                </c:pt>
                <c:pt idx="1">
                  <c:v>20</c:v>
                </c:pt>
                <c:pt idx="2">
                  <c:v>32</c:v>
                </c:pt>
                <c:pt idx="3">
                  <c:v>14</c:v>
                </c:pt>
                <c:pt idx="4">
                  <c:v>21.48</c:v>
                </c:pt>
                <c:pt idx="5">
                  <c:v>15.28</c:v>
                </c:pt>
                <c:pt idx="6">
                  <c:v>12.88</c:v>
                </c:pt>
                <c:pt idx="7">
                  <c:v>17.07</c:v>
                </c:pt>
                <c:pt idx="8">
                  <c:v>2.27</c:v>
                </c:pt>
                <c:pt idx="9">
                  <c:v>8.61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7B-45CE-BECE-B7FE64E830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49835112"/>
        <c:axId val="549836096"/>
      </c:barChart>
      <c:catAx>
        <c:axId val="549835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49836096"/>
        <c:crosses val="autoZero"/>
        <c:auto val="1"/>
        <c:lblAlgn val="ctr"/>
        <c:lblOffset val="100"/>
        <c:noMultiLvlLbl val="0"/>
      </c:catAx>
      <c:valAx>
        <c:axId val="5498360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49835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>
                <a:latin typeface="+mn-lt"/>
              </a:defRPr>
            </a:pPr>
            <a:r>
              <a:rPr lang="cs-CZ" sz="1200" b="1" i="0" baseline="0" dirty="0">
                <a:effectLst/>
                <a:latin typeface="+mn-lt"/>
                <a:cs typeface="Times New Roman" panose="02020603050405020304" pitchFamily="18" charset="0"/>
              </a:rPr>
              <a:t>Žádosti </a:t>
            </a:r>
            <a:r>
              <a:rPr lang="cs-CZ" sz="1200" b="1" i="0" baseline="0" dirty="0" smtClean="0">
                <a:effectLst/>
                <a:latin typeface="+mn-lt"/>
                <a:cs typeface="Times New Roman" panose="02020603050405020304" pitchFamily="18" charset="0"/>
              </a:rPr>
              <a:t>doručené </a:t>
            </a:r>
            <a:r>
              <a:rPr lang="cs-CZ" sz="1200" b="1" i="0" baseline="0" dirty="0">
                <a:effectLst/>
                <a:latin typeface="+mn-lt"/>
                <a:cs typeface="Times New Roman" panose="02020603050405020304" pitchFamily="18" charset="0"/>
              </a:rPr>
              <a:t>v období 1. 1. 2014 </a:t>
            </a:r>
            <a:r>
              <a:rPr lang="cs-CZ" sz="1200" b="1" i="0" u="none" strike="noStrike" baseline="0" dirty="0" smtClean="0">
                <a:effectLst/>
              </a:rPr>
              <a:t>–</a:t>
            </a:r>
            <a:r>
              <a:rPr lang="cs-CZ" sz="1200" b="1" i="0" baseline="0" dirty="0" smtClean="0">
                <a:effectLst/>
                <a:latin typeface="+mn-lt"/>
                <a:cs typeface="Times New Roman" panose="02020603050405020304" pitchFamily="18" charset="0"/>
              </a:rPr>
              <a:t> </a:t>
            </a:r>
            <a:r>
              <a:rPr lang="cs-CZ" sz="1200" b="1" i="0" baseline="0" dirty="0">
                <a:effectLst/>
                <a:latin typeface="+mn-lt"/>
                <a:cs typeface="Times New Roman" panose="02020603050405020304" pitchFamily="18" charset="0"/>
              </a:rPr>
              <a:t>31. 12. 2017</a:t>
            </a:r>
            <a:endParaRPr lang="cs-CZ" sz="1200" dirty="0">
              <a:effectLst/>
              <a:latin typeface="+mn-lt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3870787811177535"/>
          <c:y val="2.2224383309414251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počty_grafy!$B$4:$B$7</c:f>
              <c:strCach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F2F0-48A6-BC81-6F6AE0775F1A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F2F0-48A6-BC81-6F6AE0775F1A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F2F0-48A6-BC81-6F6AE0775F1A}"/>
              </c:ext>
            </c:extLst>
          </c:dPt>
          <c:dPt>
            <c:idx val="3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F2F0-48A6-BC81-6F6AE0775F1A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F2F0-48A6-BC81-6F6AE0775F1A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F2F0-48A6-BC81-6F6AE0775F1A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F2F0-48A6-BC81-6F6AE0775F1A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F-F2F0-48A6-BC81-6F6AE0775F1A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počty_grafy!$B$4:$B$7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počty_grafy!$C$4:$C$7</c:f>
              <c:numCache>
                <c:formatCode>General</c:formatCode>
                <c:ptCount val="4"/>
                <c:pt idx="0">
                  <c:v>574</c:v>
                </c:pt>
                <c:pt idx="1">
                  <c:v>649</c:v>
                </c:pt>
                <c:pt idx="2">
                  <c:v>665</c:v>
                </c:pt>
                <c:pt idx="3">
                  <c:v>526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F2F0-48A6-BC81-6F6AE0775F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161792"/>
        <c:axId val="78163328"/>
      </c:barChart>
      <c:catAx>
        <c:axId val="78161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8163328"/>
        <c:crosses val="autoZero"/>
        <c:auto val="1"/>
        <c:lblAlgn val="ctr"/>
        <c:lblOffset val="100"/>
        <c:noMultiLvlLbl val="0"/>
      </c:catAx>
      <c:valAx>
        <c:axId val="781633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81617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'zp. vyřízení'!$C$2</c:f>
              <c:strCache>
                <c:ptCount val="1"/>
                <c:pt idx="0">
                  <c:v>uznáno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'zp. vyřízení'!$B$3:$B$6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'zp. vyřízení'!$C$3:$C$6</c:f>
              <c:numCache>
                <c:formatCode>General</c:formatCode>
                <c:ptCount val="4"/>
                <c:pt idx="0">
                  <c:v>342</c:v>
                </c:pt>
                <c:pt idx="1">
                  <c:v>329</c:v>
                </c:pt>
                <c:pt idx="2">
                  <c:v>431</c:v>
                </c:pt>
                <c:pt idx="3">
                  <c:v>368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F6-41FB-A8F0-FDBDFA8E9EED}"/>
            </c:ext>
          </c:extLst>
        </c:ser>
        <c:ser>
          <c:idx val="1"/>
          <c:order val="1"/>
          <c:tx>
            <c:strRef>
              <c:f>'zp. vyřízení'!$D$2</c:f>
              <c:strCache>
                <c:ptCount val="1"/>
                <c:pt idx="0">
                  <c:v>zamítnuto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'zp. vyřízení'!$B$3:$B$6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'zp. vyřízení'!$D$3:$D$6</c:f>
              <c:numCache>
                <c:formatCode>General</c:formatCode>
                <c:ptCount val="4"/>
                <c:pt idx="0">
                  <c:v>126</c:v>
                </c:pt>
                <c:pt idx="1">
                  <c:v>129</c:v>
                </c:pt>
                <c:pt idx="2">
                  <c:v>133</c:v>
                </c:pt>
                <c:pt idx="3">
                  <c:v>102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F6-41FB-A8F0-FDBDFA8E9EED}"/>
            </c:ext>
          </c:extLst>
        </c:ser>
        <c:ser>
          <c:idx val="2"/>
          <c:order val="2"/>
          <c:tx>
            <c:strRef>
              <c:f>'zp. vyřízení'!$E$2</c:f>
              <c:strCache>
                <c:ptCount val="1"/>
                <c:pt idx="0">
                  <c:v>věcná nepříslušnost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'zp. vyřízení'!$B$3:$B$6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'zp. vyřízení'!$E$3:$E$6</c:f>
              <c:numCache>
                <c:formatCode>General</c:formatCode>
                <c:ptCount val="4"/>
                <c:pt idx="0">
                  <c:v>38</c:v>
                </c:pt>
                <c:pt idx="1">
                  <c:v>67</c:v>
                </c:pt>
                <c:pt idx="2">
                  <c:v>37</c:v>
                </c:pt>
                <c:pt idx="3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F6-41FB-A8F0-FDBDFA8E9EED}"/>
            </c:ext>
          </c:extLst>
        </c:ser>
        <c:ser>
          <c:idx val="3"/>
          <c:order val="3"/>
          <c:tx>
            <c:strRef>
              <c:f>'zp. vyřízení'!$F$2</c:f>
              <c:strCache>
                <c:ptCount val="1"/>
                <c:pt idx="0">
                  <c:v>zastavení řízení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'zp. vyřízení'!$B$3:$B$6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'zp. vyřízení'!$F$3:$F$6</c:f>
              <c:numCache>
                <c:formatCode>General</c:formatCode>
                <c:ptCount val="4"/>
                <c:pt idx="0">
                  <c:v>57</c:v>
                </c:pt>
                <c:pt idx="1">
                  <c:v>35</c:v>
                </c:pt>
                <c:pt idx="2">
                  <c:v>51</c:v>
                </c:pt>
                <c:pt idx="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4F6-41FB-A8F0-FDBDFA8E9EED}"/>
            </c:ext>
          </c:extLst>
        </c:ser>
        <c:ser>
          <c:idx val="4"/>
          <c:order val="4"/>
          <c:tx>
            <c:strRef>
              <c:f>'zp. vyřízení'!$G$2</c:f>
              <c:strCache>
                <c:ptCount val="1"/>
                <c:pt idx="0">
                  <c:v>odložení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'zp. vyřízení'!$B$3:$B$6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'zp. vyřízení'!$G$3:$G$6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4F6-41FB-A8F0-FDBDFA8E9EE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8734080"/>
        <c:axId val="78735616"/>
      </c:barChart>
      <c:catAx>
        <c:axId val="78734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8735616"/>
        <c:crosses val="autoZero"/>
        <c:auto val="1"/>
        <c:lblAlgn val="ctr"/>
        <c:lblOffset val="100"/>
        <c:noMultiLvlLbl val="0"/>
      </c:catAx>
      <c:valAx>
        <c:axId val="787356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873408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>
              <a:solidFill>
                <a:schemeClr val="tx1"/>
              </a:solidFill>
            </a:defRPr>
          </a:pPr>
          <a:endParaRPr lang="cs-CZ"/>
        </a:p>
      </c:txPr>
    </c:legend>
    <c:plotVisOnly val="1"/>
    <c:dispBlanksAs val="gap"/>
    <c:showDLblsOverMax val="0"/>
  </c:chart>
  <c:spPr>
    <a:ln w="12700"/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1200"/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[statistika_2015_kolegium.xlsx]fakulty!$B$37</c:f>
              <c:strCache>
                <c:ptCount val="1"/>
                <c:pt idx="0">
                  <c:v>2015</c:v>
                </c:pt>
              </c:strCache>
            </c:strRef>
          </c:tx>
          <c:dPt>
            <c:idx val="0"/>
            <c:bubble3D val="0"/>
            <c:spPr>
              <a:solidFill>
                <a:srgbClr val="9900CC"/>
              </a:solidFill>
            </c:spPr>
            <c:extLst>
              <c:ext xmlns:c16="http://schemas.microsoft.com/office/drawing/2014/chart" uri="{C3380CC4-5D6E-409C-BE32-E72D297353CC}">
                <c16:uniqueId val="{00000001-1888-4760-8783-B33A75BB57CE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1888-4760-8783-B33A75BB57CE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5-1888-4760-8783-B33A75BB57CE}"/>
              </c:ext>
            </c:extLst>
          </c:dPt>
          <c:dPt>
            <c:idx val="3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7-1888-4760-8783-B33A75BB57CE}"/>
              </c:ext>
            </c:extLst>
          </c:dPt>
          <c:dPt>
            <c:idx val="4"/>
            <c:bubble3D val="0"/>
            <c:spPr>
              <a:solidFill>
                <a:srgbClr val="FF9933"/>
              </a:solidFill>
            </c:spPr>
            <c:extLst>
              <c:ext xmlns:c16="http://schemas.microsoft.com/office/drawing/2014/chart" uri="{C3380CC4-5D6E-409C-BE32-E72D297353CC}">
                <c16:uniqueId val="{00000009-1888-4760-8783-B33A75BB57CE}"/>
              </c:ext>
            </c:extLst>
          </c:dPt>
          <c:dPt>
            <c:idx val="5"/>
            <c:bubble3D val="0"/>
            <c:spPr>
              <a:solidFill>
                <a:srgbClr val="4C0000"/>
              </a:solidFill>
            </c:spPr>
            <c:extLst>
              <c:ext xmlns:c16="http://schemas.microsoft.com/office/drawing/2014/chart" uri="{C3380CC4-5D6E-409C-BE32-E72D297353CC}">
                <c16:uniqueId val="{0000000B-1888-4760-8783-B33A75BB57CE}"/>
              </c:ext>
            </c:extLst>
          </c:dPt>
          <c:dPt>
            <c:idx val="6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D-1888-4760-8783-B33A75BB57CE}"/>
              </c:ext>
            </c:extLst>
          </c:dPt>
          <c:dPt>
            <c:idx val="7"/>
            <c:bubble3D val="0"/>
            <c:spPr>
              <a:solidFill>
                <a:srgbClr val="1A8A5A"/>
              </a:solidFill>
            </c:spPr>
            <c:extLst>
              <c:ext xmlns:c16="http://schemas.microsoft.com/office/drawing/2014/chart" uri="{C3380CC4-5D6E-409C-BE32-E72D297353CC}">
                <c16:uniqueId val="{0000000F-1888-4760-8783-B33A75BB57CE}"/>
              </c:ext>
            </c:extLst>
          </c:dPt>
          <c:dPt>
            <c:idx val="8"/>
            <c:bubble3D val="0"/>
            <c:spPr>
              <a:solidFill>
                <a:srgbClr val="009999"/>
              </a:solidFill>
            </c:spPr>
            <c:extLst>
              <c:ext xmlns:c16="http://schemas.microsoft.com/office/drawing/2014/chart" uri="{C3380CC4-5D6E-409C-BE32-E72D297353CC}">
                <c16:uniqueId val="{00000011-1888-4760-8783-B33A75BB57CE}"/>
              </c:ext>
            </c:extLst>
          </c:dPt>
          <c:dLbls>
            <c:dLbl>
              <c:idx val="5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cs-CZ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B-1888-4760-8783-B33A75BB57C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[statistika_2015_kolegium.xlsx]fakulty!$A$38:$A$46</c:f>
              <c:strCache>
                <c:ptCount val="9"/>
                <c:pt idx="0">
                  <c:v>PrF</c:v>
                </c:pt>
                <c:pt idx="1">
                  <c:v>LF</c:v>
                </c:pt>
                <c:pt idx="2">
                  <c:v>PřF</c:v>
                </c:pt>
                <c:pt idx="3">
                  <c:v>FF</c:v>
                </c:pt>
                <c:pt idx="4">
                  <c:v>PdF</c:v>
                </c:pt>
                <c:pt idx="5">
                  <c:v>ESF</c:v>
                </c:pt>
                <c:pt idx="6">
                  <c:v>FI</c:v>
                </c:pt>
                <c:pt idx="7">
                  <c:v>FSS</c:v>
                </c:pt>
                <c:pt idx="8">
                  <c:v>FSpS</c:v>
                </c:pt>
              </c:strCache>
            </c:strRef>
          </c:cat>
          <c:val>
            <c:numRef>
              <c:f>[statistika_2015_kolegium.xlsx]fakulty!$B$38:$B$46</c:f>
              <c:numCache>
                <c:formatCode>0</c:formatCode>
                <c:ptCount val="9"/>
                <c:pt idx="0">
                  <c:v>90</c:v>
                </c:pt>
                <c:pt idx="1">
                  <c:v>131</c:v>
                </c:pt>
                <c:pt idx="2">
                  <c:v>50</c:v>
                </c:pt>
                <c:pt idx="3">
                  <c:v>104</c:v>
                </c:pt>
                <c:pt idx="4">
                  <c:v>60</c:v>
                </c:pt>
                <c:pt idx="5">
                  <c:v>77</c:v>
                </c:pt>
                <c:pt idx="6">
                  <c:v>25</c:v>
                </c:pt>
                <c:pt idx="7">
                  <c:v>78</c:v>
                </c:pt>
                <c:pt idx="8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1888-4760-8783-B33A75BB57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83040901666952649"/>
          <c:y val="0.10259635308744301"/>
          <c:w val="0.14537790826994082"/>
          <c:h val="0.8403331951927062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1200"/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fakulty!$C$15</c:f>
              <c:strCache>
                <c:ptCount val="1"/>
                <c:pt idx="0">
                  <c:v>2016</c:v>
                </c:pt>
              </c:strCache>
            </c:strRef>
          </c:tx>
          <c:dPt>
            <c:idx val="0"/>
            <c:bubble3D val="0"/>
            <c:spPr>
              <a:solidFill>
                <a:srgbClr val="9900CC"/>
              </a:solidFill>
            </c:spPr>
            <c:extLst>
              <c:ext xmlns:c16="http://schemas.microsoft.com/office/drawing/2014/chart" uri="{C3380CC4-5D6E-409C-BE32-E72D297353CC}">
                <c16:uniqueId val="{00000001-208C-4978-8FC2-8AD2EAE3F03B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208C-4978-8FC2-8AD2EAE3F03B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5-208C-4978-8FC2-8AD2EAE3F03B}"/>
              </c:ext>
            </c:extLst>
          </c:dPt>
          <c:dPt>
            <c:idx val="3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7-208C-4978-8FC2-8AD2EAE3F03B}"/>
              </c:ext>
            </c:extLst>
          </c:dPt>
          <c:dPt>
            <c:idx val="4"/>
            <c:bubble3D val="0"/>
            <c:spPr>
              <a:solidFill>
                <a:srgbClr val="FF9933"/>
              </a:solidFill>
            </c:spPr>
            <c:extLst>
              <c:ext xmlns:c16="http://schemas.microsoft.com/office/drawing/2014/chart" uri="{C3380CC4-5D6E-409C-BE32-E72D297353CC}">
                <c16:uniqueId val="{00000009-208C-4978-8FC2-8AD2EAE3F03B}"/>
              </c:ext>
            </c:extLst>
          </c:dPt>
          <c:dPt>
            <c:idx val="5"/>
            <c:bubble3D val="0"/>
            <c:spPr>
              <a:solidFill>
                <a:srgbClr val="4C0000"/>
              </a:solidFill>
            </c:spPr>
            <c:extLst>
              <c:ext xmlns:c16="http://schemas.microsoft.com/office/drawing/2014/chart" uri="{C3380CC4-5D6E-409C-BE32-E72D297353CC}">
                <c16:uniqueId val="{0000000B-208C-4978-8FC2-8AD2EAE3F03B}"/>
              </c:ext>
            </c:extLst>
          </c:dPt>
          <c:dPt>
            <c:idx val="6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D-208C-4978-8FC2-8AD2EAE3F03B}"/>
              </c:ext>
            </c:extLst>
          </c:dPt>
          <c:dPt>
            <c:idx val="7"/>
            <c:bubble3D val="0"/>
            <c:spPr>
              <a:solidFill>
                <a:srgbClr val="1A8A5A"/>
              </a:solidFill>
            </c:spPr>
            <c:extLst>
              <c:ext xmlns:c16="http://schemas.microsoft.com/office/drawing/2014/chart" uri="{C3380CC4-5D6E-409C-BE32-E72D297353CC}">
                <c16:uniqueId val="{0000000F-208C-4978-8FC2-8AD2EAE3F03B}"/>
              </c:ext>
            </c:extLst>
          </c:dPt>
          <c:dPt>
            <c:idx val="8"/>
            <c:bubble3D val="0"/>
            <c:spPr>
              <a:solidFill>
                <a:srgbClr val="009999"/>
              </a:solidFill>
            </c:spPr>
            <c:extLst>
              <c:ext xmlns:c16="http://schemas.microsoft.com/office/drawing/2014/chart" uri="{C3380CC4-5D6E-409C-BE32-E72D297353CC}">
                <c16:uniqueId val="{00000011-208C-4978-8FC2-8AD2EAE3F03B}"/>
              </c:ext>
            </c:extLst>
          </c:dPt>
          <c:dLbls>
            <c:dLbl>
              <c:idx val="5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cs-CZ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B-208C-4978-8FC2-8AD2EAE3F03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fakulty!$B$16:$B$24</c:f>
              <c:strCache>
                <c:ptCount val="9"/>
                <c:pt idx="0">
                  <c:v>PrF</c:v>
                </c:pt>
                <c:pt idx="1">
                  <c:v>LF</c:v>
                </c:pt>
                <c:pt idx="2">
                  <c:v>PřF</c:v>
                </c:pt>
                <c:pt idx="3">
                  <c:v>FF</c:v>
                </c:pt>
                <c:pt idx="4">
                  <c:v>PdF</c:v>
                </c:pt>
                <c:pt idx="5">
                  <c:v>ESF</c:v>
                </c:pt>
                <c:pt idx="6">
                  <c:v>FI</c:v>
                </c:pt>
                <c:pt idx="7">
                  <c:v>FSS</c:v>
                </c:pt>
                <c:pt idx="8">
                  <c:v>FSpS</c:v>
                </c:pt>
              </c:strCache>
            </c:strRef>
          </c:cat>
          <c:val>
            <c:numRef>
              <c:f>fakulty!$C$16:$C$24</c:f>
              <c:numCache>
                <c:formatCode>0</c:formatCode>
                <c:ptCount val="9"/>
                <c:pt idx="0">
                  <c:v>63</c:v>
                </c:pt>
                <c:pt idx="1">
                  <c:v>154</c:v>
                </c:pt>
                <c:pt idx="2">
                  <c:v>44</c:v>
                </c:pt>
                <c:pt idx="3">
                  <c:v>108</c:v>
                </c:pt>
                <c:pt idx="4">
                  <c:v>48</c:v>
                </c:pt>
                <c:pt idx="5">
                  <c:v>106</c:v>
                </c:pt>
                <c:pt idx="6">
                  <c:v>48</c:v>
                </c:pt>
                <c:pt idx="7">
                  <c:v>80</c:v>
                </c:pt>
                <c:pt idx="8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208C-4978-8FC2-8AD2EAE3F0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7503773712642621"/>
          <c:y val="0.15294914348498076"/>
          <c:w val="0.17743576693714017"/>
          <c:h val="0.77486957062534689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fakulty!$B$15</c:f>
              <c:strCache>
                <c:ptCount val="1"/>
                <c:pt idx="0">
                  <c:v>2017</c:v>
                </c:pt>
              </c:strCache>
            </c:strRef>
          </c:tx>
          <c:spPr>
            <a:ln w="12700">
              <a:noFill/>
            </a:ln>
          </c:spPr>
          <c:dPt>
            <c:idx val="0"/>
            <c:bubble3D val="0"/>
            <c:spPr>
              <a:solidFill>
                <a:srgbClr val="9900CC"/>
              </a:solidFill>
              <a:ln w="127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195-4540-9E95-0B9BD074C89F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27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195-4540-9E95-0B9BD074C89F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127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195-4540-9E95-0B9BD074C89F}"/>
              </c:ext>
            </c:extLst>
          </c:dPt>
          <c:dPt>
            <c:idx val="3"/>
            <c:bubble3D val="0"/>
            <c:spPr>
              <a:solidFill>
                <a:srgbClr val="00B0F0"/>
              </a:solidFill>
              <a:ln w="127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195-4540-9E95-0B9BD074C89F}"/>
              </c:ext>
            </c:extLst>
          </c:dPt>
          <c:dPt>
            <c:idx val="4"/>
            <c:bubble3D val="0"/>
            <c:spPr>
              <a:solidFill>
                <a:srgbClr val="FF9933"/>
              </a:solidFill>
              <a:ln w="127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6195-4540-9E95-0B9BD074C89F}"/>
              </c:ext>
            </c:extLst>
          </c:dPt>
          <c:dPt>
            <c:idx val="5"/>
            <c:bubble3D val="0"/>
            <c:spPr>
              <a:solidFill>
                <a:srgbClr val="4C0000"/>
              </a:solidFill>
              <a:ln w="127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6195-4540-9E95-0B9BD074C89F}"/>
              </c:ext>
            </c:extLst>
          </c:dPt>
          <c:dPt>
            <c:idx val="6"/>
            <c:bubble3D val="0"/>
            <c:spPr>
              <a:solidFill>
                <a:srgbClr val="FFFF00"/>
              </a:solidFill>
              <a:ln w="127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6195-4540-9E95-0B9BD074C89F}"/>
              </c:ext>
            </c:extLst>
          </c:dPt>
          <c:dPt>
            <c:idx val="7"/>
            <c:bubble3D val="0"/>
            <c:spPr>
              <a:solidFill>
                <a:srgbClr val="1A8A5A"/>
              </a:solidFill>
              <a:ln w="127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6195-4540-9E95-0B9BD074C89F}"/>
              </c:ext>
            </c:extLst>
          </c:dPt>
          <c:dPt>
            <c:idx val="8"/>
            <c:bubble3D val="0"/>
            <c:spPr>
              <a:solidFill>
                <a:srgbClr val="009999"/>
              </a:solidFill>
              <a:ln w="127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6195-4540-9E95-0B9BD074C89F}"/>
              </c:ext>
            </c:extLst>
          </c:dPt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B-6195-4540-9E95-0B9BD074C8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fakulty!$A$16:$A$24</c:f>
              <c:strCache>
                <c:ptCount val="9"/>
                <c:pt idx="0">
                  <c:v>PrF</c:v>
                </c:pt>
                <c:pt idx="1">
                  <c:v>LF</c:v>
                </c:pt>
                <c:pt idx="2">
                  <c:v>PřF</c:v>
                </c:pt>
                <c:pt idx="3">
                  <c:v>FF</c:v>
                </c:pt>
                <c:pt idx="4">
                  <c:v>PdF</c:v>
                </c:pt>
                <c:pt idx="5">
                  <c:v>ESF</c:v>
                </c:pt>
                <c:pt idx="6">
                  <c:v>FI</c:v>
                </c:pt>
                <c:pt idx="7">
                  <c:v>FSS</c:v>
                </c:pt>
                <c:pt idx="8">
                  <c:v>FSpS</c:v>
                </c:pt>
              </c:strCache>
            </c:strRef>
          </c:cat>
          <c:val>
            <c:numRef>
              <c:f>fakulty!$B$16:$B$24</c:f>
              <c:numCache>
                <c:formatCode>0</c:formatCode>
                <c:ptCount val="9"/>
                <c:pt idx="0">
                  <c:v>70</c:v>
                </c:pt>
                <c:pt idx="1">
                  <c:v>157</c:v>
                </c:pt>
                <c:pt idx="2">
                  <c:v>65</c:v>
                </c:pt>
                <c:pt idx="3">
                  <c:v>98</c:v>
                </c:pt>
                <c:pt idx="4">
                  <c:v>44</c:v>
                </c:pt>
                <c:pt idx="5">
                  <c:v>86</c:v>
                </c:pt>
                <c:pt idx="6">
                  <c:v>25</c:v>
                </c:pt>
                <c:pt idx="7">
                  <c:v>78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6195-4540-9E95-0B9BD074C8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9709696767472626"/>
          <c:y val="0.17566978224239002"/>
          <c:w val="0.17703765381329337"/>
          <c:h val="0.752296324968766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12700" cap="flat" cmpd="sng" algn="ctr">
      <a:noFill/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6" tIns="45709" rIns="91416" bIns="4570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7" y="0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6" tIns="45709" rIns="91416" bIns="4570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1815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6" tIns="45709" rIns="91416" bIns="4570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7" y="9431815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6" tIns="45709" rIns="91416" bIns="4570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6" tIns="45709" rIns="91416" bIns="4570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5" y="0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6" tIns="45709" rIns="91416" bIns="4570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6"/>
            <a:ext cx="5438140" cy="4467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6" tIns="45709" rIns="91416" bIns="457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0092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6" tIns="45709" rIns="91416" bIns="4570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5" y="9430092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6" tIns="45709" rIns="91416" bIns="4570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88227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2214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 smtClean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smtClean="0"/>
              <a:t>Poradenské centrum, Rektorát MU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Poradenské centrum, Rektorát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Poradenské centrum, Rektorát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Poradenské centrum, Rektorát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Poradenské centrum, Rektorát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Poradenské centrum, Rektorát MU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Poradenské centrum, Rektorát MU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Poradenské centrum, Rektorát MU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Poradenské centrum, Rektorát MU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Poradenské centrum, Rektorát MU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Poradenské centrum, Rektorát MU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smtClean="0"/>
              <a:t>Poradenské centrum, Rektorát MU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do/mu/Uredni_deska/Predpisy_MU/Masarykova_univerzita/Ostatni_dokumenty/Metodika/studijni_odbor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krakatau.uiv.cz/registrvssp/zvssp.asp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hyperlink" Target="mailto:studijni@...muni.cz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8845" y="1371704"/>
            <a:ext cx="7518400" cy="4068975"/>
          </a:xfrm>
        </p:spPr>
        <p:txBody>
          <a:bodyPr/>
          <a:lstStyle/>
          <a:p>
            <a:pPr algn="ctr"/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dirty="0" smtClean="0"/>
              <a:t>Porada vedoucích SO </a:t>
            </a:r>
            <a:r>
              <a:rPr lang="cs-CZ" sz="2800" dirty="0" smtClean="0">
                <a:solidFill>
                  <a:srgbClr val="FF0000"/>
                </a:solidFill>
              </a:rPr>
              <a:t/>
            </a:r>
            <a:br>
              <a:rPr lang="cs-CZ" sz="2800" dirty="0" smtClean="0">
                <a:solidFill>
                  <a:srgbClr val="FF0000"/>
                </a:solidFill>
              </a:rPr>
            </a:br>
            <a:r>
              <a:rPr lang="cs-CZ" sz="2800" dirty="0" smtClean="0">
                <a:solidFill>
                  <a:srgbClr val="FF0000"/>
                </a:solidFill>
              </a:rPr>
              <a:t/>
            </a:r>
            <a:br>
              <a:rPr lang="cs-CZ" sz="2800" dirty="0" smtClean="0">
                <a:solidFill>
                  <a:srgbClr val="FF0000"/>
                </a:solidFill>
              </a:rPr>
            </a:br>
            <a:r>
              <a:rPr lang="cs-CZ" sz="2800" dirty="0" smtClean="0"/>
              <a:t>25. </a:t>
            </a:r>
            <a:r>
              <a:rPr lang="cs-CZ" sz="2800" dirty="0"/>
              <a:t>5</a:t>
            </a:r>
            <a:r>
              <a:rPr lang="cs-CZ" sz="2800" dirty="0" smtClean="0"/>
              <a:t>. 2018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1800" b="0" dirty="0" smtClean="0"/>
              <a:t/>
            </a:r>
            <a:br>
              <a:rPr lang="cs-CZ" sz="1800" b="0" dirty="0" smtClean="0"/>
            </a:br>
            <a:endParaRPr lang="cs-CZ" sz="18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92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>
                <a:latin typeface="Adobe Garamond Pro" pitchFamily="18" charset="0"/>
              </a:rPr>
              <a:t>Statistické údaje </a:t>
            </a:r>
            <a:r>
              <a:rPr lang="cs-CZ" altLang="cs-CZ" dirty="0">
                <a:latin typeface="Adobe Garamond Pro Bold" pitchFamily="18" charset="0"/>
              </a:rPr>
              <a:t>–</a:t>
            </a:r>
            <a:r>
              <a:rPr lang="cs-CZ" altLang="cs-CZ" dirty="0" smtClean="0">
                <a:latin typeface="Adobe Garamond Pro" pitchFamily="18" charset="0"/>
              </a:rPr>
              <a:t> </a:t>
            </a:r>
            <a:r>
              <a:rPr lang="cs-CZ" altLang="cs-CZ" dirty="0">
                <a:latin typeface="Adobe Garamond Pro" pitchFamily="18" charset="0"/>
              </a:rPr>
              <a:t>žádosti o UZV dle </a:t>
            </a:r>
            <a:r>
              <a:rPr lang="cs-CZ" altLang="cs-CZ" dirty="0" smtClean="0">
                <a:latin typeface="Adobe Garamond Pro" pitchFamily="18" charset="0"/>
              </a:rPr>
              <a:t>země původu</a:t>
            </a:r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422693" y="6248400"/>
            <a:ext cx="7318176" cy="457200"/>
          </a:xfrm>
        </p:spPr>
        <p:txBody>
          <a:bodyPr/>
          <a:lstStyle/>
          <a:p>
            <a:r>
              <a:rPr lang="cs-CZ" altLang="cs-CZ" dirty="0" smtClean="0"/>
              <a:t>Uznávání zahraničního vysokoškolského vzdělání a kvalifikací v České republice / Studijní odbor RMU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10</a:t>
            </a:fld>
            <a:endParaRPr lang="cs-CZ" altLang="cs-CZ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/>
          </p:nvPr>
        </p:nvGraphicFramePr>
        <p:xfrm>
          <a:off x="509588" y="1966534"/>
          <a:ext cx="8086636" cy="41142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9787">
                  <a:extLst>
                    <a:ext uri="{9D8B030D-6E8A-4147-A177-3AD203B41FA5}">
                      <a16:colId xmlns:a16="http://schemas.microsoft.com/office/drawing/2014/main" val="2260284824"/>
                    </a:ext>
                  </a:extLst>
                </a:gridCol>
                <a:gridCol w="1351504">
                  <a:extLst>
                    <a:ext uri="{9D8B030D-6E8A-4147-A177-3AD203B41FA5}">
                      <a16:colId xmlns:a16="http://schemas.microsoft.com/office/drawing/2014/main" val="759912698"/>
                    </a:ext>
                  </a:extLst>
                </a:gridCol>
                <a:gridCol w="1351504">
                  <a:extLst>
                    <a:ext uri="{9D8B030D-6E8A-4147-A177-3AD203B41FA5}">
                      <a16:colId xmlns:a16="http://schemas.microsoft.com/office/drawing/2014/main" val="1082640882"/>
                    </a:ext>
                  </a:extLst>
                </a:gridCol>
                <a:gridCol w="1229270">
                  <a:extLst>
                    <a:ext uri="{9D8B030D-6E8A-4147-A177-3AD203B41FA5}">
                      <a16:colId xmlns:a16="http://schemas.microsoft.com/office/drawing/2014/main" val="1115850425"/>
                    </a:ext>
                  </a:extLst>
                </a:gridCol>
                <a:gridCol w="1105301">
                  <a:extLst>
                    <a:ext uri="{9D8B030D-6E8A-4147-A177-3AD203B41FA5}">
                      <a16:colId xmlns:a16="http://schemas.microsoft.com/office/drawing/2014/main" val="2345156140"/>
                    </a:ext>
                  </a:extLst>
                </a:gridCol>
                <a:gridCol w="1229270">
                  <a:extLst>
                    <a:ext uri="{9D8B030D-6E8A-4147-A177-3AD203B41FA5}">
                      <a16:colId xmlns:a16="http://schemas.microsoft.com/office/drawing/2014/main" val="3958651523"/>
                    </a:ext>
                  </a:extLst>
                </a:gridCol>
              </a:tblGrid>
              <a:tr h="290358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Žádosti dle </a:t>
                      </a:r>
                      <a:r>
                        <a:rPr lang="cs-CZ" sz="1400" dirty="0" smtClean="0">
                          <a:effectLst/>
                        </a:rPr>
                        <a:t>země původu</a:t>
                      </a:r>
                      <a:r>
                        <a:rPr lang="cs-CZ" sz="1400" baseline="0" dirty="0" smtClean="0">
                          <a:effectLst/>
                        </a:rPr>
                        <a:t> </a:t>
                      </a:r>
                      <a:r>
                        <a:rPr lang="cs-CZ" sz="1400" dirty="0" smtClean="0">
                          <a:effectLst/>
                        </a:rPr>
                        <a:t>(10 </a:t>
                      </a:r>
                      <a:r>
                        <a:rPr lang="cs-CZ" sz="1400" dirty="0">
                          <a:effectLst/>
                        </a:rPr>
                        <a:t>zemí s nejvíce žádostmi)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2798278"/>
                  </a:ext>
                </a:extLst>
              </a:tr>
              <a:tr h="643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200" dirty="0">
                          <a:solidFill>
                            <a:schemeClr val="bg1"/>
                          </a:solidFill>
                          <a:effectLst/>
                        </a:rPr>
                        <a:t>Země</a:t>
                      </a:r>
                      <a:endParaRPr lang="cs-CZ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200" dirty="0">
                          <a:solidFill>
                            <a:schemeClr val="bg1"/>
                          </a:solidFill>
                          <a:effectLst/>
                        </a:rPr>
                        <a:t>2014</a:t>
                      </a:r>
                      <a:endParaRPr lang="cs-CZ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955" indent="-2095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200" dirty="0">
                          <a:solidFill>
                            <a:schemeClr val="bg1"/>
                          </a:solidFill>
                          <a:effectLst/>
                        </a:rPr>
                        <a:t>2015</a:t>
                      </a:r>
                      <a:endParaRPr lang="cs-CZ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200" dirty="0">
                          <a:solidFill>
                            <a:schemeClr val="bg1"/>
                          </a:solidFill>
                          <a:effectLst/>
                        </a:rPr>
                        <a:t>2016</a:t>
                      </a:r>
                      <a:endParaRPr lang="cs-CZ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200" dirty="0">
                          <a:solidFill>
                            <a:schemeClr val="bg1"/>
                          </a:solidFill>
                          <a:effectLst/>
                        </a:rPr>
                        <a:t>2017</a:t>
                      </a:r>
                      <a:endParaRPr lang="cs-CZ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200" dirty="0">
                          <a:solidFill>
                            <a:schemeClr val="bg1"/>
                          </a:solidFill>
                          <a:effectLst/>
                        </a:rPr>
                        <a:t>Celkem</a:t>
                      </a:r>
                      <a:endParaRPr lang="cs-CZ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632428"/>
                  </a:ext>
                </a:extLst>
              </a:tr>
              <a:tr h="2621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Ukrajina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171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228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217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169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effectLst/>
                        </a:rPr>
                        <a:t>785</a:t>
                      </a:r>
                      <a:endParaRPr lang="cs-CZ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644864"/>
                  </a:ext>
                </a:extLst>
              </a:tr>
              <a:tr h="2984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Ruská federace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150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153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136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67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effectLst/>
                        </a:rPr>
                        <a:t>506</a:t>
                      </a:r>
                      <a:endParaRPr lang="cs-CZ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592964"/>
                  </a:ext>
                </a:extLst>
              </a:tr>
              <a:tr h="2763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Spojené státy americké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41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17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36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31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effectLst/>
                        </a:rPr>
                        <a:t>125</a:t>
                      </a:r>
                      <a:endParaRPr lang="cs-CZ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888271"/>
                  </a:ext>
                </a:extLst>
              </a:tr>
              <a:tr h="2804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Indická republika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17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30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32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effectLst/>
                        </a:rPr>
                        <a:t>90</a:t>
                      </a:r>
                      <a:endParaRPr lang="cs-CZ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320383"/>
                  </a:ext>
                </a:extLst>
              </a:tr>
              <a:tr h="5892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Spojené království Velké Británie a Severního Irska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26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23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16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effectLst/>
                        </a:rPr>
                        <a:t>85</a:t>
                      </a:r>
                      <a:endParaRPr lang="cs-CZ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444721"/>
                  </a:ext>
                </a:extLst>
              </a:tr>
              <a:tr h="2941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Běloruská republika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14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13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effectLst/>
                        </a:rPr>
                        <a:t>57</a:t>
                      </a:r>
                      <a:endParaRPr lang="cs-CZ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6815832"/>
                  </a:ext>
                </a:extLst>
              </a:tr>
              <a:tr h="2808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Ghanská republika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4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5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27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effectLst/>
                        </a:rPr>
                        <a:t>57</a:t>
                      </a:r>
                      <a:endParaRPr lang="cs-CZ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669061"/>
                  </a:ext>
                </a:extLst>
              </a:tr>
              <a:tr h="3081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Republika Kazachstán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15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14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8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effectLst/>
                        </a:rPr>
                        <a:t>49</a:t>
                      </a:r>
                      <a:endParaRPr lang="cs-CZ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466246"/>
                  </a:ext>
                </a:extLst>
              </a:tr>
              <a:tr h="2953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Nizozemské království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14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6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effectLst/>
                        </a:rPr>
                        <a:t>42</a:t>
                      </a:r>
                      <a:endParaRPr lang="cs-CZ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810227"/>
                  </a:ext>
                </a:extLst>
              </a:tr>
              <a:tr h="2948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Slovenská republika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9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7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effectLst/>
                        </a:rPr>
                        <a:t>37</a:t>
                      </a:r>
                      <a:endParaRPr lang="cs-CZ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15" marR="66915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365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76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>
                <a:latin typeface="Adobe Garamond Pro" pitchFamily="18" charset="0"/>
              </a:rPr>
              <a:t>Statistické údaje </a:t>
            </a:r>
            <a:r>
              <a:rPr lang="cs-CZ" altLang="cs-CZ" dirty="0">
                <a:latin typeface="Adobe Garamond Pro Bold" pitchFamily="18" charset="0"/>
              </a:rPr>
              <a:t>–</a:t>
            </a:r>
            <a:r>
              <a:rPr lang="cs-CZ" altLang="cs-CZ" dirty="0" smtClean="0">
                <a:latin typeface="Adobe Garamond Pro" pitchFamily="18" charset="0"/>
              </a:rPr>
              <a:t> </a:t>
            </a:r>
            <a:r>
              <a:rPr lang="cs-CZ" altLang="cs-CZ" dirty="0">
                <a:latin typeface="Adobe Garamond Pro" pitchFamily="18" charset="0"/>
              </a:rPr>
              <a:t>procentuální zastoupení žádostí o UZV </a:t>
            </a:r>
            <a:r>
              <a:rPr lang="cs-CZ" altLang="cs-CZ" dirty="0" smtClean="0">
                <a:latin typeface="Adobe Garamond Pro" pitchFamily="18" charset="0"/>
              </a:rPr>
              <a:t>       na </a:t>
            </a:r>
            <a:r>
              <a:rPr lang="cs-CZ" altLang="cs-CZ" dirty="0">
                <a:latin typeface="Adobe Garamond Pro" pitchFamily="18" charset="0"/>
              </a:rPr>
              <a:t>fakultách MU</a:t>
            </a:r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422693" y="6248400"/>
            <a:ext cx="7002865" cy="457200"/>
          </a:xfrm>
        </p:spPr>
        <p:txBody>
          <a:bodyPr/>
          <a:lstStyle/>
          <a:p>
            <a:r>
              <a:rPr lang="cs-CZ" altLang="cs-CZ" smtClean="0"/>
              <a:t>Uznávání zahraničního vysokoškolského vzdělání a kvalifikací v České republice / Studijní odbor RMU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11</a:t>
            </a:fld>
            <a:endParaRPr lang="cs-CZ" altLang="cs-CZ" dirty="0"/>
          </a:p>
        </p:txBody>
      </p:sp>
      <p:graphicFrame>
        <p:nvGraphicFramePr>
          <p:cNvPr id="10" name="Graf 9"/>
          <p:cNvGraphicFramePr/>
          <p:nvPr>
            <p:extLst/>
          </p:nvPr>
        </p:nvGraphicFramePr>
        <p:xfrm>
          <a:off x="509589" y="1773240"/>
          <a:ext cx="3457727" cy="21707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 8"/>
          <p:cNvGraphicFramePr/>
          <p:nvPr>
            <p:extLst/>
          </p:nvPr>
        </p:nvGraphicFramePr>
        <p:xfrm>
          <a:off x="4891981" y="1773239"/>
          <a:ext cx="2939413" cy="21707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af 10"/>
          <p:cNvGraphicFramePr/>
          <p:nvPr>
            <p:extLst/>
          </p:nvPr>
        </p:nvGraphicFramePr>
        <p:xfrm>
          <a:off x="2754229" y="4002949"/>
          <a:ext cx="2829589" cy="2245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2455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 smtClean="0">
                <a:latin typeface="Adobe Garamond Pro Bold" pitchFamily="18" charset="0"/>
              </a:rPr>
              <a:t>Metodický list č. 5/2017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2200" dirty="0">
                <a:latin typeface="Adobe Garamond Pro Bold" pitchFamily="18" charset="0"/>
              </a:rPr>
              <a:t>vydán 11. prosince </a:t>
            </a:r>
            <a:r>
              <a:rPr lang="cs-CZ" altLang="cs-CZ" sz="2200" dirty="0" smtClean="0">
                <a:latin typeface="Adobe Garamond Pro Bold" pitchFamily="18" charset="0"/>
              </a:rPr>
              <a:t>2017, účinnost od 1. ledna 2018;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2200" dirty="0">
                <a:latin typeface="Adobe Garamond Pro Bold" pitchFamily="18" charset="0"/>
              </a:rPr>
              <a:t>nahradil Metodický pokyn č. </a:t>
            </a:r>
            <a:r>
              <a:rPr lang="cs-CZ" altLang="cs-CZ" sz="2200" dirty="0" smtClean="0">
                <a:latin typeface="Adobe Garamond Pro Bold" pitchFamily="18" charset="0"/>
              </a:rPr>
              <a:t>3/2013;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2200" dirty="0" smtClean="0">
                <a:latin typeface="Adobe Garamond Pro Bold" pitchFamily="18" charset="0"/>
              </a:rPr>
              <a:t>umístění: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cs-CZ" altLang="cs-CZ" sz="2200" dirty="0" smtClean="0">
                <a:latin typeface="Adobe Garamond Pro Bold" pitchFamily="18" charset="0"/>
                <a:hlinkClick r:id="rId2"/>
              </a:rPr>
              <a:t>https</a:t>
            </a:r>
            <a:r>
              <a:rPr lang="cs-CZ" altLang="cs-CZ" sz="2200" dirty="0">
                <a:latin typeface="Adobe Garamond Pro Bold" pitchFamily="18" charset="0"/>
                <a:hlinkClick r:id="rId2"/>
              </a:rPr>
              <a:t>://</a:t>
            </a:r>
            <a:r>
              <a:rPr lang="cs-CZ" altLang="cs-CZ" sz="2200" dirty="0" smtClean="0">
                <a:latin typeface="Adobe Garamond Pro Bold" pitchFamily="18" charset="0"/>
                <a:hlinkClick r:id="rId2"/>
              </a:rPr>
              <a:t>is.muni.cz/</a:t>
            </a:r>
            <a:r>
              <a:rPr lang="cs-CZ" altLang="cs-CZ" sz="2200" dirty="0" err="1" smtClean="0">
                <a:latin typeface="Adobe Garamond Pro Bold" pitchFamily="18" charset="0"/>
                <a:hlinkClick r:id="rId2"/>
              </a:rPr>
              <a:t>auth</a:t>
            </a:r>
            <a:r>
              <a:rPr lang="cs-CZ" altLang="cs-CZ" sz="2200" dirty="0" smtClean="0">
                <a:latin typeface="Adobe Garamond Pro Bold" pitchFamily="18" charset="0"/>
                <a:hlinkClick r:id="rId2"/>
              </a:rPr>
              <a:t>/do/mu/</a:t>
            </a:r>
            <a:r>
              <a:rPr lang="cs-CZ" altLang="cs-CZ" sz="2200" dirty="0" err="1" smtClean="0">
                <a:latin typeface="Adobe Garamond Pro Bold" pitchFamily="18" charset="0"/>
                <a:hlinkClick r:id="rId2"/>
              </a:rPr>
              <a:t>Uredni_deska</a:t>
            </a:r>
            <a:r>
              <a:rPr lang="cs-CZ" altLang="cs-CZ" sz="2200" dirty="0" smtClean="0">
                <a:latin typeface="Adobe Garamond Pro Bold" pitchFamily="18" charset="0"/>
                <a:hlinkClick r:id="rId2"/>
              </a:rPr>
              <a:t>/</a:t>
            </a:r>
            <a:r>
              <a:rPr lang="cs-CZ" altLang="cs-CZ" sz="2200" dirty="0" err="1" smtClean="0">
                <a:latin typeface="Adobe Garamond Pro Bold" pitchFamily="18" charset="0"/>
                <a:hlinkClick r:id="rId2"/>
              </a:rPr>
              <a:t>Predpisy_MU</a:t>
            </a:r>
            <a:r>
              <a:rPr lang="cs-CZ" altLang="cs-CZ" sz="2200" dirty="0" smtClean="0">
                <a:latin typeface="Adobe Garamond Pro Bold" pitchFamily="18" charset="0"/>
                <a:hlinkClick r:id="rId2"/>
              </a:rPr>
              <a:t>/</a:t>
            </a:r>
            <a:r>
              <a:rPr lang="cs-CZ" altLang="cs-CZ" sz="2200" dirty="0" err="1" smtClean="0">
                <a:latin typeface="Adobe Garamond Pro Bold" pitchFamily="18" charset="0"/>
                <a:hlinkClick r:id="rId2"/>
              </a:rPr>
              <a:t>Masarykova_univerzita</a:t>
            </a:r>
            <a:r>
              <a:rPr lang="cs-CZ" altLang="cs-CZ" sz="2200" dirty="0" smtClean="0">
                <a:latin typeface="Adobe Garamond Pro Bold" pitchFamily="18" charset="0"/>
                <a:hlinkClick r:id="rId2"/>
              </a:rPr>
              <a:t>/</a:t>
            </a:r>
            <a:r>
              <a:rPr lang="cs-CZ" altLang="cs-CZ" sz="2200" dirty="0" err="1" smtClean="0">
                <a:latin typeface="Adobe Garamond Pro Bold" pitchFamily="18" charset="0"/>
                <a:hlinkClick r:id="rId2"/>
              </a:rPr>
              <a:t>Ostatni_dokumenty</a:t>
            </a:r>
            <a:r>
              <a:rPr lang="cs-CZ" altLang="cs-CZ" sz="2200" dirty="0" smtClean="0">
                <a:latin typeface="Adobe Garamond Pro Bold" pitchFamily="18" charset="0"/>
                <a:hlinkClick r:id="rId2"/>
              </a:rPr>
              <a:t>/Metodika/</a:t>
            </a:r>
            <a:r>
              <a:rPr lang="cs-CZ" altLang="cs-CZ" sz="2200" dirty="0" err="1" smtClean="0">
                <a:latin typeface="Adobe Garamond Pro Bold" pitchFamily="18" charset="0"/>
                <a:hlinkClick r:id="rId2"/>
              </a:rPr>
              <a:t>studijni_odbor</a:t>
            </a:r>
            <a:r>
              <a:rPr lang="cs-CZ" altLang="cs-CZ" sz="2200" dirty="0" smtClean="0">
                <a:latin typeface="Adobe Garamond Pro Bold" pitchFamily="18" charset="0"/>
                <a:hlinkClick r:id="rId2"/>
              </a:rPr>
              <a:t>/</a:t>
            </a:r>
            <a:r>
              <a:rPr lang="cs-CZ" altLang="cs-CZ" sz="2200" dirty="0" smtClean="0">
                <a:latin typeface="Adobe Garamond Pro Bold" pitchFamily="18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2200" dirty="0" smtClean="0">
                <a:latin typeface="Adobe Garamond Pro Bold" pitchFamily="18" charset="0"/>
              </a:rPr>
              <a:t>4. ledna 2018 zrušeno </a:t>
            </a:r>
            <a:r>
              <a:rPr lang="cs-CZ" altLang="cs-CZ" sz="2200" dirty="0">
                <a:latin typeface="Adobe Garamond Pro Bold" pitchFamily="18" charset="0"/>
              </a:rPr>
              <a:t>Opatření rektora č. </a:t>
            </a:r>
            <a:r>
              <a:rPr lang="cs-CZ" altLang="cs-CZ" sz="2200" dirty="0" smtClean="0">
                <a:latin typeface="Adobe Garamond Pro Bold" pitchFamily="18" charset="0"/>
              </a:rPr>
              <a:t>5/2009, Lhůta </a:t>
            </a:r>
            <a:r>
              <a:rPr lang="cs-CZ" altLang="cs-CZ" sz="2200" dirty="0">
                <a:latin typeface="Adobe Garamond Pro Bold" pitchFamily="18" charset="0"/>
              </a:rPr>
              <a:t>pro posouzení žádosti o uznání zahraničního vysokoškolského vzdělání a kvalifikace, lhůta 15 dní pro vyjádření fakult </a:t>
            </a:r>
            <a:r>
              <a:rPr lang="cs-CZ" altLang="cs-CZ" sz="2200" dirty="0" smtClean="0">
                <a:latin typeface="Adobe Garamond Pro Bold" pitchFamily="18" charset="0"/>
              </a:rPr>
              <a:t>zůstala </a:t>
            </a:r>
            <a:r>
              <a:rPr lang="cs-CZ" altLang="cs-CZ" sz="2200" dirty="0">
                <a:latin typeface="Adobe Garamond Pro Bold" pitchFamily="18" charset="0"/>
              </a:rPr>
              <a:t>zachována, stanovena přímo metodickým </a:t>
            </a:r>
            <a:r>
              <a:rPr lang="cs-CZ" altLang="cs-CZ" sz="2200" dirty="0" smtClean="0">
                <a:latin typeface="Adobe Garamond Pro Bold" pitchFamily="18" charset="0"/>
              </a:rPr>
              <a:t>listem.</a:t>
            </a:r>
            <a:endParaRPr lang="cs-CZ" altLang="cs-CZ" sz="2200" dirty="0">
              <a:latin typeface="Adobe Garamond Pro Bold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altLang="cs-CZ" sz="1800" dirty="0">
              <a:latin typeface="Adobe Garamond Pro Bold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altLang="cs-CZ" sz="2200" dirty="0">
              <a:latin typeface="Adobe Garamond Pro Bold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cs-CZ" altLang="cs-CZ" sz="2200" dirty="0" smtClean="0">
              <a:latin typeface="Adobe Garamond Pro Bold" pitchFamily="18" charset="0"/>
            </a:endParaRPr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422693" y="6248400"/>
            <a:ext cx="7308143" cy="457200"/>
          </a:xfrm>
        </p:spPr>
        <p:txBody>
          <a:bodyPr/>
          <a:lstStyle/>
          <a:p>
            <a:r>
              <a:rPr lang="cs-CZ" altLang="cs-CZ" smtClean="0"/>
              <a:t>Uznávání zahraničního vysokoškolského vzdělání a kvalifikací v České republice / Studijní odbor RMU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792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 smtClean="0">
                <a:latin typeface="Adobe Garamond Pro Bold" pitchFamily="18" charset="0"/>
              </a:rPr>
              <a:t>Revize vydávaných dokumentů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2000" dirty="0" smtClean="0">
                <a:latin typeface="Adobe Garamond Pro Bold" pitchFamily="18" charset="0"/>
              </a:rPr>
              <a:t>vycházela z pokynů MŠMT ČR a judikatury;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2000" dirty="0" smtClean="0">
                <a:latin typeface="Adobe Garamond Pro Bold" pitchFamily="18" charset="0"/>
              </a:rPr>
              <a:t>zejména rozhodnutí a usnesení: 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cs-CZ" altLang="cs-CZ" sz="2000" dirty="0" smtClean="0">
                <a:latin typeface="Adobe Garamond Pro Bold" pitchFamily="18" charset="0"/>
              </a:rPr>
              <a:t>nová podoba od července 2017;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cs-CZ" altLang="cs-CZ" sz="2000" dirty="0">
                <a:latin typeface="Adobe Garamond Pro Bold" pitchFamily="18" charset="0"/>
              </a:rPr>
              <a:t>f</a:t>
            </a:r>
            <a:r>
              <a:rPr lang="cs-CZ" altLang="cs-CZ" sz="2000" dirty="0" smtClean="0">
                <a:latin typeface="Adobe Garamond Pro Bold" pitchFamily="18" charset="0"/>
              </a:rPr>
              <a:t>ormální podoba;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cs-CZ" altLang="cs-CZ" sz="2000" dirty="0" smtClean="0">
                <a:latin typeface="Adobe Garamond Pro Bold" pitchFamily="18" charset="0"/>
              </a:rPr>
              <a:t>výroková část (</a:t>
            </a:r>
            <a:r>
              <a:rPr lang="cs-CZ" altLang="cs-CZ" sz="2000" dirty="0">
                <a:latin typeface="Adobe Garamond Pro Bold" pitchFamily="18" charset="0"/>
              </a:rPr>
              <a:t>předmět žádosti – </a:t>
            </a:r>
            <a:r>
              <a:rPr lang="cs-CZ" altLang="cs-CZ" sz="2000" dirty="0" smtClean="0">
                <a:latin typeface="Adobe Garamond Pro Bold" pitchFamily="18" charset="0"/>
              </a:rPr>
              <a:t>předmětem </a:t>
            </a:r>
            <a:r>
              <a:rPr lang="cs-CZ" altLang="cs-CZ" sz="2000" dirty="0">
                <a:latin typeface="Adobe Garamond Pro Bold" pitchFamily="18" charset="0"/>
              </a:rPr>
              <a:t>žádosti o UZV je zahraniční vysokoškolské vzdělání a současně diplom nebo obdobný doklad o jeho řádném absolvování, tj. zahraniční </a:t>
            </a:r>
            <a:r>
              <a:rPr lang="cs-CZ" altLang="cs-CZ" sz="2000" dirty="0" smtClean="0">
                <a:latin typeface="Adobe Garamond Pro Bold" pitchFamily="18" charset="0"/>
              </a:rPr>
              <a:t>kvalifikace);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cs-CZ" altLang="cs-CZ" sz="2000" dirty="0" smtClean="0">
                <a:latin typeface="Adobe Garamond Pro Bold" pitchFamily="18" charset="0"/>
              </a:rPr>
              <a:t>v případě vyhovění žádosti pouze </a:t>
            </a:r>
            <a:r>
              <a:rPr lang="cs-CZ" altLang="cs-CZ" sz="2000" dirty="0">
                <a:latin typeface="Adobe Garamond Pro Bold" pitchFamily="18" charset="0"/>
              </a:rPr>
              <a:t>1 dokument – </a:t>
            </a:r>
            <a:r>
              <a:rPr lang="cs-CZ" altLang="cs-CZ" sz="2000" dirty="0" smtClean="0">
                <a:latin typeface="Adobe Garamond Pro Bold" pitchFamily="18" charset="0"/>
              </a:rPr>
              <a:t>Osvědčení </a:t>
            </a:r>
            <a:r>
              <a:rPr lang="cs-CZ" altLang="cs-CZ" sz="2000" dirty="0">
                <a:latin typeface="Adobe Garamond Pro Bold" pitchFamily="18" charset="0"/>
              </a:rPr>
              <a:t>o uznání zahraničního vysokoškolského vzdělání a kvalifikace v České </a:t>
            </a:r>
            <a:r>
              <a:rPr lang="cs-CZ" altLang="cs-CZ" sz="2000" dirty="0" smtClean="0">
                <a:latin typeface="Adobe Garamond Pro Bold" pitchFamily="18" charset="0"/>
              </a:rPr>
              <a:t>republice (nahrazeno dříve </a:t>
            </a:r>
            <a:r>
              <a:rPr lang="cs-CZ" altLang="cs-CZ" sz="2000" dirty="0">
                <a:latin typeface="Adobe Garamond Pro Bold" pitchFamily="18" charset="0"/>
              </a:rPr>
              <a:t>vydávané rozhodnutí a osvědčení, které tvořilo jeho </a:t>
            </a:r>
            <a:r>
              <a:rPr lang="cs-CZ" altLang="cs-CZ" sz="2000" dirty="0" smtClean="0">
                <a:latin typeface="Adobe Garamond Pro Bold" pitchFamily="18" charset="0"/>
              </a:rPr>
              <a:t>přílohu).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cs-CZ" altLang="cs-CZ" sz="2200" dirty="0" smtClean="0">
              <a:latin typeface="Adobe Garamond Pro Bold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altLang="cs-CZ" sz="2200" dirty="0">
              <a:latin typeface="Adobe Garamond Pro Bold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cs-CZ" altLang="cs-CZ" sz="2200" dirty="0" smtClean="0">
              <a:latin typeface="Adobe Garamond Pro Bold" pitchFamily="18" charset="0"/>
            </a:endParaRPr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422693" y="6248400"/>
            <a:ext cx="7308143" cy="457200"/>
          </a:xfrm>
        </p:spPr>
        <p:txBody>
          <a:bodyPr/>
          <a:lstStyle/>
          <a:p>
            <a:r>
              <a:rPr lang="cs-CZ" altLang="cs-CZ" dirty="0" smtClean="0"/>
              <a:t>Uznávání zahraničního vysokoškolského vzdělání a kvalifikací v České republice / Studijní odbor RMU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9356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8"/>
            <a:ext cx="8086635" cy="776287"/>
          </a:xfrm>
        </p:spPr>
        <p:txBody>
          <a:bodyPr/>
          <a:lstStyle/>
          <a:p>
            <a:pPr algn="ctr"/>
            <a:r>
              <a:rPr lang="cs-CZ" altLang="cs-CZ" dirty="0">
                <a:latin typeface="Adobe Garamond Pro Bold" pitchFamily="18" charset="0"/>
              </a:rPr>
              <a:t>Poskytování zahraničního vysokoškolského vzdělávání na území České republiky (§ 93a </a:t>
            </a:r>
            <a:r>
              <a:rPr lang="cs-CZ" altLang="cs-CZ" dirty="0" smtClean="0">
                <a:latin typeface="Adobe Garamond Pro Bold" pitchFamily="18" charset="0"/>
              </a:rPr>
              <a:t>ZVŠ a </a:t>
            </a:r>
            <a:r>
              <a:rPr lang="cs-CZ" altLang="cs-CZ" dirty="0">
                <a:latin typeface="Adobe Garamond Pro Bold" pitchFamily="18" charset="0"/>
              </a:rPr>
              <a:t>následující)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algn="just">
              <a:buFont typeface="Wingdings" panose="05000000000000000000" pitchFamily="2" charset="2"/>
              <a:buChar char="Ø"/>
            </a:pPr>
            <a:r>
              <a:rPr lang="pl-PL" altLang="cs-CZ" sz="2000" dirty="0">
                <a:latin typeface="Adobe Garamond Pro Bold" pitchFamily="18" charset="0"/>
              </a:rPr>
              <a:t>nově zavedená </a:t>
            </a:r>
            <a:r>
              <a:rPr lang="pl-PL" altLang="cs-CZ" sz="2000" b="1" dirty="0">
                <a:latin typeface="Adobe Garamond Pro Bold" pitchFamily="18" charset="0"/>
              </a:rPr>
              <a:t>evidence zahraničních VŠ a jejich poboček působících na území ČR a jimi uskutečňovaných zahraničních studijních programů </a:t>
            </a:r>
            <a:r>
              <a:rPr lang="pl-PL" altLang="cs-CZ" sz="2000" dirty="0">
                <a:latin typeface="Adobe Garamond Pro Bold" pitchFamily="18" charset="0"/>
              </a:rPr>
              <a:t>realizovaných na území </a:t>
            </a:r>
            <a:r>
              <a:rPr lang="pl-PL" altLang="cs-CZ" sz="2000" dirty="0" smtClean="0">
                <a:latin typeface="Adobe Garamond Pro Bold" pitchFamily="18" charset="0"/>
              </a:rPr>
              <a:t>ČR;</a:t>
            </a:r>
            <a:endParaRPr lang="pl-PL" altLang="cs-CZ" sz="2000" dirty="0">
              <a:latin typeface="Adobe Garamond Pro Bold" pitchFamily="18" charset="0"/>
            </a:endParaRPr>
          </a:p>
          <a:p>
            <a:pPr marL="400050" algn="just">
              <a:buFont typeface="Wingdings" panose="05000000000000000000" pitchFamily="2" charset="2"/>
              <a:buChar char="Ø"/>
            </a:pPr>
            <a:r>
              <a:rPr lang="pl-PL" altLang="cs-CZ" sz="2000" dirty="0">
                <a:latin typeface="Adobe Garamond Pro Bold" pitchFamily="18" charset="0"/>
              </a:rPr>
              <a:t>již existující VŠ a pobočky </a:t>
            </a:r>
            <a:r>
              <a:rPr lang="pl-PL" altLang="cs-CZ" sz="2000" dirty="0" smtClean="0">
                <a:latin typeface="Adobe Garamond Pro Bold" pitchFamily="18" charset="0"/>
              </a:rPr>
              <a:t>měly na </a:t>
            </a:r>
            <a:r>
              <a:rPr lang="pl-PL" altLang="cs-CZ" sz="2000" dirty="0">
                <a:latin typeface="Adobe Garamond Pro Bold" pitchFamily="18" charset="0"/>
              </a:rPr>
              <a:t>splnění povinností dle </a:t>
            </a:r>
            <a:r>
              <a:rPr lang="pl-PL" altLang="cs-CZ" sz="2000" dirty="0" smtClean="0">
                <a:latin typeface="Adobe Garamond Pro Bold" pitchFamily="18" charset="0"/>
              </a:rPr>
              <a:t>ZVŠ 13 měsíců od účinnosti novely ZVŠ (</a:t>
            </a:r>
            <a:r>
              <a:rPr lang="pl-PL" altLang="cs-CZ" sz="2000" b="1" dirty="0" smtClean="0">
                <a:latin typeface="Adobe Garamond Pro Bold" pitchFamily="18" charset="0"/>
              </a:rPr>
              <a:t>lhůta uplynula 30. září 2017</a:t>
            </a:r>
            <a:r>
              <a:rPr lang="pl-PL" altLang="cs-CZ" sz="2000" dirty="0" smtClean="0">
                <a:latin typeface="Adobe Garamond Pro Bold" pitchFamily="18" charset="0"/>
              </a:rPr>
              <a:t>);</a:t>
            </a:r>
            <a:endParaRPr lang="pl-PL" altLang="cs-CZ" sz="2000" dirty="0">
              <a:latin typeface="Adobe Garamond Pro Bold" pitchFamily="18" charset="0"/>
            </a:endParaRPr>
          </a:p>
          <a:p>
            <a:pPr marL="400050" algn="just">
              <a:buFont typeface="Wingdings" panose="05000000000000000000" pitchFamily="2" charset="2"/>
              <a:buChar char="Ø"/>
            </a:pPr>
            <a:r>
              <a:rPr lang="pl-PL" altLang="cs-CZ" sz="2000" dirty="0">
                <a:latin typeface="Adobe Garamond Pro Bold" pitchFamily="18" charset="0"/>
              </a:rPr>
              <a:t>k </a:t>
            </a:r>
            <a:r>
              <a:rPr lang="pl-PL" altLang="cs-CZ" sz="2000" dirty="0" smtClean="0">
                <a:latin typeface="Adobe Garamond Pro Bold" pitchFamily="18" charset="0"/>
              </a:rPr>
              <a:t>20. 3. 2018 </a:t>
            </a:r>
            <a:r>
              <a:rPr lang="pl-PL" altLang="cs-CZ" sz="2000" dirty="0">
                <a:latin typeface="Adobe Garamond Pro Bold" pitchFamily="18" charset="0"/>
              </a:rPr>
              <a:t>v Registru MŠMT </a:t>
            </a:r>
            <a:r>
              <a:rPr lang="pl-PL" altLang="cs-CZ" sz="2000" dirty="0" smtClean="0">
                <a:latin typeface="Adobe Garamond Pro Bold" pitchFamily="18" charset="0"/>
              </a:rPr>
              <a:t>ČR záznam pouze o 9 poskytovatelích  </a:t>
            </a:r>
            <a:r>
              <a:rPr lang="pl-PL" altLang="cs-CZ" sz="2000" dirty="0">
                <a:latin typeface="Adobe Garamond Pro Bold" pitchFamily="18" charset="0"/>
              </a:rPr>
              <a:t>(</a:t>
            </a:r>
            <a:r>
              <a:rPr lang="pl-PL" altLang="cs-CZ" sz="2000" dirty="0">
                <a:latin typeface="Adobe Garamond Pro Bold" pitchFamily="18" charset="0"/>
                <a:hlinkClick r:id="rId2"/>
              </a:rPr>
              <a:t>http://krakatau.uiv.cz/registrvssp/zvssp.aspx</a:t>
            </a:r>
            <a:r>
              <a:rPr lang="pl-PL" altLang="cs-CZ" sz="2000" dirty="0" smtClean="0">
                <a:latin typeface="Adobe Garamond Pro Bold" pitchFamily="18" charset="0"/>
              </a:rPr>
              <a:t>);</a:t>
            </a:r>
          </a:p>
          <a:p>
            <a:pPr marL="400050" algn="just">
              <a:buFont typeface="Wingdings" panose="05000000000000000000" pitchFamily="2" charset="2"/>
              <a:buChar char="Ø"/>
            </a:pPr>
            <a:r>
              <a:rPr lang="pl-PL" altLang="cs-CZ" sz="2000" dirty="0" smtClean="0">
                <a:latin typeface="Adobe Garamond Pro Bold" pitchFamily="18" charset="0"/>
              </a:rPr>
              <a:t>při nesplnění povinnosti dle ZVŠ se jedná o správní delikt (řeší MŠMT ČR, v současnosti se jedná o několik desítek zahájených přestupkových řízení o správních deliktech).</a:t>
            </a:r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422693" y="6248400"/>
            <a:ext cx="7308143" cy="457200"/>
          </a:xfrm>
        </p:spPr>
        <p:txBody>
          <a:bodyPr/>
          <a:lstStyle/>
          <a:p>
            <a:r>
              <a:rPr lang="cs-CZ" altLang="cs-CZ" smtClean="0"/>
              <a:t>Uznávání zahraničního vysokoškolského vzdělání a kvalifikací v České republice / Studijní odbor RMU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4311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 smtClean="0">
                <a:latin typeface="Adobe Garamond Pro Bold" pitchFamily="18" charset="0"/>
              </a:rPr>
              <a:t>Plánované úkoly v roce 2018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89" y="2017712"/>
            <a:ext cx="8082321" cy="433736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sz="1800" b="1" dirty="0">
                <a:latin typeface="Adobe Garamond Pro Bold" pitchFamily="18" charset="0"/>
              </a:rPr>
              <a:t>i</a:t>
            </a:r>
            <a:r>
              <a:rPr lang="cs-CZ" altLang="cs-CZ" sz="1800" b="1" dirty="0" smtClean="0">
                <a:latin typeface="Adobe Garamond Pro Bold" pitchFamily="18" charset="0"/>
              </a:rPr>
              <a:t>mplementace nových studijních programů (IA) do procesu UZV:</a:t>
            </a:r>
            <a:endParaRPr lang="cs-CZ" altLang="cs-CZ" sz="1800" dirty="0" smtClean="0">
              <a:latin typeface="Adobe Garamond Pro Bold" pitchFamily="18" charset="0"/>
            </a:endParaRP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cs-CZ" altLang="cs-CZ" sz="1800" dirty="0" smtClean="0">
                <a:latin typeface="Adobe Garamond Pro Bold" pitchFamily="18" charset="0"/>
              </a:rPr>
              <a:t>určování </a:t>
            </a:r>
            <a:r>
              <a:rPr lang="cs-CZ" altLang="cs-CZ" sz="1800" dirty="0">
                <a:latin typeface="Adobe Garamond Pro Bold" pitchFamily="18" charset="0"/>
              </a:rPr>
              <a:t>věcné příslušnosti </a:t>
            </a:r>
            <a:r>
              <a:rPr lang="cs-CZ" altLang="cs-CZ" sz="1800" dirty="0" smtClean="0">
                <a:latin typeface="Adobe Garamond Pro Bold" pitchFamily="18" charset="0"/>
              </a:rPr>
              <a:t>MU, </a:t>
            </a:r>
            <a:r>
              <a:rPr lang="cs-CZ" altLang="cs-CZ" sz="1800" dirty="0">
                <a:latin typeface="Adobe Garamond Pro Bold" pitchFamily="18" charset="0"/>
              </a:rPr>
              <a:t>tj. stanovování toho, jaké zahraniční studijní programy bude možné v rámci procesu UZV na </a:t>
            </a:r>
            <a:r>
              <a:rPr lang="cs-CZ" altLang="cs-CZ" sz="1800" dirty="0" smtClean="0">
                <a:latin typeface="Adobe Garamond Pro Bold" pitchFamily="18" charset="0"/>
              </a:rPr>
              <a:t>MU posuzovat (MU </a:t>
            </a:r>
            <a:r>
              <a:rPr lang="cs-CZ" altLang="cs-CZ" sz="1800" dirty="0">
                <a:latin typeface="Adobe Garamond Pro Bold" pitchFamily="18" charset="0"/>
              </a:rPr>
              <a:t>může vyřizovat pouze žádosti o UZV ve studijních programech, které jsou obsahově podobné některému ze studijních oborů či programů akreditovaných na některé z fakult</a:t>
            </a:r>
            <a:r>
              <a:rPr lang="cs-CZ" altLang="cs-CZ" sz="1800" dirty="0" smtClean="0">
                <a:latin typeface="Adobe Garamond Pro Bold" pitchFamily="18" charset="0"/>
              </a:rPr>
              <a:t>);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1800" dirty="0" smtClean="0">
                <a:latin typeface="Adobe Garamond Pro Bold" pitchFamily="18" charset="0"/>
              </a:rPr>
              <a:t>podoba </a:t>
            </a:r>
            <a:r>
              <a:rPr lang="cs-CZ" altLang="cs-CZ" sz="1800" dirty="0">
                <a:latin typeface="Adobe Garamond Pro Bold" pitchFamily="18" charset="0"/>
              </a:rPr>
              <a:t>vydávaných rozhodnutí, a to zejména osvědčení o </a:t>
            </a:r>
            <a:r>
              <a:rPr lang="cs-CZ" altLang="cs-CZ" sz="1800" dirty="0" smtClean="0">
                <a:latin typeface="Adobe Garamond Pro Bold" pitchFamily="18" charset="0"/>
              </a:rPr>
              <a:t>UZV;</a:t>
            </a:r>
          </a:p>
          <a:p>
            <a:pPr marL="400050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latin typeface="Adobe Garamond Pro Bold" pitchFamily="18" charset="0"/>
              </a:rPr>
              <a:t>přijímací </a:t>
            </a:r>
            <a:r>
              <a:rPr lang="cs-CZ" altLang="cs-CZ" sz="1800" b="1" dirty="0">
                <a:latin typeface="Adobe Garamond Pro Bold" pitchFamily="18" charset="0"/>
              </a:rPr>
              <a:t>řízení</a:t>
            </a:r>
            <a:r>
              <a:rPr lang="cs-CZ" altLang="cs-CZ" sz="1800" dirty="0">
                <a:latin typeface="Adobe Garamond Pro Bold" pitchFamily="18" charset="0"/>
              </a:rPr>
              <a:t> (§ 48 ZVŠ): 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cs-CZ" altLang="cs-CZ" sz="1800" dirty="0">
                <a:latin typeface="Adobe Garamond Pro Bold" pitchFamily="18" charset="0"/>
              </a:rPr>
              <a:t>možnost ověření předchozího zahraničního vzdělání i jiným způsobem </a:t>
            </a:r>
            <a:r>
              <a:rPr lang="cs-CZ" altLang="cs-CZ" sz="1800" dirty="0" smtClean="0">
                <a:latin typeface="Adobe Garamond Pro Bold" pitchFamily="18" charset="0"/>
              </a:rPr>
              <a:t>než prostřednictvím </a:t>
            </a:r>
            <a:r>
              <a:rPr lang="cs-CZ" altLang="cs-CZ" sz="1800" dirty="0">
                <a:latin typeface="Adobe Garamond Pro Bold" pitchFamily="18" charset="0"/>
              </a:rPr>
              <a:t>UZV (dle § 89 a § 90), a to </a:t>
            </a:r>
            <a:r>
              <a:rPr lang="cs-CZ" altLang="cs-CZ" sz="1800" dirty="0" smtClean="0">
                <a:latin typeface="Adobe Garamond Pro Bold" pitchFamily="18" charset="0"/>
              </a:rPr>
              <a:t>přímo </a:t>
            </a:r>
            <a:r>
              <a:rPr lang="cs-CZ" altLang="cs-CZ" sz="1800" dirty="0">
                <a:latin typeface="Adobe Garamond Pro Bold" pitchFamily="18" charset="0"/>
              </a:rPr>
              <a:t>fakultou;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cs-CZ" altLang="cs-CZ" sz="1800" dirty="0">
                <a:latin typeface="Adobe Garamond Pro Bold" pitchFamily="18" charset="0"/>
              </a:rPr>
              <a:t>zavedení postupu závisí na získání</a:t>
            </a:r>
            <a:r>
              <a:rPr lang="cs-CZ" altLang="cs-CZ" sz="1800" b="1" dirty="0">
                <a:latin typeface="Adobe Garamond Pro Bold" pitchFamily="18" charset="0"/>
              </a:rPr>
              <a:t> institucionální akreditace</a:t>
            </a:r>
            <a:r>
              <a:rPr lang="cs-CZ" altLang="cs-CZ" sz="1800" dirty="0">
                <a:latin typeface="Adobe Garamond Pro Bold" pitchFamily="18" charset="0"/>
              </a:rPr>
              <a:t> pro alespoň jednu oblast vzdělávání (dle § 48 odst. 6);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cs-CZ" altLang="cs-CZ" sz="1800" dirty="0">
                <a:latin typeface="Adobe Garamond Pro Bold" pitchFamily="18" charset="0"/>
              </a:rPr>
              <a:t>metodika SO RMU pro fakulty MU (základní principy a postupy posuzování zahraničního vzdělání vycházející z dosavadní praxe a zkušeností SO RMU</a:t>
            </a:r>
            <a:r>
              <a:rPr lang="cs-CZ" altLang="cs-CZ" sz="1800" dirty="0" smtClean="0">
                <a:latin typeface="Adobe Garamond Pro Bold" pitchFamily="18" charset="0"/>
              </a:rPr>
              <a:t>).</a:t>
            </a:r>
            <a:endParaRPr lang="cs-CZ" altLang="cs-CZ" sz="1800" dirty="0">
              <a:latin typeface="Adobe Garamond Pro Bold" pitchFamily="18" charset="0"/>
            </a:endParaRPr>
          </a:p>
          <a:p>
            <a:pPr marL="514350" indent="-457200">
              <a:buFont typeface="Wingdings" panose="05000000000000000000" pitchFamily="2" charset="2"/>
              <a:buChar char="Ø"/>
            </a:pPr>
            <a:endParaRPr lang="cs-CZ" altLang="cs-CZ" sz="2000" dirty="0" smtClean="0">
              <a:latin typeface="Adobe Garamond Pro Bold" pitchFamily="18" charset="0"/>
            </a:endParaRPr>
          </a:p>
          <a:p>
            <a:pPr lvl="1">
              <a:buFont typeface="Wingdings" panose="05000000000000000000" pitchFamily="2" charset="2"/>
              <a:buChar char="v"/>
            </a:pPr>
            <a:endParaRPr lang="cs-CZ" altLang="cs-CZ" sz="2000" dirty="0">
              <a:latin typeface="Adobe Garamond Pro Bold" pitchFamily="18" charset="0"/>
            </a:endParaRPr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422693" y="6248400"/>
            <a:ext cx="7308143" cy="457200"/>
          </a:xfrm>
        </p:spPr>
        <p:txBody>
          <a:bodyPr/>
          <a:lstStyle/>
          <a:p>
            <a:r>
              <a:rPr lang="cs-CZ" altLang="cs-CZ" dirty="0" smtClean="0"/>
              <a:t>Uznávání zahraničního vysokoškolského vzdělání a kvalifikací v České republice / Studijní odbor RMU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7924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Automatické zaznamenání čl. 14/8 SZŘ (návrh)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Do studia jsou za účelem posouzení splnění podmínek studia automaticky zaznamenány všechny ve vztahu k danému studiu povinné a povinně volitelné předměty (čl. 8 odst. 3) absolvované na MU z předchozích neúspěšných studií včetně jejich kreditové hodnoty, od jejichž absolvování neuplynulo ve vztahu k zápisu do daného studia více než tři </a:t>
            </a:r>
            <a:r>
              <a:rPr lang="cs-CZ" i="1" dirty="0" smtClean="0"/>
              <a:t>roky.</a:t>
            </a:r>
          </a:p>
          <a:p>
            <a:r>
              <a:rPr lang="cs-CZ" dirty="0" smtClean="0"/>
              <a:t>Původní smysl ustanovení: nerespektovat zákon, správní řízení podle § 68, ulehčit práci administrativě, odbourat stohy rozhodnutí, pro která si nikdo nechodí (negativní).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349566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Domníváme se, že bude velmi programově/oborově/katedrově specifické a bude existovat spousta výjimek, které počítač nerozpozná.</a:t>
            </a:r>
          </a:p>
          <a:p>
            <a:r>
              <a:rPr lang="cs-CZ" dirty="0"/>
              <a:t>Např. předměty s </a:t>
            </a:r>
            <a:r>
              <a:rPr lang="cs-CZ" dirty="0" err="1"/>
              <a:t>prerekvizitami</a:t>
            </a:r>
            <a:r>
              <a:rPr lang="cs-CZ" dirty="0"/>
              <a:t> -  XYIII. Uznat, není starší než 3 roky, ale XY I a II je starší. Řešit klasickým uznáním.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Poradenské centrum, Rektorát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289294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Jmenování předsedů SZZ komisí (nový výklad, postup)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cs-CZ" sz="1800" i="1" dirty="0" smtClean="0"/>
              <a:t>Čl. 25 SZŘ Členy </a:t>
            </a:r>
            <a:r>
              <a:rPr lang="cs-CZ" sz="1800" i="1" dirty="0"/>
              <a:t>komise jsou </a:t>
            </a:r>
            <a:r>
              <a:rPr lang="cs-CZ" sz="1800" i="1" dirty="0" smtClean="0"/>
              <a:t>vždy profesoři </a:t>
            </a:r>
            <a:r>
              <a:rPr lang="cs-CZ" sz="1800" i="1" dirty="0"/>
              <a:t>a docenti jmenovaní děkanem podle § 53 odst. 2 zákona, popřípadě </a:t>
            </a:r>
            <a:r>
              <a:rPr lang="cs-CZ" sz="1800" i="1" dirty="0" smtClean="0"/>
              <a:t>i další </a:t>
            </a:r>
            <a:r>
              <a:rPr lang="cs-CZ" sz="1800" i="1" dirty="0"/>
              <a:t>odborníci jmenovaní děkanem po schválení vědeckou radou fakulty podle § 53 odst. 2 zákona,</a:t>
            </a:r>
          </a:p>
          <a:p>
            <a:pPr marL="0" indent="0">
              <a:buNone/>
            </a:pPr>
            <a:r>
              <a:rPr lang="cs-CZ" sz="1800" i="1" dirty="0"/>
              <a:t>Předsedu komise jmenuje na návrh děkana rektor. Předseda komise řídí její jednání a odpovídá za její činnost. Komise a její členové jsou jmenováni na dobu neurčitou. Předseda a členové komise jmenovaní podle písm. a), nebo b) mohou být se souhlasem příslušné vědecké rady odvoláni orgánem, který je jmenoval.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Poradenské centrum, Rektorát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63896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zní: je </a:t>
            </a:r>
            <a:r>
              <a:rPr lang="cs-CZ" dirty="0"/>
              <a:t>předseda členem komise od jmenování děkanem řadovým členem nebo se stane </a:t>
            </a:r>
            <a:r>
              <a:rPr lang="cs-CZ" dirty="0" smtClean="0"/>
              <a:t>členem, až </a:t>
            </a:r>
            <a:r>
              <a:rPr lang="cs-CZ" dirty="0"/>
              <a:t>je jmenován </a:t>
            </a:r>
            <a:r>
              <a:rPr lang="cs-CZ" dirty="0" smtClean="0"/>
              <a:t>předsedou? (otázka z FF)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předsedu navrhuje děkan rektorovi ze jmenovaných členů </a:t>
            </a:r>
            <a:r>
              <a:rPr lang="cs-CZ" dirty="0" smtClean="0"/>
              <a:t>komise, Předseda </a:t>
            </a:r>
            <a:r>
              <a:rPr lang="cs-CZ" dirty="0"/>
              <a:t>je členem komise zcela </a:t>
            </a:r>
            <a:r>
              <a:rPr lang="cs-CZ" dirty="0" smtClean="0"/>
              <a:t>jistě. </a:t>
            </a:r>
          </a:p>
          <a:p>
            <a:r>
              <a:rPr lang="cs-CZ" dirty="0" smtClean="0"/>
              <a:t>Existuje analogická úprava v čl. 34:Předsedu </a:t>
            </a:r>
            <a:r>
              <a:rPr lang="cs-CZ" dirty="0"/>
              <a:t>komise jmenuje na návrh oborové rady rektor z členů jmenovaných podle písmen a) nebo </a:t>
            </a:r>
            <a:r>
              <a:rPr lang="cs-CZ" dirty="0" smtClean="0"/>
              <a:t>b) (…)</a:t>
            </a:r>
          </a:p>
          <a:p>
            <a:r>
              <a:rPr lang="cs-CZ" dirty="0"/>
              <a:t>Děkan jmenuje členy podle 25/1. (1. jmenování řadovým členem)</a:t>
            </a:r>
          </a:p>
          <a:p>
            <a:r>
              <a:rPr lang="cs-CZ" dirty="0"/>
              <a:t>2.       Navrhne rektorovi předsedu z řad členů.</a:t>
            </a:r>
          </a:p>
          <a:p>
            <a:r>
              <a:rPr lang="cs-CZ" dirty="0"/>
              <a:t>3.       Rektor jmenuje předsedu. (2. jmenování předsedou</a:t>
            </a:r>
            <a:r>
              <a:rPr lang="cs-CZ" dirty="0" smtClean="0"/>
              <a:t>)</a:t>
            </a:r>
          </a:p>
          <a:p>
            <a:r>
              <a:rPr lang="cs-CZ" sz="1800" dirty="0" smtClean="0"/>
              <a:t>Můj dotaz: jak probíhá odvolání? Rektor odvolává zlomek jmenovaných předsedů….</a:t>
            </a:r>
            <a:endParaRPr lang="cs-CZ" sz="18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40907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Nové akreditace, nová </a:t>
            </a:r>
            <a:r>
              <a:rPr lang="cs-CZ" dirty="0" err="1" smtClean="0"/>
              <a:t>epřihláška</a:t>
            </a:r>
            <a:r>
              <a:rPr lang="cs-CZ" dirty="0" smtClean="0"/>
              <a:t>, další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Shrnutí koncepce nového přijímacího řízení (Jakub Vykydal, </a:t>
            </a:r>
            <a:r>
              <a:rPr lang="cs-CZ" dirty="0" err="1" smtClean="0"/>
              <a:t>OpK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Poradenské centrum, Rektorát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6335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TSP </a:t>
            </a:r>
            <a:r>
              <a:rPr lang="cs-CZ" altLang="cs-CZ" dirty="0" smtClean="0"/>
              <a:t>2018/ </a:t>
            </a:r>
            <a:r>
              <a:rPr lang="cs-CZ" altLang="cs-CZ" dirty="0"/>
              <a:t>SO RMU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pitchFamily="6" charset="0"/>
                <a:sym typeface="Helvetica" pitchFamily="6" charset="0"/>
              </a:rPr>
              <a:t>Průběh</a:t>
            </a:r>
            <a:r>
              <a:rPr lang="en-US" dirty="0">
                <a:latin typeface="Helvetica" pitchFamily="6" charset="0"/>
                <a:sym typeface="Helvetica" pitchFamily="6" charset="0"/>
              </a:rPr>
              <a:t> TSP</a:t>
            </a:r>
            <a:r>
              <a:rPr lang="cs-CZ" dirty="0">
                <a:latin typeface="Helvetica" pitchFamily="6" charset="0"/>
                <a:sym typeface="Helvetica" pitchFamily="6" charset="0"/>
              </a:rPr>
              <a:t> </a:t>
            </a:r>
            <a:r>
              <a:rPr lang="cs-CZ" dirty="0" smtClean="0">
                <a:latin typeface="Helvetica" pitchFamily="6" charset="0"/>
                <a:sym typeface="Helvetica" pitchFamily="6" charset="0"/>
              </a:rPr>
              <a:t>2018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1300163">
              <a:spcBef>
                <a:spcPts val="500"/>
              </a:spcBef>
              <a:spcAft>
                <a:spcPts val="1200"/>
              </a:spcAft>
              <a:buSzPct val="90000"/>
            </a:pPr>
            <a:r>
              <a:rPr lang="en-US" b="1" dirty="0" smtClean="0">
                <a:latin typeface="Calibri" panose="020F0502020204030204" pitchFamily="34" charset="0"/>
                <a:sym typeface="Helvetica" pitchFamily="6" charset="0"/>
              </a:rPr>
              <a:t>21. </a:t>
            </a:r>
            <a:r>
              <a:rPr lang="en-US" b="1" dirty="0">
                <a:latin typeface="Calibri" panose="020F0502020204030204" pitchFamily="34" charset="0"/>
                <a:sym typeface="Helvetica" pitchFamily="6" charset="0"/>
              </a:rPr>
              <a:t>a</a:t>
            </a:r>
            <a:r>
              <a:rPr lang="cs-CZ" b="1" dirty="0">
                <a:latin typeface="Calibri" panose="020F0502020204030204" pitchFamily="34" charset="0"/>
                <a:sym typeface="Helvetica" pitchFamily="6" charset="0"/>
              </a:rPr>
              <a:t> </a:t>
            </a:r>
            <a:r>
              <a:rPr lang="cs-CZ" b="1" dirty="0" smtClean="0">
                <a:latin typeface="Calibri" panose="020F0502020204030204" pitchFamily="34" charset="0"/>
                <a:sym typeface="Helvetica" pitchFamily="6" charset="0"/>
              </a:rPr>
              <a:t>22</a:t>
            </a:r>
            <a:r>
              <a:rPr lang="en-US" b="1" dirty="0" smtClean="0">
                <a:latin typeface="Calibri" panose="020F0502020204030204" pitchFamily="34" charset="0"/>
                <a:sym typeface="Helvetica" pitchFamily="6" charset="0"/>
              </a:rPr>
              <a:t>. </a:t>
            </a:r>
            <a:r>
              <a:rPr lang="en-US" b="1" dirty="0" err="1" smtClean="0">
                <a:latin typeface="Calibri" panose="020F0502020204030204" pitchFamily="34" charset="0"/>
                <a:sym typeface="Helvetica" pitchFamily="6" charset="0"/>
              </a:rPr>
              <a:t>dubna</a:t>
            </a:r>
            <a:r>
              <a:rPr lang="en-US" b="1" dirty="0" smtClean="0">
                <a:latin typeface="Calibri" panose="020F0502020204030204" pitchFamily="34" charset="0"/>
                <a:sym typeface="Helvetica" pitchFamily="6" charset="0"/>
              </a:rPr>
              <a:t> 2018</a:t>
            </a:r>
            <a:r>
              <a:rPr lang="en-US" dirty="0" smtClean="0">
                <a:latin typeface="Calibri" panose="020F0502020204030204" pitchFamily="34" charset="0"/>
                <a:sym typeface="Helvetica" pitchFamily="6" charset="0"/>
              </a:rPr>
              <a:t> </a:t>
            </a:r>
            <a:endParaRPr lang="en-US" dirty="0">
              <a:latin typeface="Calibri" panose="020F0502020204030204" pitchFamily="34" charset="0"/>
              <a:sym typeface="Helvetica" pitchFamily="6" charset="0"/>
            </a:endParaRPr>
          </a:p>
          <a:p>
            <a:pPr defTabSz="1300163">
              <a:spcBef>
                <a:spcPts val="500"/>
              </a:spcBef>
              <a:spcAft>
                <a:spcPts val="1200"/>
              </a:spcAft>
              <a:buSzPct val="90000"/>
            </a:pPr>
            <a:r>
              <a:rPr lang="en-US" dirty="0" err="1">
                <a:latin typeface="Calibri" panose="020F0502020204030204" pitchFamily="34" charset="0"/>
                <a:sym typeface="Helvetica" pitchFamily="6" charset="0"/>
              </a:rPr>
              <a:t>celkem</a:t>
            </a:r>
            <a:r>
              <a:rPr lang="en-US" dirty="0">
                <a:latin typeface="Calibri" panose="020F0502020204030204" pitchFamily="34" charset="0"/>
                <a:sym typeface="Helvetica" pitchFamily="6" charset="0"/>
              </a:rPr>
              <a:t> </a:t>
            </a:r>
            <a:r>
              <a:rPr lang="en-US" b="1" dirty="0" smtClean="0">
                <a:latin typeface="Calibri" panose="020F0502020204030204" pitchFamily="34" charset="0"/>
                <a:sym typeface="Helvetica" pitchFamily="6" charset="0"/>
              </a:rPr>
              <a:t>257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sym typeface="Helvetica" pitchFamily="6" charset="0"/>
              </a:rPr>
              <a:t> </a:t>
            </a:r>
            <a:r>
              <a:rPr lang="en-US" b="1" dirty="0" err="1" smtClean="0">
                <a:latin typeface="Calibri" panose="020F0502020204030204" pitchFamily="34" charset="0"/>
                <a:sym typeface="Helvetica" pitchFamily="6" charset="0"/>
              </a:rPr>
              <a:t>termínů</a:t>
            </a:r>
            <a:endParaRPr lang="en-US" b="1" dirty="0">
              <a:latin typeface="Calibri" panose="020F0502020204030204" pitchFamily="34" charset="0"/>
              <a:sym typeface="Helvetica" pitchFamily="6" charset="0"/>
            </a:endParaRPr>
          </a:p>
          <a:p>
            <a:pPr defTabSz="1300163">
              <a:spcBef>
                <a:spcPts val="500"/>
              </a:spcBef>
              <a:spcAft>
                <a:spcPts val="1200"/>
              </a:spcAft>
              <a:buSzPct val="90000"/>
            </a:pPr>
            <a:r>
              <a:rPr lang="en-US" dirty="0" err="1">
                <a:latin typeface="Calibri" panose="020F0502020204030204" pitchFamily="34" charset="0"/>
                <a:sym typeface="Helvetica" pitchFamily="6" charset="0"/>
              </a:rPr>
              <a:t>administrován</a:t>
            </a:r>
            <a:r>
              <a:rPr lang="en-US" dirty="0">
                <a:latin typeface="Calibri" panose="020F0502020204030204" pitchFamily="34" charset="0"/>
                <a:sym typeface="Helvetica" pitchFamily="6" charset="0"/>
              </a:rPr>
              <a:t> </a:t>
            </a:r>
            <a:r>
              <a:rPr lang="en-US" b="1" dirty="0" smtClean="0">
                <a:latin typeface="Calibri" panose="020F0502020204030204" pitchFamily="34" charset="0"/>
                <a:sym typeface="Helvetica" pitchFamily="6" charset="0"/>
              </a:rPr>
              <a:t>13 546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sym typeface="Helvetica" pitchFamily="6" charset="0"/>
              </a:rPr>
              <a:t> </a:t>
            </a:r>
            <a:r>
              <a:rPr lang="en-US" b="1" dirty="0" err="1" smtClean="0">
                <a:latin typeface="Calibri" panose="020F0502020204030204" pitchFamily="34" charset="0"/>
                <a:sym typeface="Helvetica" pitchFamily="6" charset="0"/>
              </a:rPr>
              <a:t>uchazečům</a:t>
            </a:r>
            <a:r>
              <a:rPr lang="en-US" b="1" dirty="0" smtClean="0">
                <a:latin typeface="Calibri" panose="020F0502020204030204" pitchFamily="34" charset="0"/>
                <a:sym typeface="Helvetica" pitchFamily="6" charset="0"/>
              </a:rPr>
              <a:t> </a:t>
            </a:r>
            <a:r>
              <a:rPr lang="en-US" dirty="0">
                <a:latin typeface="Calibri" panose="020F0502020204030204" pitchFamily="34" charset="0"/>
                <a:sym typeface="Helvetica" pitchFamily="6" charset="0"/>
              </a:rPr>
              <a:t>(z </a:t>
            </a:r>
            <a:r>
              <a:rPr lang="en-US" dirty="0" smtClean="0">
                <a:latin typeface="Calibri" panose="020F0502020204030204" pitchFamily="34" charset="0"/>
                <a:sym typeface="Helvetica" pitchFamily="6" charset="0"/>
              </a:rPr>
              <a:t>16 986 </a:t>
            </a:r>
            <a:r>
              <a:rPr lang="en-US" dirty="0" err="1" smtClean="0">
                <a:latin typeface="Calibri" panose="020F0502020204030204" pitchFamily="34" charset="0"/>
                <a:sym typeface="Helvetica" pitchFamily="6" charset="0"/>
              </a:rPr>
              <a:t>pozvaných</a:t>
            </a:r>
            <a:r>
              <a:rPr lang="en-US" dirty="0">
                <a:latin typeface="Calibri" panose="020F0502020204030204" pitchFamily="34" charset="0"/>
                <a:sym typeface="Helvetica" pitchFamily="6" charset="0"/>
              </a:rPr>
              <a:t>)</a:t>
            </a:r>
          </a:p>
          <a:p>
            <a:pPr defTabSz="1300163">
              <a:spcBef>
                <a:spcPts val="500"/>
              </a:spcBef>
              <a:spcAft>
                <a:spcPts val="1200"/>
              </a:spcAft>
              <a:buSzPct val="90000"/>
            </a:pPr>
            <a:r>
              <a:rPr lang="en-US" dirty="0" err="1">
                <a:latin typeface="Calibri" panose="020F0502020204030204" pitchFamily="34" charset="0"/>
                <a:sym typeface="Helvetica" pitchFamily="6" charset="0"/>
              </a:rPr>
              <a:t>administrace</a:t>
            </a:r>
            <a:r>
              <a:rPr lang="en-US" dirty="0">
                <a:latin typeface="Calibri" panose="020F0502020204030204" pitchFamily="34" charset="0"/>
                <a:sym typeface="Helvetica" pitchFamily="6" charset="0"/>
              </a:rPr>
              <a:t> TSP </a:t>
            </a:r>
            <a:r>
              <a:rPr lang="en-US" dirty="0" err="1">
                <a:latin typeface="Calibri" panose="020F0502020204030204" pitchFamily="34" charset="0"/>
                <a:sym typeface="Helvetica" pitchFamily="6" charset="0"/>
              </a:rPr>
              <a:t>proběhla</a:t>
            </a:r>
            <a:r>
              <a:rPr lang="en-US" dirty="0">
                <a:latin typeface="Calibri" panose="020F0502020204030204" pitchFamily="34" charset="0"/>
                <a:sym typeface="Helvetica" pitchFamily="6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sym typeface="Helvetica" pitchFamily="6" charset="0"/>
              </a:rPr>
              <a:t>kromě</a:t>
            </a:r>
            <a:r>
              <a:rPr lang="en-US" dirty="0">
                <a:latin typeface="Calibri" panose="020F0502020204030204" pitchFamily="34" charset="0"/>
                <a:sym typeface="Helvetica" pitchFamily="6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sym typeface="Helvetica" pitchFamily="6" charset="0"/>
              </a:rPr>
              <a:t>Brna</a:t>
            </a:r>
            <a:r>
              <a:rPr lang="en-US" dirty="0">
                <a:latin typeface="Calibri" panose="020F0502020204030204" pitchFamily="34" charset="0"/>
                <a:sym typeface="Helvetica" pitchFamily="6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sym typeface="Helvetica" pitchFamily="6" charset="0"/>
              </a:rPr>
              <a:t>také</a:t>
            </a:r>
            <a:r>
              <a:rPr lang="en-US" dirty="0">
                <a:latin typeface="Calibri" panose="020F0502020204030204" pitchFamily="34" charset="0"/>
                <a:sym typeface="Helvetica" pitchFamily="6" charset="0"/>
              </a:rPr>
              <a:t/>
            </a:r>
            <a:br>
              <a:rPr lang="en-US" dirty="0">
                <a:latin typeface="Calibri" panose="020F0502020204030204" pitchFamily="34" charset="0"/>
                <a:sym typeface="Helvetica" pitchFamily="6" charset="0"/>
              </a:rPr>
            </a:br>
            <a:r>
              <a:rPr lang="en-US" dirty="0">
                <a:latin typeface="Calibri" panose="020F0502020204030204" pitchFamily="34" charset="0"/>
                <a:sym typeface="Helvetica" pitchFamily="6" charset="0"/>
              </a:rPr>
              <a:t>v </a:t>
            </a:r>
            <a:r>
              <a:rPr lang="en-US" b="1" dirty="0" err="1">
                <a:latin typeface="Calibri" panose="020F0502020204030204" pitchFamily="34" charset="0"/>
                <a:sym typeface="Helvetica" pitchFamily="6" charset="0"/>
              </a:rPr>
              <a:t>Praze</a:t>
            </a:r>
            <a:r>
              <a:rPr lang="en-US" b="1" dirty="0">
                <a:latin typeface="Calibri" panose="020F0502020204030204" pitchFamily="34" charset="0"/>
                <a:sym typeface="Helvetica" pitchFamily="6" charset="0"/>
              </a:rPr>
              <a:t>, </a:t>
            </a:r>
            <a:r>
              <a:rPr lang="en-US" b="1" dirty="0" err="1">
                <a:latin typeface="Calibri" panose="020F0502020204030204" pitchFamily="34" charset="0"/>
                <a:sym typeface="Helvetica" pitchFamily="6" charset="0"/>
              </a:rPr>
              <a:t>Hradci</a:t>
            </a:r>
            <a:r>
              <a:rPr lang="en-US" b="1" dirty="0">
                <a:latin typeface="Calibri" panose="020F0502020204030204" pitchFamily="34" charset="0"/>
                <a:sym typeface="Helvetica" pitchFamily="6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sym typeface="Helvetica" pitchFamily="6" charset="0"/>
              </a:rPr>
              <a:t>Králové</a:t>
            </a:r>
            <a:r>
              <a:rPr lang="en-US" b="1" dirty="0">
                <a:latin typeface="Calibri" panose="020F0502020204030204" pitchFamily="34" charset="0"/>
                <a:sym typeface="Helvetica" pitchFamily="6" charset="0"/>
              </a:rPr>
              <a:t>, </a:t>
            </a:r>
            <a:r>
              <a:rPr lang="en-US" b="1" dirty="0" err="1">
                <a:latin typeface="Calibri" panose="020F0502020204030204" pitchFamily="34" charset="0"/>
                <a:sym typeface="Helvetica" pitchFamily="6" charset="0"/>
              </a:rPr>
              <a:t>Českých</a:t>
            </a:r>
            <a:r>
              <a:rPr lang="en-US" b="1" dirty="0">
                <a:latin typeface="Calibri" panose="020F0502020204030204" pitchFamily="34" charset="0"/>
                <a:sym typeface="Helvetica" pitchFamily="6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sym typeface="Helvetica" pitchFamily="6" charset="0"/>
              </a:rPr>
              <a:t>Budějovicích</a:t>
            </a:r>
            <a:r>
              <a:rPr lang="en-US" b="1" dirty="0">
                <a:latin typeface="Calibri" panose="020F0502020204030204" pitchFamily="34" charset="0"/>
                <a:sym typeface="Helvetica" pitchFamily="6" charset="0"/>
              </a:rPr>
              <a:t>, </a:t>
            </a:r>
            <a:r>
              <a:rPr lang="en-US" b="1" dirty="0" err="1">
                <a:latin typeface="Calibri" panose="020F0502020204030204" pitchFamily="34" charset="0"/>
                <a:sym typeface="Helvetica" pitchFamily="6" charset="0"/>
              </a:rPr>
              <a:t>Jihlavě</a:t>
            </a:r>
            <a:r>
              <a:rPr lang="en-US" b="1" dirty="0">
                <a:latin typeface="Calibri" panose="020F0502020204030204" pitchFamily="34" charset="0"/>
                <a:sym typeface="Helvetica" pitchFamily="6" charset="0"/>
              </a:rPr>
              <a:t>, </a:t>
            </a:r>
            <a:r>
              <a:rPr lang="en-US" b="1" dirty="0" err="1">
                <a:latin typeface="Calibri" panose="020F0502020204030204" pitchFamily="34" charset="0"/>
                <a:sym typeface="Helvetica" pitchFamily="6" charset="0"/>
              </a:rPr>
              <a:t>Ostravě</a:t>
            </a:r>
            <a:r>
              <a:rPr lang="en-US" b="1" dirty="0">
                <a:latin typeface="Calibri" panose="020F0502020204030204" pitchFamily="34" charset="0"/>
                <a:sym typeface="Helvetica" pitchFamily="6" charset="0"/>
              </a:rPr>
              <a:t>, </a:t>
            </a:r>
            <a:r>
              <a:rPr lang="en-US" b="1" dirty="0" err="1">
                <a:latin typeface="Calibri" panose="020F0502020204030204" pitchFamily="34" charset="0"/>
                <a:sym typeface="Helvetica" pitchFamily="6" charset="0"/>
              </a:rPr>
              <a:t>Zlíně</a:t>
            </a:r>
            <a:r>
              <a:rPr lang="en-US" b="1" dirty="0">
                <a:latin typeface="Calibri" panose="020F0502020204030204" pitchFamily="34" charset="0"/>
                <a:sym typeface="Helvetica" pitchFamily="6" charset="0"/>
              </a:rPr>
              <a:t>, </a:t>
            </a:r>
            <a:r>
              <a:rPr lang="en-US" b="1" dirty="0" err="1" smtClean="0">
                <a:latin typeface="Calibri" panose="020F0502020204030204" pitchFamily="34" charset="0"/>
                <a:sym typeface="Helvetica" pitchFamily="6" charset="0"/>
              </a:rPr>
              <a:t>Olomouci</a:t>
            </a:r>
            <a:r>
              <a:rPr lang="en-US" b="1" dirty="0" smtClean="0">
                <a:latin typeface="Calibri" panose="020F0502020204030204" pitchFamily="34" charset="0"/>
                <a:sym typeface="Helvetica" pitchFamily="6" charset="0"/>
              </a:rPr>
              <a:t>, </a:t>
            </a:r>
            <a:r>
              <a:rPr lang="en-US" b="1" dirty="0" err="1" smtClean="0">
                <a:latin typeface="Calibri" panose="020F0502020204030204" pitchFamily="34" charset="0"/>
                <a:sym typeface="Helvetica" pitchFamily="6" charset="0"/>
              </a:rPr>
              <a:t>Banské</a:t>
            </a:r>
            <a:r>
              <a:rPr lang="en-US" b="1" dirty="0" smtClean="0">
                <a:latin typeface="Calibri" panose="020F0502020204030204" pitchFamily="34" charset="0"/>
                <a:sym typeface="Helvetica" pitchFamily="6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sym typeface="Helvetica" pitchFamily="6" charset="0"/>
              </a:rPr>
              <a:t>Bystrici</a:t>
            </a:r>
            <a:r>
              <a:rPr lang="en-US" b="1" dirty="0">
                <a:latin typeface="Calibri" panose="020F0502020204030204" pitchFamily="34" charset="0"/>
                <a:sym typeface="Helvetica" pitchFamily="6" charset="0"/>
              </a:rPr>
              <a:t>, </a:t>
            </a:r>
            <a:r>
              <a:rPr lang="en-US" b="1" dirty="0" err="1">
                <a:latin typeface="Calibri" panose="020F0502020204030204" pitchFamily="34" charset="0"/>
                <a:sym typeface="Helvetica" pitchFamily="6" charset="0"/>
              </a:rPr>
              <a:t>Žilině</a:t>
            </a:r>
            <a:r>
              <a:rPr lang="en-US" b="1" dirty="0">
                <a:latin typeface="Calibri" panose="020F0502020204030204" pitchFamily="34" charset="0"/>
                <a:sym typeface="Helvetica" pitchFamily="6" charset="0"/>
              </a:rPr>
              <a:t> </a:t>
            </a:r>
            <a:r>
              <a:rPr lang="en-US" dirty="0">
                <a:latin typeface="Calibri" panose="020F0502020204030204" pitchFamily="34" charset="0"/>
                <a:sym typeface="Helvetica" pitchFamily="6" charset="0"/>
              </a:rPr>
              <a:t>(</a:t>
            </a:r>
            <a:r>
              <a:rPr lang="en-US" dirty="0" err="1">
                <a:latin typeface="Calibri" panose="020F0502020204030204" pitchFamily="34" charset="0"/>
                <a:sym typeface="Helvetica" pitchFamily="6" charset="0"/>
              </a:rPr>
              <a:t>sobota</a:t>
            </a:r>
            <a:r>
              <a:rPr lang="en-US" dirty="0">
                <a:latin typeface="Calibri" panose="020F0502020204030204" pitchFamily="34" charset="0"/>
                <a:sym typeface="Helvetica" pitchFamily="6" charset="0"/>
              </a:rPr>
              <a:t>) </a:t>
            </a:r>
            <a:r>
              <a:rPr lang="en-US" b="1" dirty="0">
                <a:latin typeface="Calibri" panose="020F0502020204030204" pitchFamily="34" charset="0"/>
                <a:sym typeface="Helvetica" pitchFamily="6" charset="0"/>
              </a:rPr>
              <a:t>a v </a:t>
            </a:r>
            <a:r>
              <a:rPr lang="en-US" b="1" dirty="0" err="1">
                <a:latin typeface="Calibri" panose="020F0502020204030204" pitchFamily="34" charset="0"/>
                <a:sym typeface="Helvetica" pitchFamily="6" charset="0"/>
              </a:rPr>
              <a:t>Bratislavě</a:t>
            </a:r>
            <a:r>
              <a:rPr lang="en-US" b="1" dirty="0">
                <a:latin typeface="Calibri" panose="020F0502020204030204" pitchFamily="34" charset="0"/>
                <a:sym typeface="Helvetica" pitchFamily="6" charset="0"/>
              </a:rPr>
              <a:t> a </a:t>
            </a:r>
            <a:r>
              <a:rPr lang="en-US" b="1" dirty="0" err="1">
                <a:latin typeface="Calibri" panose="020F0502020204030204" pitchFamily="34" charset="0"/>
                <a:sym typeface="Helvetica" pitchFamily="6" charset="0"/>
              </a:rPr>
              <a:t>Košicích</a:t>
            </a:r>
            <a:r>
              <a:rPr lang="en-US" b="1" dirty="0">
                <a:latin typeface="Calibri" panose="020F0502020204030204" pitchFamily="34" charset="0"/>
                <a:sym typeface="Helvetica" pitchFamily="6" charset="0"/>
              </a:rPr>
              <a:t> </a:t>
            </a:r>
            <a:r>
              <a:rPr lang="en-US" dirty="0">
                <a:latin typeface="Calibri" panose="020F0502020204030204" pitchFamily="34" charset="0"/>
                <a:sym typeface="Helvetica" pitchFamily="6" charset="0"/>
              </a:rPr>
              <a:t>(</a:t>
            </a:r>
            <a:r>
              <a:rPr lang="en-US" dirty="0" err="1">
                <a:latin typeface="Calibri" panose="020F0502020204030204" pitchFamily="34" charset="0"/>
                <a:sym typeface="Helvetica" pitchFamily="6" charset="0"/>
              </a:rPr>
              <a:t>neděle</a:t>
            </a:r>
            <a:r>
              <a:rPr lang="en-US" dirty="0">
                <a:latin typeface="Calibri" panose="020F0502020204030204" pitchFamily="34" charset="0"/>
                <a:sym typeface="Helvetica" pitchFamily="6" charset="0"/>
              </a:rPr>
              <a:t>)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2332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Různé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Archivy </a:t>
            </a:r>
            <a:r>
              <a:rPr lang="cs-CZ" dirty="0" smtClean="0"/>
              <a:t>s pomlčkou – zveřejňovat, nyní </a:t>
            </a:r>
            <a:r>
              <a:rPr lang="cs-CZ" dirty="0"/>
              <a:t>po zadání pomlčky se celý archiv </a:t>
            </a:r>
            <a:r>
              <a:rPr lang="cs-CZ" dirty="0" smtClean="0"/>
              <a:t>skryje. Stejné chování i </a:t>
            </a:r>
            <a:r>
              <a:rPr lang="cs-CZ" dirty="0" err="1" smtClean="0"/>
              <a:t>rigo</a:t>
            </a:r>
            <a:r>
              <a:rPr lang="cs-CZ" dirty="0" smtClean="0"/>
              <a:t>.</a:t>
            </a:r>
          </a:p>
          <a:p>
            <a:r>
              <a:rPr lang="cs-CZ" dirty="0" smtClean="0"/>
              <a:t>Lhůty po doplnění podpisu na </a:t>
            </a:r>
            <a:r>
              <a:rPr lang="cs-CZ" dirty="0" smtClean="0"/>
              <a:t>odvolání – kdy zaznamenat ukončení studia do IS</a:t>
            </a:r>
            <a:endParaRPr lang="cs-CZ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Pořád nemáme vyčištěno od </a:t>
            </a:r>
            <a:r>
              <a:rPr lang="cs-CZ" b="1" dirty="0" err="1" smtClean="0">
                <a:solidFill>
                  <a:srgbClr val="FF0000"/>
                </a:solidFill>
              </a:rPr>
              <a:t>klasif</a:t>
            </a:r>
            <a:r>
              <a:rPr lang="cs-CZ" b="1" dirty="0" smtClean="0">
                <a:solidFill>
                  <a:srgbClr val="FF0000"/>
                </a:solidFill>
              </a:rPr>
              <a:t>. </a:t>
            </a:r>
            <a:r>
              <a:rPr lang="cs-CZ" b="1" dirty="0" err="1" smtClean="0">
                <a:solidFill>
                  <a:srgbClr val="FF0000"/>
                </a:solidFill>
              </a:rPr>
              <a:t>zpt</a:t>
            </a:r>
            <a:r>
              <a:rPr lang="cs-CZ" b="1" dirty="0" smtClean="0">
                <a:solidFill>
                  <a:srgbClr val="FF0000"/>
                </a:solidFill>
              </a:rPr>
              <a:t> – čísla k jednotlivým fakultám </a:t>
            </a:r>
            <a:r>
              <a:rPr lang="cs-CZ" b="1" dirty="0" smtClean="0">
                <a:solidFill>
                  <a:srgbClr val="FF0000"/>
                </a:solidFill>
              </a:rPr>
              <a:t>ústně!!!!!!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Poradenské centrum, Rektorát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005303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pic>
        <p:nvPicPr>
          <p:cNvPr id="3" name="Obrázek 2" descr="Tulips Free Stock Photo - Public Domain Picture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6674" y="4221054"/>
            <a:ext cx="2890026" cy="216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351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7153380" cy="457200"/>
          </a:xfrm>
        </p:spPr>
        <p:txBody>
          <a:bodyPr/>
          <a:lstStyle/>
          <a:p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3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3317" y="2129466"/>
            <a:ext cx="7817637" cy="2663825"/>
          </a:xfrm>
        </p:spPr>
        <p:txBody>
          <a:bodyPr/>
          <a:lstStyle/>
          <a:p>
            <a:pPr algn="ctr"/>
            <a:r>
              <a:rPr lang="cs-CZ" altLang="cs-CZ" sz="4000" dirty="0" smtClean="0"/>
              <a:t>POPLATKY ZA STUDIUM</a:t>
            </a:r>
            <a:br>
              <a:rPr lang="cs-CZ" altLang="cs-CZ" sz="4000" dirty="0" smtClean="0"/>
            </a:br>
            <a:r>
              <a:rPr lang="cs-CZ" altLang="cs-CZ" dirty="0" smtClean="0"/>
              <a:t>kontrola lhůt vyřízení odvolání (2017)</a:t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sz="2000" dirty="0" smtClean="0"/>
              <a:t>(</a:t>
            </a:r>
            <a:r>
              <a:rPr lang="cs-CZ" altLang="cs-CZ" sz="2000" dirty="0" err="1" smtClean="0"/>
              <a:t>LF</a:t>
            </a:r>
            <a:r>
              <a:rPr lang="cs-CZ" altLang="cs-CZ" sz="2000" dirty="0" smtClean="0"/>
              <a:t>, ESF, </a:t>
            </a:r>
            <a:r>
              <a:rPr lang="cs-CZ" altLang="cs-CZ" sz="2000" dirty="0" err="1" smtClean="0"/>
              <a:t>PrF</a:t>
            </a:r>
            <a:r>
              <a:rPr lang="cs-CZ" altLang="cs-CZ" sz="2000" dirty="0" smtClean="0"/>
              <a:t>, </a:t>
            </a:r>
            <a:r>
              <a:rPr lang="cs-CZ" altLang="cs-CZ" sz="2000" dirty="0" err="1" smtClean="0"/>
              <a:t>FI</a:t>
            </a:r>
            <a:r>
              <a:rPr lang="cs-CZ" altLang="cs-CZ" sz="2000" dirty="0" smtClean="0"/>
              <a:t>, </a:t>
            </a:r>
            <a:r>
              <a:rPr lang="cs-CZ" altLang="cs-CZ" sz="2000" dirty="0" err="1" smtClean="0"/>
              <a:t>FSpS</a:t>
            </a:r>
            <a:r>
              <a:rPr lang="cs-CZ" altLang="cs-CZ" sz="2000" dirty="0" smtClean="0"/>
              <a:t>, </a:t>
            </a:r>
            <a:r>
              <a:rPr lang="cs-CZ" altLang="cs-CZ" sz="2000" dirty="0" err="1" smtClean="0"/>
              <a:t>PřF</a:t>
            </a:r>
            <a:r>
              <a:rPr lang="cs-CZ" altLang="cs-CZ" sz="2000" dirty="0" smtClean="0"/>
              <a:t>)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74541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/>
          </p:nvPr>
        </p:nvGraphicFramePr>
        <p:xfrm>
          <a:off x="377825" y="966788"/>
          <a:ext cx="8458444" cy="5495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0721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7DA5A4-BFC5-452F-9F43-ADC3A6F1509E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919132" y="215347"/>
            <a:ext cx="6109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2060"/>
                </a:solidFill>
              </a:rPr>
              <a:t>Dotazy z kontaktního formuláře na webu PC</a:t>
            </a:r>
            <a:endParaRPr lang="cs-CZ" sz="2000" dirty="0">
              <a:solidFill>
                <a:srgbClr val="002060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3"/>
          <a:srcRect l="17243" t="25926" r="19075" b="27071"/>
          <a:stretch/>
        </p:blipFill>
        <p:spPr bwMode="auto">
          <a:xfrm>
            <a:off x="0" y="929251"/>
            <a:ext cx="9171355" cy="42307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Ovál 2"/>
          <p:cNvSpPr/>
          <p:nvPr/>
        </p:nvSpPr>
        <p:spPr bwMode="auto">
          <a:xfrm>
            <a:off x="4520045" y="2579801"/>
            <a:ext cx="2244437" cy="402390"/>
          </a:xfrm>
          <a:prstGeom prst="ellipse">
            <a:avLst/>
          </a:prstGeom>
          <a:solidFill>
            <a:schemeClr val="bg1">
              <a:alpha val="0"/>
            </a:schemeClr>
          </a:solidFill>
          <a:ln w="190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97427" y="5403273"/>
            <a:ext cx="88114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Kategorie Studijní poradenství a Poplatky/Stipendia </a:t>
            </a:r>
            <a:r>
              <a:rPr lang="cs-CZ" b="1" dirty="0" smtClean="0"/>
              <a:t>→</a:t>
            </a:r>
            <a:r>
              <a:rPr lang="cs-CZ" dirty="0" smtClean="0"/>
              <a:t> </a:t>
            </a:r>
            <a:r>
              <a:rPr lang="cs-CZ" dirty="0" err="1" smtClean="0">
                <a:hlinkClick r:id="rId4"/>
              </a:rPr>
              <a:t>studijni</a:t>
            </a:r>
            <a:r>
              <a:rPr lang="cs-CZ" dirty="0" smtClean="0">
                <a:hlinkClick r:id="rId4"/>
              </a:rPr>
              <a:t>@...muni.cz</a:t>
            </a:r>
            <a:r>
              <a:rPr lang="cs-CZ" dirty="0" smtClean="0"/>
              <a:t> </a:t>
            </a:r>
          </a:p>
          <a:p>
            <a:r>
              <a:rPr lang="cs-CZ" dirty="0" smtClean="0"/>
              <a:t>(</a:t>
            </a:r>
            <a:r>
              <a:rPr lang="cs-CZ" dirty="0" err="1" smtClean="0"/>
              <a:t>pzn</a:t>
            </a:r>
            <a:r>
              <a:rPr lang="cs-CZ" dirty="0" smtClean="0"/>
              <a:t>. </a:t>
            </a:r>
            <a:r>
              <a:rPr lang="cs-CZ" dirty="0" err="1" smtClean="0"/>
              <a:t>Magion</a:t>
            </a:r>
            <a:r>
              <a:rPr lang="cs-CZ" dirty="0" smtClean="0"/>
              <a:t>, aktualizace ústředního kontaktu)</a:t>
            </a:r>
            <a:endParaRPr lang="cs-CZ" dirty="0"/>
          </a:p>
        </p:txBody>
      </p:sp>
      <p:cxnSp>
        <p:nvCxnSpPr>
          <p:cNvPr id="10" name="Přímá spojnice 9"/>
          <p:cNvCxnSpPr/>
          <p:nvPr/>
        </p:nvCxnSpPr>
        <p:spPr bwMode="auto">
          <a:xfrm flipV="1">
            <a:off x="4821381" y="3335482"/>
            <a:ext cx="1423555" cy="10391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74737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5055" y="117620"/>
            <a:ext cx="5915369" cy="647700"/>
          </a:xfrm>
        </p:spPr>
        <p:txBody>
          <a:bodyPr/>
          <a:lstStyle/>
          <a:p>
            <a:r>
              <a:rPr lang="cs-CZ" dirty="0" smtClean="0"/>
              <a:t>Příklad emailu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Poradenské centrum, Rektorát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1316" t="11996" r="26414" b="45333"/>
          <a:stretch/>
        </p:blipFill>
        <p:spPr bwMode="auto">
          <a:xfrm>
            <a:off x="335495" y="999403"/>
            <a:ext cx="8364245" cy="42676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Ovál 8"/>
          <p:cNvSpPr/>
          <p:nvPr/>
        </p:nvSpPr>
        <p:spPr bwMode="auto">
          <a:xfrm>
            <a:off x="1039091" y="2867891"/>
            <a:ext cx="3169227" cy="466523"/>
          </a:xfrm>
          <a:prstGeom prst="ellipse">
            <a:avLst/>
          </a:prstGeom>
          <a:solidFill>
            <a:schemeClr val="bg1">
              <a:alpha val="0"/>
            </a:schemeClr>
          </a:solidFill>
          <a:ln w="190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1" name="Ovál 10"/>
          <p:cNvSpPr/>
          <p:nvPr/>
        </p:nvSpPr>
        <p:spPr bwMode="auto">
          <a:xfrm>
            <a:off x="93518" y="3707887"/>
            <a:ext cx="2989117" cy="1215781"/>
          </a:xfrm>
          <a:prstGeom prst="ellipse">
            <a:avLst/>
          </a:prstGeom>
          <a:solidFill>
            <a:schemeClr val="bg1">
              <a:alpha val="0"/>
            </a:schemeClr>
          </a:solidFill>
          <a:ln w="190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222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Shrnující zpráva k UZV 2017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Poradenské centrum, Rektorát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71000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>
                <a:latin typeface="Adobe Garamond Pro" pitchFamily="18" charset="0"/>
              </a:rPr>
              <a:t>Statistické údaje </a:t>
            </a:r>
            <a:r>
              <a:rPr lang="cs-CZ" altLang="cs-CZ" dirty="0">
                <a:latin typeface="Adobe Garamond Pro Bold" pitchFamily="18" charset="0"/>
              </a:rPr>
              <a:t>–</a:t>
            </a:r>
            <a:r>
              <a:rPr lang="cs-CZ" altLang="cs-CZ" dirty="0" smtClean="0">
                <a:latin typeface="Adobe Garamond Pro" pitchFamily="18" charset="0"/>
              </a:rPr>
              <a:t> </a:t>
            </a:r>
            <a:r>
              <a:rPr lang="cs-CZ" altLang="cs-CZ" dirty="0">
                <a:latin typeface="Adobe Garamond Pro" pitchFamily="18" charset="0"/>
              </a:rPr>
              <a:t>vývoj počtu žádostí o UZV na </a:t>
            </a:r>
            <a:r>
              <a:rPr lang="cs-CZ" altLang="cs-CZ" dirty="0" smtClean="0">
                <a:latin typeface="Adobe Garamond Pro" pitchFamily="18" charset="0"/>
              </a:rPr>
              <a:t>SO RMU</a:t>
            </a:r>
            <a:endParaRPr lang="cs-CZ" alt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422693" y="6248400"/>
            <a:ext cx="7050162" cy="457200"/>
          </a:xfrm>
        </p:spPr>
        <p:txBody>
          <a:bodyPr/>
          <a:lstStyle/>
          <a:p>
            <a:r>
              <a:rPr lang="cs-CZ" altLang="cs-CZ" dirty="0" smtClean="0"/>
              <a:t>Uznávání zahraničního vysokoškolského vzdělání a kvalifikací v České republice / Studijní odbor RMU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8</a:t>
            </a:fld>
            <a:endParaRPr lang="cs-CZ" altLang="cs-CZ"/>
          </a:p>
        </p:txBody>
      </p:sp>
      <p:graphicFrame>
        <p:nvGraphicFramePr>
          <p:cNvPr id="15" name="Zástupný symbol pro obsah 14"/>
          <p:cNvGraphicFramePr>
            <a:graphicFrameLocks noGrp="1"/>
          </p:cNvGraphicFramePr>
          <p:nvPr>
            <p:ph idx="1"/>
            <p:extLst/>
          </p:nvPr>
        </p:nvGraphicFramePr>
        <p:xfrm>
          <a:off x="509588" y="1881051"/>
          <a:ext cx="8081962" cy="4493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822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>
                <a:latin typeface="Adobe Garamond Pro" pitchFamily="18" charset="0"/>
              </a:rPr>
              <a:t>Statistické údaje </a:t>
            </a:r>
            <a:r>
              <a:rPr lang="cs-CZ" altLang="cs-CZ" dirty="0">
                <a:latin typeface="Adobe Garamond Pro Bold" pitchFamily="18" charset="0"/>
              </a:rPr>
              <a:t>–</a:t>
            </a:r>
            <a:r>
              <a:rPr lang="cs-CZ" altLang="cs-CZ" dirty="0" smtClean="0">
                <a:latin typeface="Adobe Garamond Pro" pitchFamily="18" charset="0"/>
              </a:rPr>
              <a:t> žádosti </a:t>
            </a:r>
            <a:r>
              <a:rPr lang="cs-CZ" altLang="cs-CZ" dirty="0">
                <a:latin typeface="Adobe Garamond Pro" pitchFamily="18" charset="0"/>
              </a:rPr>
              <a:t>o UZV dle způsobu vyřízení</a:t>
            </a:r>
            <a:endParaRPr lang="cs-CZ" alt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422693" y="6248400"/>
            <a:ext cx="7050162" cy="457200"/>
          </a:xfrm>
        </p:spPr>
        <p:txBody>
          <a:bodyPr/>
          <a:lstStyle/>
          <a:p>
            <a:r>
              <a:rPr lang="cs-CZ" altLang="cs-CZ" smtClean="0"/>
              <a:t>Uznávání zahraničního vysokoškolského vzdělání a kvalifikací v České republice / Studijní odbor RMU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9</a:t>
            </a:fld>
            <a:endParaRPr lang="cs-CZ" altLang="cs-CZ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/>
          </p:nvPr>
        </p:nvGraphicFramePr>
        <p:xfrm>
          <a:off x="509588" y="2017713"/>
          <a:ext cx="8081962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03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55440</TotalTime>
  <Words>1176</Words>
  <Application>Microsoft Office PowerPoint</Application>
  <PresentationFormat>Předvádění na obrazovce (4:3)</PresentationFormat>
  <Paragraphs>178</Paragraphs>
  <Slides>22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31" baseType="lpstr">
      <vt:lpstr>Adobe Garamond Pro</vt:lpstr>
      <vt:lpstr>Adobe Garamond Pro Bold</vt:lpstr>
      <vt:lpstr>Arial</vt:lpstr>
      <vt:lpstr>Calibri</vt:lpstr>
      <vt:lpstr>Helvetica</vt:lpstr>
      <vt:lpstr>Tahoma</vt:lpstr>
      <vt:lpstr>Times New Roman</vt:lpstr>
      <vt:lpstr>Wingdings</vt:lpstr>
      <vt:lpstr>Prezentace_MU_CZ</vt:lpstr>
      <vt:lpstr> Porada vedoucích SO   25. 5. 2018   </vt:lpstr>
      <vt:lpstr>Nové akreditace, nová epřihláška, další vývoj</vt:lpstr>
      <vt:lpstr>POPLATKY ZA STUDIUM kontrola lhůt vyřízení odvolání (2017)  (LF, ESF, PrF, FI, FSpS, PřF)</vt:lpstr>
      <vt:lpstr>Prezentace aplikace PowerPoint</vt:lpstr>
      <vt:lpstr>Prezentace aplikace PowerPoint</vt:lpstr>
      <vt:lpstr>Příklad emailu</vt:lpstr>
      <vt:lpstr>Shrnující zpráva k UZV 2017</vt:lpstr>
      <vt:lpstr>Statistické údaje – vývoj počtu žádostí o UZV na SO RMU</vt:lpstr>
      <vt:lpstr>Statistické údaje – žádosti o UZV dle způsobu vyřízení</vt:lpstr>
      <vt:lpstr>Statistické údaje – žádosti o UZV dle země původu</vt:lpstr>
      <vt:lpstr>Statistické údaje – procentuální zastoupení žádostí o UZV        na fakultách MU</vt:lpstr>
      <vt:lpstr>Metodický list č. 5/2017</vt:lpstr>
      <vt:lpstr>Revize vydávaných dokumentů</vt:lpstr>
      <vt:lpstr>Poskytování zahraničního vysokoškolského vzdělávání na území České republiky (§ 93a ZVŠ a následující)</vt:lpstr>
      <vt:lpstr>Plánované úkoly v roce 2018</vt:lpstr>
      <vt:lpstr>Automatické zaznamenání čl. 14/8 SZŘ (návrh)</vt:lpstr>
      <vt:lpstr>Prezentace aplikace PowerPoint</vt:lpstr>
      <vt:lpstr>Jmenování předsedů SZZ komisí (nový výklad, postup)</vt:lpstr>
      <vt:lpstr>Otázka zní: je předseda členem komise od jmenování děkanem řadovým členem nebo se stane členem, až je jmenován předsedou? (otázka z FF)</vt:lpstr>
      <vt:lpstr>Průběh TSP 2018</vt:lpstr>
      <vt:lpstr>Různé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Jaroslava Králová</dc:creator>
  <cp:lastModifiedBy>Martina Vlková</cp:lastModifiedBy>
  <cp:revision>996</cp:revision>
  <cp:lastPrinted>2018-01-24T13:39:11Z</cp:lastPrinted>
  <dcterms:created xsi:type="dcterms:W3CDTF">2015-11-23T07:04:47Z</dcterms:created>
  <dcterms:modified xsi:type="dcterms:W3CDTF">2018-05-28T12:41:38Z</dcterms:modified>
</cp:coreProperties>
</file>