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329" r:id="rId2"/>
    <p:sldId id="554" r:id="rId3"/>
    <p:sldId id="555" r:id="rId4"/>
    <p:sldId id="560" r:id="rId5"/>
    <p:sldId id="561" r:id="rId6"/>
    <p:sldId id="562" r:id="rId7"/>
    <p:sldId id="573" r:id="rId8"/>
    <p:sldId id="565" r:id="rId9"/>
    <p:sldId id="566" r:id="rId10"/>
    <p:sldId id="570" r:id="rId11"/>
    <p:sldId id="571" r:id="rId12"/>
    <p:sldId id="572" r:id="rId13"/>
    <p:sldId id="574" r:id="rId14"/>
    <p:sldId id="575" r:id="rId15"/>
    <p:sldId id="515" r:id="rId16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živatel systému Windows" initials="UsW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FFF00"/>
    <a:srgbClr val="0000FF"/>
    <a:srgbClr val="FFFF66"/>
    <a:srgbClr val="CCECFF"/>
    <a:srgbClr val="0066FF"/>
    <a:srgbClr val="66CCFF"/>
    <a:srgbClr val="CCFFFF"/>
    <a:srgbClr val="99CC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100" autoAdjust="0"/>
    <p:restoredTop sz="85301" autoAdjust="0"/>
  </p:normalViewPr>
  <p:slideViewPr>
    <p:cSldViewPr snapToGrid="0">
      <p:cViewPr varScale="1">
        <p:scale>
          <a:sx n="98" d="100"/>
          <a:sy n="98" d="100"/>
        </p:scale>
        <p:origin x="1596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1693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170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7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815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7" y="9431815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6"/>
            <a:ext cx="5438140" cy="4467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0092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30092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88227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035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845" y="1371704"/>
            <a:ext cx="7518400" cy="4068975"/>
          </a:xfrm>
        </p:spPr>
        <p:txBody>
          <a:bodyPr/>
          <a:lstStyle/>
          <a:p>
            <a:pPr algn="ctr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dirty="0" smtClean="0"/>
              <a:t>Porada vedoucích SO </a:t>
            </a:r>
            <a:r>
              <a:rPr lang="cs-CZ" sz="2800" dirty="0" smtClean="0">
                <a:solidFill>
                  <a:srgbClr val="FF0000"/>
                </a:solidFill>
              </a:rPr>
              <a:t/>
            </a:r>
            <a:br>
              <a:rPr lang="cs-CZ" sz="2800" dirty="0" smtClean="0">
                <a:solidFill>
                  <a:srgbClr val="FF0000"/>
                </a:solidFill>
              </a:rPr>
            </a:br>
            <a:r>
              <a:rPr lang="cs-CZ" sz="2800" dirty="0" smtClean="0">
                <a:solidFill>
                  <a:srgbClr val="FF0000"/>
                </a:solidFill>
              </a:rPr>
              <a:t/>
            </a:r>
            <a:br>
              <a:rPr lang="cs-CZ" sz="2800" dirty="0" smtClean="0">
                <a:solidFill>
                  <a:srgbClr val="FF0000"/>
                </a:solidFill>
              </a:rPr>
            </a:br>
            <a:r>
              <a:rPr lang="cs-CZ" sz="2800" dirty="0" smtClean="0"/>
              <a:t>26. </a:t>
            </a:r>
            <a:r>
              <a:rPr lang="cs-CZ" sz="2800" dirty="0"/>
              <a:t>9</a:t>
            </a:r>
            <a:r>
              <a:rPr lang="cs-CZ" sz="2800" dirty="0" smtClean="0"/>
              <a:t>. </a:t>
            </a:r>
            <a:r>
              <a:rPr lang="cs-CZ" sz="2800" dirty="0" smtClean="0"/>
              <a:t>2018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1800" b="0" dirty="0" smtClean="0"/>
              <a:t/>
            </a:r>
            <a:br>
              <a:rPr lang="cs-CZ" sz="1800" b="0" dirty="0" smtClean="0"/>
            </a:br>
            <a:endParaRPr lang="cs-CZ" sz="18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92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Poplatek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dirty="0" smtClean="0"/>
              <a:t>Vysoká škola </a:t>
            </a:r>
            <a:r>
              <a:rPr lang="cs-CZ" dirty="0"/>
              <a:t>může za ověření stanovit poplatek ve výši maximálně 20 % základu stanoveného dle § 58 odst. 2 ZVŠ (viz § 48 odst. 7 ZVŠ ). </a:t>
            </a:r>
            <a:endParaRPr lang="cs-CZ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 smtClean="0"/>
              <a:t>POZOR: poplatek není součástí Přílohy č. 2 ke Statutu MU </a:t>
            </a:r>
            <a:r>
              <a:rPr lang="cs-CZ" b="1" dirty="0" smtClean="0">
                <a:solidFill>
                  <a:srgbClr val="FF0000"/>
                </a:solidFill>
              </a:rPr>
              <a:t>a není možné jej nyní vybírat. </a:t>
            </a:r>
            <a:r>
              <a:rPr lang="cs-CZ" b="1" dirty="0" smtClean="0"/>
              <a:t>Poprvé bude vyhlášen v únoru 2019 a bude možné jej vybírat od září 2019.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 smtClean="0"/>
              <a:t>Výše: cca 690 Kč při současné výši </a:t>
            </a:r>
            <a:r>
              <a:rPr lang="cs-CZ" dirty="0" smtClean="0"/>
              <a:t>základu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 smtClean="0"/>
              <a:t>Ideálně jeden stejný poplatek na MU, proděkani v podstatě souhlasili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93896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just">
              <a:buNone/>
            </a:pPr>
            <a:r>
              <a:rPr lang="cs-CZ" sz="2000" b="1" dirty="0" smtClean="0"/>
              <a:t>Upozornění</a:t>
            </a:r>
            <a:r>
              <a:rPr lang="cs-CZ" sz="2000" b="1" dirty="0" smtClean="0"/>
              <a:t>: Uchazeči se zahraničním vzděláním nastupují někdy i do českých programů – i zde je třeba provést ověření nebo požádat o UZV.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80461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fakult o zapojení do procesu podle § 48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dirty="0" err="1" smtClean="0"/>
              <a:t>PrF</a:t>
            </a:r>
            <a:r>
              <a:rPr lang="cs-CZ" dirty="0" smtClean="0"/>
              <a:t> </a:t>
            </a:r>
            <a:r>
              <a:rPr lang="cs-CZ" dirty="0" smtClean="0"/>
              <a:t>ano u VŠ v AJ</a:t>
            </a:r>
            <a:endParaRPr lang="cs-CZ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 smtClean="0"/>
              <a:t>FI ne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 err="1" smtClean="0"/>
              <a:t>PedF</a:t>
            </a:r>
            <a:r>
              <a:rPr lang="cs-CZ" dirty="0" smtClean="0"/>
              <a:t> ne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 smtClean="0"/>
              <a:t>FF ne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 smtClean="0"/>
              <a:t>PřF ne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 err="1" smtClean="0"/>
              <a:t>FSpS</a:t>
            </a:r>
            <a:r>
              <a:rPr lang="cs-CZ" dirty="0" smtClean="0"/>
              <a:t> ne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 smtClean="0"/>
              <a:t>LF VŠ ne, SŠ ano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 smtClean="0"/>
              <a:t>ESF VŠ </a:t>
            </a:r>
            <a:r>
              <a:rPr lang="cs-CZ" dirty="0" smtClean="0"/>
              <a:t>ano u AJ, </a:t>
            </a:r>
            <a:r>
              <a:rPr lang="cs-CZ" dirty="0" smtClean="0"/>
              <a:t>SŠ ano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 smtClean="0"/>
              <a:t>FSS ano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93573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Plné moci – úředně ověřené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§ 33 odst. 2 písm. b) správního řádu</a:t>
            </a:r>
          </a:p>
          <a:p>
            <a:r>
              <a:rPr lang="cs-CZ" sz="2000" dirty="0" smtClean="0"/>
              <a:t>Zastoupení </a:t>
            </a:r>
          </a:p>
          <a:p>
            <a:pPr marL="0" indent="0">
              <a:buNone/>
            </a:pPr>
            <a:r>
              <a:rPr lang="cs-CZ" sz="2000" i="1" dirty="0"/>
              <a:t>a)</a:t>
            </a:r>
            <a:r>
              <a:rPr lang="cs-CZ" sz="2000" dirty="0"/>
              <a:t> k určitému úkonu, skupině úkonů nebo pro určitou část řízení,</a:t>
            </a:r>
          </a:p>
          <a:p>
            <a:pPr marL="0" indent="0">
              <a:buNone/>
            </a:pPr>
            <a:r>
              <a:rPr lang="cs-CZ" sz="2000" i="1" dirty="0"/>
              <a:t>b)</a:t>
            </a:r>
            <a:r>
              <a:rPr lang="cs-CZ" sz="2000" dirty="0"/>
              <a:t> pro celé řízení,</a:t>
            </a:r>
          </a:p>
          <a:p>
            <a:pPr marL="0" indent="0">
              <a:buNone/>
            </a:pPr>
            <a:r>
              <a:rPr lang="cs-CZ" sz="2000" i="1" dirty="0"/>
              <a:t>c)</a:t>
            </a:r>
            <a:r>
              <a:rPr lang="cs-CZ" sz="2000" dirty="0"/>
              <a:t> pro neurčitý počet řízení s určitým předmětem, která budou zahájena v určené době nebo bez omezení v budoucnu; </a:t>
            </a:r>
            <a:r>
              <a:rPr lang="cs-CZ" sz="2000" b="1" dirty="0">
                <a:solidFill>
                  <a:srgbClr val="FF0000"/>
                </a:solidFill>
              </a:rPr>
              <a:t>podpis na plné moci musí být v tomto případě vždy úředně ověřen</a:t>
            </a:r>
            <a:r>
              <a:rPr lang="cs-CZ" sz="2000" dirty="0"/>
              <a:t> a </a:t>
            </a:r>
            <a:r>
              <a:rPr lang="cs-CZ" sz="2000" dirty="0" smtClean="0"/>
              <a:t>(…)</a:t>
            </a:r>
          </a:p>
          <a:p>
            <a:r>
              <a:rPr lang="cs-CZ" sz="2000" dirty="0" smtClean="0"/>
              <a:t>Nutné náležitosti (§ 37 odst. 2 </a:t>
            </a:r>
            <a:r>
              <a:rPr lang="cs-CZ" sz="2000" dirty="0"/>
              <a:t>správního řádu): jméno, příjmení, datum narození, adresa trvalého bydliště a </a:t>
            </a:r>
            <a:r>
              <a:rPr lang="cs-CZ" sz="2000" dirty="0" smtClean="0"/>
              <a:t>(úředně ověřený) </a:t>
            </a:r>
            <a:r>
              <a:rPr lang="cs-CZ" sz="2000" dirty="0"/>
              <a:t>podpis zmocnitele a dále jméno, příjmení, datum narození a adresa trvalého bydliště zmocněnce, datum udělení plné moci a specifikace úkonů, ke kterým je zmocněnec oprávněn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06254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Lhůty pro podání přihlášek - § 49 ZVŠ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Mám informaci, že pro </a:t>
            </a:r>
            <a:r>
              <a:rPr lang="cs-CZ" sz="2000" dirty="0" err="1" smtClean="0"/>
              <a:t>nmgr</a:t>
            </a:r>
            <a:r>
              <a:rPr lang="cs-CZ" sz="2000" dirty="0" smtClean="0"/>
              <a:t> běhy běží lhůta pro sběr přihlášek 3 měsíce – z čeho to ale plyne?</a:t>
            </a:r>
          </a:p>
          <a:p>
            <a:pPr marL="0" indent="0">
              <a:buNone/>
            </a:pPr>
            <a:r>
              <a:rPr lang="cs-CZ" sz="2000" dirty="0"/>
              <a:t>Vysoká škola nebo fakulta </a:t>
            </a:r>
            <a:r>
              <a:rPr lang="cs-CZ" sz="2000" b="1" dirty="0">
                <a:solidFill>
                  <a:srgbClr val="FF0000"/>
                </a:solidFill>
              </a:rPr>
              <a:t>zveřejní</a:t>
            </a:r>
            <a:r>
              <a:rPr lang="cs-CZ" sz="2000" dirty="0"/>
              <a:t> v dostatečném předstihu, nejméně však čtyřměsíčním, </a:t>
            </a:r>
            <a:r>
              <a:rPr lang="cs-CZ" sz="2000" b="1" dirty="0" smtClean="0">
                <a:solidFill>
                  <a:srgbClr val="FF0000"/>
                </a:solidFill>
              </a:rPr>
              <a:t>lhůtu*</a:t>
            </a:r>
            <a:r>
              <a:rPr lang="cs-CZ" sz="2000" dirty="0" smtClean="0"/>
              <a:t> </a:t>
            </a:r>
            <a:r>
              <a:rPr lang="cs-CZ" sz="2000" dirty="0"/>
              <a:t>pro </a:t>
            </a:r>
            <a:r>
              <a:rPr lang="cs-CZ" sz="2000" b="1" dirty="0">
                <a:solidFill>
                  <a:srgbClr val="FF0000"/>
                </a:solidFill>
              </a:rPr>
              <a:t>podání</a:t>
            </a:r>
            <a:r>
              <a:rPr lang="cs-CZ" sz="2000" dirty="0"/>
              <a:t> přihlášek ke studiu a způsob jejich podávání v listinné nebo elektronické </a:t>
            </a:r>
            <a:r>
              <a:rPr lang="cs-CZ" sz="2000" dirty="0" smtClean="0"/>
              <a:t>podobě (…)</a:t>
            </a:r>
          </a:p>
          <a:p>
            <a:pPr marL="0" indent="0">
              <a:buNone/>
            </a:pPr>
            <a:r>
              <a:rPr lang="cs-CZ" sz="2000" dirty="0"/>
              <a:t>Je-li udělena </a:t>
            </a:r>
            <a:r>
              <a:rPr lang="cs-CZ" sz="2000" dirty="0" smtClean="0"/>
              <a:t>akreditace (…) nemusí </a:t>
            </a:r>
            <a:r>
              <a:rPr lang="cs-CZ" sz="2000" dirty="0"/>
              <a:t>vysoká škola nebo fakulta v zájmu zachování začátku akademického roku </a:t>
            </a:r>
            <a:r>
              <a:rPr lang="cs-CZ" sz="2000" b="1" dirty="0">
                <a:solidFill>
                  <a:srgbClr val="FF0000"/>
                </a:solidFill>
              </a:rPr>
              <a:t>dodržet</a:t>
            </a:r>
            <a:r>
              <a:rPr lang="cs-CZ" sz="2000" dirty="0"/>
              <a:t> </a:t>
            </a:r>
            <a:r>
              <a:rPr lang="cs-CZ" sz="2000" b="1" dirty="0">
                <a:solidFill>
                  <a:srgbClr val="FF0000"/>
                </a:solidFill>
              </a:rPr>
              <a:t>čtyřměsíční</a:t>
            </a:r>
            <a:r>
              <a:rPr lang="cs-CZ" sz="2000" dirty="0"/>
              <a:t> lhůtu pro podání přihlášek ke studiu. V takovémto případě může být </a:t>
            </a:r>
            <a:r>
              <a:rPr lang="cs-CZ" sz="2000" b="1" dirty="0">
                <a:solidFill>
                  <a:srgbClr val="FF0000"/>
                </a:solidFill>
              </a:rPr>
              <a:t>lhůta</a:t>
            </a:r>
            <a:r>
              <a:rPr lang="cs-CZ" sz="2000" dirty="0"/>
              <a:t> pro </a:t>
            </a:r>
            <a:r>
              <a:rPr lang="cs-CZ" sz="2000" b="1" dirty="0">
                <a:solidFill>
                  <a:srgbClr val="FF0000"/>
                </a:solidFill>
              </a:rPr>
              <a:t>podání</a:t>
            </a:r>
            <a:r>
              <a:rPr lang="cs-CZ" sz="2000" dirty="0"/>
              <a:t> přihlášek ke studiu kratší, nejméně však jednoměsíční. </a:t>
            </a:r>
            <a:endParaRPr lang="cs-CZ" sz="2000" dirty="0" smtClean="0"/>
          </a:p>
          <a:p>
            <a:r>
              <a:rPr lang="cs-CZ" sz="2000" dirty="0" smtClean="0"/>
              <a:t>Z ničeho neplynou tři měsíce, resp. nic kromě 4 nebo 1 měsíce.</a:t>
            </a:r>
          </a:p>
          <a:p>
            <a:r>
              <a:rPr lang="cs-CZ" sz="2000" dirty="0" smtClean="0"/>
              <a:t>????</a:t>
            </a:r>
          </a:p>
          <a:p>
            <a:r>
              <a:rPr lang="cs-CZ" sz="2000" dirty="0" smtClean="0"/>
              <a:t>Únor – květen nebo březen – červen pro 2019?</a:t>
            </a:r>
          </a:p>
          <a:p>
            <a:r>
              <a:rPr lang="cs-CZ" sz="1800" i="1" dirty="0">
                <a:solidFill>
                  <a:srgbClr val="FF0000"/>
                </a:solidFill>
              </a:rPr>
              <a:t>*</a:t>
            </a:r>
            <a:r>
              <a:rPr lang="cs-CZ" sz="1800" i="1" dirty="0" smtClean="0">
                <a:solidFill>
                  <a:srgbClr val="FF0000"/>
                </a:solidFill>
              </a:rPr>
              <a:t>Lhůta od-do zveřejněná 4 měsíce dopředu, ale v souvislosti s odst. 6 zjevně ne.</a:t>
            </a:r>
            <a:endParaRPr lang="cs-CZ" sz="1800" i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Poradenské centrum, Rektorát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02451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82675" y="1546698"/>
            <a:ext cx="7518400" cy="875489"/>
          </a:xfrm>
        </p:spPr>
        <p:txBody>
          <a:bodyPr/>
          <a:lstStyle/>
          <a:p>
            <a:r>
              <a:rPr lang="cs-CZ" dirty="0" smtClean="0"/>
              <a:t>Děkuji za </a:t>
            </a:r>
            <a:r>
              <a:rPr lang="cs-CZ" dirty="0" smtClean="0"/>
              <a:t>pozornost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5" name="Obrázek 4" descr="Clipart - HAPPY &lt;strong&gt;AUTUM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699" y="1984442"/>
            <a:ext cx="3123368" cy="3312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351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 smtClean="0"/>
              <a:t>Nová koncepce přijímacího řízení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47267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DIPLOMY a další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vedení 18.9.18 schváleny vzory (</a:t>
            </a:r>
            <a:r>
              <a:rPr lang="cs-CZ" dirty="0" err="1" smtClean="0"/>
              <a:t>předschváleny</a:t>
            </a:r>
            <a:r>
              <a:rPr lang="cs-CZ" dirty="0" smtClean="0"/>
              <a:t>?)</a:t>
            </a:r>
          </a:p>
          <a:p>
            <a:r>
              <a:rPr lang="cs-CZ" dirty="0" smtClean="0"/>
              <a:t>OVVM v jednání s dodavateli</a:t>
            </a:r>
          </a:p>
          <a:p>
            <a:r>
              <a:rPr lang="cs-CZ" dirty="0" smtClean="0"/>
              <a:t>Během října by měly být předány všechny technické údaje</a:t>
            </a:r>
          </a:p>
          <a:p>
            <a:r>
              <a:rPr lang="cs-CZ" dirty="0" smtClean="0"/>
              <a:t>Vypadá to, že na DS a spol. už nebude </a:t>
            </a:r>
            <a:r>
              <a:rPr lang="cs-CZ" dirty="0" err="1" smtClean="0"/>
              <a:t>conqueror</a:t>
            </a:r>
            <a:r>
              <a:rPr lang="cs-CZ" dirty="0" smtClean="0"/>
              <a:t>, ale jiný papír, co více ladí s novým písmem</a:t>
            </a:r>
          </a:p>
          <a:p>
            <a:r>
              <a:rPr lang="cs-CZ" dirty="0" smtClean="0"/>
              <a:t>Přelepky – nový ochranný prvek</a:t>
            </a:r>
          </a:p>
          <a:p>
            <a:r>
              <a:rPr lang="cs-CZ" dirty="0" smtClean="0"/>
              <a:t>Varovala jsem před modrými variantami</a:t>
            </a:r>
          </a:p>
          <a:p>
            <a:r>
              <a:rPr lang="cs-CZ" dirty="0" smtClean="0"/>
              <a:t>Implementace v IS – důležité</a:t>
            </a:r>
          </a:p>
          <a:p>
            <a:r>
              <a:rPr lang="cs-CZ" dirty="0" smtClean="0"/>
              <a:t>Závěr: vše by mělo být na leden 2019 nachystané, ukázat ukázky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29243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pohlaví – vydávání stejnopisů diplomu, přípis </a:t>
            </a:r>
            <a:r>
              <a:rPr lang="cs-CZ" dirty="0" err="1" smtClean="0"/>
              <a:t>mšmt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192127">
            <a:off x="511925" y="2274227"/>
            <a:ext cx="8081962" cy="3473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3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Kauza </a:t>
            </a:r>
            <a:r>
              <a:rPr lang="cs-CZ" dirty="0" err="1" smtClean="0"/>
              <a:t>DPmB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Shrnutí komunikace a argumentů DP</a:t>
            </a:r>
          </a:p>
          <a:p>
            <a:r>
              <a:rPr lang="cs-CZ" dirty="0" smtClean="0"/>
              <a:t>Rektor – stanovisko – studenti mají využívat online aplikaci</a:t>
            </a:r>
          </a:p>
          <a:p>
            <a:r>
              <a:rPr lang="cs-CZ" dirty="0" smtClean="0"/>
              <a:t>Změna hlášení údajů o studentech přes GTS - </a:t>
            </a:r>
            <a:r>
              <a:rPr lang="cs-CZ" dirty="0" err="1" smtClean="0"/>
              <a:t>info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0626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novela SZŘ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text SZŘ v režimu změn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6712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99"/>
                </a:solidFill>
              </a:rPr>
              <a:t>Ověřování zahraničního vzdělání v režimu § 48 po zisku 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dirty="0"/>
              <a:t>Vysoká škola může po zisku IA pro „alespoň jednu oblast vzdělávání“ postupovat podle § 48/4 a 48/5 ZVŠ.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cs-CZ" sz="2000" i="1" dirty="0"/>
              <a:t>Ověření dosaženého předchozího stupně vzdělání bez procesu nostrifikace (SŠ vzdělání) a UZV (VŠ vzdělání) </a:t>
            </a:r>
            <a:r>
              <a:rPr lang="cs-CZ" sz="2000" b="1" i="1" dirty="0"/>
              <a:t>přímo fakultou pouze na základě předložení dokladů o vzdělání.</a:t>
            </a:r>
            <a:endParaRPr lang="cs-CZ" sz="2000" i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/>
              <a:t>Podmínky postupu by měly být vyhlášeny - v podmínkách přijímacího řízení (§ 48 „Přijímání ke studiu“)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cs-CZ" dirty="0"/>
              <a:t>Obrana pro fakultu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cs-CZ" dirty="0"/>
              <a:t>Jistota pro uchazeče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09896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dirty="0" smtClean="0"/>
              <a:t>Vysoká škola může po zisku IA pro „alespoň jednu oblast vzdělávání“ postupovat podle § 48/4 a 48/5 ZVŠ.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cs-CZ" sz="2000" i="1" dirty="0"/>
              <a:t>O</a:t>
            </a:r>
            <a:r>
              <a:rPr lang="cs-CZ" sz="2000" i="1" dirty="0" smtClean="0"/>
              <a:t>věření </a:t>
            </a:r>
            <a:r>
              <a:rPr lang="cs-CZ" sz="2000" i="1" dirty="0"/>
              <a:t>dosaženého předchozího stupně vzdělání bez procesu nostrifikace (SŠ vzdělání) a UZV (VŠ vzdělání) </a:t>
            </a:r>
            <a:r>
              <a:rPr lang="cs-CZ" sz="2000" b="1" i="1" dirty="0"/>
              <a:t>přímo fakultou pouze na základě předložení dokladů o </a:t>
            </a:r>
            <a:r>
              <a:rPr lang="cs-CZ" sz="2000" b="1" i="1" dirty="0" smtClean="0"/>
              <a:t>vzdělání.</a:t>
            </a:r>
            <a:endParaRPr lang="cs-CZ" sz="2000" i="1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 smtClean="0"/>
              <a:t>Podmínky postupu by měly být vyhlášeny - v podmínkách přijímacího řízení (§ 48 „Přijímání ke studiu“)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cs-CZ" dirty="0" smtClean="0"/>
              <a:t>Obrana pro fakultu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cs-CZ" dirty="0" smtClean="0"/>
              <a:t>Jistota pro uchazeče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20030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dirty="0" smtClean="0"/>
              <a:t>I když nejsou podmínky ověření nyní vyhlášeny, lze podle našeho názoru podle § 48 již postupovat za předpokladu, že fakulta podmínky ověření zveřejní (web, předpis děkana). </a:t>
            </a:r>
            <a:endParaRPr lang="cs-CZ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 smtClean="0"/>
              <a:t>Výstup: záznam </a:t>
            </a:r>
            <a:r>
              <a:rPr lang="cs-CZ" b="1" dirty="0"/>
              <a:t>/ potvrzení ve spisu studenta </a:t>
            </a:r>
            <a:r>
              <a:rPr lang="cs-CZ" dirty="0"/>
              <a:t>dokládající ověření předchozího stupně vzdělání fakultou. </a:t>
            </a:r>
            <a:endParaRPr lang="cs-CZ" b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846489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59841</TotalTime>
  <Words>795</Words>
  <Application>Microsoft Office PowerPoint</Application>
  <PresentationFormat>Předvádění na obrazovce (4:3)</PresentationFormat>
  <Paragraphs>85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 Porada vedoucích SO   26. 9. 2018   </vt:lpstr>
      <vt:lpstr>Nová koncepce přijímacího řízení</vt:lpstr>
      <vt:lpstr>Nové DIPLOMY a další</vt:lpstr>
      <vt:lpstr>Změna pohlaví – vydávání stejnopisů diplomu, přípis mšmt</vt:lpstr>
      <vt:lpstr>Kauza DPmB</vt:lpstr>
      <vt:lpstr>Technická novela SZŘ</vt:lpstr>
      <vt:lpstr>Ověřování zahraničního vzdělání v režimu § 48 po zisku IA</vt:lpstr>
      <vt:lpstr>Prezentace aplikace PowerPoint</vt:lpstr>
      <vt:lpstr>Prezentace aplikace PowerPoint</vt:lpstr>
      <vt:lpstr> Poplatek</vt:lpstr>
      <vt:lpstr>Prezentace aplikace PowerPoint</vt:lpstr>
      <vt:lpstr>Rozhodnutí fakult o zapojení do procesu podle § 48</vt:lpstr>
      <vt:lpstr>Plné moci – úředně ověřené</vt:lpstr>
      <vt:lpstr>Lhůty pro podání přihlášek - § 49 ZVŠ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Jaroslava Králová</dc:creator>
  <cp:lastModifiedBy>Martina Vlková</cp:lastModifiedBy>
  <cp:revision>1025</cp:revision>
  <cp:lastPrinted>2018-01-24T13:39:11Z</cp:lastPrinted>
  <dcterms:created xsi:type="dcterms:W3CDTF">2015-11-23T07:04:47Z</dcterms:created>
  <dcterms:modified xsi:type="dcterms:W3CDTF">2018-09-26T06:55:09Z</dcterms:modified>
</cp:coreProperties>
</file>