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media/image39.jpg" ContentType="image/jpeg"/>
  <Override PartName="/ppt/media/image42.jpg" ContentType="image/jpeg"/>
  <Override PartName="/ppt/media/image43.jpg" ContentType="image/jpeg"/>
  <Override PartName="/ppt/media/image44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88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97.jpg" ContentType="image/jpeg"/>
  <Override PartName="/ppt/media/image98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99.jpg" ContentType="image/jpeg"/>
  <Override PartName="/ppt/media/image100.jpg" ContentType="image/jpeg"/>
  <Override PartName="/ppt/media/image101.jpg" ContentType="image/jpeg"/>
  <Override PartName="/ppt/notesSlides/notesSlide9.xml" ContentType="application/vnd.openxmlformats-officedocument.presentationml.notesSlide+xml"/>
  <Override PartName="/ppt/media/image102.JPG" ContentType="image/jpeg"/>
  <Override PartName="/ppt/media/image103.jpg" ContentType="image/jpeg"/>
  <Override PartName="/ppt/media/image104.JPG" ContentType="image/jpeg"/>
  <Override PartName="/ppt/media/image105.jpg" ContentType="image/jpeg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87"/>
  </p:notesMasterIdLst>
  <p:handoutMasterIdLst>
    <p:handoutMasterId r:id="rId88"/>
  </p:handoutMasterIdLst>
  <p:sldIdLst>
    <p:sldId id="794" r:id="rId5"/>
    <p:sldId id="256" r:id="rId6"/>
    <p:sldId id="260" r:id="rId7"/>
    <p:sldId id="370" r:id="rId8"/>
    <p:sldId id="266" r:id="rId9"/>
    <p:sldId id="258" r:id="rId10"/>
    <p:sldId id="371" r:id="rId11"/>
    <p:sldId id="785" r:id="rId12"/>
    <p:sldId id="786" r:id="rId13"/>
    <p:sldId id="787" r:id="rId14"/>
    <p:sldId id="788" r:id="rId15"/>
    <p:sldId id="789" r:id="rId16"/>
    <p:sldId id="790" r:id="rId17"/>
    <p:sldId id="274" r:id="rId18"/>
    <p:sldId id="792" r:id="rId19"/>
    <p:sldId id="791" r:id="rId20"/>
    <p:sldId id="795" r:id="rId21"/>
    <p:sldId id="796" r:id="rId22"/>
    <p:sldId id="257" r:id="rId23"/>
    <p:sldId id="264" r:id="rId24"/>
    <p:sldId id="259" r:id="rId25"/>
    <p:sldId id="797" r:id="rId26"/>
    <p:sldId id="263" r:id="rId27"/>
    <p:sldId id="262" r:id="rId28"/>
    <p:sldId id="261" r:id="rId29"/>
    <p:sldId id="798" r:id="rId30"/>
    <p:sldId id="272" r:id="rId31"/>
    <p:sldId id="273" r:id="rId32"/>
    <p:sldId id="319" r:id="rId33"/>
    <p:sldId id="799" r:id="rId34"/>
    <p:sldId id="279" r:id="rId35"/>
    <p:sldId id="269" r:id="rId36"/>
    <p:sldId id="340" r:id="rId37"/>
    <p:sldId id="800" r:id="rId38"/>
    <p:sldId id="342" r:id="rId39"/>
    <p:sldId id="275" r:id="rId40"/>
    <p:sldId id="276" r:id="rId41"/>
    <p:sldId id="341" r:id="rId42"/>
    <p:sldId id="343" r:id="rId43"/>
    <p:sldId id="278" r:id="rId44"/>
    <p:sldId id="337" r:id="rId45"/>
    <p:sldId id="801" r:id="rId46"/>
    <p:sldId id="277" r:id="rId47"/>
    <p:sldId id="338" r:id="rId48"/>
    <p:sldId id="265" r:id="rId49"/>
    <p:sldId id="268" r:id="rId50"/>
    <p:sldId id="827" r:id="rId51"/>
    <p:sldId id="828" r:id="rId52"/>
    <p:sldId id="829" r:id="rId53"/>
    <p:sldId id="830" r:id="rId54"/>
    <p:sldId id="831" r:id="rId55"/>
    <p:sldId id="832" r:id="rId56"/>
    <p:sldId id="833" r:id="rId57"/>
    <p:sldId id="834" r:id="rId58"/>
    <p:sldId id="835" r:id="rId59"/>
    <p:sldId id="802" r:id="rId60"/>
    <p:sldId id="803" r:id="rId61"/>
    <p:sldId id="804" r:id="rId62"/>
    <p:sldId id="805" r:id="rId63"/>
    <p:sldId id="806" r:id="rId64"/>
    <p:sldId id="807" r:id="rId65"/>
    <p:sldId id="808" r:id="rId66"/>
    <p:sldId id="809" r:id="rId67"/>
    <p:sldId id="810" r:id="rId68"/>
    <p:sldId id="811" r:id="rId69"/>
    <p:sldId id="812" r:id="rId70"/>
    <p:sldId id="813" r:id="rId71"/>
    <p:sldId id="814" r:id="rId72"/>
    <p:sldId id="267" r:id="rId73"/>
    <p:sldId id="815" r:id="rId74"/>
    <p:sldId id="816" r:id="rId75"/>
    <p:sldId id="817" r:id="rId76"/>
    <p:sldId id="818" r:id="rId77"/>
    <p:sldId id="819" r:id="rId78"/>
    <p:sldId id="820" r:id="rId79"/>
    <p:sldId id="821" r:id="rId80"/>
    <p:sldId id="271" r:id="rId81"/>
    <p:sldId id="822" r:id="rId82"/>
    <p:sldId id="823" r:id="rId83"/>
    <p:sldId id="824" r:id="rId84"/>
    <p:sldId id="825" r:id="rId85"/>
    <p:sldId id="826" r:id="rId8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F58F7AF-37FD-4492-AD54-9B3A2CACFE9B}">
          <p14:sldIdLst>
            <p14:sldId id="794"/>
            <p14:sldId id="256"/>
            <p14:sldId id="260"/>
            <p14:sldId id="370"/>
            <p14:sldId id="266"/>
            <p14:sldId id="258"/>
            <p14:sldId id="371"/>
            <p14:sldId id="785"/>
            <p14:sldId id="786"/>
            <p14:sldId id="787"/>
            <p14:sldId id="788"/>
            <p14:sldId id="789"/>
            <p14:sldId id="790"/>
            <p14:sldId id="274"/>
            <p14:sldId id="792"/>
            <p14:sldId id="791"/>
            <p14:sldId id="795"/>
            <p14:sldId id="796"/>
            <p14:sldId id="257"/>
            <p14:sldId id="264"/>
            <p14:sldId id="259"/>
            <p14:sldId id="797"/>
            <p14:sldId id="263"/>
            <p14:sldId id="262"/>
            <p14:sldId id="261"/>
            <p14:sldId id="798"/>
            <p14:sldId id="272"/>
            <p14:sldId id="273"/>
            <p14:sldId id="319"/>
            <p14:sldId id="799"/>
            <p14:sldId id="279"/>
            <p14:sldId id="269"/>
            <p14:sldId id="340"/>
            <p14:sldId id="800"/>
            <p14:sldId id="342"/>
            <p14:sldId id="275"/>
            <p14:sldId id="276"/>
            <p14:sldId id="341"/>
            <p14:sldId id="343"/>
            <p14:sldId id="278"/>
            <p14:sldId id="337"/>
            <p14:sldId id="801"/>
            <p14:sldId id="277"/>
            <p14:sldId id="338"/>
            <p14:sldId id="265"/>
            <p14:sldId id="268"/>
          </p14:sldIdLst>
        </p14:section>
        <p14:section name="Výchozí oddíl" id="{E7CB0C30-2EC6-4EE4-AEFC-D21E57374764}">
          <p14:sldIdLst>
            <p14:sldId id="827"/>
            <p14:sldId id="828"/>
            <p14:sldId id="829"/>
            <p14:sldId id="830"/>
            <p14:sldId id="831"/>
            <p14:sldId id="832"/>
            <p14:sldId id="833"/>
            <p14:sldId id="834"/>
            <p14:sldId id="835"/>
          </p14:sldIdLst>
        </p14:section>
        <p14:section name="Oddíl bez názvu" id="{99407E30-F6BE-4A11-B2D7-22885158D451}">
          <p14:sldIdLst>
            <p14:sldId id="802"/>
            <p14:sldId id="803"/>
            <p14:sldId id="804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813"/>
            <p14:sldId id="814"/>
            <p14:sldId id="267"/>
            <p14:sldId id="815"/>
            <p14:sldId id="816"/>
            <p14:sldId id="817"/>
            <p14:sldId id="818"/>
            <p14:sldId id="819"/>
            <p14:sldId id="820"/>
            <p14:sldId id="821"/>
            <p14:sldId id="271"/>
            <p14:sldId id="822"/>
            <p14:sldId id="823"/>
            <p14:sldId id="824"/>
            <p14:sldId id="825"/>
            <p14:sldId id="8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5C870-B08F-4585-EF1B-721EBC6CC4F6}" v="18" dt="2024-03-01T12:22:45.872"/>
    <p1510:client id="{6E8C557F-CAF7-1C2A-FA43-655E3A16EA05}" v="34" dt="2024-02-28T19:13:52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0"/>
    <p:restoredTop sz="94713"/>
  </p:normalViewPr>
  <p:slideViewPr>
    <p:cSldViewPr snapToGrid="0">
      <p:cViewPr varScale="1">
        <p:scale>
          <a:sx n="123" d="100"/>
          <a:sy n="123" d="100"/>
        </p:scale>
        <p:origin x="120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Zastoupení</a:t>
            </a:r>
            <a:r>
              <a:rPr lang="cs-CZ" baseline="0" dirty="0"/>
              <a:t> fakult</a:t>
            </a:r>
            <a:endParaRPr lang="en-US" dirty="0"/>
          </a:p>
        </c:rich>
      </c:tx>
      <c:layout>
        <c:manualLayout>
          <c:xMode val="edge"/>
          <c:yMode val="edge"/>
          <c:x val="0.50670190322955388"/>
          <c:y val="3.152107816979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Fakulta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AE4-4092-BF6E-2F66D64030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AE4-4092-BF6E-2F66D64030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AE4-4092-BF6E-2F66D64030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AE4-4092-BF6E-2F66D64030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AE4-4092-BF6E-2F66D640301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AE4-4092-BF6E-2F66D64030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AE4-4092-BF6E-2F66D640301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AE4-4092-BF6E-2F66D640301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AE4-4092-BF6E-2F66D640301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AE4-4092-BF6E-2F66D640301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AE4-4092-BF6E-2F66D640301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BAE4-4092-BF6E-2F66D640301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BAE4-4092-BF6E-2F66D640301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BAE4-4092-BF6E-2F66D640301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BAE4-4092-BF6E-2F66D640301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BAE4-4092-BF6E-2F66D640301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00FE-45C6-A693-9DE898775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List1!$A$2:$A$18</c:f>
              <c:strCache>
                <c:ptCount val="17"/>
                <c:pt idx="0">
                  <c:v>Filozofická fakulta (964)</c:v>
                </c:pt>
                <c:pt idx="1">
                  <c:v>Fakulta sociálních věd (710)</c:v>
                </c:pt>
                <c:pt idx="2">
                  <c:v>Právnická fakulta (688)</c:v>
                </c:pt>
                <c:pt idx="3">
                  <c:v>Pedagogická fakulta (451)</c:v>
                </c:pt>
                <c:pt idx="4">
                  <c:v>Přírodovědecká fakulta (429)</c:v>
                </c:pt>
                <c:pt idx="5">
                  <c:v>Lékařská fakulta Hradec Králové (429)</c:v>
                </c:pt>
                <c:pt idx="6">
                  <c:v>1. lékařská fakulta (368)</c:v>
                </c:pt>
                <c:pt idx="7">
                  <c:v>Matematicko fyzikální fakulta (330)</c:v>
                </c:pt>
                <c:pt idx="8">
                  <c:v>Fakulta tělesné výchovy a sportu (300)</c:v>
                </c:pt>
                <c:pt idx="9">
                  <c:v>Fakulta humanitních studií (227)</c:v>
                </c:pt>
                <c:pt idx="10">
                  <c:v>3. lékařská fakulta (219)</c:v>
                </c:pt>
                <c:pt idx="11">
                  <c:v>2. lékařská fakulta (218)</c:v>
                </c:pt>
                <c:pt idx="12">
                  <c:v>Farmaceutická fakulta Hradec Králové (148)</c:v>
                </c:pt>
                <c:pt idx="13">
                  <c:v>Lékařská fakulta Plzeň (111)</c:v>
                </c:pt>
                <c:pt idx="14">
                  <c:v>Katolická teologická fakulta (85)</c:v>
                </c:pt>
                <c:pt idx="15">
                  <c:v>Husitská teologická fakulta (79)</c:v>
                </c:pt>
                <c:pt idx="16">
                  <c:v>Evangelická teologická fakulta (35)</c:v>
                </c:pt>
              </c:strCache>
            </c:strRef>
          </c:cat>
          <c:val>
            <c:numRef>
              <c:f>List1!$B$2:$B$18</c:f>
              <c:numCache>
                <c:formatCode>General</c:formatCode>
                <c:ptCount val="17"/>
                <c:pt idx="0">
                  <c:v>16.5</c:v>
                </c:pt>
                <c:pt idx="1">
                  <c:v>12.2</c:v>
                </c:pt>
                <c:pt idx="2">
                  <c:v>11.8</c:v>
                </c:pt>
                <c:pt idx="3">
                  <c:v>7.8</c:v>
                </c:pt>
                <c:pt idx="4">
                  <c:v>7.4</c:v>
                </c:pt>
                <c:pt idx="5">
                  <c:v>7.4</c:v>
                </c:pt>
                <c:pt idx="6">
                  <c:v>6.3</c:v>
                </c:pt>
                <c:pt idx="7">
                  <c:v>5.7</c:v>
                </c:pt>
                <c:pt idx="8">
                  <c:v>5.7</c:v>
                </c:pt>
                <c:pt idx="9">
                  <c:v>3.9</c:v>
                </c:pt>
                <c:pt idx="10">
                  <c:v>3.7</c:v>
                </c:pt>
                <c:pt idx="11">
                  <c:v>3.7</c:v>
                </c:pt>
                <c:pt idx="12">
                  <c:v>2.5</c:v>
                </c:pt>
                <c:pt idx="13">
                  <c:v>1.9</c:v>
                </c:pt>
                <c:pt idx="14">
                  <c:v>1.4</c:v>
                </c:pt>
                <c:pt idx="15">
                  <c:v>1.4</c:v>
                </c:pt>
                <c:pt idx="16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D1-4B3E-A0B8-86F4B4F11ED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9429883142485367E-3"/>
          <c:y val="8.0585580554555863E-2"/>
          <c:w val="0.33929907412771809"/>
          <c:h val="0.879922893320592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C38A39-95A8-429D-B23B-EA5E9725A46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E997455-A8F3-4FB8-BD80-608694B6D7B3}">
      <dgm:prSet phldrT="[Text]"/>
      <dgm:spPr/>
      <dgm:t>
        <a:bodyPr anchor="ctr"/>
        <a:lstStyle/>
        <a:p>
          <a:r>
            <a:rPr lang="cs-CZ"/>
            <a:t>Absolvent si uvědomuje hodnotu role univerzity pro svůj život.</a:t>
          </a:r>
        </a:p>
      </dgm:t>
    </dgm:pt>
    <dgm:pt modelId="{B84F1459-F27E-412A-856D-3203936614EC}" type="parTrans" cxnId="{D617D4D9-7B5A-4C34-9FA4-9EB96F2E5C79}">
      <dgm:prSet/>
      <dgm:spPr/>
      <dgm:t>
        <a:bodyPr/>
        <a:lstStyle/>
        <a:p>
          <a:endParaRPr lang="cs-CZ"/>
        </a:p>
      </dgm:t>
    </dgm:pt>
    <dgm:pt modelId="{0A5DD7C7-5047-4E67-98BF-873348E75497}" type="sibTrans" cxnId="{D617D4D9-7B5A-4C34-9FA4-9EB96F2E5C79}">
      <dgm:prSet/>
      <dgm:spPr/>
      <dgm:t>
        <a:bodyPr/>
        <a:lstStyle/>
        <a:p>
          <a:endParaRPr lang="cs-CZ"/>
        </a:p>
      </dgm:t>
    </dgm:pt>
    <dgm:pt modelId="{69650168-5F81-437A-B7C2-23C59CD2C0F2}">
      <dgm:prSet phldrT="[Text]" custT="1"/>
      <dgm:spPr/>
      <dgm:t>
        <a:bodyPr anchor="ctr"/>
        <a:lstStyle/>
        <a:p>
          <a:r>
            <a:rPr lang="cs-CZ" sz="2200"/>
            <a:t>Absolvent cítí sounáležitost k univerzitě. </a:t>
          </a:r>
        </a:p>
      </dgm:t>
    </dgm:pt>
    <dgm:pt modelId="{9652F472-EF06-4ACF-ACAA-A6E9A8BF6B09}" type="parTrans" cxnId="{D475A2F8-8C13-46B7-BF39-A8FE9EDF5056}">
      <dgm:prSet/>
      <dgm:spPr/>
      <dgm:t>
        <a:bodyPr/>
        <a:lstStyle/>
        <a:p>
          <a:endParaRPr lang="cs-CZ"/>
        </a:p>
      </dgm:t>
    </dgm:pt>
    <dgm:pt modelId="{F70BA4CD-1E23-44F9-AA96-92B1A356C9BA}" type="sibTrans" cxnId="{D475A2F8-8C13-46B7-BF39-A8FE9EDF5056}">
      <dgm:prSet/>
      <dgm:spPr/>
      <dgm:t>
        <a:bodyPr/>
        <a:lstStyle/>
        <a:p>
          <a:endParaRPr lang="cs-CZ"/>
        </a:p>
      </dgm:t>
    </dgm:pt>
    <dgm:pt modelId="{1B025C56-C414-451D-B11D-421E0080F137}">
      <dgm:prSet phldrT="[Text]"/>
      <dgm:spPr/>
      <dgm:t>
        <a:bodyPr anchor="ctr"/>
        <a:lstStyle/>
        <a:p>
          <a:r>
            <a:rPr lang="cs-CZ"/>
            <a:t>Absolvent je aktérem v činnosti univerzity. </a:t>
          </a:r>
        </a:p>
      </dgm:t>
    </dgm:pt>
    <dgm:pt modelId="{2913D4AC-DAC6-4AA4-9B7F-4CD71B26D2E9}" type="parTrans" cxnId="{C1AF72AA-6BD3-4939-9D09-252E6DD23091}">
      <dgm:prSet/>
      <dgm:spPr/>
      <dgm:t>
        <a:bodyPr/>
        <a:lstStyle/>
        <a:p>
          <a:endParaRPr lang="cs-CZ"/>
        </a:p>
      </dgm:t>
    </dgm:pt>
    <dgm:pt modelId="{C9319B5A-BC18-4037-AE29-AE71298A498F}" type="sibTrans" cxnId="{C1AF72AA-6BD3-4939-9D09-252E6DD23091}">
      <dgm:prSet/>
      <dgm:spPr/>
      <dgm:t>
        <a:bodyPr/>
        <a:lstStyle/>
        <a:p>
          <a:endParaRPr lang="cs-CZ"/>
        </a:p>
      </dgm:t>
    </dgm:pt>
    <dgm:pt modelId="{A02D3191-7183-4AF8-9B56-ACA5DE16BB6D}">
      <dgm:prSet phldrT="[Text]"/>
      <dgm:spPr/>
      <dgm:t>
        <a:bodyPr anchor="ctr"/>
        <a:lstStyle/>
        <a:p>
          <a:r>
            <a:rPr lang="cs-CZ">
              <a:latin typeface="+mn-lt"/>
              <a:cs typeface="Times New Roman" panose="02020603050405020304" pitchFamily="18" charset="0"/>
            </a:rPr>
            <a:t>Ví, jaké služby a možnosti realizace mu univerzita nabízí.</a:t>
          </a:r>
          <a:endParaRPr lang="cs-CZ">
            <a:latin typeface="+mn-lt"/>
          </a:endParaRPr>
        </a:p>
      </dgm:t>
    </dgm:pt>
    <dgm:pt modelId="{FC7289E4-1509-4E64-8F01-FEDE14565C9E}" type="parTrans" cxnId="{76F5EA9B-D065-481F-9194-BAECE1BA3311}">
      <dgm:prSet/>
      <dgm:spPr/>
      <dgm:t>
        <a:bodyPr/>
        <a:lstStyle/>
        <a:p>
          <a:endParaRPr lang="cs-CZ"/>
        </a:p>
      </dgm:t>
    </dgm:pt>
    <dgm:pt modelId="{6A4C6D72-7776-4C3B-A5EB-8BE11CCF2D58}" type="sibTrans" cxnId="{76F5EA9B-D065-481F-9194-BAECE1BA3311}">
      <dgm:prSet/>
      <dgm:spPr/>
      <dgm:t>
        <a:bodyPr/>
        <a:lstStyle/>
        <a:p>
          <a:endParaRPr lang="cs-CZ"/>
        </a:p>
      </dgm:t>
    </dgm:pt>
    <dgm:pt modelId="{E26B38B5-D81C-4D69-83F6-33946085F5D8}">
      <dgm:prSet phldrT="[Text]"/>
      <dgm:spPr/>
      <dgm:t>
        <a:bodyPr anchor="ctr"/>
        <a:lstStyle/>
        <a:p>
          <a:r>
            <a:rPr lang="cs-CZ">
              <a:latin typeface="+mn-lt"/>
              <a:cs typeface="Times New Roman" panose="02020603050405020304" pitchFamily="18" charset="0"/>
            </a:rPr>
            <a:t>Poskytuje své profesní schopnosti a zkušenosti pro rozvoj univerzity.</a:t>
          </a:r>
          <a:endParaRPr lang="cs-CZ">
            <a:latin typeface="+mn-lt"/>
          </a:endParaRPr>
        </a:p>
      </dgm:t>
    </dgm:pt>
    <dgm:pt modelId="{8804A985-9250-41D5-B5A8-75306C4CD6ED}" type="parTrans" cxnId="{B8519FB8-FB9D-46CB-B924-83877B5BA821}">
      <dgm:prSet/>
      <dgm:spPr/>
      <dgm:t>
        <a:bodyPr/>
        <a:lstStyle/>
        <a:p>
          <a:endParaRPr lang="cs-CZ"/>
        </a:p>
      </dgm:t>
    </dgm:pt>
    <dgm:pt modelId="{FC2F5593-0609-41BE-A938-247B6580CACA}" type="sibTrans" cxnId="{B8519FB8-FB9D-46CB-B924-83877B5BA821}">
      <dgm:prSet/>
      <dgm:spPr/>
      <dgm:t>
        <a:bodyPr/>
        <a:lstStyle/>
        <a:p>
          <a:endParaRPr lang="cs-CZ"/>
        </a:p>
      </dgm:t>
    </dgm:pt>
    <dgm:pt modelId="{B57D01BD-740A-48FF-B591-54B4F974421D}">
      <dgm:prSet/>
      <dgm:spPr/>
      <dgm:t>
        <a:bodyPr anchor="ctr"/>
        <a:lstStyle/>
        <a:p>
          <a:r>
            <a:rPr lang="cs-CZ">
              <a:latin typeface="+mn-lt"/>
              <a:cs typeface="Times New Roman" panose="02020603050405020304" pitchFamily="18" charset="0"/>
            </a:rPr>
            <a:t>Aktivně vyhledává možnosti spolupráce a realizace s univerzitou.</a:t>
          </a:r>
        </a:p>
      </dgm:t>
    </dgm:pt>
    <dgm:pt modelId="{8E135DA3-B1CD-46E3-B3D8-793613FF6F52}" type="parTrans" cxnId="{46F1DC44-6E00-4127-B2DD-A293B85BAA51}">
      <dgm:prSet/>
      <dgm:spPr/>
      <dgm:t>
        <a:bodyPr/>
        <a:lstStyle/>
        <a:p>
          <a:endParaRPr lang="cs-CZ"/>
        </a:p>
      </dgm:t>
    </dgm:pt>
    <dgm:pt modelId="{0A2CEED5-4D32-4D53-8DBC-57373F748F9D}" type="sibTrans" cxnId="{46F1DC44-6E00-4127-B2DD-A293B85BAA51}">
      <dgm:prSet/>
      <dgm:spPr/>
      <dgm:t>
        <a:bodyPr/>
        <a:lstStyle/>
        <a:p>
          <a:endParaRPr lang="cs-CZ"/>
        </a:p>
      </dgm:t>
    </dgm:pt>
    <dgm:pt modelId="{679AFBF5-AF2F-4354-B9D0-2CBC6AEC903A}">
      <dgm:prSet phldrT="[Text]" custT="1"/>
      <dgm:spPr/>
      <dgm:t>
        <a:bodyPr anchor="ctr"/>
        <a:lstStyle/>
        <a:p>
          <a:r>
            <a:rPr lang="cs-CZ" sz="1600">
              <a:latin typeface="+mn-lt"/>
              <a:cs typeface="Times New Roman" panose="02020603050405020304" pitchFamily="18" charset="0"/>
            </a:rPr>
            <a:t>Cítí se být součástí univerzitní komunity.</a:t>
          </a:r>
          <a:endParaRPr lang="cs-CZ" sz="1600">
            <a:latin typeface="+mn-lt"/>
          </a:endParaRPr>
        </a:p>
      </dgm:t>
    </dgm:pt>
    <dgm:pt modelId="{4EF6E475-83FB-4391-B76D-0CFEB277BD6C}" type="parTrans" cxnId="{F097937B-8DC1-46A6-B681-DC983A79432B}">
      <dgm:prSet/>
      <dgm:spPr/>
      <dgm:t>
        <a:bodyPr/>
        <a:lstStyle/>
        <a:p>
          <a:endParaRPr lang="cs-CZ"/>
        </a:p>
      </dgm:t>
    </dgm:pt>
    <dgm:pt modelId="{93BB8A43-EDCA-4F68-BB54-9039851B8DBB}" type="sibTrans" cxnId="{F097937B-8DC1-46A6-B681-DC983A79432B}">
      <dgm:prSet/>
      <dgm:spPr/>
      <dgm:t>
        <a:bodyPr/>
        <a:lstStyle/>
        <a:p>
          <a:endParaRPr lang="cs-CZ"/>
        </a:p>
      </dgm:t>
    </dgm:pt>
    <dgm:pt modelId="{BC822B23-EDD0-45E0-B685-2D872B848918}">
      <dgm:prSet custT="1"/>
      <dgm:spPr/>
      <dgm:t>
        <a:bodyPr anchor="ctr"/>
        <a:lstStyle/>
        <a:p>
          <a:r>
            <a:rPr lang="cs-CZ" sz="1600">
              <a:latin typeface="+mn-lt"/>
              <a:cs typeface="Times New Roman" panose="02020603050405020304" pitchFamily="18" charset="0"/>
            </a:rPr>
            <a:t>Je ambasadorem univerzity všude, kde se pohybuje.</a:t>
          </a:r>
        </a:p>
      </dgm:t>
    </dgm:pt>
    <dgm:pt modelId="{B485DC88-2B29-4E60-8F29-9FDF896F39AD}" type="parTrans" cxnId="{F744DE81-330C-4DDC-AEB4-7EB06707A83A}">
      <dgm:prSet/>
      <dgm:spPr/>
      <dgm:t>
        <a:bodyPr/>
        <a:lstStyle/>
        <a:p>
          <a:endParaRPr lang="cs-CZ"/>
        </a:p>
      </dgm:t>
    </dgm:pt>
    <dgm:pt modelId="{5F3B4F92-AAC0-4691-B38D-FB37EE20E908}" type="sibTrans" cxnId="{F744DE81-330C-4DDC-AEB4-7EB06707A83A}">
      <dgm:prSet/>
      <dgm:spPr/>
      <dgm:t>
        <a:bodyPr/>
        <a:lstStyle/>
        <a:p>
          <a:endParaRPr lang="cs-CZ"/>
        </a:p>
      </dgm:t>
    </dgm:pt>
    <dgm:pt modelId="{AE56011D-AD77-4DD8-BC4E-016B3AC3815D}">
      <dgm:prSet custT="1"/>
      <dgm:spPr/>
      <dgm:t>
        <a:bodyPr anchor="ctr"/>
        <a:lstStyle/>
        <a:p>
          <a:r>
            <a:rPr lang="cs-CZ" sz="1600">
              <a:latin typeface="+mn-lt"/>
              <a:cs typeface="Times New Roman" panose="02020603050405020304" pitchFamily="18" charset="0"/>
            </a:rPr>
            <a:t>Podporuje a přispívá na univerzitní aktivity.</a:t>
          </a:r>
        </a:p>
      </dgm:t>
    </dgm:pt>
    <dgm:pt modelId="{0D8AA91B-6F14-4417-B816-237B0C47D903}" type="parTrans" cxnId="{8D734F0B-8B57-43A8-88E9-FA6548733EC5}">
      <dgm:prSet/>
      <dgm:spPr/>
      <dgm:t>
        <a:bodyPr/>
        <a:lstStyle/>
        <a:p>
          <a:endParaRPr lang="cs-CZ"/>
        </a:p>
      </dgm:t>
    </dgm:pt>
    <dgm:pt modelId="{6EB55ACC-CE63-4394-92F4-25417A373EDC}" type="sibTrans" cxnId="{8D734F0B-8B57-43A8-88E9-FA6548733EC5}">
      <dgm:prSet/>
      <dgm:spPr/>
      <dgm:t>
        <a:bodyPr/>
        <a:lstStyle/>
        <a:p>
          <a:endParaRPr lang="cs-CZ"/>
        </a:p>
      </dgm:t>
    </dgm:pt>
    <dgm:pt modelId="{3969C151-E462-40CA-B22F-AA13F87D88A5}" type="pres">
      <dgm:prSet presAssocID="{ACC38A39-95A8-429D-B23B-EA5E9725A468}" presName="Name0" presStyleCnt="0">
        <dgm:presLayoutVars>
          <dgm:chMax val="7"/>
          <dgm:chPref val="7"/>
          <dgm:dir/>
        </dgm:presLayoutVars>
      </dgm:prSet>
      <dgm:spPr/>
    </dgm:pt>
    <dgm:pt modelId="{E84B8F1A-3616-48B2-A438-438FE42AA1FA}" type="pres">
      <dgm:prSet presAssocID="{ACC38A39-95A8-429D-B23B-EA5E9725A468}" presName="Name1" presStyleCnt="0"/>
      <dgm:spPr/>
    </dgm:pt>
    <dgm:pt modelId="{785A9099-9B03-4517-A8AC-351FD761167C}" type="pres">
      <dgm:prSet presAssocID="{ACC38A39-95A8-429D-B23B-EA5E9725A468}" presName="cycle" presStyleCnt="0"/>
      <dgm:spPr/>
    </dgm:pt>
    <dgm:pt modelId="{902574A6-C380-4E80-B601-6578671151AC}" type="pres">
      <dgm:prSet presAssocID="{ACC38A39-95A8-429D-B23B-EA5E9725A468}" presName="srcNode" presStyleLbl="node1" presStyleIdx="0" presStyleCnt="3"/>
      <dgm:spPr/>
    </dgm:pt>
    <dgm:pt modelId="{827D9D78-98FE-4B1E-8BC8-ABB879837000}" type="pres">
      <dgm:prSet presAssocID="{ACC38A39-95A8-429D-B23B-EA5E9725A468}" presName="conn" presStyleLbl="parChTrans1D2" presStyleIdx="0" presStyleCnt="1"/>
      <dgm:spPr/>
    </dgm:pt>
    <dgm:pt modelId="{3770230F-BAB4-4942-B0B8-AF1A6FE83CF6}" type="pres">
      <dgm:prSet presAssocID="{ACC38A39-95A8-429D-B23B-EA5E9725A468}" presName="extraNode" presStyleLbl="node1" presStyleIdx="0" presStyleCnt="3"/>
      <dgm:spPr/>
    </dgm:pt>
    <dgm:pt modelId="{32E7939E-07FD-47FA-8B38-16F72362D3D0}" type="pres">
      <dgm:prSet presAssocID="{ACC38A39-95A8-429D-B23B-EA5E9725A468}" presName="dstNode" presStyleLbl="node1" presStyleIdx="0" presStyleCnt="3"/>
      <dgm:spPr/>
    </dgm:pt>
    <dgm:pt modelId="{F48E0330-8216-4461-B5D1-EE53E799FB9A}" type="pres">
      <dgm:prSet presAssocID="{BE997455-A8F3-4FB8-BD80-608694B6D7B3}" presName="text_1" presStyleLbl="node1" presStyleIdx="0" presStyleCnt="3" custScaleY="83853">
        <dgm:presLayoutVars>
          <dgm:bulletEnabled val="1"/>
        </dgm:presLayoutVars>
      </dgm:prSet>
      <dgm:spPr/>
    </dgm:pt>
    <dgm:pt modelId="{E5281168-6BDF-4854-958B-EBF7E6385EBD}" type="pres">
      <dgm:prSet presAssocID="{BE997455-A8F3-4FB8-BD80-608694B6D7B3}" presName="accent_1" presStyleCnt="0"/>
      <dgm:spPr/>
    </dgm:pt>
    <dgm:pt modelId="{0EAF39F8-5F94-4DDB-8A38-6C8557EEE3E4}" type="pres">
      <dgm:prSet presAssocID="{BE997455-A8F3-4FB8-BD80-608694B6D7B3}" presName="accentRepeatNode" presStyleLbl="solidFgAcc1" presStyleIdx="0" presStyleCnt="3"/>
      <dgm:spPr/>
    </dgm:pt>
    <dgm:pt modelId="{C3F1016B-3E88-4C47-8770-0C868304C150}" type="pres">
      <dgm:prSet presAssocID="{69650168-5F81-437A-B7C2-23C59CD2C0F2}" presName="text_2" presStyleLbl="node1" presStyleIdx="1" presStyleCnt="3" custScaleY="132303" custLinFactNeighborY="-228">
        <dgm:presLayoutVars>
          <dgm:bulletEnabled val="1"/>
        </dgm:presLayoutVars>
      </dgm:prSet>
      <dgm:spPr/>
    </dgm:pt>
    <dgm:pt modelId="{DDE44F76-A7A1-4B9C-8CAF-680D3C41AAA7}" type="pres">
      <dgm:prSet presAssocID="{69650168-5F81-437A-B7C2-23C59CD2C0F2}" presName="accent_2" presStyleCnt="0"/>
      <dgm:spPr/>
    </dgm:pt>
    <dgm:pt modelId="{6A5D1074-7325-4FB4-9110-8D9B6D8E762E}" type="pres">
      <dgm:prSet presAssocID="{69650168-5F81-437A-B7C2-23C59CD2C0F2}" presName="accentRepeatNode" presStyleLbl="solidFgAcc1" presStyleIdx="1" presStyleCnt="3"/>
      <dgm:spPr/>
    </dgm:pt>
    <dgm:pt modelId="{9EA18839-88C7-490E-ABFE-077F37597056}" type="pres">
      <dgm:prSet presAssocID="{1B025C56-C414-451D-B11D-421E0080F137}" presName="text_3" presStyleLbl="node1" presStyleIdx="2" presStyleCnt="3" custScaleY="112616">
        <dgm:presLayoutVars>
          <dgm:bulletEnabled val="1"/>
        </dgm:presLayoutVars>
      </dgm:prSet>
      <dgm:spPr/>
    </dgm:pt>
    <dgm:pt modelId="{7AD34FAF-E4AD-4E62-8A8A-1EFEBB8F8388}" type="pres">
      <dgm:prSet presAssocID="{1B025C56-C414-451D-B11D-421E0080F137}" presName="accent_3" presStyleCnt="0"/>
      <dgm:spPr/>
    </dgm:pt>
    <dgm:pt modelId="{C29B02D4-4596-486F-B1F3-4D82624FA6CB}" type="pres">
      <dgm:prSet presAssocID="{1B025C56-C414-451D-B11D-421E0080F137}" presName="accentRepeatNode" presStyleLbl="solidFgAcc1" presStyleIdx="2" presStyleCnt="3"/>
      <dgm:spPr/>
    </dgm:pt>
  </dgm:ptLst>
  <dgm:cxnLst>
    <dgm:cxn modelId="{8D734F0B-8B57-43A8-88E9-FA6548733EC5}" srcId="{69650168-5F81-437A-B7C2-23C59CD2C0F2}" destId="{AE56011D-AD77-4DD8-BC4E-016B3AC3815D}" srcOrd="2" destOrd="0" parTransId="{0D8AA91B-6F14-4417-B816-237B0C47D903}" sibTransId="{6EB55ACC-CE63-4394-92F4-25417A373EDC}"/>
    <dgm:cxn modelId="{3A9BE915-1D55-4D8A-89E0-41DF94EA0175}" type="presOf" srcId="{BE997455-A8F3-4FB8-BD80-608694B6D7B3}" destId="{F48E0330-8216-4461-B5D1-EE53E799FB9A}" srcOrd="0" destOrd="0" presId="urn:microsoft.com/office/officeart/2008/layout/VerticalCurvedList"/>
    <dgm:cxn modelId="{FF149824-FA4A-484F-8272-B7791FD9667B}" type="presOf" srcId="{AE56011D-AD77-4DD8-BC4E-016B3AC3815D}" destId="{C3F1016B-3E88-4C47-8770-0C868304C150}" srcOrd="0" destOrd="3" presId="urn:microsoft.com/office/officeart/2008/layout/VerticalCurvedList"/>
    <dgm:cxn modelId="{E520D433-6E6B-444B-B009-2BBCE1893E2E}" type="presOf" srcId="{69650168-5F81-437A-B7C2-23C59CD2C0F2}" destId="{C3F1016B-3E88-4C47-8770-0C868304C150}" srcOrd="0" destOrd="0" presId="urn:microsoft.com/office/officeart/2008/layout/VerticalCurvedList"/>
    <dgm:cxn modelId="{8CBD9F3E-4839-41ED-A8E0-C8BAC774F25C}" type="presOf" srcId="{ACC38A39-95A8-429D-B23B-EA5E9725A468}" destId="{3969C151-E462-40CA-B22F-AA13F87D88A5}" srcOrd="0" destOrd="0" presId="urn:microsoft.com/office/officeart/2008/layout/VerticalCurvedList"/>
    <dgm:cxn modelId="{46F1DC44-6E00-4127-B2DD-A293B85BAA51}" srcId="{1B025C56-C414-451D-B11D-421E0080F137}" destId="{B57D01BD-740A-48FF-B591-54B4F974421D}" srcOrd="1" destOrd="0" parTransId="{8E135DA3-B1CD-46E3-B3D8-793613FF6F52}" sibTransId="{0A2CEED5-4D32-4D53-8DBC-57373F748F9D}"/>
    <dgm:cxn modelId="{F643BB49-85CF-4A92-9836-5E862C53FB9D}" type="presOf" srcId="{6A4C6D72-7776-4C3B-A5EB-8BE11CCF2D58}" destId="{827D9D78-98FE-4B1E-8BC8-ABB879837000}" srcOrd="0" destOrd="0" presId="urn:microsoft.com/office/officeart/2008/layout/VerticalCurvedList"/>
    <dgm:cxn modelId="{72C3836C-A7D6-46DE-88FA-267D9D11CA13}" type="presOf" srcId="{BC822B23-EDD0-45E0-B685-2D872B848918}" destId="{C3F1016B-3E88-4C47-8770-0C868304C150}" srcOrd="0" destOrd="2" presId="urn:microsoft.com/office/officeart/2008/layout/VerticalCurvedList"/>
    <dgm:cxn modelId="{5284387B-3219-44F7-9499-D6C6DFC900E2}" type="presOf" srcId="{679AFBF5-AF2F-4354-B9D0-2CBC6AEC903A}" destId="{C3F1016B-3E88-4C47-8770-0C868304C150}" srcOrd="0" destOrd="1" presId="urn:microsoft.com/office/officeart/2008/layout/VerticalCurvedList"/>
    <dgm:cxn modelId="{F097937B-8DC1-46A6-B681-DC983A79432B}" srcId="{69650168-5F81-437A-B7C2-23C59CD2C0F2}" destId="{679AFBF5-AF2F-4354-B9D0-2CBC6AEC903A}" srcOrd="0" destOrd="0" parTransId="{4EF6E475-83FB-4391-B76D-0CFEB277BD6C}" sibTransId="{93BB8A43-EDCA-4F68-BB54-9039851B8DBB}"/>
    <dgm:cxn modelId="{F744DE81-330C-4DDC-AEB4-7EB06707A83A}" srcId="{69650168-5F81-437A-B7C2-23C59CD2C0F2}" destId="{BC822B23-EDD0-45E0-B685-2D872B848918}" srcOrd="1" destOrd="0" parTransId="{B485DC88-2B29-4E60-8F29-9FDF896F39AD}" sibTransId="{5F3B4F92-AAC0-4691-B38D-FB37EE20E908}"/>
    <dgm:cxn modelId="{76F5EA9B-D065-481F-9194-BAECE1BA3311}" srcId="{BE997455-A8F3-4FB8-BD80-608694B6D7B3}" destId="{A02D3191-7183-4AF8-9B56-ACA5DE16BB6D}" srcOrd="0" destOrd="0" parTransId="{FC7289E4-1509-4E64-8F01-FEDE14565C9E}" sibTransId="{6A4C6D72-7776-4C3B-A5EB-8BE11CCF2D58}"/>
    <dgm:cxn modelId="{67F9B09E-CF7F-481A-B454-86F19169D5F6}" type="presOf" srcId="{A02D3191-7183-4AF8-9B56-ACA5DE16BB6D}" destId="{F48E0330-8216-4461-B5D1-EE53E799FB9A}" srcOrd="0" destOrd="1" presId="urn:microsoft.com/office/officeart/2008/layout/VerticalCurvedList"/>
    <dgm:cxn modelId="{289073A3-E950-420C-B617-A2A88092E8DD}" type="presOf" srcId="{E26B38B5-D81C-4D69-83F6-33946085F5D8}" destId="{9EA18839-88C7-490E-ABFE-077F37597056}" srcOrd="0" destOrd="1" presId="urn:microsoft.com/office/officeart/2008/layout/VerticalCurvedList"/>
    <dgm:cxn modelId="{C1AF72AA-6BD3-4939-9D09-252E6DD23091}" srcId="{ACC38A39-95A8-429D-B23B-EA5E9725A468}" destId="{1B025C56-C414-451D-B11D-421E0080F137}" srcOrd="2" destOrd="0" parTransId="{2913D4AC-DAC6-4AA4-9B7F-4CD71B26D2E9}" sibTransId="{C9319B5A-BC18-4037-AE29-AE71298A498F}"/>
    <dgm:cxn modelId="{D088C3B0-4CD2-40D4-BADB-2BAEAB4E0054}" type="presOf" srcId="{1B025C56-C414-451D-B11D-421E0080F137}" destId="{9EA18839-88C7-490E-ABFE-077F37597056}" srcOrd="0" destOrd="0" presId="urn:microsoft.com/office/officeart/2008/layout/VerticalCurvedList"/>
    <dgm:cxn modelId="{B8519FB8-FB9D-46CB-B924-83877B5BA821}" srcId="{1B025C56-C414-451D-B11D-421E0080F137}" destId="{E26B38B5-D81C-4D69-83F6-33946085F5D8}" srcOrd="0" destOrd="0" parTransId="{8804A985-9250-41D5-B5A8-75306C4CD6ED}" sibTransId="{FC2F5593-0609-41BE-A938-247B6580CACA}"/>
    <dgm:cxn modelId="{93B96AD2-B14C-473D-A1AE-9F8F60575E3D}" type="presOf" srcId="{B57D01BD-740A-48FF-B591-54B4F974421D}" destId="{9EA18839-88C7-490E-ABFE-077F37597056}" srcOrd="0" destOrd="2" presId="urn:microsoft.com/office/officeart/2008/layout/VerticalCurvedList"/>
    <dgm:cxn modelId="{D617D4D9-7B5A-4C34-9FA4-9EB96F2E5C79}" srcId="{ACC38A39-95A8-429D-B23B-EA5E9725A468}" destId="{BE997455-A8F3-4FB8-BD80-608694B6D7B3}" srcOrd="0" destOrd="0" parTransId="{B84F1459-F27E-412A-856D-3203936614EC}" sibTransId="{0A5DD7C7-5047-4E67-98BF-873348E75497}"/>
    <dgm:cxn modelId="{D475A2F8-8C13-46B7-BF39-A8FE9EDF5056}" srcId="{ACC38A39-95A8-429D-B23B-EA5E9725A468}" destId="{69650168-5F81-437A-B7C2-23C59CD2C0F2}" srcOrd="1" destOrd="0" parTransId="{9652F472-EF06-4ACF-ACAA-A6E9A8BF6B09}" sibTransId="{F70BA4CD-1E23-44F9-AA96-92B1A356C9BA}"/>
    <dgm:cxn modelId="{527E0EA7-C13A-4FA2-8B92-007072519308}" type="presParOf" srcId="{3969C151-E462-40CA-B22F-AA13F87D88A5}" destId="{E84B8F1A-3616-48B2-A438-438FE42AA1FA}" srcOrd="0" destOrd="0" presId="urn:microsoft.com/office/officeart/2008/layout/VerticalCurvedList"/>
    <dgm:cxn modelId="{9C5786C4-DB26-4DB2-B3B5-EFC72E0A58AA}" type="presParOf" srcId="{E84B8F1A-3616-48B2-A438-438FE42AA1FA}" destId="{785A9099-9B03-4517-A8AC-351FD761167C}" srcOrd="0" destOrd="0" presId="urn:microsoft.com/office/officeart/2008/layout/VerticalCurvedList"/>
    <dgm:cxn modelId="{DFBBE9BA-82BC-4D7A-B0B2-1363CB7C5DC4}" type="presParOf" srcId="{785A9099-9B03-4517-A8AC-351FD761167C}" destId="{902574A6-C380-4E80-B601-6578671151AC}" srcOrd="0" destOrd="0" presId="urn:microsoft.com/office/officeart/2008/layout/VerticalCurvedList"/>
    <dgm:cxn modelId="{A2F376CB-F013-46A9-A5CB-C52F86AB5A69}" type="presParOf" srcId="{785A9099-9B03-4517-A8AC-351FD761167C}" destId="{827D9D78-98FE-4B1E-8BC8-ABB879837000}" srcOrd="1" destOrd="0" presId="urn:microsoft.com/office/officeart/2008/layout/VerticalCurvedList"/>
    <dgm:cxn modelId="{3F2649C6-8599-4C10-B1E7-7FDBA464BF68}" type="presParOf" srcId="{785A9099-9B03-4517-A8AC-351FD761167C}" destId="{3770230F-BAB4-4942-B0B8-AF1A6FE83CF6}" srcOrd="2" destOrd="0" presId="urn:microsoft.com/office/officeart/2008/layout/VerticalCurvedList"/>
    <dgm:cxn modelId="{FBB15050-BA03-48B4-B245-45CF3156F06F}" type="presParOf" srcId="{785A9099-9B03-4517-A8AC-351FD761167C}" destId="{32E7939E-07FD-47FA-8B38-16F72362D3D0}" srcOrd="3" destOrd="0" presId="urn:microsoft.com/office/officeart/2008/layout/VerticalCurvedList"/>
    <dgm:cxn modelId="{4D0FBF3A-020E-4C78-834F-E2FCD3DD4646}" type="presParOf" srcId="{E84B8F1A-3616-48B2-A438-438FE42AA1FA}" destId="{F48E0330-8216-4461-B5D1-EE53E799FB9A}" srcOrd="1" destOrd="0" presId="urn:microsoft.com/office/officeart/2008/layout/VerticalCurvedList"/>
    <dgm:cxn modelId="{E81707E5-12B9-479D-BE1E-010D48908AC6}" type="presParOf" srcId="{E84B8F1A-3616-48B2-A438-438FE42AA1FA}" destId="{E5281168-6BDF-4854-958B-EBF7E6385EBD}" srcOrd="2" destOrd="0" presId="urn:microsoft.com/office/officeart/2008/layout/VerticalCurvedList"/>
    <dgm:cxn modelId="{B1248B19-BF9A-4C21-B496-3BEE3B675D02}" type="presParOf" srcId="{E5281168-6BDF-4854-958B-EBF7E6385EBD}" destId="{0EAF39F8-5F94-4DDB-8A38-6C8557EEE3E4}" srcOrd="0" destOrd="0" presId="urn:microsoft.com/office/officeart/2008/layout/VerticalCurvedList"/>
    <dgm:cxn modelId="{FEA0353E-00A4-452F-8ED1-A22E2227500E}" type="presParOf" srcId="{E84B8F1A-3616-48B2-A438-438FE42AA1FA}" destId="{C3F1016B-3E88-4C47-8770-0C868304C150}" srcOrd="3" destOrd="0" presId="urn:microsoft.com/office/officeart/2008/layout/VerticalCurvedList"/>
    <dgm:cxn modelId="{3F3D6FE5-EC22-4148-92A3-14F479A2A19D}" type="presParOf" srcId="{E84B8F1A-3616-48B2-A438-438FE42AA1FA}" destId="{DDE44F76-A7A1-4B9C-8CAF-680D3C41AAA7}" srcOrd="4" destOrd="0" presId="urn:microsoft.com/office/officeart/2008/layout/VerticalCurvedList"/>
    <dgm:cxn modelId="{A2368AA6-0156-4408-BE95-D9F4578F0E48}" type="presParOf" srcId="{DDE44F76-A7A1-4B9C-8CAF-680D3C41AAA7}" destId="{6A5D1074-7325-4FB4-9110-8D9B6D8E762E}" srcOrd="0" destOrd="0" presId="urn:microsoft.com/office/officeart/2008/layout/VerticalCurvedList"/>
    <dgm:cxn modelId="{9CF7A15F-4AD6-42A8-82E3-F850CEF64C9D}" type="presParOf" srcId="{E84B8F1A-3616-48B2-A438-438FE42AA1FA}" destId="{9EA18839-88C7-490E-ABFE-077F37597056}" srcOrd="5" destOrd="0" presId="urn:microsoft.com/office/officeart/2008/layout/VerticalCurvedList"/>
    <dgm:cxn modelId="{03DF27C3-1AC0-476F-83C2-4B1707EBB09B}" type="presParOf" srcId="{E84B8F1A-3616-48B2-A438-438FE42AA1FA}" destId="{7AD34FAF-E4AD-4E62-8A8A-1EFEBB8F8388}" srcOrd="6" destOrd="0" presId="urn:microsoft.com/office/officeart/2008/layout/VerticalCurvedList"/>
    <dgm:cxn modelId="{11211781-68A2-459D-A22F-8503EA86E5EF}" type="presParOf" srcId="{7AD34FAF-E4AD-4E62-8A8A-1EFEBB8F8388}" destId="{C29B02D4-4596-486F-B1F3-4D82624FA6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C1DD4-8018-4D2E-9080-6E98FF16329C}" type="doc">
      <dgm:prSet loTypeId="urn:microsoft.com/office/officeart/2005/8/layout/orgChart1" loCatId="hierarchy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cs-CZ"/>
        </a:p>
      </dgm:t>
    </dgm:pt>
    <dgm:pt modelId="{5495F00F-A14D-45BF-AB30-60BCDFDCCA38}">
      <dgm:prSet phldrT="[Text]" custT="1"/>
      <dgm:spPr>
        <a:xfrm>
          <a:off x="410488" y="1501581"/>
          <a:ext cx="967462" cy="528246"/>
        </a:xfrm>
        <a:prstGeom prst="rect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cs-CZ" sz="1600" b="1" dirty="0">
              <a:latin typeface="Calibri" panose="020F0502020204030204"/>
              <a:ea typeface="+mn-ea"/>
              <a:cs typeface="+mn-cs"/>
            </a:rPr>
            <a:t>Oddělení informačních služeb</a:t>
          </a:r>
        </a:p>
      </dgm:t>
    </dgm:pt>
    <dgm:pt modelId="{083910EB-58AF-47DB-9C0F-4C5813FB3DCD}" type="parTrans" cxnId="{9F820DA2-2A8C-4304-A7DC-F5D5A58C2881}">
      <dgm:prSet/>
      <dgm:spPr>
        <a:xfrm>
          <a:off x="894219" y="1279718"/>
          <a:ext cx="1848980" cy="221863"/>
        </a:xfrm>
        <a:custGeom>
          <a:avLst/>
          <a:gdLst/>
          <a:ahLst/>
          <a:cxnLst/>
          <a:rect l="0" t="0" r="0" b="0"/>
          <a:pathLst>
            <a:path>
              <a:moveTo>
                <a:pt x="1848980" y="0"/>
              </a:moveTo>
              <a:lnTo>
                <a:pt x="1848980" y="110931"/>
              </a:lnTo>
              <a:lnTo>
                <a:pt x="0" y="110931"/>
              </a:lnTo>
              <a:lnTo>
                <a:pt x="0" y="221863"/>
              </a:lnTo>
            </a:path>
          </a:pathLst>
        </a:custGeom>
      </dgm:spPr>
      <dgm:t>
        <a:bodyPr/>
        <a:lstStyle/>
        <a:p>
          <a:endParaRPr lang="cs-CZ" sz="2000" b="1"/>
        </a:p>
      </dgm:t>
    </dgm:pt>
    <dgm:pt modelId="{8D0E5DA4-F5BF-400A-A37A-2532E6B4DC52}" type="sibTrans" cxnId="{9F820DA2-2A8C-4304-A7DC-F5D5A58C2881}">
      <dgm:prSet/>
      <dgm:spPr/>
      <dgm:t>
        <a:bodyPr/>
        <a:lstStyle/>
        <a:p>
          <a:endParaRPr lang="cs-CZ" sz="2000" b="1"/>
        </a:p>
      </dgm:t>
    </dgm:pt>
    <dgm:pt modelId="{C72D7F81-68AC-4FC6-85F7-CF061DCC91FA}">
      <dgm:prSet phldrT="[Text]" custT="1"/>
      <dgm:spPr>
        <a:xfrm>
          <a:off x="1599815" y="1501581"/>
          <a:ext cx="1397318" cy="528246"/>
        </a:xfrm>
        <a:prstGeom prst="rect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cs-CZ" sz="1600" b="1" dirty="0">
              <a:latin typeface="Calibri" panose="020F0502020204030204"/>
              <a:ea typeface="+mn-ea"/>
              <a:cs typeface="+mn-cs"/>
            </a:rPr>
            <a:t>Oddělení služeb pro zaměstnance </a:t>
          </a:r>
          <a:br>
            <a:rPr lang="cs-CZ" sz="1600" b="1" dirty="0">
              <a:latin typeface="Calibri" panose="020F0502020204030204"/>
              <a:ea typeface="+mn-ea"/>
              <a:cs typeface="+mn-cs"/>
            </a:rPr>
          </a:br>
          <a:r>
            <a:rPr lang="cs-CZ" sz="1600" b="1" dirty="0">
              <a:latin typeface="Calibri" panose="020F0502020204030204"/>
              <a:ea typeface="+mn-ea"/>
              <a:cs typeface="+mn-cs"/>
            </a:rPr>
            <a:t>a absolventy</a:t>
          </a:r>
        </a:p>
      </dgm:t>
    </dgm:pt>
    <dgm:pt modelId="{6487321E-2DE6-43F9-B020-4A4833C0367B}" type="parTrans" cxnId="{FE41A707-4C63-445B-9B95-EA66B33E7234}">
      <dgm:prSet/>
      <dgm:spPr>
        <a:xfrm>
          <a:off x="2298474" y="1279718"/>
          <a:ext cx="444725" cy="221863"/>
        </a:xfrm>
        <a:custGeom>
          <a:avLst/>
          <a:gdLst/>
          <a:ahLst/>
          <a:cxnLst/>
          <a:rect l="0" t="0" r="0" b="0"/>
          <a:pathLst>
            <a:path>
              <a:moveTo>
                <a:pt x="444725" y="0"/>
              </a:moveTo>
              <a:lnTo>
                <a:pt x="444725" y="110931"/>
              </a:lnTo>
              <a:lnTo>
                <a:pt x="0" y="110931"/>
              </a:lnTo>
              <a:lnTo>
                <a:pt x="0" y="221863"/>
              </a:lnTo>
            </a:path>
          </a:pathLst>
        </a:custGeom>
      </dgm:spPr>
      <dgm:t>
        <a:bodyPr/>
        <a:lstStyle/>
        <a:p>
          <a:endParaRPr lang="cs-CZ" sz="2000" b="1"/>
        </a:p>
      </dgm:t>
    </dgm:pt>
    <dgm:pt modelId="{C0C42669-580E-4ECC-80ED-2A28CCFD2406}" type="sibTrans" cxnId="{FE41A707-4C63-445B-9B95-EA66B33E7234}">
      <dgm:prSet/>
      <dgm:spPr/>
      <dgm:t>
        <a:bodyPr/>
        <a:lstStyle/>
        <a:p>
          <a:endParaRPr lang="cs-CZ" sz="2000" b="1"/>
        </a:p>
      </dgm:t>
    </dgm:pt>
    <dgm:pt modelId="{9A935E10-F839-4028-B5E3-BFF21254F4FD}">
      <dgm:prSet phldrT="[Text]" custT="1"/>
      <dgm:spPr>
        <a:xfrm>
          <a:off x="3218997" y="1501581"/>
          <a:ext cx="785777" cy="528246"/>
        </a:xfrm>
        <a:prstGeom prst="rect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cs-CZ" sz="1600" b="1">
              <a:latin typeface="Calibri" panose="020F0502020204030204"/>
              <a:ea typeface="+mn-ea"/>
              <a:cs typeface="+mn-cs"/>
            </a:rPr>
            <a:t>Centrum Carolina</a:t>
          </a:r>
          <a:endParaRPr lang="cs-CZ" sz="1600" b="1" dirty="0">
            <a:latin typeface="Calibri" panose="020F0502020204030204"/>
            <a:ea typeface="+mn-ea"/>
            <a:cs typeface="+mn-cs"/>
          </a:endParaRPr>
        </a:p>
      </dgm:t>
    </dgm:pt>
    <dgm:pt modelId="{70712B54-A12E-4E75-8F05-DAA220CFCAA9}" type="parTrans" cxnId="{3DDEBE21-1719-4DC6-A602-202A53E99E96}">
      <dgm:prSet/>
      <dgm:spPr>
        <a:xfrm>
          <a:off x="2743200" y="1279718"/>
          <a:ext cx="868686" cy="221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931"/>
              </a:lnTo>
              <a:lnTo>
                <a:pt x="868686" y="110931"/>
              </a:lnTo>
              <a:lnTo>
                <a:pt x="868686" y="221863"/>
              </a:lnTo>
            </a:path>
          </a:pathLst>
        </a:custGeom>
      </dgm:spPr>
      <dgm:t>
        <a:bodyPr/>
        <a:lstStyle/>
        <a:p>
          <a:endParaRPr lang="cs-CZ" sz="2000" b="1"/>
        </a:p>
      </dgm:t>
    </dgm:pt>
    <dgm:pt modelId="{3E5C16D2-083B-43F6-8261-38C289A0BAE0}" type="sibTrans" cxnId="{3DDEBE21-1719-4DC6-A602-202A53E99E96}">
      <dgm:prSet/>
      <dgm:spPr/>
      <dgm:t>
        <a:bodyPr/>
        <a:lstStyle/>
        <a:p>
          <a:endParaRPr lang="cs-CZ" sz="2000" b="1"/>
        </a:p>
      </dgm:t>
    </dgm:pt>
    <dgm:pt modelId="{E903E9D2-FCFA-46F6-B7D1-9740E393ABCB}">
      <dgm:prSet phldrT="[Text]" custT="1"/>
      <dgm:spPr>
        <a:xfrm>
          <a:off x="1803396" y="751471"/>
          <a:ext cx="1879607" cy="528246"/>
        </a:xfrm>
        <a:prstGeom prst="rect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b="1" baseline="0">
              <a:latin typeface="+mn-lt"/>
              <a:ea typeface="+mn-ea"/>
              <a:cs typeface="+mn-cs"/>
            </a:rPr>
            <a:t>UK POINT </a:t>
          </a:r>
          <a:br>
            <a:rPr lang="cs-CZ" sz="1600" b="1" baseline="0">
              <a:latin typeface="+mn-lt"/>
              <a:ea typeface="+mn-ea"/>
              <a:cs typeface="+mn-cs"/>
            </a:rPr>
          </a:br>
          <a:r>
            <a:rPr lang="cs-CZ" sz="1600" b="1" baseline="0">
              <a:latin typeface="Calibri" panose="020F0502020204030204"/>
              <a:ea typeface="+mn-ea"/>
              <a:cs typeface="+mn-cs"/>
            </a:rPr>
            <a:t>(Informační, </a:t>
          </a:r>
          <a:r>
            <a:rPr lang="cs-CZ" sz="1600" b="1" baseline="0">
              <a:latin typeface="+mn-lt"/>
              <a:ea typeface="+mn-ea"/>
              <a:cs typeface="+mn-cs"/>
            </a:rPr>
            <a:t>p</a:t>
          </a:r>
          <a:r>
            <a:rPr lang="cs-CZ" sz="1600" b="1" baseline="0">
              <a:latin typeface="Calibri" panose="020F0502020204030204"/>
              <a:ea typeface="+mn-ea"/>
              <a:cs typeface="+mn-cs"/>
            </a:rPr>
            <a:t>oradenské a sociální centrum) </a:t>
          </a:r>
          <a:r>
            <a:rPr lang="cs-CZ" sz="1600" b="1">
              <a:latin typeface="Calibri" panose="020F0502020204030204"/>
              <a:ea typeface="+mn-ea"/>
              <a:cs typeface="+mn-cs"/>
            </a:rPr>
            <a:t> </a:t>
          </a:r>
          <a:endParaRPr lang="cs-CZ" sz="1600" b="1" dirty="0">
            <a:latin typeface="Calibri" panose="020F0502020204030204"/>
            <a:ea typeface="+mn-ea"/>
            <a:cs typeface="+mn-cs"/>
          </a:endParaRPr>
        </a:p>
      </dgm:t>
    </dgm:pt>
    <dgm:pt modelId="{4E8D3C10-CE28-4E29-96E9-9940A00071D9}" type="sibTrans" cxnId="{565C08A7-EB67-468D-8C86-ED2EE5E02BF5}">
      <dgm:prSet/>
      <dgm:spPr/>
      <dgm:t>
        <a:bodyPr/>
        <a:lstStyle/>
        <a:p>
          <a:endParaRPr lang="cs-CZ" sz="2000" b="1"/>
        </a:p>
      </dgm:t>
    </dgm:pt>
    <dgm:pt modelId="{626E7C61-EE89-4C40-AD2F-06F65AC8E094}" type="parTrans" cxnId="{565C08A7-EB67-468D-8C86-ED2EE5E02BF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2697479" y="529607"/>
          <a:ext cx="91440" cy="2218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863"/>
              </a:lnTo>
            </a:path>
          </a:pathLst>
        </a:custGeom>
      </dgm:spPr>
      <dgm:t>
        <a:bodyPr/>
        <a:lstStyle/>
        <a:p>
          <a:endParaRPr lang="cs-CZ" sz="2000" b="1"/>
        </a:p>
      </dgm:t>
    </dgm:pt>
    <dgm:pt modelId="{EB172AF8-C527-4DEE-8A8C-3AF0C427BEB2}">
      <dgm:prSet custT="1"/>
      <dgm:spPr>
        <a:xfrm>
          <a:off x="4226638" y="1501581"/>
          <a:ext cx="849272" cy="528246"/>
        </a:xfrm>
        <a:prstGeom prst="rect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cs-CZ" sz="1600" b="1" dirty="0">
              <a:latin typeface="Calibri" panose="020F0502020204030204"/>
              <a:ea typeface="+mn-ea"/>
              <a:cs typeface="+mn-cs"/>
            </a:rPr>
            <a:t>Centrum průkazů UK</a:t>
          </a:r>
        </a:p>
      </dgm:t>
    </dgm:pt>
    <dgm:pt modelId="{2159E2E8-868C-432F-8FAF-DA8D7C2BA819}" type="parTrans" cxnId="{A72A16E9-062D-4BFD-9C7E-058FECF5824E}">
      <dgm:prSet/>
      <dgm:spPr>
        <a:xfrm>
          <a:off x="2743200" y="1279718"/>
          <a:ext cx="1908075" cy="221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931"/>
              </a:lnTo>
              <a:lnTo>
                <a:pt x="1908075" y="110931"/>
              </a:lnTo>
              <a:lnTo>
                <a:pt x="1908075" y="221863"/>
              </a:lnTo>
            </a:path>
          </a:pathLst>
        </a:custGeom>
      </dgm:spPr>
      <dgm:t>
        <a:bodyPr/>
        <a:lstStyle/>
        <a:p>
          <a:endParaRPr lang="cs-CZ" sz="2000" b="1"/>
        </a:p>
      </dgm:t>
    </dgm:pt>
    <dgm:pt modelId="{E232C88D-5F80-4364-A2E2-96EFC3A6105F}" type="sibTrans" cxnId="{A72A16E9-062D-4BFD-9C7E-058FECF5824E}">
      <dgm:prSet/>
      <dgm:spPr/>
      <dgm:t>
        <a:bodyPr/>
        <a:lstStyle/>
        <a:p>
          <a:endParaRPr lang="cs-CZ" sz="2000" b="1"/>
        </a:p>
      </dgm:t>
    </dgm:pt>
    <dgm:pt modelId="{9945F9AA-E6DE-44F9-A70D-1CA37C269C10}">
      <dgm:prSet custT="1"/>
      <dgm:spPr>
        <a:xfrm>
          <a:off x="1860098" y="2251692"/>
          <a:ext cx="876752" cy="528246"/>
        </a:xfrm>
        <a:prstGeom prst="rect">
          <a:avLst/>
        </a:prstGeom>
        <a:solidFill>
          <a:srgbClr val="BC0000"/>
        </a:soli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cs-CZ" sz="16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Klub Alumni </a:t>
          </a:r>
          <a:endParaRPr lang="en-US" sz="1600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870EFC06-B530-4B80-AD0A-806BAC4FF252}" type="parTrans" cxnId="{609D5F57-E4C7-40D6-87D3-04AF7472D115}">
      <dgm:prSet/>
      <dgm:spPr>
        <a:xfrm>
          <a:off x="2252754" y="2029828"/>
          <a:ext cx="91440" cy="2218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863"/>
              </a:lnTo>
            </a:path>
          </a:pathLst>
        </a:custGeom>
      </dgm:spPr>
      <dgm:t>
        <a:bodyPr/>
        <a:lstStyle/>
        <a:p>
          <a:endParaRPr lang="en-US" sz="2000" b="1"/>
        </a:p>
      </dgm:t>
    </dgm:pt>
    <dgm:pt modelId="{6134E4CF-A08A-4BC9-B26C-0C086708CDF8}" type="sibTrans" cxnId="{609D5F57-E4C7-40D6-87D3-04AF7472D115}">
      <dgm:prSet/>
      <dgm:spPr/>
      <dgm:t>
        <a:bodyPr/>
        <a:lstStyle/>
        <a:p>
          <a:endParaRPr lang="en-US" sz="2000" b="1"/>
        </a:p>
      </dgm:t>
    </dgm:pt>
    <dgm:pt modelId="{63D43B9E-A3E3-43F8-861A-F0C28E875DE6}">
      <dgm:prSet custT="1"/>
      <dgm:spPr>
        <a:xfrm>
          <a:off x="2025650" y="1360"/>
          <a:ext cx="1435098" cy="528246"/>
        </a:xfrm>
        <a:prstGeom prst="rect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cs-CZ" sz="1600" b="1">
              <a:latin typeface="Calibri" panose="020F0502020204030204"/>
              <a:ea typeface="+mn-ea"/>
              <a:cs typeface="+mn-cs"/>
            </a:rPr>
            <a:t>Rektorát </a:t>
          </a:r>
          <a:br>
            <a:rPr lang="en-US" sz="1600" b="1">
              <a:latin typeface="Calibri" panose="020F0502020204030204"/>
              <a:ea typeface="+mn-ea"/>
              <a:cs typeface="+mn-cs"/>
            </a:rPr>
          </a:br>
          <a:r>
            <a:rPr lang="cs-CZ" sz="1600" b="1">
              <a:latin typeface="Calibri" panose="020F0502020204030204"/>
              <a:ea typeface="+mn-ea"/>
              <a:cs typeface="+mn-cs"/>
            </a:rPr>
            <a:t>Univerzity Karlovy</a:t>
          </a:r>
          <a:endParaRPr lang="en-US" sz="1600" b="1" dirty="0">
            <a:latin typeface="Calibri" panose="020F0502020204030204"/>
            <a:ea typeface="+mn-ea"/>
            <a:cs typeface="+mn-cs"/>
          </a:endParaRPr>
        </a:p>
      </dgm:t>
    </dgm:pt>
    <dgm:pt modelId="{E03B36DB-86E4-4B6C-B839-C5C12222E5A0}" type="parTrans" cxnId="{0DD94FCE-8EEF-4102-A1C5-B0F33822F5F9}">
      <dgm:prSet/>
      <dgm:spPr/>
      <dgm:t>
        <a:bodyPr/>
        <a:lstStyle/>
        <a:p>
          <a:endParaRPr lang="en-US" sz="2000" b="1"/>
        </a:p>
      </dgm:t>
    </dgm:pt>
    <dgm:pt modelId="{64C7A8DD-90D0-42D0-ACE7-C6F013133A58}" type="sibTrans" cxnId="{0DD94FCE-8EEF-4102-A1C5-B0F33822F5F9}">
      <dgm:prSet/>
      <dgm:spPr/>
      <dgm:t>
        <a:bodyPr/>
        <a:lstStyle/>
        <a:p>
          <a:endParaRPr lang="en-US" sz="2000" b="1"/>
        </a:p>
      </dgm:t>
    </dgm:pt>
    <dgm:pt modelId="{E3697464-AD40-4CB3-8637-B728DD0EE7F0}" type="pres">
      <dgm:prSet presAssocID="{2A7C1DD4-8018-4D2E-9080-6E98FF16329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B17E71D-2EB9-4E90-97FB-EB5111EF1E75}" type="pres">
      <dgm:prSet presAssocID="{63D43B9E-A3E3-43F8-861A-F0C28E875DE6}" presName="hierRoot1" presStyleCnt="0">
        <dgm:presLayoutVars>
          <dgm:hierBranch val="init"/>
        </dgm:presLayoutVars>
      </dgm:prSet>
      <dgm:spPr/>
    </dgm:pt>
    <dgm:pt modelId="{F4B3CD56-4394-4753-9B4C-92BC57D335E5}" type="pres">
      <dgm:prSet presAssocID="{63D43B9E-A3E3-43F8-861A-F0C28E875DE6}" presName="rootComposite1" presStyleCnt="0"/>
      <dgm:spPr/>
    </dgm:pt>
    <dgm:pt modelId="{0540F191-035B-494A-96D6-A93B89F58962}" type="pres">
      <dgm:prSet presAssocID="{63D43B9E-A3E3-43F8-861A-F0C28E875DE6}" presName="rootText1" presStyleLbl="node0" presStyleIdx="0" presStyleCnt="1" custScaleX="135836">
        <dgm:presLayoutVars>
          <dgm:chPref val="3"/>
        </dgm:presLayoutVars>
      </dgm:prSet>
      <dgm:spPr/>
    </dgm:pt>
    <dgm:pt modelId="{6DE58149-BEA8-4D54-8503-585BD450467E}" type="pres">
      <dgm:prSet presAssocID="{63D43B9E-A3E3-43F8-861A-F0C28E875DE6}" presName="rootConnector1" presStyleLbl="node1" presStyleIdx="0" presStyleCnt="0"/>
      <dgm:spPr/>
    </dgm:pt>
    <dgm:pt modelId="{A0C5F929-71CA-42D0-898D-2B698D9C86AF}" type="pres">
      <dgm:prSet presAssocID="{63D43B9E-A3E3-43F8-861A-F0C28E875DE6}" presName="hierChild2" presStyleCnt="0"/>
      <dgm:spPr/>
    </dgm:pt>
    <dgm:pt modelId="{F6EE9F49-17AA-45D6-BC62-843AB03BBFD0}" type="pres">
      <dgm:prSet presAssocID="{626E7C61-EE89-4C40-AD2F-06F65AC8E094}" presName="Name37" presStyleLbl="parChTrans1D2" presStyleIdx="0" presStyleCnt="1"/>
      <dgm:spPr/>
    </dgm:pt>
    <dgm:pt modelId="{5A22568B-8E82-4208-B023-F3FC9CB5C858}" type="pres">
      <dgm:prSet presAssocID="{E903E9D2-FCFA-46F6-B7D1-9740E393ABCB}" presName="hierRoot2" presStyleCnt="0">
        <dgm:presLayoutVars>
          <dgm:hierBranch val="init"/>
        </dgm:presLayoutVars>
      </dgm:prSet>
      <dgm:spPr/>
    </dgm:pt>
    <dgm:pt modelId="{A7D04A67-85FF-41A1-B755-4F17D577CDD7}" type="pres">
      <dgm:prSet presAssocID="{E903E9D2-FCFA-46F6-B7D1-9740E393ABCB}" presName="rootComposite" presStyleCnt="0"/>
      <dgm:spPr/>
    </dgm:pt>
    <dgm:pt modelId="{47A11E76-15CA-4F0E-BAD2-C262B48899CD}" type="pres">
      <dgm:prSet presAssocID="{E903E9D2-FCFA-46F6-B7D1-9740E393ABCB}" presName="rootText" presStyleLbl="node2" presStyleIdx="0" presStyleCnt="1" custScaleX="324990" custLinFactNeighborX="-853" custLinFactNeighborY="-17051">
        <dgm:presLayoutVars>
          <dgm:chPref val="3"/>
        </dgm:presLayoutVars>
      </dgm:prSet>
      <dgm:spPr/>
    </dgm:pt>
    <dgm:pt modelId="{A559B8B3-E6D8-4787-B14E-71EED4F4D647}" type="pres">
      <dgm:prSet presAssocID="{E903E9D2-FCFA-46F6-B7D1-9740E393ABCB}" presName="rootConnector" presStyleLbl="node2" presStyleIdx="0" presStyleCnt="1"/>
      <dgm:spPr/>
    </dgm:pt>
    <dgm:pt modelId="{95D6F435-AD9D-445C-990B-65716D3CDC32}" type="pres">
      <dgm:prSet presAssocID="{E903E9D2-FCFA-46F6-B7D1-9740E393ABCB}" presName="hierChild4" presStyleCnt="0"/>
      <dgm:spPr/>
    </dgm:pt>
    <dgm:pt modelId="{1D9D1097-8B30-4360-85C1-6065D58FB06D}" type="pres">
      <dgm:prSet presAssocID="{083910EB-58AF-47DB-9C0F-4C5813FB3DCD}" presName="Name37" presStyleLbl="parChTrans1D3" presStyleIdx="0" presStyleCnt="4"/>
      <dgm:spPr/>
    </dgm:pt>
    <dgm:pt modelId="{3A90179A-A92E-4932-8E0F-24359667E1B2}" type="pres">
      <dgm:prSet presAssocID="{5495F00F-A14D-45BF-AB30-60BCDFDCCA38}" presName="hierRoot2" presStyleCnt="0">
        <dgm:presLayoutVars>
          <dgm:hierBranch val="init"/>
        </dgm:presLayoutVars>
      </dgm:prSet>
      <dgm:spPr/>
    </dgm:pt>
    <dgm:pt modelId="{714D31BF-64A9-4447-85D5-66FF261006EA}" type="pres">
      <dgm:prSet presAssocID="{5495F00F-A14D-45BF-AB30-60BCDFDCCA38}" presName="rootComposite" presStyleCnt="0"/>
      <dgm:spPr/>
    </dgm:pt>
    <dgm:pt modelId="{34961CE7-18F5-41F5-9771-601AEF498507}" type="pres">
      <dgm:prSet presAssocID="{5495F00F-A14D-45BF-AB30-60BCDFDCCA38}" presName="rootText" presStyleLbl="node3" presStyleIdx="0" presStyleCnt="4" custScaleX="144467" custScaleY="152778" custLinFactNeighborX="4364" custLinFactNeighborY="-27531">
        <dgm:presLayoutVars>
          <dgm:chPref val="3"/>
        </dgm:presLayoutVars>
      </dgm:prSet>
      <dgm:spPr/>
    </dgm:pt>
    <dgm:pt modelId="{221CC0BC-4BCE-43A2-8BC0-AFD09F8450AB}" type="pres">
      <dgm:prSet presAssocID="{5495F00F-A14D-45BF-AB30-60BCDFDCCA38}" presName="rootConnector" presStyleLbl="node3" presStyleIdx="0" presStyleCnt="4"/>
      <dgm:spPr/>
    </dgm:pt>
    <dgm:pt modelId="{B7D6A0C5-0FDC-49EB-8D80-D709970F0EC8}" type="pres">
      <dgm:prSet presAssocID="{5495F00F-A14D-45BF-AB30-60BCDFDCCA38}" presName="hierChild4" presStyleCnt="0"/>
      <dgm:spPr/>
    </dgm:pt>
    <dgm:pt modelId="{9D626F9A-6AB3-47EA-A0A7-CB3707F3C134}" type="pres">
      <dgm:prSet presAssocID="{5495F00F-A14D-45BF-AB30-60BCDFDCCA38}" presName="hierChild5" presStyleCnt="0"/>
      <dgm:spPr/>
    </dgm:pt>
    <dgm:pt modelId="{8F66AE30-7B43-453D-8CED-8F3D22800BE1}" type="pres">
      <dgm:prSet presAssocID="{6487321E-2DE6-43F9-B020-4A4833C0367B}" presName="Name37" presStyleLbl="parChTrans1D3" presStyleIdx="1" presStyleCnt="4"/>
      <dgm:spPr/>
    </dgm:pt>
    <dgm:pt modelId="{F1DDADE6-0C0D-4633-8887-C4527F6BAEA1}" type="pres">
      <dgm:prSet presAssocID="{C72D7F81-68AC-4FC6-85F7-CF061DCC91FA}" presName="hierRoot2" presStyleCnt="0">
        <dgm:presLayoutVars>
          <dgm:hierBranch/>
        </dgm:presLayoutVars>
      </dgm:prSet>
      <dgm:spPr/>
    </dgm:pt>
    <dgm:pt modelId="{CBC5F99F-B369-4FD1-A885-86A8A608D014}" type="pres">
      <dgm:prSet presAssocID="{C72D7F81-68AC-4FC6-85F7-CF061DCC91FA}" presName="rootComposite" presStyleCnt="0"/>
      <dgm:spPr/>
    </dgm:pt>
    <dgm:pt modelId="{D26A9A60-5201-497A-9065-A05327D47B2C}" type="pres">
      <dgm:prSet presAssocID="{C72D7F81-68AC-4FC6-85F7-CF061DCC91FA}" presName="rootText" presStyleLbl="node3" presStyleIdx="1" presStyleCnt="4" custScaleX="132260" custScaleY="156136" custLinFactNeighborX="-3032" custLinFactNeighborY="-26919">
        <dgm:presLayoutVars>
          <dgm:chPref val="3"/>
        </dgm:presLayoutVars>
      </dgm:prSet>
      <dgm:spPr/>
    </dgm:pt>
    <dgm:pt modelId="{CE677DFA-163A-4C66-96B0-0495E4B22E08}" type="pres">
      <dgm:prSet presAssocID="{C72D7F81-68AC-4FC6-85F7-CF061DCC91FA}" presName="rootConnector" presStyleLbl="node3" presStyleIdx="1" presStyleCnt="4"/>
      <dgm:spPr/>
    </dgm:pt>
    <dgm:pt modelId="{162CDB0C-438E-448F-95CA-294F2EF3232F}" type="pres">
      <dgm:prSet presAssocID="{C72D7F81-68AC-4FC6-85F7-CF061DCC91FA}" presName="hierChild4" presStyleCnt="0"/>
      <dgm:spPr/>
    </dgm:pt>
    <dgm:pt modelId="{E046B729-8778-4FCD-9028-A2BC6EC0208B}" type="pres">
      <dgm:prSet presAssocID="{870EFC06-B530-4B80-AD0A-806BAC4FF252}" presName="Name35" presStyleLbl="parChTrans1D4" presStyleIdx="0" presStyleCnt="1"/>
      <dgm:spPr/>
    </dgm:pt>
    <dgm:pt modelId="{CD2142B3-0D79-4430-91C7-7107D4499853}" type="pres">
      <dgm:prSet presAssocID="{9945F9AA-E6DE-44F9-A70D-1CA37C269C10}" presName="hierRoot2" presStyleCnt="0">
        <dgm:presLayoutVars>
          <dgm:hierBranch val="init"/>
        </dgm:presLayoutVars>
      </dgm:prSet>
      <dgm:spPr/>
    </dgm:pt>
    <dgm:pt modelId="{612CDC55-D166-4DDB-A752-59D001C1FCE5}" type="pres">
      <dgm:prSet presAssocID="{9945F9AA-E6DE-44F9-A70D-1CA37C269C10}" presName="rootComposite" presStyleCnt="0"/>
      <dgm:spPr/>
    </dgm:pt>
    <dgm:pt modelId="{6A234D3A-729D-49AB-9A81-72F449754A3E}" type="pres">
      <dgm:prSet presAssocID="{9945F9AA-E6DE-44F9-A70D-1CA37C269C10}" presName="rootText" presStyleLbl="node4" presStyleIdx="0" presStyleCnt="1" custScaleX="111532" custScaleY="113140" custLinFactNeighborX="-5846" custLinFactNeighborY="-43429">
        <dgm:presLayoutVars>
          <dgm:chPref val="3"/>
        </dgm:presLayoutVars>
      </dgm:prSet>
      <dgm:spPr/>
    </dgm:pt>
    <dgm:pt modelId="{64013390-EDDB-457E-AAB2-ADA79BBAFCBF}" type="pres">
      <dgm:prSet presAssocID="{9945F9AA-E6DE-44F9-A70D-1CA37C269C10}" presName="rootConnector" presStyleLbl="node4" presStyleIdx="0" presStyleCnt="1"/>
      <dgm:spPr/>
    </dgm:pt>
    <dgm:pt modelId="{24C9E40D-D8E8-44EE-B2DC-0160F67BE66D}" type="pres">
      <dgm:prSet presAssocID="{9945F9AA-E6DE-44F9-A70D-1CA37C269C10}" presName="hierChild4" presStyleCnt="0"/>
      <dgm:spPr/>
    </dgm:pt>
    <dgm:pt modelId="{A19B7D1F-E8B6-432A-8190-A2ECE687964E}" type="pres">
      <dgm:prSet presAssocID="{9945F9AA-E6DE-44F9-A70D-1CA37C269C10}" presName="hierChild5" presStyleCnt="0"/>
      <dgm:spPr/>
    </dgm:pt>
    <dgm:pt modelId="{AE86E30B-5C67-42E4-A96A-6ECE4A406C1F}" type="pres">
      <dgm:prSet presAssocID="{C72D7F81-68AC-4FC6-85F7-CF061DCC91FA}" presName="hierChild5" presStyleCnt="0"/>
      <dgm:spPr/>
    </dgm:pt>
    <dgm:pt modelId="{BFFEF8D5-F7FA-48D1-A306-042F3DA27019}" type="pres">
      <dgm:prSet presAssocID="{70712B54-A12E-4E75-8F05-DAA220CFCAA9}" presName="Name37" presStyleLbl="parChTrans1D3" presStyleIdx="2" presStyleCnt="4"/>
      <dgm:spPr/>
    </dgm:pt>
    <dgm:pt modelId="{0B5C2BF5-AFBF-4CF8-9ED4-1F00E1091463}" type="pres">
      <dgm:prSet presAssocID="{9A935E10-F839-4028-B5E3-BFF21254F4FD}" presName="hierRoot2" presStyleCnt="0">
        <dgm:presLayoutVars>
          <dgm:hierBranch val="init"/>
        </dgm:presLayoutVars>
      </dgm:prSet>
      <dgm:spPr/>
    </dgm:pt>
    <dgm:pt modelId="{6AA4C2B0-485D-4EE3-BDB0-BD879B8E9E42}" type="pres">
      <dgm:prSet presAssocID="{9A935E10-F839-4028-B5E3-BFF21254F4FD}" presName="rootComposite" presStyleCnt="0"/>
      <dgm:spPr/>
    </dgm:pt>
    <dgm:pt modelId="{7C755401-8A1F-48B4-85E0-5D0768A12B9D}" type="pres">
      <dgm:prSet presAssocID="{9A935E10-F839-4028-B5E3-BFF21254F4FD}" presName="rootText" presStyleLbl="node3" presStyleIdx="2" presStyleCnt="4" custScaleX="74376" custScaleY="155822" custLinFactNeighborX="-12732" custLinFactNeighborY="-25804">
        <dgm:presLayoutVars>
          <dgm:chPref val="3"/>
        </dgm:presLayoutVars>
      </dgm:prSet>
      <dgm:spPr/>
    </dgm:pt>
    <dgm:pt modelId="{7AF526D2-062A-4A30-B897-8EE25269BB04}" type="pres">
      <dgm:prSet presAssocID="{9A935E10-F839-4028-B5E3-BFF21254F4FD}" presName="rootConnector" presStyleLbl="node3" presStyleIdx="2" presStyleCnt="4"/>
      <dgm:spPr/>
    </dgm:pt>
    <dgm:pt modelId="{738116D1-5F39-464C-92A1-E22420B4DFE0}" type="pres">
      <dgm:prSet presAssocID="{9A935E10-F839-4028-B5E3-BFF21254F4FD}" presName="hierChild4" presStyleCnt="0"/>
      <dgm:spPr/>
    </dgm:pt>
    <dgm:pt modelId="{899820C3-0C70-4754-A328-44A6352EAC52}" type="pres">
      <dgm:prSet presAssocID="{9A935E10-F839-4028-B5E3-BFF21254F4FD}" presName="hierChild5" presStyleCnt="0"/>
      <dgm:spPr/>
    </dgm:pt>
    <dgm:pt modelId="{A7BE5129-A48B-4AFF-8254-BD1DA5DD7FE2}" type="pres">
      <dgm:prSet presAssocID="{2159E2E8-868C-432F-8FAF-DA8D7C2BA819}" presName="Name37" presStyleLbl="parChTrans1D3" presStyleIdx="3" presStyleCnt="4"/>
      <dgm:spPr/>
    </dgm:pt>
    <dgm:pt modelId="{EAE12516-5B80-412E-AE9D-4F1E65106D71}" type="pres">
      <dgm:prSet presAssocID="{EB172AF8-C527-4DEE-8A8C-3AF0C427BEB2}" presName="hierRoot2" presStyleCnt="0">
        <dgm:presLayoutVars>
          <dgm:hierBranch val="init"/>
        </dgm:presLayoutVars>
      </dgm:prSet>
      <dgm:spPr/>
    </dgm:pt>
    <dgm:pt modelId="{F81D9DEF-9D8A-4BF3-836A-25DEFEADD5EE}" type="pres">
      <dgm:prSet presAssocID="{EB172AF8-C527-4DEE-8A8C-3AF0C427BEB2}" presName="rootComposite" presStyleCnt="0"/>
      <dgm:spPr/>
    </dgm:pt>
    <dgm:pt modelId="{3AC7D2E7-F0AE-42D2-830C-3F38DA07CBEA}" type="pres">
      <dgm:prSet presAssocID="{EB172AF8-C527-4DEE-8A8C-3AF0C427BEB2}" presName="rootText" presStyleLbl="node3" presStyleIdx="3" presStyleCnt="4" custScaleX="107034" custScaleY="155197" custLinFactNeighborX="-21922" custLinFactNeighborY="-27259">
        <dgm:presLayoutVars>
          <dgm:chPref val="3"/>
        </dgm:presLayoutVars>
      </dgm:prSet>
      <dgm:spPr/>
    </dgm:pt>
    <dgm:pt modelId="{0E61140C-8A77-495D-A797-24B35D5F8FB7}" type="pres">
      <dgm:prSet presAssocID="{EB172AF8-C527-4DEE-8A8C-3AF0C427BEB2}" presName="rootConnector" presStyleLbl="node3" presStyleIdx="3" presStyleCnt="4"/>
      <dgm:spPr/>
    </dgm:pt>
    <dgm:pt modelId="{14FE3163-A656-4BC2-9304-13A8D1CE9637}" type="pres">
      <dgm:prSet presAssocID="{EB172AF8-C527-4DEE-8A8C-3AF0C427BEB2}" presName="hierChild4" presStyleCnt="0"/>
      <dgm:spPr/>
    </dgm:pt>
    <dgm:pt modelId="{96E35F33-E11C-40F0-9D0E-092C7B1C4D93}" type="pres">
      <dgm:prSet presAssocID="{EB172AF8-C527-4DEE-8A8C-3AF0C427BEB2}" presName="hierChild5" presStyleCnt="0"/>
      <dgm:spPr/>
    </dgm:pt>
    <dgm:pt modelId="{D57A492C-CF5F-4E9F-8C0F-784EDFE611EB}" type="pres">
      <dgm:prSet presAssocID="{E903E9D2-FCFA-46F6-B7D1-9740E393ABCB}" presName="hierChild5" presStyleCnt="0"/>
      <dgm:spPr/>
    </dgm:pt>
    <dgm:pt modelId="{20A4B312-AE8D-446F-84F0-27A6B2122B3E}" type="pres">
      <dgm:prSet presAssocID="{63D43B9E-A3E3-43F8-861A-F0C28E875DE6}" presName="hierChild3" presStyleCnt="0"/>
      <dgm:spPr/>
    </dgm:pt>
  </dgm:ptLst>
  <dgm:cxnLst>
    <dgm:cxn modelId="{9AE84702-7251-4CBB-BECD-97BA28E63B62}" type="presOf" srcId="{870EFC06-B530-4B80-AD0A-806BAC4FF252}" destId="{E046B729-8778-4FCD-9028-A2BC6EC0208B}" srcOrd="0" destOrd="0" presId="urn:microsoft.com/office/officeart/2005/8/layout/orgChart1"/>
    <dgm:cxn modelId="{FE41A707-4C63-445B-9B95-EA66B33E7234}" srcId="{E903E9D2-FCFA-46F6-B7D1-9740E393ABCB}" destId="{C72D7F81-68AC-4FC6-85F7-CF061DCC91FA}" srcOrd="1" destOrd="0" parTransId="{6487321E-2DE6-43F9-B020-4A4833C0367B}" sibTransId="{C0C42669-580E-4ECC-80ED-2A28CCFD2406}"/>
    <dgm:cxn modelId="{4C743308-84B5-4B7C-A871-AAAD612D2FBC}" type="presOf" srcId="{5495F00F-A14D-45BF-AB30-60BCDFDCCA38}" destId="{34961CE7-18F5-41F5-9771-601AEF498507}" srcOrd="0" destOrd="0" presId="urn:microsoft.com/office/officeart/2005/8/layout/orgChart1"/>
    <dgm:cxn modelId="{FDD32713-2E33-42A3-B177-254A97962AD5}" type="presOf" srcId="{2159E2E8-868C-432F-8FAF-DA8D7C2BA819}" destId="{A7BE5129-A48B-4AFF-8254-BD1DA5DD7FE2}" srcOrd="0" destOrd="0" presId="urn:microsoft.com/office/officeart/2005/8/layout/orgChart1"/>
    <dgm:cxn modelId="{2DA62A16-DCD5-4B85-8F85-78178E5868CB}" type="presOf" srcId="{2A7C1DD4-8018-4D2E-9080-6E98FF16329C}" destId="{E3697464-AD40-4CB3-8637-B728DD0EE7F0}" srcOrd="0" destOrd="0" presId="urn:microsoft.com/office/officeart/2005/8/layout/orgChart1"/>
    <dgm:cxn modelId="{B1C25918-0A1F-485D-86A6-7C5DA82460D8}" type="presOf" srcId="{6487321E-2DE6-43F9-B020-4A4833C0367B}" destId="{8F66AE30-7B43-453D-8CED-8F3D22800BE1}" srcOrd="0" destOrd="0" presId="urn:microsoft.com/office/officeart/2005/8/layout/orgChart1"/>
    <dgm:cxn modelId="{A4395D1B-08BF-46AD-BADE-A78F1B49D923}" type="presOf" srcId="{626E7C61-EE89-4C40-AD2F-06F65AC8E094}" destId="{F6EE9F49-17AA-45D6-BC62-843AB03BBFD0}" srcOrd="0" destOrd="0" presId="urn:microsoft.com/office/officeart/2005/8/layout/orgChart1"/>
    <dgm:cxn modelId="{3DDEBE21-1719-4DC6-A602-202A53E99E96}" srcId="{E903E9D2-FCFA-46F6-B7D1-9740E393ABCB}" destId="{9A935E10-F839-4028-B5E3-BFF21254F4FD}" srcOrd="2" destOrd="0" parTransId="{70712B54-A12E-4E75-8F05-DAA220CFCAA9}" sibTransId="{3E5C16D2-083B-43F6-8261-38C289A0BAE0}"/>
    <dgm:cxn modelId="{7BAF5B23-B7AB-4BC9-B110-4C28592BF2CC}" type="presOf" srcId="{9945F9AA-E6DE-44F9-A70D-1CA37C269C10}" destId="{64013390-EDDB-457E-AAB2-ADA79BBAFCBF}" srcOrd="1" destOrd="0" presId="urn:microsoft.com/office/officeart/2005/8/layout/orgChart1"/>
    <dgm:cxn modelId="{B2F48C3E-6958-44D0-A3AB-E1A6BBE5F4BD}" type="presOf" srcId="{EB172AF8-C527-4DEE-8A8C-3AF0C427BEB2}" destId="{3AC7D2E7-F0AE-42D2-830C-3F38DA07CBEA}" srcOrd="0" destOrd="0" presId="urn:microsoft.com/office/officeart/2005/8/layout/orgChart1"/>
    <dgm:cxn modelId="{6B0E2F3F-D222-4A4F-A641-D486C6B19C49}" type="presOf" srcId="{70712B54-A12E-4E75-8F05-DAA220CFCAA9}" destId="{BFFEF8D5-F7FA-48D1-A306-042F3DA27019}" srcOrd="0" destOrd="0" presId="urn:microsoft.com/office/officeart/2005/8/layout/orgChart1"/>
    <dgm:cxn modelId="{739E646D-CE12-40F1-8EC2-7729D909B377}" type="presOf" srcId="{9A935E10-F839-4028-B5E3-BFF21254F4FD}" destId="{7AF526D2-062A-4A30-B897-8EE25269BB04}" srcOrd="1" destOrd="0" presId="urn:microsoft.com/office/officeart/2005/8/layout/orgChart1"/>
    <dgm:cxn modelId="{609D5F57-E4C7-40D6-87D3-04AF7472D115}" srcId="{C72D7F81-68AC-4FC6-85F7-CF061DCC91FA}" destId="{9945F9AA-E6DE-44F9-A70D-1CA37C269C10}" srcOrd="0" destOrd="0" parTransId="{870EFC06-B530-4B80-AD0A-806BAC4FF252}" sibTransId="{6134E4CF-A08A-4BC9-B26C-0C086708CDF8}"/>
    <dgm:cxn modelId="{3BE71D99-96D7-4D12-ADFB-FE55EECC99A9}" type="presOf" srcId="{5495F00F-A14D-45BF-AB30-60BCDFDCCA38}" destId="{221CC0BC-4BCE-43A2-8BC0-AFD09F8450AB}" srcOrd="1" destOrd="0" presId="urn:microsoft.com/office/officeart/2005/8/layout/orgChart1"/>
    <dgm:cxn modelId="{55AA239C-11A1-4CEB-9366-1551D16D127D}" type="presOf" srcId="{63D43B9E-A3E3-43F8-861A-F0C28E875DE6}" destId="{0540F191-035B-494A-96D6-A93B89F58962}" srcOrd="0" destOrd="0" presId="urn:microsoft.com/office/officeart/2005/8/layout/orgChart1"/>
    <dgm:cxn modelId="{9F820DA2-2A8C-4304-A7DC-F5D5A58C2881}" srcId="{E903E9D2-FCFA-46F6-B7D1-9740E393ABCB}" destId="{5495F00F-A14D-45BF-AB30-60BCDFDCCA38}" srcOrd="0" destOrd="0" parTransId="{083910EB-58AF-47DB-9C0F-4C5813FB3DCD}" sibTransId="{8D0E5DA4-F5BF-400A-A37A-2532E6B4DC52}"/>
    <dgm:cxn modelId="{565C08A7-EB67-468D-8C86-ED2EE5E02BF5}" srcId="{63D43B9E-A3E3-43F8-861A-F0C28E875DE6}" destId="{E903E9D2-FCFA-46F6-B7D1-9740E393ABCB}" srcOrd="0" destOrd="0" parTransId="{626E7C61-EE89-4C40-AD2F-06F65AC8E094}" sibTransId="{4E8D3C10-CE28-4E29-96E9-9940A00071D9}"/>
    <dgm:cxn modelId="{BC84B1A9-8586-4932-9D2D-3D49CCDF403C}" type="presOf" srcId="{63D43B9E-A3E3-43F8-861A-F0C28E875DE6}" destId="{6DE58149-BEA8-4D54-8503-585BD450467E}" srcOrd="1" destOrd="0" presId="urn:microsoft.com/office/officeart/2005/8/layout/orgChart1"/>
    <dgm:cxn modelId="{3C2C99C0-21E7-4809-A599-758965A149FA}" type="presOf" srcId="{E903E9D2-FCFA-46F6-B7D1-9740E393ABCB}" destId="{A559B8B3-E6D8-4787-B14E-71EED4F4D647}" srcOrd="1" destOrd="0" presId="urn:microsoft.com/office/officeart/2005/8/layout/orgChart1"/>
    <dgm:cxn modelId="{0DD94FCE-8EEF-4102-A1C5-B0F33822F5F9}" srcId="{2A7C1DD4-8018-4D2E-9080-6E98FF16329C}" destId="{63D43B9E-A3E3-43F8-861A-F0C28E875DE6}" srcOrd="0" destOrd="0" parTransId="{E03B36DB-86E4-4B6C-B839-C5C12222E5A0}" sibTransId="{64C7A8DD-90D0-42D0-ACE7-C6F013133A58}"/>
    <dgm:cxn modelId="{0C9BE8D3-C15D-45BA-90AD-C2FD34A3BFA3}" type="presOf" srcId="{083910EB-58AF-47DB-9C0F-4C5813FB3DCD}" destId="{1D9D1097-8B30-4360-85C1-6065D58FB06D}" srcOrd="0" destOrd="0" presId="urn:microsoft.com/office/officeart/2005/8/layout/orgChart1"/>
    <dgm:cxn modelId="{8B5A70DE-74AB-4F35-B287-258D98BC6F34}" type="presOf" srcId="{C72D7F81-68AC-4FC6-85F7-CF061DCC91FA}" destId="{D26A9A60-5201-497A-9065-A05327D47B2C}" srcOrd="0" destOrd="0" presId="urn:microsoft.com/office/officeart/2005/8/layout/orgChart1"/>
    <dgm:cxn modelId="{189BDBDE-4F40-4A9E-AB88-DF890D13F14C}" type="presOf" srcId="{EB172AF8-C527-4DEE-8A8C-3AF0C427BEB2}" destId="{0E61140C-8A77-495D-A797-24B35D5F8FB7}" srcOrd="1" destOrd="0" presId="urn:microsoft.com/office/officeart/2005/8/layout/orgChart1"/>
    <dgm:cxn modelId="{A72A16E9-062D-4BFD-9C7E-058FECF5824E}" srcId="{E903E9D2-FCFA-46F6-B7D1-9740E393ABCB}" destId="{EB172AF8-C527-4DEE-8A8C-3AF0C427BEB2}" srcOrd="3" destOrd="0" parTransId="{2159E2E8-868C-432F-8FAF-DA8D7C2BA819}" sibTransId="{E232C88D-5F80-4364-A2E2-96EFC3A6105F}"/>
    <dgm:cxn modelId="{816438EA-0525-46FD-B38D-87D9AEAF6017}" type="presOf" srcId="{C72D7F81-68AC-4FC6-85F7-CF061DCC91FA}" destId="{CE677DFA-163A-4C66-96B0-0495E4B22E08}" srcOrd="1" destOrd="0" presId="urn:microsoft.com/office/officeart/2005/8/layout/orgChart1"/>
    <dgm:cxn modelId="{AA08CCF0-BC42-4234-82A9-ABD37AAB2187}" type="presOf" srcId="{9A935E10-F839-4028-B5E3-BFF21254F4FD}" destId="{7C755401-8A1F-48B4-85E0-5D0768A12B9D}" srcOrd="0" destOrd="0" presId="urn:microsoft.com/office/officeart/2005/8/layout/orgChart1"/>
    <dgm:cxn modelId="{1E3118F1-D10D-48FE-AEC2-CF74C3D7FD90}" type="presOf" srcId="{9945F9AA-E6DE-44F9-A70D-1CA37C269C10}" destId="{6A234D3A-729D-49AB-9A81-72F449754A3E}" srcOrd="0" destOrd="0" presId="urn:microsoft.com/office/officeart/2005/8/layout/orgChart1"/>
    <dgm:cxn modelId="{867C3CFF-E67A-47A5-BCED-F44107FDA267}" type="presOf" srcId="{E903E9D2-FCFA-46F6-B7D1-9740E393ABCB}" destId="{47A11E76-15CA-4F0E-BAD2-C262B48899CD}" srcOrd="0" destOrd="0" presId="urn:microsoft.com/office/officeart/2005/8/layout/orgChart1"/>
    <dgm:cxn modelId="{3D55D75C-0D6A-4BF3-9E20-9990EE99F721}" type="presParOf" srcId="{E3697464-AD40-4CB3-8637-B728DD0EE7F0}" destId="{AB17E71D-2EB9-4E90-97FB-EB5111EF1E75}" srcOrd="0" destOrd="0" presId="urn:microsoft.com/office/officeart/2005/8/layout/orgChart1"/>
    <dgm:cxn modelId="{4D57B931-0EBA-44F0-8E2F-40BF7DF6020E}" type="presParOf" srcId="{AB17E71D-2EB9-4E90-97FB-EB5111EF1E75}" destId="{F4B3CD56-4394-4753-9B4C-92BC57D335E5}" srcOrd="0" destOrd="0" presId="urn:microsoft.com/office/officeart/2005/8/layout/orgChart1"/>
    <dgm:cxn modelId="{FD968F58-BB75-4592-A2D7-0157DF0B5A9B}" type="presParOf" srcId="{F4B3CD56-4394-4753-9B4C-92BC57D335E5}" destId="{0540F191-035B-494A-96D6-A93B89F58962}" srcOrd="0" destOrd="0" presId="urn:microsoft.com/office/officeart/2005/8/layout/orgChart1"/>
    <dgm:cxn modelId="{51F266DC-DEC6-4CF5-8ADF-7AEC00B1A892}" type="presParOf" srcId="{F4B3CD56-4394-4753-9B4C-92BC57D335E5}" destId="{6DE58149-BEA8-4D54-8503-585BD450467E}" srcOrd="1" destOrd="0" presId="urn:microsoft.com/office/officeart/2005/8/layout/orgChart1"/>
    <dgm:cxn modelId="{7DBA931C-FCD3-4AAB-84F2-8E36A5CE7CA9}" type="presParOf" srcId="{AB17E71D-2EB9-4E90-97FB-EB5111EF1E75}" destId="{A0C5F929-71CA-42D0-898D-2B698D9C86AF}" srcOrd="1" destOrd="0" presId="urn:microsoft.com/office/officeart/2005/8/layout/orgChart1"/>
    <dgm:cxn modelId="{58BC20C1-E43F-4513-B9BB-6FB4171453EF}" type="presParOf" srcId="{A0C5F929-71CA-42D0-898D-2B698D9C86AF}" destId="{F6EE9F49-17AA-45D6-BC62-843AB03BBFD0}" srcOrd="0" destOrd="0" presId="urn:microsoft.com/office/officeart/2005/8/layout/orgChart1"/>
    <dgm:cxn modelId="{18FCB62C-E68B-4024-9B56-7B1A5A577BF3}" type="presParOf" srcId="{A0C5F929-71CA-42D0-898D-2B698D9C86AF}" destId="{5A22568B-8E82-4208-B023-F3FC9CB5C858}" srcOrd="1" destOrd="0" presId="urn:microsoft.com/office/officeart/2005/8/layout/orgChart1"/>
    <dgm:cxn modelId="{F82B7687-0A16-408A-832D-40084FAB9E41}" type="presParOf" srcId="{5A22568B-8E82-4208-B023-F3FC9CB5C858}" destId="{A7D04A67-85FF-41A1-B755-4F17D577CDD7}" srcOrd="0" destOrd="0" presId="urn:microsoft.com/office/officeart/2005/8/layout/orgChart1"/>
    <dgm:cxn modelId="{8CB04805-C37A-4DEB-96AA-328C3EF3A138}" type="presParOf" srcId="{A7D04A67-85FF-41A1-B755-4F17D577CDD7}" destId="{47A11E76-15CA-4F0E-BAD2-C262B48899CD}" srcOrd="0" destOrd="0" presId="urn:microsoft.com/office/officeart/2005/8/layout/orgChart1"/>
    <dgm:cxn modelId="{5B543A08-D47E-494A-AE8F-236853956C8B}" type="presParOf" srcId="{A7D04A67-85FF-41A1-B755-4F17D577CDD7}" destId="{A559B8B3-E6D8-4787-B14E-71EED4F4D647}" srcOrd="1" destOrd="0" presId="urn:microsoft.com/office/officeart/2005/8/layout/orgChart1"/>
    <dgm:cxn modelId="{3077796C-CC48-4C54-B0B9-6DBBAB6A423C}" type="presParOf" srcId="{5A22568B-8E82-4208-B023-F3FC9CB5C858}" destId="{95D6F435-AD9D-445C-990B-65716D3CDC32}" srcOrd="1" destOrd="0" presId="urn:microsoft.com/office/officeart/2005/8/layout/orgChart1"/>
    <dgm:cxn modelId="{FAA2C43D-10D5-44AF-84D3-A26126CC0DAA}" type="presParOf" srcId="{95D6F435-AD9D-445C-990B-65716D3CDC32}" destId="{1D9D1097-8B30-4360-85C1-6065D58FB06D}" srcOrd="0" destOrd="0" presId="urn:microsoft.com/office/officeart/2005/8/layout/orgChart1"/>
    <dgm:cxn modelId="{925CCB36-175F-4003-B05D-D2BFA8BC286A}" type="presParOf" srcId="{95D6F435-AD9D-445C-990B-65716D3CDC32}" destId="{3A90179A-A92E-4932-8E0F-24359667E1B2}" srcOrd="1" destOrd="0" presId="urn:microsoft.com/office/officeart/2005/8/layout/orgChart1"/>
    <dgm:cxn modelId="{A1000645-BC33-4282-ACA5-08CCE6E51EA7}" type="presParOf" srcId="{3A90179A-A92E-4932-8E0F-24359667E1B2}" destId="{714D31BF-64A9-4447-85D5-66FF261006EA}" srcOrd="0" destOrd="0" presId="urn:microsoft.com/office/officeart/2005/8/layout/orgChart1"/>
    <dgm:cxn modelId="{FA7AB3EA-DD1C-4BD4-AAB7-9E542336C0BB}" type="presParOf" srcId="{714D31BF-64A9-4447-85D5-66FF261006EA}" destId="{34961CE7-18F5-41F5-9771-601AEF498507}" srcOrd="0" destOrd="0" presId="urn:microsoft.com/office/officeart/2005/8/layout/orgChart1"/>
    <dgm:cxn modelId="{B10D87BF-F1B8-4C68-908F-5AB1DB92D4EB}" type="presParOf" srcId="{714D31BF-64A9-4447-85D5-66FF261006EA}" destId="{221CC0BC-4BCE-43A2-8BC0-AFD09F8450AB}" srcOrd="1" destOrd="0" presId="urn:microsoft.com/office/officeart/2005/8/layout/orgChart1"/>
    <dgm:cxn modelId="{4BEFD143-717F-4AF7-A4EF-DED59E0FCEE8}" type="presParOf" srcId="{3A90179A-A92E-4932-8E0F-24359667E1B2}" destId="{B7D6A0C5-0FDC-49EB-8D80-D709970F0EC8}" srcOrd="1" destOrd="0" presId="urn:microsoft.com/office/officeart/2005/8/layout/orgChart1"/>
    <dgm:cxn modelId="{EEC0DCA0-ADFE-48F5-927B-78495C8F1A1A}" type="presParOf" srcId="{3A90179A-A92E-4932-8E0F-24359667E1B2}" destId="{9D626F9A-6AB3-47EA-A0A7-CB3707F3C134}" srcOrd="2" destOrd="0" presId="urn:microsoft.com/office/officeart/2005/8/layout/orgChart1"/>
    <dgm:cxn modelId="{F2EFD285-0894-4A42-937C-9EA6EBD47261}" type="presParOf" srcId="{95D6F435-AD9D-445C-990B-65716D3CDC32}" destId="{8F66AE30-7B43-453D-8CED-8F3D22800BE1}" srcOrd="2" destOrd="0" presId="urn:microsoft.com/office/officeart/2005/8/layout/orgChart1"/>
    <dgm:cxn modelId="{1DD8C3C5-7E8B-4E00-AD34-10ACF1FCB355}" type="presParOf" srcId="{95D6F435-AD9D-445C-990B-65716D3CDC32}" destId="{F1DDADE6-0C0D-4633-8887-C4527F6BAEA1}" srcOrd="3" destOrd="0" presId="urn:microsoft.com/office/officeart/2005/8/layout/orgChart1"/>
    <dgm:cxn modelId="{DFBF701F-57C8-4314-AE99-08363E2C3E7E}" type="presParOf" srcId="{F1DDADE6-0C0D-4633-8887-C4527F6BAEA1}" destId="{CBC5F99F-B369-4FD1-A885-86A8A608D014}" srcOrd="0" destOrd="0" presId="urn:microsoft.com/office/officeart/2005/8/layout/orgChart1"/>
    <dgm:cxn modelId="{0297D0E8-69C1-4B1C-8BD8-AC7DCD43996F}" type="presParOf" srcId="{CBC5F99F-B369-4FD1-A885-86A8A608D014}" destId="{D26A9A60-5201-497A-9065-A05327D47B2C}" srcOrd="0" destOrd="0" presId="urn:microsoft.com/office/officeart/2005/8/layout/orgChart1"/>
    <dgm:cxn modelId="{2F1BD8D3-EF68-43D7-8441-14E36310E67A}" type="presParOf" srcId="{CBC5F99F-B369-4FD1-A885-86A8A608D014}" destId="{CE677DFA-163A-4C66-96B0-0495E4B22E08}" srcOrd="1" destOrd="0" presId="urn:microsoft.com/office/officeart/2005/8/layout/orgChart1"/>
    <dgm:cxn modelId="{FE93AB12-31D4-42A6-9673-75C3568C891F}" type="presParOf" srcId="{F1DDADE6-0C0D-4633-8887-C4527F6BAEA1}" destId="{162CDB0C-438E-448F-95CA-294F2EF3232F}" srcOrd="1" destOrd="0" presId="urn:microsoft.com/office/officeart/2005/8/layout/orgChart1"/>
    <dgm:cxn modelId="{76B4E6D1-F4BB-40EB-8480-5D6292911E6B}" type="presParOf" srcId="{162CDB0C-438E-448F-95CA-294F2EF3232F}" destId="{E046B729-8778-4FCD-9028-A2BC6EC0208B}" srcOrd="0" destOrd="0" presId="urn:microsoft.com/office/officeart/2005/8/layout/orgChart1"/>
    <dgm:cxn modelId="{1FA72C7F-261C-4827-A44B-59C3B0BBA50A}" type="presParOf" srcId="{162CDB0C-438E-448F-95CA-294F2EF3232F}" destId="{CD2142B3-0D79-4430-91C7-7107D4499853}" srcOrd="1" destOrd="0" presId="urn:microsoft.com/office/officeart/2005/8/layout/orgChart1"/>
    <dgm:cxn modelId="{FE4ADF84-4C9B-4E5A-B9A9-CBE2A09267AE}" type="presParOf" srcId="{CD2142B3-0D79-4430-91C7-7107D4499853}" destId="{612CDC55-D166-4DDB-A752-59D001C1FCE5}" srcOrd="0" destOrd="0" presId="urn:microsoft.com/office/officeart/2005/8/layout/orgChart1"/>
    <dgm:cxn modelId="{5D0C1BBC-CD31-404F-B380-6A9FB7595EDE}" type="presParOf" srcId="{612CDC55-D166-4DDB-A752-59D001C1FCE5}" destId="{6A234D3A-729D-49AB-9A81-72F449754A3E}" srcOrd="0" destOrd="0" presId="urn:microsoft.com/office/officeart/2005/8/layout/orgChart1"/>
    <dgm:cxn modelId="{CECEA24B-CFDC-4F13-AAD7-3C8BF91627FA}" type="presParOf" srcId="{612CDC55-D166-4DDB-A752-59D001C1FCE5}" destId="{64013390-EDDB-457E-AAB2-ADA79BBAFCBF}" srcOrd="1" destOrd="0" presId="urn:microsoft.com/office/officeart/2005/8/layout/orgChart1"/>
    <dgm:cxn modelId="{124D797A-9530-4954-90C4-259CEDE347AC}" type="presParOf" srcId="{CD2142B3-0D79-4430-91C7-7107D4499853}" destId="{24C9E40D-D8E8-44EE-B2DC-0160F67BE66D}" srcOrd="1" destOrd="0" presId="urn:microsoft.com/office/officeart/2005/8/layout/orgChart1"/>
    <dgm:cxn modelId="{46616BE2-971C-4BBC-A986-F835F86E77E2}" type="presParOf" srcId="{CD2142B3-0D79-4430-91C7-7107D4499853}" destId="{A19B7D1F-E8B6-432A-8190-A2ECE687964E}" srcOrd="2" destOrd="0" presId="urn:microsoft.com/office/officeart/2005/8/layout/orgChart1"/>
    <dgm:cxn modelId="{91B2AFD1-8A55-4F08-9C46-EB58C164E280}" type="presParOf" srcId="{F1DDADE6-0C0D-4633-8887-C4527F6BAEA1}" destId="{AE86E30B-5C67-42E4-A96A-6ECE4A406C1F}" srcOrd="2" destOrd="0" presId="urn:microsoft.com/office/officeart/2005/8/layout/orgChart1"/>
    <dgm:cxn modelId="{EFBDAA2A-9AC8-4476-AC2B-771C4A559F50}" type="presParOf" srcId="{95D6F435-AD9D-445C-990B-65716D3CDC32}" destId="{BFFEF8D5-F7FA-48D1-A306-042F3DA27019}" srcOrd="4" destOrd="0" presId="urn:microsoft.com/office/officeart/2005/8/layout/orgChart1"/>
    <dgm:cxn modelId="{95155B91-7468-4026-AC72-C1C2C98768AB}" type="presParOf" srcId="{95D6F435-AD9D-445C-990B-65716D3CDC32}" destId="{0B5C2BF5-AFBF-4CF8-9ED4-1F00E1091463}" srcOrd="5" destOrd="0" presId="urn:microsoft.com/office/officeart/2005/8/layout/orgChart1"/>
    <dgm:cxn modelId="{8B1039EF-517F-4904-A62F-B3AA1445B564}" type="presParOf" srcId="{0B5C2BF5-AFBF-4CF8-9ED4-1F00E1091463}" destId="{6AA4C2B0-485D-4EE3-BDB0-BD879B8E9E42}" srcOrd="0" destOrd="0" presId="urn:microsoft.com/office/officeart/2005/8/layout/orgChart1"/>
    <dgm:cxn modelId="{0D7853E1-45ED-4859-BC57-9F62F0C25905}" type="presParOf" srcId="{6AA4C2B0-485D-4EE3-BDB0-BD879B8E9E42}" destId="{7C755401-8A1F-48B4-85E0-5D0768A12B9D}" srcOrd="0" destOrd="0" presId="urn:microsoft.com/office/officeart/2005/8/layout/orgChart1"/>
    <dgm:cxn modelId="{81BF6170-9B17-4FE4-8367-FDCE0E1C66B6}" type="presParOf" srcId="{6AA4C2B0-485D-4EE3-BDB0-BD879B8E9E42}" destId="{7AF526D2-062A-4A30-B897-8EE25269BB04}" srcOrd="1" destOrd="0" presId="urn:microsoft.com/office/officeart/2005/8/layout/orgChart1"/>
    <dgm:cxn modelId="{ECB89B32-8AF8-4135-B865-39D94C1E9EA9}" type="presParOf" srcId="{0B5C2BF5-AFBF-4CF8-9ED4-1F00E1091463}" destId="{738116D1-5F39-464C-92A1-E22420B4DFE0}" srcOrd="1" destOrd="0" presId="urn:microsoft.com/office/officeart/2005/8/layout/orgChart1"/>
    <dgm:cxn modelId="{0F45050A-679E-4E73-B7CC-A9A8ED8A2B19}" type="presParOf" srcId="{0B5C2BF5-AFBF-4CF8-9ED4-1F00E1091463}" destId="{899820C3-0C70-4754-A328-44A6352EAC52}" srcOrd="2" destOrd="0" presId="urn:microsoft.com/office/officeart/2005/8/layout/orgChart1"/>
    <dgm:cxn modelId="{5F795331-C580-455C-BE22-6E7A07A4E28A}" type="presParOf" srcId="{95D6F435-AD9D-445C-990B-65716D3CDC32}" destId="{A7BE5129-A48B-4AFF-8254-BD1DA5DD7FE2}" srcOrd="6" destOrd="0" presId="urn:microsoft.com/office/officeart/2005/8/layout/orgChart1"/>
    <dgm:cxn modelId="{34C749E0-AEF6-4505-B3DF-DC1461D6F771}" type="presParOf" srcId="{95D6F435-AD9D-445C-990B-65716D3CDC32}" destId="{EAE12516-5B80-412E-AE9D-4F1E65106D71}" srcOrd="7" destOrd="0" presId="urn:microsoft.com/office/officeart/2005/8/layout/orgChart1"/>
    <dgm:cxn modelId="{08BDFD2E-25FA-4226-AD8F-3621CDC8E51C}" type="presParOf" srcId="{EAE12516-5B80-412E-AE9D-4F1E65106D71}" destId="{F81D9DEF-9D8A-4BF3-836A-25DEFEADD5EE}" srcOrd="0" destOrd="0" presId="urn:microsoft.com/office/officeart/2005/8/layout/orgChart1"/>
    <dgm:cxn modelId="{C1B4EBD3-EBE6-4775-842B-C811FD24A7CA}" type="presParOf" srcId="{F81D9DEF-9D8A-4BF3-836A-25DEFEADD5EE}" destId="{3AC7D2E7-F0AE-42D2-830C-3F38DA07CBEA}" srcOrd="0" destOrd="0" presId="urn:microsoft.com/office/officeart/2005/8/layout/orgChart1"/>
    <dgm:cxn modelId="{029B1FB4-111B-4E4F-BC37-B4CCEDB7A957}" type="presParOf" srcId="{F81D9DEF-9D8A-4BF3-836A-25DEFEADD5EE}" destId="{0E61140C-8A77-495D-A797-24B35D5F8FB7}" srcOrd="1" destOrd="0" presId="urn:microsoft.com/office/officeart/2005/8/layout/orgChart1"/>
    <dgm:cxn modelId="{3ADE34B1-8CF2-461C-8D97-AE5A1317F18E}" type="presParOf" srcId="{EAE12516-5B80-412E-AE9D-4F1E65106D71}" destId="{14FE3163-A656-4BC2-9304-13A8D1CE9637}" srcOrd="1" destOrd="0" presId="urn:microsoft.com/office/officeart/2005/8/layout/orgChart1"/>
    <dgm:cxn modelId="{B0152406-55B5-4D7F-9CD7-F7C84765C0BE}" type="presParOf" srcId="{EAE12516-5B80-412E-AE9D-4F1E65106D71}" destId="{96E35F33-E11C-40F0-9D0E-092C7B1C4D93}" srcOrd="2" destOrd="0" presId="urn:microsoft.com/office/officeart/2005/8/layout/orgChart1"/>
    <dgm:cxn modelId="{9CA9160C-7827-4857-AA6A-33107195585D}" type="presParOf" srcId="{5A22568B-8E82-4208-B023-F3FC9CB5C858}" destId="{D57A492C-CF5F-4E9F-8C0F-784EDFE611EB}" srcOrd="2" destOrd="0" presId="urn:microsoft.com/office/officeart/2005/8/layout/orgChart1"/>
    <dgm:cxn modelId="{B285606E-D221-403B-8F68-610364A3481A}" type="presParOf" srcId="{AB17E71D-2EB9-4E90-97FB-EB5111EF1E75}" destId="{20A4B312-AE8D-446F-84F0-27A6B2122B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D9D78-98FE-4B1E-8BC8-ABB879837000}">
      <dsp:nvSpPr>
        <dsp:cNvPr id="0" name=""/>
        <dsp:cNvSpPr/>
      </dsp:nvSpPr>
      <dsp:spPr>
        <a:xfrm>
          <a:off x="-5567079" y="-852415"/>
          <a:ext cx="6629338" cy="6629338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E0330-8216-4461-B5D1-EE53E799FB9A}">
      <dsp:nvSpPr>
        <dsp:cNvPr id="0" name=""/>
        <dsp:cNvSpPr/>
      </dsp:nvSpPr>
      <dsp:spPr>
        <a:xfrm>
          <a:off x="683521" y="571966"/>
          <a:ext cx="8888855" cy="8258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76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Absolvent si uvědomuje hodnotu role univerzity pro svůj život.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>
              <a:latin typeface="+mn-lt"/>
              <a:cs typeface="Times New Roman" panose="02020603050405020304" pitchFamily="18" charset="0"/>
            </a:rPr>
            <a:t>Ví, jaké služby a možnosti realizace mu univerzita nabízí.</a:t>
          </a:r>
          <a:endParaRPr lang="cs-CZ" sz="1700" kern="1200">
            <a:latin typeface="+mn-lt"/>
          </a:endParaRPr>
        </a:p>
      </dsp:txBody>
      <dsp:txXfrm>
        <a:off x="683521" y="571966"/>
        <a:ext cx="8888855" cy="825869"/>
      </dsp:txXfrm>
    </dsp:sp>
    <dsp:sp modelId="{0EAF39F8-5F94-4DDB-8A38-6C8557EEE3E4}">
      <dsp:nvSpPr>
        <dsp:cNvPr id="0" name=""/>
        <dsp:cNvSpPr/>
      </dsp:nvSpPr>
      <dsp:spPr>
        <a:xfrm>
          <a:off x="67958" y="369338"/>
          <a:ext cx="1231126" cy="123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1016B-3E88-4C47-8770-0C868304C150}">
      <dsp:nvSpPr>
        <dsp:cNvPr id="0" name=""/>
        <dsp:cNvSpPr/>
      </dsp:nvSpPr>
      <dsp:spPr>
        <a:xfrm>
          <a:off x="1041533" y="1808481"/>
          <a:ext cx="8530843" cy="130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76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Absolvent cítí sounáležitost k univerzitě.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>
              <a:latin typeface="+mn-lt"/>
              <a:cs typeface="Times New Roman" panose="02020603050405020304" pitchFamily="18" charset="0"/>
            </a:rPr>
            <a:t>Cítí se být součástí univerzitní komunity.</a:t>
          </a:r>
          <a:endParaRPr lang="cs-CZ" sz="1600" kern="120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>
              <a:latin typeface="+mn-lt"/>
              <a:cs typeface="Times New Roman" panose="02020603050405020304" pitchFamily="18" charset="0"/>
            </a:rPr>
            <a:t>Je ambasadorem univerzity všude, kde se pohybuje.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>
              <a:latin typeface="+mn-lt"/>
              <a:cs typeface="Times New Roman" panose="02020603050405020304" pitchFamily="18" charset="0"/>
            </a:rPr>
            <a:t>Podporuje a přispívá na univerzitní aktivity.</a:t>
          </a:r>
        </a:p>
      </dsp:txBody>
      <dsp:txXfrm>
        <a:off x="1041533" y="1808481"/>
        <a:ext cx="8530843" cy="1303054"/>
      </dsp:txXfrm>
    </dsp:sp>
    <dsp:sp modelId="{6A5D1074-7325-4FB4-9110-8D9B6D8E762E}">
      <dsp:nvSpPr>
        <dsp:cNvPr id="0" name=""/>
        <dsp:cNvSpPr/>
      </dsp:nvSpPr>
      <dsp:spPr>
        <a:xfrm>
          <a:off x="425969" y="1846690"/>
          <a:ext cx="1231126" cy="123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18839-88C7-490E-ABFE-077F37597056}">
      <dsp:nvSpPr>
        <dsp:cNvPr id="0" name=""/>
        <dsp:cNvSpPr/>
      </dsp:nvSpPr>
      <dsp:spPr>
        <a:xfrm>
          <a:off x="683521" y="3385028"/>
          <a:ext cx="8888855" cy="1109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76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Absolvent je aktérem v činnosti univerzity.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>
              <a:latin typeface="+mn-lt"/>
              <a:cs typeface="Times New Roman" panose="02020603050405020304" pitchFamily="18" charset="0"/>
            </a:rPr>
            <a:t>Poskytuje své profesní schopnosti a zkušenosti pro rozvoj univerzity.</a:t>
          </a:r>
          <a:endParaRPr lang="cs-CZ" sz="1700" kern="1200"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>
              <a:latin typeface="+mn-lt"/>
              <a:cs typeface="Times New Roman" panose="02020603050405020304" pitchFamily="18" charset="0"/>
            </a:rPr>
            <a:t>Aktivně vyhledává možnosti spolupráce a realizace s univerzitou.</a:t>
          </a:r>
        </a:p>
      </dsp:txBody>
      <dsp:txXfrm>
        <a:off x="683521" y="3385028"/>
        <a:ext cx="8888855" cy="1109156"/>
      </dsp:txXfrm>
    </dsp:sp>
    <dsp:sp modelId="{C29B02D4-4596-486F-B1F3-4D82624FA6CB}">
      <dsp:nvSpPr>
        <dsp:cNvPr id="0" name=""/>
        <dsp:cNvSpPr/>
      </dsp:nvSpPr>
      <dsp:spPr>
        <a:xfrm>
          <a:off x="67958" y="3324042"/>
          <a:ext cx="1231126" cy="123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E5129-A48B-4AFF-8254-BD1DA5DD7FE2}">
      <dsp:nvSpPr>
        <dsp:cNvPr id="0" name=""/>
        <dsp:cNvSpPr/>
      </dsp:nvSpPr>
      <dsp:spPr>
        <a:xfrm>
          <a:off x="3469653" y="1386004"/>
          <a:ext cx="2287325" cy="195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931"/>
              </a:lnTo>
              <a:lnTo>
                <a:pt x="1908075" y="110931"/>
              </a:lnTo>
              <a:lnTo>
                <a:pt x="1908075" y="221863"/>
              </a:lnTo>
            </a:path>
          </a:pathLst>
        </a:custGeom>
        <a:noFill/>
        <a:ln w="2540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EF8D5-F7FA-48D1-A306-042F3DA27019}">
      <dsp:nvSpPr>
        <dsp:cNvPr id="0" name=""/>
        <dsp:cNvSpPr/>
      </dsp:nvSpPr>
      <dsp:spPr>
        <a:xfrm>
          <a:off x="3469653" y="1386004"/>
          <a:ext cx="1026533" cy="204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931"/>
              </a:lnTo>
              <a:lnTo>
                <a:pt x="868686" y="110931"/>
              </a:lnTo>
              <a:lnTo>
                <a:pt x="868686" y="221863"/>
              </a:lnTo>
            </a:path>
          </a:pathLst>
        </a:custGeom>
        <a:noFill/>
        <a:ln w="2540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6B729-8778-4FCD-9028-A2BC6EC0208B}">
      <dsp:nvSpPr>
        <dsp:cNvPr id="0" name=""/>
        <dsp:cNvSpPr/>
      </dsp:nvSpPr>
      <dsp:spPr>
        <a:xfrm>
          <a:off x="3006217" y="2543721"/>
          <a:ext cx="91440" cy="1567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863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6AE30-7B43-453D-8CED-8F3D22800BE1}">
      <dsp:nvSpPr>
        <dsp:cNvPr id="0" name=""/>
        <dsp:cNvSpPr/>
      </dsp:nvSpPr>
      <dsp:spPr>
        <a:xfrm>
          <a:off x="3086546" y="1386004"/>
          <a:ext cx="383107" cy="197589"/>
        </a:xfrm>
        <a:custGeom>
          <a:avLst/>
          <a:gdLst/>
          <a:ahLst/>
          <a:cxnLst/>
          <a:rect l="0" t="0" r="0" b="0"/>
          <a:pathLst>
            <a:path>
              <a:moveTo>
                <a:pt x="444725" y="0"/>
              </a:moveTo>
              <a:lnTo>
                <a:pt x="444725" y="110931"/>
              </a:lnTo>
              <a:lnTo>
                <a:pt x="0" y="110931"/>
              </a:lnTo>
              <a:lnTo>
                <a:pt x="0" y="221863"/>
              </a:lnTo>
            </a:path>
          </a:pathLst>
        </a:custGeom>
        <a:noFill/>
        <a:ln w="2540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D1097-8B30-4360-85C1-6065D58FB06D}">
      <dsp:nvSpPr>
        <dsp:cNvPr id="0" name=""/>
        <dsp:cNvSpPr/>
      </dsp:nvSpPr>
      <dsp:spPr>
        <a:xfrm>
          <a:off x="1217557" y="1386004"/>
          <a:ext cx="2252096" cy="193826"/>
        </a:xfrm>
        <a:custGeom>
          <a:avLst/>
          <a:gdLst/>
          <a:ahLst/>
          <a:cxnLst/>
          <a:rect l="0" t="0" r="0" b="0"/>
          <a:pathLst>
            <a:path>
              <a:moveTo>
                <a:pt x="1848980" y="0"/>
              </a:moveTo>
              <a:lnTo>
                <a:pt x="1848980" y="110931"/>
              </a:lnTo>
              <a:lnTo>
                <a:pt x="0" y="110931"/>
              </a:lnTo>
              <a:lnTo>
                <a:pt x="0" y="221863"/>
              </a:lnTo>
            </a:path>
          </a:pathLst>
        </a:custGeom>
        <a:noFill/>
        <a:ln w="2540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E9F49-17AA-45D6-BC62-843AB03BBFD0}">
      <dsp:nvSpPr>
        <dsp:cNvPr id="0" name=""/>
        <dsp:cNvSpPr/>
      </dsp:nvSpPr>
      <dsp:spPr>
        <a:xfrm>
          <a:off x="3423933" y="617655"/>
          <a:ext cx="91440" cy="1534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86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540F191-035B-494A-96D6-A93B89F58962}">
      <dsp:nvSpPr>
        <dsp:cNvPr id="0" name=""/>
        <dsp:cNvSpPr/>
      </dsp:nvSpPr>
      <dsp:spPr>
        <a:xfrm>
          <a:off x="2644847" y="2724"/>
          <a:ext cx="1670593" cy="614930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latin typeface="Calibri" panose="020F0502020204030204"/>
              <a:ea typeface="+mn-ea"/>
              <a:cs typeface="+mn-cs"/>
            </a:rPr>
            <a:t>Rektorát </a:t>
          </a:r>
          <a:br>
            <a:rPr lang="en-US" sz="1600" b="1" kern="1200">
              <a:latin typeface="Calibri" panose="020F0502020204030204"/>
              <a:ea typeface="+mn-ea"/>
              <a:cs typeface="+mn-cs"/>
            </a:rPr>
          </a:br>
          <a:r>
            <a:rPr lang="cs-CZ" sz="1600" b="1" kern="1200">
              <a:latin typeface="Calibri" panose="020F0502020204030204"/>
              <a:ea typeface="+mn-ea"/>
              <a:cs typeface="+mn-cs"/>
            </a:rPr>
            <a:t>Univerzity Karlovy</a:t>
          </a:r>
          <a:endParaRPr lang="en-US" sz="16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644847" y="2724"/>
        <a:ext cx="1670593" cy="614930"/>
      </dsp:txXfrm>
    </dsp:sp>
    <dsp:sp modelId="{47A11E76-15CA-4F0E-BAD2-C262B48899CD}">
      <dsp:nvSpPr>
        <dsp:cNvPr id="0" name=""/>
        <dsp:cNvSpPr/>
      </dsp:nvSpPr>
      <dsp:spPr>
        <a:xfrm>
          <a:off x="1471191" y="771073"/>
          <a:ext cx="3996924" cy="614930"/>
        </a:xfrm>
        <a:prstGeom prst="rect">
          <a:avLst/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b="1" kern="1200" baseline="0">
              <a:latin typeface="+mn-lt"/>
              <a:ea typeface="+mn-ea"/>
              <a:cs typeface="+mn-cs"/>
            </a:rPr>
            <a:t>UK POINT </a:t>
          </a:r>
          <a:br>
            <a:rPr lang="cs-CZ" sz="1600" b="1" kern="1200" baseline="0">
              <a:latin typeface="+mn-lt"/>
              <a:ea typeface="+mn-ea"/>
              <a:cs typeface="+mn-cs"/>
            </a:rPr>
          </a:br>
          <a:r>
            <a:rPr lang="cs-CZ" sz="1600" b="1" kern="1200" baseline="0">
              <a:latin typeface="Calibri" panose="020F0502020204030204"/>
              <a:ea typeface="+mn-ea"/>
              <a:cs typeface="+mn-cs"/>
            </a:rPr>
            <a:t>(Informační, </a:t>
          </a:r>
          <a:r>
            <a:rPr lang="cs-CZ" sz="1600" b="1" kern="1200" baseline="0">
              <a:latin typeface="+mn-lt"/>
              <a:ea typeface="+mn-ea"/>
              <a:cs typeface="+mn-cs"/>
            </a:rPr>
            <a:t>p</a:t>
          </a:r>
          <a:r>
            <a:rPr lang="cs-CZ" sz="1600" b="1" kern="1200" baseline="0">
              <a:latin typeface="Calibri" panose="020F0502020204030204"/>
              <a:ea typeface="+mn-ea"/>
              <a:cs typeface="+mn-cs"/>
            </a:rPr>
            <a:t>oradenské a sociální centrum) </a:t>
          </a:r>
          <a:r>
            <a:rPr lang="cs-CZ" sz="1600" b="1" kern="1200">
              <a:latin typeface="Calibri" panose="020F0502020204030204"/>
              <a:ea typeface="+mn-ea"/>
              <a:cs typeface="+mn-cs"/>
            </a:rPr>
            <a:t> </a:t>
          </a:r>
          <a:endParaRPr lang="cs-CZ" sz="16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471191" y="771073"/>
        <a:ext cx="3996924" cy="614930"/>
      </dsp:txXfrm>
    </dsp:sp>
    <dsp:sp modelId="{34961CE7-18F5-41F5-9771-601AEF498507}">
      <dsp:nvSpPr>
        <dsp:cNvPr id="0" name=""/>
        <dsp:cNvSpPr/>
      </dsp:nvSpPr>
      <dsp:spPr>
        <a:xfrm>
          <a:off x="329186" y="1579830"/>
          <a:ext cx="1776742" cy="939478"/>
        </a:xfrm>
        <a:prstGeom prst="rect">
          <a:avLst/>
        </a:prstGeom>
        <a:gradFill rotWithShape="0">
          <a:gsLst>
            <a:gs pos="0">
              <a:schemeClr val="accent3">
                <a:tint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/>
              <a:ea typeface="+mn-ea"/>
              <a:cs typeface="+mn-cs"/>
            </a:rPr>
            <a:t>Oddělení informačních služeb</a:t>
          </a:r>
        </a:p>
      </dsp:txBody>
      <dsp:txXfrm>
        <a:off x="329186" y="1579830"/>
        <a:ext cx="1776742" cy="939478"/>
      </dsp:txXfrm>
    </dsp:sp>
    <dsp:sp modelId="{D26A9A60-5201-497A-9065-A05327D47B2C}">
      <dsp:nvSpPr>
        <dsp:cNvPr id="0" name=""/>
        <dsp:cNvSpPr/>
      </dsp:nvSpPr>
      <dsp:spPr>
        <a:xfrm>
          <a:off x="2273239" y="1583593"/>
          <a:ext cx="1626613" cy="960127"/>
        </a:xfrm>
        <a:prstGeom prst="rect">
          <a:avLst/>
        </a:prstGeom>
        <a:gradFill rotWithShape="0">
          <a:gsLst>
            <a:gs pos="0">
              <a:schemeClr val="accent3">
                <a:tint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/>
              <a:ea typeface="+mn-ea"/>
              <a:cs typeface="+mn-cs"/>
            </a:rPr>
            <a:t>Oddělení služeb pro zaměstnance </a:t>
          </a:r>
          <a:br>
            <a:rPr lang="cs-CZ" sz="1600" b="1" kern="1200" dirty="0">
              <a:latin typeface="Calibri" panose="020F0502020204030204"/>
              <a:ea typeface="+mn-ea"/>
              <a:cs typeface="+mn-cs"/>
            </a:rPr>
          </a:br>
          <a:r>
            <a:rPr lang="cs-CZ" sz="1600" b="1" kern="1200" dirty="0">
              <a:latin typeface="Calibri" panose="020F0502020204030204"/>
              <a:ea typeface="+mn-ea"/>
              <a:cs typeface="+mn-cs"/>
            </a:rPr>
            <a:t>a absolventy</a:t>
          </a:r>
        </a:p>
      </dsp:txBody>
      <dsp:txXfrm>
        <a:off x="2273239" y="1583593"/>
        <a:ext cx="1626613" cy="960127"/>
      </dsp:txXfrm>
    </dsp:sp>
    <dsp:sp modelId="{6A234D3A-729D-49AB-9A81-72F449754A3E}">
      <dsp:nvSpPr>
        <dsp:cNvPr id="0" name=""/>
        <dsp:cNvSpPr/>
      </dsp:nvSpPr>
      <dsp:spPr>
        <a:xfrm>
          <a:off x="2366093" y="2700467"/>
          <a:ext cx="1371688" cy="695732"/>
        </a:xfrm>
        <a:prstGeom prst="rect">
          <a:avLst/>
        </a:prstGeom>
        <a:solidFill>
          <a:srgbClr val="BC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Klub Alumni 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2366093" y="2700467"/>
        <a:ext cx="1371688" cy="695732"/>
      </dsp:txXfrm>
    </dsp:sp>
    <dsp:sp modelId="{7C755401-8A1F-48B4-85E0-5D0768A12B9D}">
      <dsp:nvSpPr>
        <dsp:cNvPr id="0" name=""/>
        <dsp:cNvSpPr/>
      </dsp:nvSpPr>
      <dsp:spPr>
        <a:xfrm>
          <a:off x="4038827" y="1590450"/>
          <a:ext cx="914721" cy="958196"/>
        </a:xfrm>
        <a:prstGeom prst="rect">
          <a:avLst/>
        </a:prstGeom>
        <a:gradFill rotWithShape="0">
          <a:gsLst>
            <a:gs pos="0">
              <a:schemeClr val="accent3">
                <a:tint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latin typeface="Calibri" panose="020F0502020204030204"/>
              <a:ea typeface="+mn-ea"/>
              <a:cs typeface="+mn-cs"/>
            </a:rPr>
            <a:t>Centrum Carolina</a:t>
          </a:r>
          <a:endParaRPr lang="cs-CZ" sz="1600" b="1" kern="1200" dirty="0">
            <a:latin typeface="Calibri" panose="020F0502020204030204"/>
            <a:ea typeface="+mn-ea"/>
            <a:cs typeface="+mn-cs"/>
          </a:endParaRPr>
        </a:p>
      </dsp:txBody>
      <dsp:txXfrm>
        <a:off x="4038827" y="1590450"/>
        <a:ext cx="914721" cy="958196"/>
      </dsp:txXfrm>
    </dsp:sp>
    <dsp:sp modelId="{3AC7D2E7-F0AE-42D2-830C-3F38DA07CBEA}">
      <dsp:nvSpPr>
        <dsp:cNvPr id="0" name=""/>
        <dsp:cNvSpPr/>
      </dsp:nvSpPr>
      <dsp:spPr>
        <a:xfrm>
          <a:off x="5098794" y="1581502"/>
          <a:ext cx="1316369" cy="954353"/>
        </a:xfrm>
        <a:prstGeom prst="rect">
          <a:avLst/>
        </a:prstGeom>
        <a:gradFill rotWithShape="0">
          <a:gsLst>
            <a:gs pos="0">
              <a:schemeClr val="accent3">
                <a:tint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/>
              <a:ea typeface="+mn-ea"/>
              <a:cs typeface="+mn-cs"/>
            </a:rPr>
            <a:t>Centrum průkazů UK</a:t>
          </a:r>
        </a:p>
      </dsp:txBody>
      <dsp:txXfrm>
        <a:off x="5098794" y="1581502"/>
        <a:ext cx="1316369" cy="954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2848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1D47-9E99-475D-B662-53918F7D297C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726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01" defTabSz="554492">
              <a:spcBef>
                <a:spcPts val="73"/>
              </a:spcBef>
              <a:defRPr/>
            </a:pPr>
            <a:r>
              <a:rPr lang="cs-CZ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Top příspěvky (leden 2024): Prezident jmenoval nové profesory; Tříkrálové setkání; Nový </a:t>
            </a:r>
            <a:r>
              <a:rPr lang="cs-CZ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merch</a:t>
            </a:r>
            <a:r>
              <a:rPr lang="cs-CZ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UK; Reprezentační ples; Trenčianské </a:t>
            </a:r>
            <a:r>
              <a:rPr lang="cs-CZ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teplice</a:t>
            </a:r>
            <a:r>
              <a:rPr lang="cs-CZ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; SAIN; Datart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4F909-EB7C-401C-8ECB-B564A444A30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85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5940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275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7A558590-3D19-6C48-A2E2-AA9685798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0F2C13CE-A0CC-E748-B805-EB1352FB7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A34264-82BA-334B-A52D-7C7E39075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FAE87C-EBEA-6046-B188-17A3FDF54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F2AF076-03BF-A840-9AC6-67D6A530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3" cy="3240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000" y="2618763"/>
            <a:ext cx="5598000" cy="16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6" b="1" i="0">
                <a:solidFill>
                  <a:srgbClr val="B3B2B2"/>
                </a:solidFill>
                <a:latin typeface="Silka Bold"/>
                <a:cs typeface="Silk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00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6" b="1" i="0">
                <a:solidFill>
                  <a:srgbClr val="B3B2B2"/>
                </a:solidFill>
                <a:latin typeface="Silka Bold"/>
                <a:cs typeface="Silk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603927" y="1913038"/>
            <a:ext cx="3958742" cy="3442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86" b="1" i="0">
                <a:solidFill>
                  <a:srgbClr val="D32E3F"/>
                </a:solidFill>
                <a:latin typeface="Silka-SemiBold"/>
                <a:cs typeface="Silka-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2756" y="1913039"/>
            <a:ext cx="3958742" cy="3442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86" b="1" i="0">
                <a:solidFill>
                  <a:srgbClr val="D32E3F"/>
                </a:solidFill>
                <a:latin typeface="Silka-SemiBold"/>
                <a:cs typeface="Silka-SemiBold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85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CFFDD51A-A9F8-FE4E-B3A4-730012EB1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4">
            <a:extLst>
              <a:ext uri="{FF2B5EF4-FFF2-40B4-BE49-F238E27FC236}">
                <a16:creationId xmlns:a16="http://schemas.microsoft.com/office/drawing/2014/main" id="{15B120E5-E18A-4F4F-99CB-713157C16A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80" y="836712"/>
            <a:ext cx="10657185" cy="960075"/>
          </a:xfrm>
        </p:spPr>
        <p:txBody>
          <a:bodyPr>
            <a:normAutofit/>
          </a:bodyPr>
          <a:lstStyle>
            <a:lvl1pPr marL="0" indent="0">
              <a:buNone/>
              <a:defRPr sz="5333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27381" y="6501341"/>
            <a:ext cx="3725817" cy="356659"/>
          </a:xfrm>
          <a:prstGeom prst="rect">
            <a:avLst/>
          </a:prstGeom>
        </p:spPr>
      </p:pic>
      <p:sp>
        <p:nvSpPr>
          <p:cNvPr id="5" name="Zástupný text 10">
            <a:extLst>
              <a:ext uri="{FF2B5EF4-FFF2-40B4-BE49-F238E27FC236}">
                <a16:creationId xmlns:a16="http://schemas.microsoft.com/office/drawing/2014/main" id="{A3E7EC38-0188-41F9-9979-70B92A824F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379" y="1875333"/>
            <a:ext cx="10657747" cy="40499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 dirty="0"/>
              <a:t>Jméno, pracoviště</a:t>
            </a:r>
          </a:p>
        </p:txBody>
      </p:sp>
    </p:spTree>
    <p:extLst>
      <p:ext uri="{BB962C8B-B14F-4D97-AF65-F5344CB8AC3E}">
        <p14:creationId xmlns:p14="http://schemas.microsoft.com/office/powerpoint/2010/main" val="1337388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7546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8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28267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 object 1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bg object 17"/>
          <p:cNvSpPr/>
          <p:nvPr/>
        </p:nvSpPr>
        <p:spPr>
          <a:xfrm>
            <a:off x="0" y="1188719"/>
            <a:ext cx="12192001" cy="1270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" name="bg object 18" descr="bg object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121" y="136525"/>
            <a:ext cx="1249060" cy="93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g object 19" descr="bg object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53" y="4920498"/>
            <a:ext cx="2298701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bg object 20"/>
          <p:cNvSpPr/>
          <p:nvPr/>
        </p:nvSpPr>
        <p:spPr>
          <a:xfrm>
            <a:off x="0" y="1188719"/>
            <a:ext cx="12192001" cy="1270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Text názvu"/>
          <p:cNvSpPr txBox="1">
            <a:spLocks noGrp="1"/>
          </p:cNvSpPr>
          <p:nvPr>
            <p:ph type="title"/>
          </p:nvPr>
        </p:nvSpPr>
        <p:spPr>
          <a:xfrm>
            <a:off x="601980" y="507491"/>
            <a:ext cx="10988040" cy="23876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19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40479"/>
            <a:ext cx="8534400" cy="1714501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55801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NI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A6D60B3-EBE5-447C-98EE-21091185E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488" y="1489837"/>
            <a:ext cx="763902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17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1_Nadpis, podnadpis a porovnání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720725" y="1296001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2"/>
          </p:nvPr>
        </p:nvSpPr>
        <p:spPr>
          <a:xfrm>
            <a:off x="6251278" y="1290515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3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4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339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8CF8514-A699-7446-A004-D53B6C058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56972E37-6C79-104E-9A2E-0A7D6AE76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7BC10773-D561-EC40-B870-2EB7E6832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AAC051C2-3678-DC41-8EFB-F28692213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0354C595-25A7-D342-992D-A47A315A9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8CCE2A48-C459-CA4C-978D-0CE03EA53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8E44221-4107-1D4F-ACA7-8A5430625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diagramColors" Target="../diagrams/colors2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diagramLayout" Target="../diagrams/layout2.xml"/><Relationship Id="rId5" Type="http://schemas.openxmlformats.org/officeDocument/2006/relationships/image" Target="../media/image30.png"/><Relationship Id="rId10" Type="http://schemas.openxmlformats.org/officeDocument/2006/relationships/diagramData" Target="../diagrams/data2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microsoft.com/office/2007/relationships/diagramDrawing" Target="../diagrams/drawing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eg"/><Relationship Id="rId15" Type="http://schemas.openxmlformats.org/officeDocument/2006/relationships/image" Target="../media/image48.svg"/><Relationship Id="rId10" Type="http://schemas.openxmlformats.org/officeDocument/2006/relationships/image" Target="../media/image43.jpg"/><Relationship Id="rId4" Type="http://schemas.openxmlformats.org/officeDocument/2006/relationships/image" Target="../media/image37.gif"/><Relationship Id="rId9" Type="http://schemas.openxmlformats.org/officeDocument/2006/relationships/image" Target="../media/image42.jp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chart" Target="../charts/chart1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hyperlink" Target="https://cuni.cz/UK-3938.html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hyperlink" Target="https://teams.microsoft.com/l/team/19%3aeX49Ydr8c_ZwTF_7pJDKNzfnemr3tj02VhnfuPRW_-Y1%40thread.tacv2/conversations?groupId=e2473e0f-afcf-47d6-b9db-3bbe620e1d1c&amp;tenantId=e09276da-f934-4086-bf08-8816a20414a2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KlubAlumniUK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cuni.cz/UK-12758.html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ukpoint.cuni.cz/IPSC-82.html#2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hyperlink" Target="https://cuni.cz/UK-12782.html" TargetMode="External"/><Relationship Id="rId18" Type="http://schemas.openxmlformats.org/officeDocument/2006/relationships/hyperlink" Target="https://cuni.cz/UK-12789.html" TargetMode="External"/><Relationship Id="rId26" Type="http://schemas.openxmlformats.org/officeDocument/2006/relationships/hyperlink" Target="https://cuni.cz/UK-12798.html" TargetMode="External"/><Relationship Id="rId21" Type="http://schemas.openxmlformats.org/officeDocument/2006/relationships/hyperlink" Target="https://cuni.cz/UK-12793.html" TargetMode="External"/><Relationship Id="rId34" Type="http://schemas.openxmlformats.org/officeDocument/2006/relationships/hyperlink" Target="https://cuni.cz/UK-12809.html" TargetMode="External"/><Relationship Id="rId7" Type="http://schemas.openxmlformats.org/officeDocument/2006/relationships/image" Target="../media/image31.png"/><Relationship Id="rId12" Type="http://schemas.openxmlformats.org/officeDocument/2006/relationships/hyperlink" Target="https://cuni.cz/UK-12781.html" TargetMode="External"/><Relationship Id="rId17" Type="http://schemas.openxmlformats.org/officeDocument/2006/relationships/hyperlink" Target="https://cuni.cz/UK-12788.html" TargetMode="External"/><Relationship Id="rId25" Type="http://schemas.openxmlformats.org/officeDocument/2006/relationships/hyperlink" Target="https://cuni.cz/UK-12797.html" TargetMode="External"/><Relationship Id="rId33" Type="http://schemas.openxmlformats.org/officeDocument/2006/relationships/hyperlink" Target="https://cuni.cz/UK-12869.html" TargetMode="External"/><Relationship Id="rId2" Type="http://schemas.openxmlformats.org/officeDocument/2006/relationships/image" Target="../media/image50.png"/><Relationship Id="rId16" Type="http://schemas.openxmlformats.org/officeDocument/2006/relationships/hyperlink" Target="https://cuni.cz/UK-12787.html" TargetMode="External"/><Relationship Id="rId20" Type="http://schemas.openxmlformats.org/officeDocument/2006/relationships/hyperlink" Target="https://cuni.cz/UK-12792.html" TargetMode="External"/><Relationship Id="rId29" Type="http://schemas.openxmlformats.org/officeDocument/2006/relationships/hyperlink" Target="https://cuni.cz/UK-12803.html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11" Type="http://schemas.openxmlformats.org/officeDocument/2006/relationships/hyperlink" Target="https://cuni.cz/UK-12780.html" TargetMode="External"/><Relationship Id="rId24" Type="http://schemas.openxmlformats.org/officeDocument/2006/relationships/hyperlink" Target="https://cuni.cz/UK-12796.html" TargetMode="External"/><Relationship Id="rId32" Type="http://schemas.openxmlformats.org/officeDocument/2006/relationships/hyperlink" Target="https://cuni.cz/UK-12807.html" TargetMode="External"/><Relationship Id="rId37" Type="http://schemas.openxmlformats.org/officeDocument/2006/relationships/hyperlink" Target="https://cuni.cz/UK-12812.html" TargetMode="External"/><Relationship Id="rId5" Type="http://schemas.openxmlformats.org/officeDocument/2006/relationships/image" Target="../media/image29.png"/><Relationship Id="rId15" Type="http://schemas.openxmlformats.org/officeDocument/2006/relationships/hyperlink" Target="https://cuni.cz/UK-12784.html" TargetMode="External"/><Relationship Id="rId23" Type="http://schemas.openxmlformats.org/officeDocument/2006/relationships/hyperlink" Target="https://cuni.cz/UK-12795.html" TargetMode="External"/><Relationship Id="rId28" Type="http://schemas.openxmlformats.org/officeDocument/2006/relationships/hyperlink" Target="https://cuni.cz/UK-12802.html" TargetMode="External"/><Relationship Id="rId36" Type="http://schemas.openxmlformats.org/officeDocument/2006/relationships/hyperlink" Target="https://cuni.cz/UK-13296.html" TargetMode="External"/><Relationship Id="rId10" Type="http://schemas.openxmlformats.org/officeDocument/2006/relationships/image" Target="../media/image34.png"/><Relationship Id="rId19" Type="http://schemas.openxmlformats.org/officeDocument/2006/relationships/hyperlink" Target="https://cuni.cz/UK-12791.html" TargetMode="External"/><Relationship Id="rId31" Type="http://schemas.openxmlformats.org/officeDocument/2006/relationships/hyperlink" Target="https://cuni.cz/UK-12805.html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hyperlink" Target="https://cuni.cz/UK-12783.html" TargetMode="External"/><Relationship Id="rId22" Type="http://schemas.openxmlformats.org/officeDocument/2006/relationships/hyperlink" Target="https://cuni.cz/UK-12794.html" TargetMode="External"/><Relationship Id="rId27" Type="http://schemas.openxmlformats.org/officeDocument/2006/relationships/hyperlink" Target="https://cuni.cz/UK-12799.html" TargetMode="External"/><Relationship Id="rId30" Type="http://schemas.openxmlformats.org/officeDocument/2006/relationships/hyperlink" Target="https://cuni.cz/UK-12804.html" TargetMode="External"/><Relationship Id="rId35" Type="http://schemas.openxmlformats.org/officeDocument/2006/relationships/hyperlink" Target="https://cuni.cz/UK-12808.html" TargetMode="External"/><Relationship Id="rId8" Type="http://schemas.openxmlformats.org/officeDocument/2006/relationships/image" Target="../media/image32.png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52.png"/><Relationship Id="rId2" Type="http://schemas.openxmlformats.org/officeDocument/2006/relationships/hyperlink" Target="https://www.ukforum.cz/rubriky/alumni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11" Type="http://schemas.openxmlformats.org/officeDocument/2006/relationships/image" Target="../media/image51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ukforum.cz/rubriky/alumni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49.png"/><Relationship Id="rId2" Type="http://schemas.openxmlformats.org/officeDocument/2006/relationships/hyperlink" Target="absolventi.cuni.cz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4.png"/><Relationship Id="rId3" Type="http://schemas.openxmlformats.org/officeDocument/2006/relationships/hyperlink" Target="https://cuni.cz/newsletter/newlayout/v2/preview.php?debug=1&amp;for=cDVraTRBcDVaNHdFWHVUZkhDdFVMZz09&amp;target=SlNhNWw4NFRJTEhnREIrVTB4QUhEZz09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55.png"/><Relationship Id="rId5" Type="http://schemas.openxmlformats.org/officeDocument/2006/relationships/image" Target="../media/image30.png"/><Relationship Id="rId10" Type="http://schemas.openxmlformats.org/officeDocument/2006/relationships/hyperlink" Target="https://cuni.cz/UK-12758.html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58.png"/><Relationship Id="rId5" Type="http://schemas.openxmlformats.org/officeDocument/2006/relationships/image" Target="../media/image30.png"/><Relationship Id="rId10" Type="http://schemas.openxmlformats.org/officeDocument/2006/relationships/image" Target="../media/image57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60.png"/><Relationship Id="rId5" Type="http://schemas.openxmlformats.org/officeDocument/2006/relationships/image" Target="../media/image30.png"/><Relationship Id="rId10" Type="http://schemas.openxmlformats.org/officeDocument/2006/relationships/image" Target="../media/image59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61.emf"/><Relationship Id="rId5" Type="http://schemas.openxmlformats.org/officeDocument/2006/relationships/image" Target="../media/image30.png"/><Relationship Id="rId10" Type="http://schemas.openxmlformats.org/officeDocument/2006/relationships/package" Target="../embeddings/Microsoft_Excel_Worksheet1.xlsx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11" Type="http://schemas.openxmlformats.org/officeDocument/2006/relationships/image" Target="../media/image62.png"/><Relationship Id="rId5" Type="http://schemas.openxmlformats.org/officeDocument/2006/relationships/image" Target="../media/image30.png"/><Relationship Id="rId10" Type="http://schemas.openxmlformats.org/officeDocument/2006/relationships/hyperlink" Target="https://www.matfyz-alumni.cz/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5CoDwY0jJvk" TargetMode="External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absolventi/spolek-absolventu-a-pratel-m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comebac@gmail.com" TargetMode="External"/><Relationship Id="rId4" Type="http://schemas.openxmlformats.org/officeDocument/2006/relationships/hyperlink" Target="https://www.facebook.com/SAPMU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ABD4D37-B7CD-C003-6E87-82F40D1C9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cs-CZ" altLang="cs-CZ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F036779D-007C-81C6-5F9D-6A862921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3618271"/>
            <a:ext cx="5246518" cy="453674"/>
          </a:xfrm>
        </p:spPr>
        <p:txBody>
          <a:bodyPr/>
          <a:lstStyle/>
          <a:p>
            <a:r>
              <a:rPr lang="en-US" sz="9600" dirty="0">
                <a:cs typeface="Arial"/>
              </a:rPr>
              <a:t>VÍTEJTE </a:t>
            </a:r>
          </a:p>
        </p:txBody>
      </p:sp>
      <p:sp>
        <p:nvSpPr>
          <p:cNvPr id="19" name="Subtitle 3">
            <a:extLst>
              <a:ext uri="{FF2B5EF4-FFF2-40B4-BE49-F238E27FC236}">
                <a16:creationId xmlns:a16="http://schemas.microsoft.com/office/drawing/2014/main" id="{31FE70C1-4228-CB7A-69C4-F48B45A9B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Zástupný symbol obrázku 3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DB5F65AA-04BA-7B58-22AB-7A4EBB5858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203" b="10203"/>
          <a:stretch/>
        </p:blipFill>
        <p:spPr>
          <a:xfrm>
            <a:off x="6096011" y="0"/>
            <a:ext cx="6095978" cy="6857999"/>
          </a:xfrm>
          <a:noFill/>
        </p:spPr>
      </p:pic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4C6B6197-66E5-0F99-EF67-C4771F3CD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22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CE3109-A09F-5182-2704-2ED6B9687A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Sdílení dobré praxe v práci s absolventy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C4056F-C75F-6F27-4AB6-0035933F90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5D7CFE-C066-2D90-AA5A-0D475B83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20000"/>
            <a:ext cx="10807200" cy="451576"/>
          </a:xfrm>
        </p:spPr>
        <p:txBody>
          <a:bodyPr/>
          <a:lstStyle/>
          <a:p>
            <a:r>
              <a:rPr lang="cs-CZ"/>
              <a:t>Relevantní obsah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EC2842-303F-FFE9-5B06-41404DB7A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Persona absolventa</a:t>
            </a:r>
          </a:p>
          <a:p>
            <a:pPr lvl="1">
              <a:lnSpc>
                <a:spcPct val="120000"/>
              </a:lnSpc>
            </a:pPr>
            <a:r>
              <a:rPr lang="cs-CZ"/>
              <a:t>Vycházíme vstříc potřebám (nemusí vždy souviset se vzděláváním)</a:t>
            </a:r>
          </a:p>
          <a:p>
            <a:pPr lvl="1">
              <a:lnSpc>
                <a:spcPct val="120000"/>
              </a:lnSpc>
            </a:pPr>
            <a:r>
              <a:rPr lang="cs-CZ"/>
              <a:t>Zvažujeme společenské trendy</a:t>
            </a:r>
          </a:p>
          <a:p>
            <a:pPr lvl="1">
              <a:lnSpc>
                <a:spcPct val="120000"/>
              </a:lnSpc>
            </a:pPr>
            <a:r>
              <a:rPr lang="cs-CZ"/>
              <a:t>Nikdy nemůžeme zaujmout všechny a není to ani cílem </a:t>
            </a:r>
          </a:p>
          <a:p>
            <a:pPr lvl="2">
              <a:lnSpc>
                <a:spcPct val="120000"/>
              </a:lnSpc>
            </a:pPr>
            <a:r>
              <a:rPr lang="cs-CZ"/>
              <a:t>- Široké věkové rozpětí, v Brně pracuje 54 % absolventů, lehká převaha žen</a:t>
            </a:r>
          </a:p>
          <a:p>
            <a:pPr lvl="2"/>
            <a:endParaRPr lang="cs-CZ"/>
          </a:p>
          <a:p>
            <a:pPr marL="324000" lvl="1" indent="0">
              <a:buNone/>
            </a:pPr>
            <a:endParaRPr lang="cs-CZ"/>
          </a:p>
          <a:p>
            <a:r>
              <a:rPr lang="cs-CZ"/>
              <a:t>Data o zájmu</a:t>
            </a:r>
          </a:p>
          <a:p>
            <a:pPr lvl="1">
              <a:lnSpc>
                <a:spcPct val="120000"/>
              </a:lnSpc>
            </a:pPr>
            <a:r>
              <a:rPr lang="cs-CZ"/>
              <a:t>Spolupráce s Odborem pro strategii – úprava průvodního e-mailu, doplnění otázek</a:t>
            </a:r>
          </a:p>
          <a:p>
            <a:pPr lvl="1">
              <a:lnSpc>
                <a:spcPct val="120000"/>
              </a:lnSpc>
            </a:pPr>
            <a:r>
              <a:rPr lang="cs-CZ"/>
              <a:t>Vlastní dotazníková šetření (u předchozích jednoznačně vítězí zájem o nabídku související se vzděláváním), plánujeme i </a:t>
            </a:r>
            <a:r>
              <a:rPr lang="cs-CZ" err="1"/>
              <a:t>focus</a:t>
            </a:r>
            <a:r>
              <a:rPr lang="cs-CZ"/>
              <a:t> </a:t>
            </a:r>
            <a:r>
              <a:rPr lang="cs-CZ" err="1"/>
              <a:t>group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699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B32A24-A744-70E9-821B-46C281EACA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Sdílení dobré praxe v práci s absolventy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0EA267-1F41-1F1E-7E74-B2B328A43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11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EE76BB1-8A90-1D1C-2DCC-621E86E1F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8742"/>
            <a:ext cx="10699200" cy="912580"/>
          </a:xfrm>
        </p:spPr>
        <p:txBody>
          <a:bodyPr/>
          <a:lstStyle/>
          <a:p>
            <a:r>
              <a:rPr lang="cs-CZ"/>
              <a:t>Exkluzivní nabídka – karta a e-karta absolventa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1D756DE-1920-D8CD-8BB0-CA7D3BBA64D1}"/>
              </a:ext>
            </a:extLst>
          </p:cNvPr>
          <p:cNvSpPr txBox="1"/>
          <p:nvPr/>
        </p:nvSpPr>
        <p:spPr>
          <a:xfrm>
            <a:off x="666000" y="1748244"/>
            <a:ext cx="6483214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7505" indent="-285750">
              <a:buClr>
                <a:srgbClr val="0000DC"/>
              </a:buClr>
              <a:buFont typeface="Arial" panose="020B0604020202020204" pitchFamily="34" charset="0"/>
              <a:buChar char="̶"/>
            </a:pPr>
            <a:r>
              <a:rPr lang="cs-CZ" sz="1900">
                <a:latin typeface="Arial"/>
                <a:cs typeface="Arial"/>
              </a:rPr>
              <a:t>Po dohodě s univerzitními knihovnami bude pro zjednodušení užití a snížení administrativní zátěže </a:t>
            </a:r>
            <a:br>
              <a:rPr lang="cs-CZ" sz="1900">
                <a:latin typeface="Arial"/>
                <a:cs typeface="Arial"/>
              </a:rPr>
            </a:br>
            <a:r>
              <a:rPr lang="cs-CZ" sz="1900">
                <a:latin typeface="Arial"/>
                <a:cs typeface="Arial"/>
              </a:rPr>
              <a:t>e-karta absolventa sloužit jako </a:t>
            </a:r>
            <a:r>
              <a:rPr lang="cs-CZ" sz="1900">
                <a:solidFill>
                  <a:srgbClr val="0000DC"/>
                </a:solidFill>
                <a:latin typeface="+mn-lt"/>
              </a:rPr>
              <a:t>registrace do knihoven MUNI</a:t>
            </a:r>
            <a:r>
              <a:rPr lang="en-US" sz="1900">
                <a:solidFill>
                  <a:srgbClr val="0000DC"/>
                </a:solidFill>
                <a:latin typeface="+mn-lt"/>
              </a:rPr>
              <a:t>. </a:t>
            </a:r>
            <a:r>
              <a:rPr lang="cs-CZ" sz="1900">
                <a:latin typeface="Arial"/>
                <a:ea typeface="Tahoma"/>
                <a:cs typeface="Arial"/>
              </a:rPr>
              <a:t>V současné době probíhá ve spolupráci s KIC a ÚVT tvorba architektury digitální karty.</a:t>
            </a:r>
          </a:p>
          <a:p>
            <a:pPr marL="357505" indent="-285750">
              <a:buClr>
                <a:srgbClr val="0000DC"/>
              </a:buClr>
              <a:buFont typeface="Arial" panose="020B0604020202020204" pitchFamily="34" charset="0"/>
              <a:buChar char="̶"/>
            </a:pPr>
            <a:endParaRPr lang="cs-CZ" sz="1900">
              <a:latin typeface="Arial"/>
              <a:ea typeface="Tahoma"/>
              <a:cs typeface="Arial"/>
            </a:endParaRPr>
          </a:p>
          <a:p>
            <a:pPr marL="357505" indent="-285750">
              <a:buClr>
                <a:srgbClr val="0000DC"/>
              </a:buClr>
              <a:buFont typeface="Arial" panose="020B0604020202020204" pitchFamily="34" charset="0"/>
              <a:buChar char="̶"/>
            </a:pPr>
            <a:r>
              <a:rPr lang="cs-CZ" sz="1900">
                <a:latin typeface="Arial"/>
                <a:ea typeface="Tahoma"/>
                <a:cs typeface="Arial"/>
              </a:rPr>
              <a:t>První testování elektronické karty v knihovnách je plánováno na březen 2024.</a:t>
            </a:r>
          </a:p>
          <a:p>
            <a:pPr marL="357505" indent="-285750">
              <a:buClr>
                <a:srgbClr val="0000DC"/>
              </a:buClr>
              <a:buFont typeface="Arial" panose="020B0604020202020204" pitchFamily="34" charset="0"/>
              <a:buChar char="̶"/>
            </a:pPr>
            <a:endParaRPr lang="cs-CZ" sz="1900">
              <a:latin typeface="Arial"/>
              <a:ea typeface="Tahoma"/>
              <a:cs typeface="Arial"/>
            </a:endParaRPr>
          </a:p>
          <a:p>
            <a:pPr marL="357505" indent="-285750">
              <a:buClr>
                <a:srgbClr val="0000DC"/>
              </a:buClr>
              <a:buFont typeface="Arial" panose="020B0604020202020204" pitchFamily="34" charset="0"/>
              <a:buChar char="̶"/>
            </a:pPr>
            <a:r>
              <a:rPr lang="cs-CZ" sz="1900">
                <a:latin typeface="Arial"/>
                <a:ea typeface="Tahoma"/>
                <a:cs typeface="Arial"/>
              </a:rPr>
              <a:t>S uvedením e-karty chystáme velkou komunikační kampaň s cílem upozornit na produkt i doposud nezapojené absolventy.</a:t>
            </a:r>
          </a:p>
          <a:p>
            <a:pPr marL="357505" indent="-285750">
              <a:buClr>
                <a:srgbClr val="0000DC"/>
              </a:buClr>
              <a:buFont typeface="Arial" panose="020B0604020202020204" pitchFamily="34" charset="0"/>
              <a:buChar char="̶"/>
            </a:pPr>
            <a:endParaRPr lang="cs-CZ" sz="1900">
              <a:latin typeface="Arial"/>
              <a:ea typeface="Tahoma"/>
              <a:cs typeface="Arial"/>
            </a:endParaRPr>
          </a:p>
          <a:p>
            <a:pPr marL="357505" indent="-285750">
              <a:buClr>
                <a:srgbClr val="0000DC"/>
              </a:buClr>
              <a:buFont typeface="Arial" panose="020B0604020202020204" pitchFamily="34" charset="0"/>
              <a:buChar char="̶"/>
            </a:pPr>
            <a:r>
              <a:rPr lang="cs-CZ" sz="1900">
                <a:latin typeface="Arial"/>
                <a:ea typeface="Tahoma"/>
                <a:cs typeface="Arial"/>
              </a:rPr>
              <a:t>Rozšíření výhod.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E0CAC-9D4F-ED0B-CD7D-1C8A8788D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214" y="1301045"/>
            <a:ext cx="4651947" cy="46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9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D3A5E7-4E34-CA67-40B5-9B82AE35FB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Sdílení dobré praxe v práci s absolventy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81FB39-EB10-570B-C4CB-AB21DF3DF3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25752F-7E39-DA0E-794A-9B8D64D0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86" y="720000"/>
            <a:ext cx="10674414" cy="451576"/>
          </a:xfrm>
        </p:spPr>
        <p:txBody>
          <a:bodyPr/>
          <a:lstStyle/>
          <a:p>
            <a:r>
              <a:rPr lang="cs-CZ"/>
              <a:t>Komunikační kanály</a:t>
            </a:r>
            <a:br>
              <a:rPr lang="cs-CZ"/>
            </a:br>
            <a:br>
              <a:rPr lang="cs-CZ"/>
            </a:b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ADFB49-94AF-7C1A-1157-1968E2119709}"/>
              </a:ext>
            </a:extLst>
          </p:cNvPr>
          <p:cNvSpPr txBox="1"/>
          <p:nvPr/>
        </p:nvSpPr>
        <p:spPr>
          <a:xfrm>
            <a:off x="720000" y="1471935"/>
            <a:ext cx="8098179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>
                <a:latin typeface="+mj-lt"/>
              </a:rPr>
              <a:t>Obvyklí podezřelí – web, sociální sítě, IS vývěska, newsletter, Magazín M </a:t>
            </a:r>
          </a:p>
          <a:p>
            <a:pPr marL="457200" indent="-457200">
              <a:buFont typeface="+mj-lt"/>
              <a:buAutoNum type="arabicPeriod"/>
            </a:pPr>
            <a:endParaRPr lang="cs-CZ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>
                <a:latin typeface="+mj-lt"/>
              </a:rPr>
              <a:t>PR aktivity -  spřátelená média a novináři</a:t>
            </a:r>
          </a:p>
          <a:p>
            <a:pPr marL="457200" indent="-457200">
              <a:buFont typeface="+mj-lt"/>
              <a:buAutoNum type="arabicPeriod"/>
            </a:pPr>
            <a:endParaRPr lang="cs-CZ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err="1">
                <a:latin typeface="+mj-lt"/>
              </a:rPr>
              <a:t>Influencer</a:t>
            </a:r>
            <a:r>
              <a:rPr lang="cs-CZ">
                <a:latin typeface="+mj-lt"/>
              </a:rPr>
              <a:t> marketing</a:t>
            </a:r>
            <a:endParaRPr lang="cs-CZ">
              <a:latin typeface="+mj-lt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cs-CZ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>
                <a:latin typeface="+mj-lt"/>
              </a:rPr>
              <a:t>Inzerce a placená propagace</a:t>
            </a:r>
          </a:p>
          <a:p>
            <a:pPr marL="457200" indent="-457200">
              <a:buFont typeface="+mj-lt"/>
              <a:buAutoNum type="arabicPeriod"/>
            </a:pPr>
            <a:endParaRPr lang="cs-CZ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>
                <a:latin typeface="+mj-lt"/>
              </a:rPr>
              <a:t>Zviditelnění v off-line prostoru (posílení)</a:t>
            </a:r>
            <a:br>
              <a:rPr lang="cs-CZ" dirty="0">
                <a:latin typeface="+mj-lt"/>
                <a:cs typeface="Arial"/>
              </a:rPr>
            </a:br>
            <a:r>
              <a:rPr lang="cs-CZ">
                <a:latin typeface="+mj-lt"/>
              </a:rPr>
              <a:t>(MUNI ALUMNI POINT, </a:t>
            </a:r>
            <a:r>
              <a:rPr lang="cs-CZ" dirty="0" err="1">
                <a:latin typeface="+mj-lt"/>
              </a:rPr>
              <a:t>rollupy</a:t>
            </a:r>
            <a:r>
              <a:rPr lang="cs-CZ" dirty="0">
                <a:latin typeface="+mj-lt"/>
              </a:rPr>
              <a:t>, letáky)</a:t>
            </a:r>
            <a:endParaRPr lang="cs-CZ" dirty="0">
              <a:latin typeface="+mj-lt"/>
              <a:cs typeface="Arial"/>
            </a:endParaRPr>
          </a:p>
        </p:txBody>
      </p:sp>
      <p:pic>
        <p:nvPicPr>
          <p:cNvPr id="12" name="Obrázek 11" descr="Obsah obrázku oblečení, muž, osoba, úsměv&#10;&#10;Popis byl vytvořen automaticky">
            <a:extLst>
              <a:ext uri="{FF2B5EF4-FFF2-40B4-BE49-F238E27FC236}">
                <a16:creationId xmlns:a16="http://schemas.microsoft.com/office/drawing/2014/main" id="{87F597B8-3C21-55C0-D695-DE64CEBFB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2019558"/>
            <a:ext cx="3104743" cy="39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7029B0-A26F-F1F7-A9DD-3BB593C42B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Sdílení dobré praxe v práci s absolventy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3DD0EA-0AC2-4E91-C996-4882BB76B5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15E552-34D1-E58B-0190-F2A5E9A35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59" y="720000"/>
            <a:ext cx="4929351" cy="451576"/>
          </a:xfrm>
        </p:spPr>
        <p:txBody>
          <a:bodyPr/>
          <a:lstStyle/>
          <a:p>
            <a:r>
              <a:rPr lang="cs-CZ"/>
              <a:t>Vytváření vztahu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9A63E7-7581-0226-4FA4-A42FFB5541FE}"/>
              </a:ext>
            </a:extLst>
          </p:cNvPr>
          <p:cNvSpPr txBox="1"/>
          <p:nvPr/>
        </p:nvSpPr>
        <p:spPr>
          <a:xfrm>
            <a:off x="720000" y="1536173"/>
            <a:ext cx="5565186" cy="4418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0"/>
            <a:r>
              <a:rPr lang="cs-CZ">
                <a:solidFill>
                  <a:schemeClr val="tx2"/>
                </a:solidFill>
                <a:latin typeface="+mn-lt"/>
              </a:rPr>
              <a:t>Lovebrand MUNI </a:t>
            </a:r>
            <a:r>
              <a:rPr lang="cs-CZ">
                <a:latin typeface="+mn-lt"/>
              </a:rPr>
              <a:t>– svatý grál marketingové komunikace značky: </a:t>
            </a:r>
          </a:p>
          <a:p>
            <a:pPr marL="72000" lvl="0"/>
            <a:r>
              <a:rPr lang="cs-CZ" b="1">
                <a:latin typeface="+mn-lt"/>
              </a:rPr>
              <a:t>	</a:t>
            </a:r>
          </a:p>
          <a:p>
            <a:pPr marL="872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>
                <a:latin typeface="+mj-lt"/>
              </a:rPr>
              <a:t>dostupnost kontaktu</a:t>
            </a:r>
          </a:p>
          <a:p>
            <a:pPr marL="872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err="1">
                <a:latin typeface="+mj-lt"/>
              </a:rPr>
              <a:t>proklientská</a:t>
            </a:r>
            <a:r>
              <a:rPr lang="cs-CZ">
                <a:latin typeface="+mj-lt"/>
              </a:rPr>
              <a:t>/</a:t>
            </a:r>
            <a:r>
              <a:rPr lang="cs-CZ" err="1">
                <a:latin typeface="+mj-lt"/>
              </a:rPr>
              <a:t>proabsolventská</a:t>
            </a:r>
            <a:r>
              <a:rPr lang="cs-CZ">
                <a:latin typeface="+mj-lt"/>
              </a:rPr>
              <a:t> péče</a:t>
            </a:r>
          </a:p>
          <a:p>
            <a:pPr marL="872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>
                <a:latin typeface="+mj-lt"/>
              </a:rPr>
              <a:t>vstřícná a pozitivní tonalita</a:t>
            </a:r>
          </a:p>
          <a:p>
            <a:pPr marL="872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>
                <a:latin typeface="+mj-lt"/>
              </a:rPr>
              <a:t>autenticita </a:t>
            </a:r>
          </a:p>
          <a:p>
            <a:pPr marL="872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>
                <a:latin typeface="+mj-lt"/>
              </a:rPr>
              <a:t>práce s výsledky měřitelnými v dlouhodobém horizontu</a:t>
            </a:r>
          </a:p>
          <a:p>
            <a:pPr marL="872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cs-CZ">
              <a:latin typeface="+mn-lt"/>
            </a:endParaRPr>
          </a:p>
        </p:txBody>
      </p:sp>
      <p:pic>
        <p:nvPicPr>
          <p:cNvPr id="7" name="Obrázek 6" descr="Obsah obrázku prst, osoba, palec, kloub&#10;&#10;Popis byl vytvořen automaticky">
            <a:extLst>
              <a:ext uri="{FF2B5EF4-FFF2-40B4-BE49-F238E27FC236}">
                <a16:creationId xmlns:a16="http://schemas.microsoft.com/office/drawing/2014/main" id="{EC7DFBC8-4E7F-6153-2207-A0CFB6BD4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63" y="720000"/>
            <a:ext cx="5366637" cy="5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0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19269D-6139-CCD5-6013-5E0E5F9FFE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Sdílení dobré praxe v práci s absolventy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DF7DD6-8720-843B-B741-81A297999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20F63B-5B27-1399-D5D4-6E954A8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20000"/>
            <a:ext cx="10807200" cy="451576"/>
          </a:xfrm>
        </p:spPr>
        <p:txBody>
          <a:bodyPr/>
          <a:lstStyle/>
          <a:p>
            <a:r>
              <a:rPr lang="cs-CZ"/>
              <a:t>Plán činností OVVM – absolventi pro 2024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AEE57C-638C-BC2A-ECFD-99CB6BE3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0"/>
            <a:ext cx="10753200" cy="44097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2400" dirty="0"/>
              <a:t>Digitalizace Karty absolventa pro Google a Apple </a:t>
            </a:r>
            <a:r>
              <a:rPr lang="cs-CZ" sz="2400" dirty="0" err="1"/>
              <a:t>Wallet</a:t>
            </a:r>
            <a:r>
              <a:rPr lang="cs-CZ" sz="2400" dirty="0"/>
              <a:t>, komunikační kampaň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Úprava webových stránek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Vývoj projektu mobilní aplikace ve spolupráci s ÚVT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Posilování identity absolventa prostřednictvím rozšíření unikátních nabídek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Motivace absolventů k zapojení do univerzitních projektů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Podpora informovanosti o výhodách udržení kontaktu s univerzitou u čerstvých absolventů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Setkání absolventů v Bruselu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MUNI ALUMNI Point – pop-up stánek na akcích pro veřejnost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77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9B16D087-470E-072C-047A-F10CE198E8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r>
              <a:rPr lang="cs-CZ" sz="3600" dirty="0"/>
              <a:t>Děláte skvěle svou práci. Díky!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38D498-AD00-B467-01D4-45762E0822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69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E4C90EA-4FC2-81A9-7093-3B14411506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252413" cy="252412"/>
          </a:xfrm>
        </p:spPr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16</a:t>
            </a:fld>
            <a:endParaRPr lang="cs-CZ" altLang="cs-CZ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573136-14D9-B537-621B-F7D9BB38DCD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27763"/>
            <a:ext cx="4924425" cy="252412"/>
          </a:xfrm>
        </p:spPr>
        <p:txBody>
          <a:bodyPr/>
          <a:lstStyle/>
          <a:p>
            <a:r>
              <a:rPr lang="cs-CZ"/>
              <a:t>Přehled aktivit OVVM</a:t>
            </a:r>
          </a:p>
        </p:txBody>
      </p:sp>
    </p:spTree>
    <p:extLst>
      <p:ext uri="{BB962C8B-B14F-4D97-AF65-F5344CB8AC3E}">
        <p14:creationId xmlns:p14="http://schemas.microsoft.com/office/powerpoint/2010/main" val="4191671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3" y="2684055"/>
            <a:ext cx="10510684" cy="1171580"/>
          </a:xfrm>
        </p:spPr>
        <p:txBody>
          <a:bodyPr/>
          <a:lstStyle/>
          <a:p>
            <a:r>
              <a:rPr lang="cs-CZ" dirty="0"/>
              <a:t>Kurz: Přednášky s absolventy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123" y="3900092"/>
            <a:ext cx="10510683" cy="698497"/>
          </a:xfrm>
        </p:spPr>
        <p:txBody>
          <a:bodyPr/>
          <a:lstStyle/>
          <a:p>
            <a:r>
              <a:rPr lang="cs-CZ" dirty="0"/>
              <a:t>Libor Žídek </a:t>
            </a:r>
          </a:p>
          <a:p>
            <a:r>
              <a:rPr lang="cs-CZ" dirty="0"/>
              <a:t>Ekonomicko-správní fakulta MU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ED3572-9347-4D21-8210-F03518112F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2178B5-DDB9-44D7-B3B6-4D2C864E13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1140C1-295C-4F3B-BC33-0E7D1029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2436C2-FDF8-4B25-8D7F-659D23706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Cíl: seznámit studenty s praxí a souběžně posílit vazbu mezi fakultou a absolventy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(Lehký) odpor na katedře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Budou přednášky rušit na poslední chvíli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Nebudou komunikovat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Nepůjde to zorganizovat atp.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Formát: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6x za semestr přednáška 1.5 hodiny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kredity za účast (za 5 přednášek)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Cca 25-30 studentů</a:t>
            </a:r>
          </a:p>
          <a:p>
            <a:pPr marL="7200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19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0AD148-4ADA-4ABF-A8E1-7C920EEBE6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DA36E6-41D6-4042-B516-F2C6A6CE67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EE4D54-B5DE-4685-A128-19244B180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 přednáškou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097F06-FB14-490C-A4A9-F9C3832FD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804230"/>
          </a:xfrm>
        </p:spPr>
        <p:txBody>
          <a:bodyPr/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 na absolventy</a:t>
            </a:r>
          </a:p>
          <a:p>
            <a:pPr lvl="1">
              <a:lnSpc>
                <a:spcPct val="130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Katedra ekonomie 6 programů od technických (matematika) po HPMV</a:t>
            </a:r>
          </a:p>
          <a:p>
            <a:pPr lvl="1">
              <a:lnSpc>
                <a:spcPct val="130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různě daleko od promoce (někdo v počátku kariéry a někdo ředitel …)</a:t>
            </a:r>
          </a:p>
          <a:p>
            <a:pPr lvl="2">
              <a:lnSpc>
                <a:spcPct val="130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Poslední běh přednášejících – data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scientist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analytik Národní banky Slovenska; regionální ředitel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UniCredit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Banky; manažerka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pojišťovně Direct; vedoucí odboru na Ministerstvu financí; 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officer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vytvářející regulační legislativu pro Evropskou komisi </a:t>
            </a:r>
          </a:p>
          <a:p>
            <a:pPr lvl="1">
              <a:lnSpc>
                <a:spcPct val="130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snaha o genderové vyvážení + Češi/Slováci</a:t>
            </a:r>
          </a:p>
          <a:p>
            <a:pPr lvl="1">
              <a:lnSpc>
                <a:spcPct val="130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Kontakty vlastní, kolegové na katedře, LinkedIn, někdy se hlásí sami </a:t>
            </a:r>
          </a:p>
          <a:p>
            <a:pPr lvl="1">
              <a:lnSpc>
                <a:spcPct val="130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Každoroční obměna … kolegyně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Žáková-Talpová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má myslím stále stejné absolventy … </a:t>
            </a:r>
          </a:p>
          <a:p>
            <a:pPr lvl="1">
              <a:lnSpc>
                <a:spcPct val="130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Všichni oslovení velmi ochotně (mimo naprosté výjimky) – (učím fakultně povinný předmět …) </a:t>
            </a:r>
          </a:p>
          <a:p>
            <a:pPr lvl="1">
              <a:lnSpc>
                <a:spcPct val="130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Určitě třeba měsíc dopředu i více</a:t>
            </a:r>
          </a:p>
        </p:txBody>
      </p:sp>
    </p:spTree>
    <p:extLst>
      <p:ext uri="{BB962C8B-B14F-4D97-AF65-F5344CB8AC3E}">
        <p14:creationId xmlns:p14="http://schemas.microsoft.com/office/powerpoint/2010/main" val="74313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874715"/>
            <a:ext cx="11361600" cy="1197230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cs-CZ" dirty="0"/>
              <a:t>Absolventská agenda </a:t>
            </a:r>
            <a:br>
              <a:rPr lang="cs-CZ" dirty="0"/>
            </a:br>
            <a:r>
              <a:rPr lang="cs-CZ" dirty="0"/>
              <a:t>Masarykovy univerzity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697498" cy="1487985"/>
          </a:xfrm>
        </p:spPr>
        <p:txBody>
          <a:bodyPr/>
          <a:lstStyle/>
          <a:p>
            <a:r>
              <a:rPr lang="cs-CZ" sz="2000" dirty="0"/>
              <a:t>Seminář Sdílení dobré praxe v práci s absolventy</a:t>
            </a:r>
          </a:p>
          <a:p>
            <a:r>
              <a:rPr lang="cs-CZ" sz="2000" dirty="0"/>
              <a:t>29. 2. 2024</a:t>
            </a:r>
          </a:p>
          <a:p>
            <a:endParaRPr lang="cs-CZ" sz="2000" dirty="0"/>
          </a:p>
          <a:p>
            <a:r>
              <a:rPr lang="cs-CZ" sz="2000" dirty="0"/>
              <a:t>Kateřina Ráčková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F40E5C8-5AA3-E620-88C1-3E4575A8A73D}"/>
              </a:ext>
            </a:extLst>
          </p:cNvPr>
          <p:cNvSpPr txBox="1"/>
          <p:nvPr/>
        </p:nvSpPr>
        <p:spPr>
          <a:xfrm>
            <a:off x="666000" y="6203001"/>
            <a:ext cx="9468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u="none" strike="noStrike">
                <a:solidFill>
                  <a:srgbClr val="0000DC"/>
                </a:solidFill>
                <a:effectLst/>
                <a:latin typeface="Arial" panose="020B0604020202020204" pitchFamily="34" charset="0"/>
              </a:rPr>
              <a:t>Jana Fialová - pror</a:t>
            </a:r>
            <a:r>
              <a:rPr lang="cs-CZ" sz="1200">
                <a:solidFill>
                  <a:srgbClr val="0000DC"/>
                </a:solidFill>
                <a:latin typeface="Arial" panose="020B0604020202020204" pitchFamily="34" charset="0"/>
              </a:rPr>
              <a:t>ektorka</a:t>
            </a:r>
            <a:r>
              <a:rPr lang="cs-CZ" sz="1200" b="0" i="0" u="none" strike="noStrike">
                <a:solidFill>
                  <a:srgbClr val="0000DC"/>
                </a:solidFill>
                <a:effectLst/>
                <a:latin typeface="Arial" panose="020B0604020202020204" pitchFamily="34" charset="0"/>
              </a:rPr>
              <a:t> pro záležitosti studentů a vnější vztahy</a:t>
            </a:r>
            <a:r>
              <a:rPr lang="cs-CZ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1200"/>
          </a:p>
        </p:txBody>
      </p:sp>
      <p:pic>
        <p:nvPicPr>
          <p:cNvPr id="7" name="Obrázek 6" descr="Obsah obrázku Grafika, grafický design, Písmo, text&#10;&#10;Popis byl vytvořen automaticky">
            <a:extLst>
              <a:ext uri="{FF2B5EF4-FFF2-40B4-BE49-F238E27FC236}">
                <a16:creationId xmlns:a16="http://schemas.microsoft.com/office/drawing/2014/main" id="{D0F5C6B3-3524-2C7A-506D-2E6418DBC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26" y="801414"/>
            <a:ext cx="5255172" cy="52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28746A-085D-C76D-6575-1C9DAA54C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0C289E-0FA4-0A51-1581-DF98D7C00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D15620-4FC4-326B-15C3-8A298ADC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B4DD861-2B44-B9AD-7ADE-9428827A2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66684"/>
            <a:ext cx="10753200" cy="446531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Termín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Jasná hodina (16:00) a den (PO) </a:t>
            </a:r>
          </a:p>
          <a:p>
            <a:pPr lvl="2">
              <a:lnSpc>
                <a:spcPct val="130000"/>
              </a:lnSpc>
            </a:pP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 jinak flexibilně/nepravidelně … musíme se přizpůsobit možnostem přednášejících</a:t>
            </a:r>
          </a:p>
          <a:p>
            <a:pPr lvl="1">
              <a:lnSpc>
                <a:spcPct val="130000"/>
              </a:lnSpc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Přednášející z Prahy, Brna, Bratislavy, on-line (1x za semestr) </a:t>
            </a:r>
          </a:p>
          <a:p>
            <a:pPr lvl="1">
              <a:lnSpc>
                <a:spcPct val="130000"/>
              </a:lnSpc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Obecně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/navečer myslím pro přednášející vhodné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Prezentace před přednáškou</a:t>
            </a:r>
          </a:p>
          <a:p>
            <a:pPr lvl="1">
              <a:lnSpc>
                <a:spcPct val="130000"/>
              </a:lnSpc>
            </a:pPr>
            <a:r>
              <a:rPr lang="cs-CZ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Kalendář akcí ESF-MU (web) </a:t>
            </a:r>
          </a:p>
          <a:p>
            <a:pPr lvl="1">
              <a:lnSpc>
                <a:spcPct val="130000"/>
              </a:lnSpc>
            </a:pPr>
            <a:r>
              <a:rPr lang="cs-CZ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Ostatní katedry </a:t>
            </a:r>
            <a:r>
              <a:rPr lang="cs-CZ" sz="16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info</a:t>
            </a:r>
            <a:r>
              <a:rPr lang="cs-CZ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pokud někdo, kdo by mohl jejich studenty zajímat </a:t>
            </a:r>
          </a:p>
          <a:p>
            <a:pPr lvl="1">
              <a:lnSpc>
                <a:spcPct val="130000"/>
              </a:lnSpc>
            </a:pPr>
            <a:r>
              <a:rPr lang="cs-CZ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Katedrový FB</a:t>
            </a:r>
          </a:p>
          <a:p>
            <a:pPr lvl="1">
              <a:spcAft>
                <a:spcPts val="0"/>
              </a:spcAft>
            </a:pP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informace o přednášejících do osnovy předmětu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https://is.muni.cz/auth/el/econ/podzim2023/MPE_PSAB/index.qwarp?prejit=11949515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60493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8FECF4-4E09-D166-37CF-6E98CE1B87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12CBAC-D23C-798E-2FDB-F5936D6A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9C9EF3-19E2-A679-D8C0-6B7DC237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přednášky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F1F53F-2936-1346-D18F-4530DE934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Volnost přednášejícím</a:t>
            </a:r>
          </a:p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Ale většina – o studiu (co je bavilo, co využívají, co by dělali jinak); kariéře; současné práci; co očekávají od absolventů; možnosti stáže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atp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Poměr přednáška/diskuse různý</a:t>
            </a:r>
          </a:p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Studenti pro zápočet povinnost klást otázky přes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Slido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(velmi dobrá zkušenost!)</a:t>
            </a:r>
          </a:p>
          <a:p>
            <a:pPr lvl="1">
              <a:lnSpc>
                <a:spcPct val="13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Agreguji a trošku usměrňuji; ptám se uprostřed přednášky pokud vhodné</a:t>
            </a:r>
          </a:p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Přednášející velmi ochotní k pomoci – často nabízí stáže, konzultace … </a:t>
            </a:r>
          </a:p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Studenti sedět v první ½ místnosti; žádné telefony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ntb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Bohužel taky třeba, že bez praxe absolventi nikoho moc nezajímají …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to je toho potom moc nenaučíme …</a:t>
            </a:r>
          </a:p>
          <a:p>
            <a:pPr>
              <a:lnSpc>
                <a:spcPct val="130000"/>
              </a:lnSpc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Místy mírný nábor ze strany přednášejících – dle mého ničemu nevadí … </a:t>
            </a:r>
          </a:p>
        </p:txBody>
      </p:sp>
    </p:spTree>
    <p:extLst>
      <p:ext uri="{BB962C8B-B14F-4D97-AF65-F5344CB8AC3E}">
        <p14:creationId xmlns:p14="http://schemas.microsoft.com/office/powerpoint/2010/main" val="4223550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6025D6-1CCC-312E-E47F-1342FE9ABC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BD67FC-0288-3ED6-03E2-873EC7182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9DE9FB-5C05-CBCE-A3B0-B5B1EDCC9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přednášce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33E5B7-242C-48C0-9740-43290CA1B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60804"/>
          </a:xfrm>
        </p:spPr>
        <p:txBody>
          <a:bodyPr/>
          <a:lstStyle/>
          <a:p>
            <a:r>
              <a:rPr lang="cs-CZ" sz="2400" dirty="0"/>
              <a:t>Záznam přednášky poskytnut studentům – pokud absolvent souhlasí</a:t>
            </a:r>
          </a:p>
          <a:p>
            <a:r>
              <a:rPr lang="cs-CZ" sz="2400" dirty="0"/>
              <a:t>LinkedIn </a:t>
            </a:r>
          </a:p>
          <a:p>
            <a:endParaRPr lang="cs-CZ" sz="2400" dirty="0"/>
          </a:p>
          <a:p>
            <a:r>
              <a:rPr lang="cs-CZ" sz="2400" dirty="0"/>
              <a:t>Pěkná anketa</a:t>
            </a:r>
          </a:p>
          <a:p>
            <a:r>
              <a:rPr lang="cs-CZ" sz="2400" dirty="0"/>
              <a:t>+ dotazník ve </a:t>
            </a:r>
            <a:r>
              <a:rPr lang="cs-CZ" sz="2400" dirty="0" err="1"/>
              <a:t>Forms</a:t>
            </a:r>
            <a:r>
              <a:rPr lang="cs-CZ" sz="2400" dirty="0"/>
              <a:t> – části studentů i předmět „hodně pomohl </a:t>
            </a:r>
            <a:br>
              <a:rPr lang="cs-CZ" sz="2400" dirty="0"/>
            </a:br>
            <a:r>
              <a:rPr lang="cs-CZ" sz="2400" dirty="0"/>
              <a:t>s pracovním směřováním“</a:t>
            </a:r>
          </a:p>
          <a:p>
            <a:endParaRPr lang="cs-CZ" sz="2400" dirty="0"/>
          </a:p>
          <a:p>
            <a:r>
              <a:rPr lang="cs-CZ" sz="2400" dirty="0"/>
              <a:t>Spokojení i přednášející …</a:t>
            </a:r>
          </a:p>
          <a:p>
            <a:r>
              <a:rPr lang="cs-CZ" sz="2400" dirty="0"/>
              <a:t>HPMV LinkedIn kontakt s absolventy</a:t>
            </a:r>
          </a:p>
        </p:txBody>
      </p:sp>
    </p:spTree>
    <p:extLst>
      <p:ext uri="{BB962C8B-B14F-4D97-AF65-F5344CB8AC3E}">
        <p14:creationId xmlns:p14="http://schemas.microsoft.com/office/powerpoint/2010/main" val="3683810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F26298-E4B7-62CF-AA0D-8855289A1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7F7AC5-6B45-E9C1-7A9B-F99774C69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CC17F4-F55C-8173-210E-E0FA5049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AD330E8D-4F95-FC7F-3108-0B0B366F8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138" y="108899"/>
            <a:ext cx="4329773" cy="54843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035962-E5DC-6361-47EE-E385D97B1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933" y="55418"/>
            <a:ext cx="4241205" cy="68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4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D133CC-A7D7-29F4-9C8B-EA63E55EE5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77B134-6A68-EA71-5B57-55A70AFF51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EF926A-7C35-CD5E-9A7A-57C4A75C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D0B2A6-1857-8BAF-70A4-D017555CD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D4F8E3-3BC9-0EE1-A784-1EAE1938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825" y="669783"/>
            <a:ext cx="4864350" cy="55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30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4FC11-5C95-40DD-7EF9-959A43C02C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A1A39B-91EA-7B1E-E79F-DD36DE52D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386251-7366-FED9-C744-3F4111AB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155" y="3203212"/>
            <a:ext cx="4867104" cy="451576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101882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>
            <a:extLst>
              <a:ext uri="{FF2B5EF4-FFF2-40B4-BE49-F238E27FC236}">
                <a16:creationId xmlns:a16="http://schemas.microsoft.com/office/drawing/2014/main" id="{0F034832-D03C-AEDF-A9A4-0ABA57E93E1D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grpSp>
        <p:nvGrpSpPr>
          <p:cNvPr id="2" name="object 2"/>
          <p:cNvGrpSpPr/>
          <p:nvPr/>
        </p:nvGrpSpPr>
        <p:grpSpPr>
          <a:xfrm>
            <a:off x="3602" y="1885817"/>
            <a:ext cx="12188064" cy="4952701"/>
            <a:chOff x="5235" y="3109853"/>
            <a:chExt cx="20099020" cy="8167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3109853"/>
              <a:ext cx="20098853" cy="81672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35" y="3675280"/>
              <a:ext cx="20099020" cy="7602220"/>
            </a:xfrm>
            <a:custGeom>
              <a:avLst/>
              <a:gdLst/>
              <a:ahLst/>
              <a:cxnLst/>
              <a:rect l="l" t="t" r="r" b="b"/>
              <a:pathLst>
                <a:path w="20099020" h="7602220">
                  <a:moveTo>
                    <a:pt x="0" y="7601862"/>
                  </a:moveTo>
                  <a:lnTo>
                    <a:pt x="20098864" y="7601862"/>
                  </a:lnTo>
                  <a:lnTo>
                    <a:pt x="20098864" y="0"/>
                  </a:lnTo>
                  <a:lnTo>
                    <a:pt x="0" y="0"/>
                  </a:lnTo>
                  <a:lnTo>
                    <a:pt x="0" y="7601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" y="3109853"/>
              <a:ext cx="20099020" cy="8167370"/>
            </a:xfrm>
            <a:custGeom>
              <a:avLst/>
              <a:gdLst/>
              <a:ahLst/>
              <a:cxnLst/>
              <a:rect l="l" t="t" r="r" b="b"/>
              <a:pathLst>
                <a:path w="20099020" h="8167370">
                  <a:moveTo>
                    <a:pt x="0" y="8167290"/>
                  </a:moveTo>
                  <a:lnTo>
                    <a:pt x="20098864" y="8167290"/>
                  </a:lnTo>
                  <a:lnTo>
                    <a:pt x="20098864" y="0"/>
                  </a:lnTo>
                  <a:lnTo>
                    <a:pt x="0" y="0"/>
                  </a:lnTo>
                  <a:lnTo>
                    <a:pt x="0" y="8167290"/>
                  </a:lnTo>
                  <a:close/>
                </a:path>
              </a:pathLst>
            </a:custGeom>
            <a:solidFill>
              <a:srgbClr val="00365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5812" y="6965840"/>
              <a:ext cx="1162721" cy="310025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9" name="object 9"/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0" name="object 10"/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3" name="object 23"/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33DB087-76C6-5809-0951-365F19C8E227}"/>
              </a:ext>
            </a:extLst>
          </p:cNvPr>
          <p:cNvSpPr txBox="1"/>
          <p:nvPr/>
        </p:nvSpPr>
        <p:spPr>
          <a:xfrm>
            <a:off x="2000263" y="2360607"/>
            <a:ext cx="9657943" cy="378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3" b="1" kern="0" spc="-6" dirty="0">
                <a:solidFill>
                  <a:srgbClr val="FFFFFF"/>
                </a:solidFill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Sdílení dobré praxe </a:t>
            </a:r>
            <a:br>
              <a:rPr lang="cs-CZ" sz="6003" b="1" kern="0" spc="-6" dirty="0">
                <a:solidFill>
                  <a:srgbClr val="FFFFFF"/>
                </a:solidFill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</a:br>
            <a:r>
              <a:rPr lang="cs-CZ" sz="6003" b="1" kern="0" spc="-6" dirty="0">
                <a:solidFill>
                  <a:srgbClr val="FFFFFF"/>
                </a:solidFill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v práci s absolventy Univerzity Karlovy </a:t>
            </a:r>
            <a:br>
              <a:rPr lang="cs-CZ" sz="6003" b="1" kern="0" spc="-6" dirty="0">
                <a:solidFill>
                  <a:srgbClr val="FFFFFF"/>
                </a:solidFill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</a:br>
            <a:r>
              <a:rPr lang="cs-CZ" sz="6003" b="1" kern="0" spc="-6" dirty="0">
                <a:solidFill>
                  <a:srgbClr val="FFFFFF"/>
                </a:solidFill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Klub Alumni </a:t>
            </a:r>
            <a:endParaRPr lang="cs-CZ" sz="1092" dirty="0">
              <a:latin typeface="Gill Sans MT" panose="020B0502020104020203" pitchFamily="34" charset="0"/>
            </a:endParaRPr>
          </a:p>
        </p:txBody>
      </p:sp>
      <p:sp>
        <p:nvSpPr>
          <p:cNvPr id="30" name="Nadpis 29">
            <a:extLst>
              <a:ext uri="{FF2B5EF4-FFF2-40B4-BE49-F238E27FC236}">
                <a16:creationId xmlns:a16="http://schemas.microsoft.com/office/drawing/2014/main" id="{BAE72FCC-1024-4617-9D99-62297DAE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29. února 2024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délník 34">
            <a:extLst>
              <a:ext uri="{FF2B5EF4-FFF2-40B4-BE49-F238E27FC236}">
                <a16:creationId xmlns:a16="http://schemas.microsoft.com/office/drawing/2014/main" id="{81F3E2CE-FE11-4440-8C21-EA572231E613}"/>
              </a:ext>
            </a:extLst>
          </p:cNvPr>
          <p:cNvSpPr/>
          <p:nvPr/>
        </p:nvSpPr>
        <p:spPr>
          <a:xfrm>
            <a:off x="7017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0641" y="522884"/>
            <a:ext cx="6581139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Univerzita Karlova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5610396" y="1973556"/>
            <a:ext cx="6888585" cy="4011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17 fakult, 12 součástí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51 000 studentů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13 500 zaměstnanců</a:t>
            </a:r>
          </a:p>
          <a:p>
            <a:pPr marL="7701" defTabSz="554492">
              <a:spcBef>
                <a:spcPts val="73"/>
              </a:spcBef>
              <a:defRPr/>
            </a:pPr>
            <a:endParaRPr lang="cs-CZ" sz="32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701" defTabSz="554492">
              <a:spcBef>
                <a:spcPts val="73"/>
              </a:spcBef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Každý rok 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40 000 uchazečů o studium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8 000 absolventů </a:t>
            </a:r>
          </a:p>
          <a:p>
            <a:pPr marL="7701" defTabSz="554492">
              <a:spcBef>
                <a:spcPts val="73"/>
              </a:spcBef>
              <a:defRPr/>
            </a:pPr>
            <a:endParaRPr lang="cs-CZ" sz="2486" kern="0" dirty="0">
              <a:solidFill>
                <a:sysClr val="windowText" lastClr="00000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36" name="object 7">
            <a:extLst>
              <a:ext uri="{FF2B5EF4-FFF2-40B4-BE49-F238E27FC236}">
                <a16:creationId xmlns:a16="http://schemas.microsoft.com/office/drawing/2014/main" id="{241C7E6B-2B63-4F04-BA0C-25FBD659B5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37" name="object 8">
            <a:extLst>
              <a:ext uri="{FF2B5EF4-FFF2-40B4-BE49-F238E27FC236}">
                <a16:creationId xmlns:a16="http://schemas.microsoft.com/office/drawing/2014/main" id="{C74C5065-EA59-45F5-A16D-BBCEE5B8A42E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8" name="object 9">
            <a:extLst>
              <a:ext uri="{FF2B5EF4-FFF2-40B4-BE49-F238E27FC236}">
                <a16:creationId xmlns:a16="http://schemas.microsoft.com/office/drawing/2014/main" id="{52BB1249-FFBD-4543-8DCD-D864E919A6DC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CB09EF83-CCE1-41D8-BB2C-AF6ECE0A1BDB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id="{808F6E69-48DF-459B-BF54-BBDE5129453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41" name="object 12">
              <a:extLst>
                <a:ext uri="{FF2B5EF4-FFF2-40B4-BE49-F238E27FC236}">
                  <a16:creationId xmlns:a16="http://schemas.microsoft.com/office/drawing/2014/main" id="{DEE0D055-35C1-46C2-B93D-47B204CCE228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2" name="object 13">
            <a:extLst>
              <a:ext uri="{FF2B5EF4-FFF2-40B4-BE49-F238E27FC236}">
                <a16:creationId xmlns:a16="http://schemas.microsoft.com/office/drawing/2014/main" id="{1AB6C116-B8E4-40DC-A61D-7F2686BC8BAD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43" name="object 14">
              <a:extLst>
                <a:ext uri="{FF2B5EF4-FFF2-40B4-BE49-F238E27FC236}">
                  <a16:creationId xmlns:a16="http://schemas.microsoft.com/office/drawing/2014/main" id="{61E84C57-DC81-4C2E-A53A-DB224FF2BA9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BB0242D4-726D-4A91-9FB8-A6B631F76246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5" name="object 16">
              <a:extLst>
                <a:ext uri="{FF2B5EF4-FFF2-40B4-BE49-F238E27FC236}">
                  <a16:creationId xmlns:a16="http://schemas.microsoft.com/office/drawing/2014/main" id="{E66C8437-1935-47E3-B0DC-BC15BA1546E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46" name="object 17">
              <a:extLst>
                <a:ext uri="{FF2B5EF4-FFF2-40B4-BE49-F238E27FC236}">
                  <a16:creationId xmlns:a16="http://schemas.microsoft.com/office/drawing/2014/main" id="{E9819E05-4029-42AC-8840-912F1DF51DA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47" name="object 18">
              <a:extLst>
                <a:ext uri="{FF2B5EF4-FFF2-40B4-BE49-F238E27FC236}">
                  <a16:creationId xmlns:a16="http://schemas.microsoft.com/office/drawing/2014/main" id="{2BD6EC6C-6685-4E7D-BFE0-C0769040B79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48" name="object 19">
              <a:extLst>
                <a:ext uri="{FF2B5EF4-FFF2-40B4-BE49-F238E27FC236}">
                  <a16:creationId xmlns:a16="http://schemas.microsoft.com/office/drawing/2014/main" id="{1BA8D198-2E23-4708-8A0B-619C46EAB1A6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9" name="object 20">
              <a:extLst>
                <a:ext uri="{FF2B5EF4-FFF2-40B4-BE49-F238E27FC236}">
                  <a16:creationId xmlns:a16="http://schemas.microsoft.com/office/drawing/2014/main" id="{A628B217-203A-4B47-B3C9-9DF79075BE2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50" name="object 21">
              <a:extLst>
                <a:ext uri="{FF2B5EF4-FFF2-40B4-BE49-F238E27FC236}">
                  <a16:creationId xmlns:a16="http://schemas.microsoft.com/office/drawing/2014/main" id="{5114CD66-97FE-4636-81F1-5DAEA3AFFCA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51" name="object 22">
              <a:extLst>
                <a:ext uri="{FF2B5EF4-FFF2-40B4-BE49-F238E27FC236}">
                  <a16:creationId xmlns:a16="http://schemas.microsoft.com/office/drawing/2014/main" id="{9B0DC883-9AC1-4A1A-A8E2-ADCA7FBF1C7A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52" name="object 23">
            <a:extLst>
              <a:ext uri="{FF2B5EF4-FFF2-40B4-BE49-F238E27FC236}">
                <a16:creationId xmlns:a16="http://schemas.microsoft.com/office/drawing/2014/main" id="{46909525-5E78-409B-AA3F-A3AF39D7DBFB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2A442A-484D-4C33-A136-E4FBD6E1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6" y="2155372"/>
            <a:ext cx="4404048" cy="33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592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BFA7E291-782E-49C4-B995-CC7A82AECC5D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7217" y="522884"/>
            <a:ext cx="8377899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Organizační struktura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00EB4003-1DBB-4968-B91A-0E51817EA5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4C16B27D-90C4-450B-B572-878B7167A6EF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4" name="object 9">
            <a:extLst>
              <a:ext uri="{FF2B5EF4-FFF2-40B4-BE49-F238E27FC236}">
                <a16:creationId xmlns:a16="http://schemas.microsoft.com/office/drawing/2014/main" id="{5DABC9F0-5A84-4357-9DD9-07848B99316C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7C343913-F601-4205-9CDE-6F4D9C90221C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C5DBC571-9573-4CF6-B019-7D54DCC24D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B31864A7-BA55-4369-B7BD-934E9210BCA2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8" name="object 13">
            <a:extLst>
              <a:ext uri="{FF2B5EF4-FFF2-40B4-BE49-F238E27FC236}">
                <a16:creationId xmlns:a16="http://schemas.microsoft.com/office/drawing/2014/main" id="{2C8DDF58-3480-4DA2-BD06-2F0E9AD003E1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03009961-C48A-45B3-A5A5-39783726BA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68F62B6C-0325-40FE-AE64-03F6F7FDF115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9DE210BD-2C1A-45C3-A3CE-CEE04350B10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BF350C61-6FA7-4ADB-AC23-5ECFCC73AF6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FA5FF7A4-1C4F-499E-B277-4C2D15BDBF2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88C9EE9B-829F-4ED4-80C6-54FBBA8CC136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5" name="object 20">
              <a:extLst>
                <a:ext uri="{FF2B5EF4-FFF2-40B4-BE49-F238E27FC236}">
                  <a16:creationId xmlns:a16="http://schemas.microsoft.com/office/drawing/2014/main" id="{E285976D-CBF5-48AF-8E02-6EA02983CA7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6" name="object 21">
              <a:extLst>
                <a:ext uri="{FF2B5EF4-FFF2-40B4-BE49-F238E27FC236}">
                  <a16:creationId xmlns:a16="http://schemas.microsoft.com/office/drawing/2014/main" id="{F8875F75-898F-4078-987A-8A445F3D659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78892C05-0426-488A-B5C4-D4F09C15B23C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8" name="object 23">
            <a:extLst>
              <a:ext uri="{FF2B5EF4-FFF2-40B4-BE49-F238E27FC236}">
                <a16:creationId xmlns:a16="http://schemas.microsoft.com/office/drawing/2014/main" id="{D9C9D14D-A0CC-4763-9016-87CEF78E57BE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6716F8D5-8C80-45B0-B33E-EBA1AEA82E0D}"/>
              </a:ext>
            </a:extLst>
          </p:cNvPr>
          <p:cNvGraphicFramePr/>
          <p:nvPr/>
        </p:nvGraphicFramePr>
        <p:xfrm>
          <a:off x="2325590" y="2008495"/>
          <a:ext cx="6960289" cy="3665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71084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EB66703-68E2-13FB-AC5E-D4A2BD632D75}"/>
              </a:ext>
            </a:extLst>
          </p:cNvPr>
          <p:cNvSpPr txBox="1">
            <a:spLocks/>
          </p:cNvSpPr>
          <p:nvPr/>
        </p:nvSpPr>
        <p:spPr>
          <a:xfrm>
            <a:off x="-347004" y="204482"/>
            <a:ext cx="9608393" cy="559548"/>
          </a:xfrm>
          <a:prstGeom prst="rect">
            <a:avLst/>
          </a:prstGeom>
        </p:spPr>
        <p:txBody>
          <a:bodyPr vert="horz" lIns="55449" tIns="27725" rIns="55449" bIns="27725" rtlCol="0" anchor="b">
            <a:noAutofit/>
          </a:bodyPr>
          <a:lstStyle>
            <a:lvl1pPr algn="ctr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8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75" b="1" dirty="0">
                <a:solidFill>
                  <a:schemeClr val="bg1"/>
                </a:solidFill>
                <a:latin typeface="Gill Sans"/>
              </a:rPr>
              <a:t> Udržitelný recept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40B68BCA-6983-43AA-B58A-1A4E40C489EF}"/>
              </a:ext>
            </a:extLst>
          </p:cNvPr>
          <p:cNvCxnSpPr>
            <a:cxnSpLocks/>
          </p:cNvCxnSpPr>
          <p:nvPr/>
        </p:nvCxnSpPr>
        <p:spPr>
          <a:xfrm>
            <a:off x="761569" y="5643243"/>
            <a:ext cx="10654851" cy="38010"/>
          </a:xfrm>
          <a:prstGeom prst="straightConnector1">
            <a:avLst/>
          </a:prstGeom>
          <a:ln w="762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Klipart Mamut zdarma pro osobní a komerční použití. | Creazilla">
            <a:extLst>
              <a:ext uri="{FF2B5EF4-FFF2-40B4-BE49-F238E27FC236}">
                <a16:creationId xmlns:a16="http://schemas.microsoft.com/office/drawing/2014/main" id="{9F14C0B9-0D7C-4C56-948E-91F002452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6" y="5820189"/>
            <a:ext cx="702243" cy="6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E3991AE7-23E0-4BC1-BC86-6133A2366DE0}"/>
              </a:ext>
            </a:extLst>
          </p:cNvPr>
          <p:cNvSpPr txBox="1"/>
          <p:nvPr/>
        </p:nvSpPr>
        <p:spPr>
          <a:xfrm>
            <a:off x="1810692" y="5838415"/>
            <a:ext cx="10141159" cy="302213"/>
          </a:xfrm>
          <a:prstGeom prst="rect">
            <a:avLst/>
          </a:prstGeom>
          <a:noFill/>
        </p:spPr>
        <p:txBody>
          <a:bodyPr wrap="square" lIns="55449" tIns="27725" rIns="55449" bIns="27725" rtlCol="0" anchor="t">
            <a:spAutoFit/>
          </a:bodyPr>
          <a:lstStyle/>
          <a:p>
            <a:r>
              <a:rPr lang="cs-CZ" sz="1600" dirty="0"/>
              <a:t>1991         2014        2021          únor       listopad        březen        duben        květen        říjen            únor          …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C3EE4917-3FD3-4001-8C51-1ADD11D70B6D}"/>
              </a:ext>
            </a:extLst>
          </p:cNvPr>
          <p:cNvSpPr/>
          <p:nvPr/>
        </p:nvSpPr>
        <p:spPr>
          <a:xfrm>
            <a:off x="1981394" y="5548201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4DE8187A-CC75-4B7C-8548-89211D4D6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710"/>
          <a:stretch/>
        </p:blipFill>
        <p:spPr>
          <a:xfrm>
            <a:off x="361561" y="1294738"/>
            <a:ext cx="3611990" cy="35261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0BA0CED5-D648-411A-83A8-DBA861CFF2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t="188" r="18679" b="-188"/>
          <a:stretch/>
        </p:blipFill>
        <p:spPr>
          <a:xfrm>
            <a:off x="1113990" y="1280508"/>
            <a:ext cx="3683063" cy="35720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8" name="TextovéPole 47">
            <a:extLst>
              <a:ext uri="{FF2B5EF4-FFF2-40B4-BE49-F238E27FC236}">
                <a16:creationId xmlns:a16="http://schemas.microsoft.com/office/drawing/2014/main" id="{C7D7D700-0687-4460-A26C-ECF897CFFA25}"/>
              </a:ext>
            </a:extLst>
          </p:cNvPr>
          <p:cNvSpPr txBox="1"/>
          <p:nvPr/>
        </p:nvSpPr>
        <p:spPr>
          <a:xfrm>
            <a:off x="4232496" y="6123408"/>
            <a:ext cx="7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2022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0B67D748-1029-4816-8862-9E372824C622}"/>
              </a:ext>
            </a:extLst>
          </p:cNvPr>
          <p:cNvSpPr/>
          <p:nvPr/>
        </p:nvSpPr>
        <p:spPr>
          <a:xfrm>
            <a:off x="8057962" y="5551036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1EF8A226-4F19-4110-83DB-9AAEFF7E7D40}"/>
              </a:ext>
            </a:extLst>
          </p:cNvPr>
          <p:cNvSpPr/>
          <p:nvPr/>
        </p:nvSpPr>
        <p:spPr>
          <a:xfrm>
            <a:off x="9842720" y="5559000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14076CDA-BE6F-4F1D-84A7-CF0EA8497513}"/>
              </a:ext>
            </a:extLst>
          </p:cNvPr>
          <p:cNvSpPr/>
          <p:nvPr/>
        </p:nvSpPr>
        <p:spPr>
          <a:xfrm>
            <a:off x="2813632" y="5548201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C2FAEB18-95FB-4C93-9050-F50AD36B1714}"/>
              </a:ext>
            </a:extLst>
          </p:cNvPr>
          <p:cNvSpPr/>
          <p:nvPr/>
        </p:nvSpPr>
        <p:spPr>
          <a:xfrm>
            <a:off x="3589356" y="5555580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EF4972E3-DDF5-4378-A038-5916F7AD0D9E}"/>
              </a:ext>
            </a:extLst>
          </p:cNvPr>
          <p:cNvSpPr/>
          <p:nvPr/>
        </p:nvSpPr>
        <p:spPr>
          <a:xfrm>
            <a:off x="5279764" y="5556613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E755F621-7CD4-4137-A44D-40D4DD2CD1BF}"/>
              </a:ext>
            </a:extLst>
          </p:cNvPr>
          <p:cNvSpPr/>
          <p:nvPr/>
        </p:nvSpPr>
        <p:spPr>
          <a:xfrm>
            <a:off x="8907631" y="5562310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D4357DF2-C1CA-4457-88F7-5AFC8FAC9139}"/>
              </a:ext>
            </a:extLst>
          </p:cNvPr>
          <p:cNvSpPr/>
          <p:nvPr/>
        </p:nvSpPr>
        <p:spPr>
          <a:xfrm>
            <a:off x="6247849" y="5548201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B058A0E-6891-4D7E-9594-33D55A3392C5}"/>
              </a:ext>
            </a:extLst>
          </p:cNvPr>
          <p:cNvSpPr txBox="1"/>
          <p:nvPr/>
        </p:nvSpPr>
        <p:spPr>
          <a:xfrm>
            <a:off x="9658943" y="6119311"/>
            <a:ext cx="7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2024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705EB38-62C5-4D85-8AB4-4632DEFAD7A2}"/>
              </a:ext>
            </a:extLst>
          </p:cNvPr>
          <p:cNvGrpSpPr/>
          <p:nvPr/>
        </p:nvGrpSpPr>
        <p:grpSpPr>
          <a:xfrm>
            <a:off x="1924133" y="1272352"/>
            <a:ext cx="3683732" cy="3598307"/>
            <a:chOff x="1008659" y="1250923"/>
            <a:chExt cx="3695466" cy="3604793"/>
          </a:xfrm>
        </p:grpSpPr>
        <p:pic>
          <p:nvPicPr>
            <p:cNvPr id="51" name="Obrázek 50">
              <a:extLst>
                <a:ext uri="{FF2B5EF4-FFF2-40B4-BE49-F238E27FC236}">
                  <a16:creationId xmlns:a16="http://schemas.microsoft.com/office/drawing/2014/main" id="{92A18983-7F0F-4D10-A804-8B5189019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7" t="6987" r="1110" b="4266"/>
            <a:stretch/>
          </p:blipFill>
          <p:spPr>
            <a:xfrm>
              <a:off x="1008659" y="1250923"/>
              <a:ext cx="3695466" cy="3604793"/>
            </a:xfrm>
            <a:prstGeom prst="ellipse">
              <a:avLst/>
            </a:prstGeom>
            <a:solidFill>
              <a:srgbClr val="335B9F"/>
            </a:solidFill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58B91CBC-B2D7-4407-BAB7-F1C1838145A4}"/>
                </a:ext>
              </a:extLst>
            </p:cNvPr>
            <p:cNvSpPr txBox="1"/>
            <p:nvPr/>
          </p:nvSpPr>
          <p:spPr>
            <a:xfrm>
              <a:off x="2730360" y="2839532"/>
              <a:ext cx="14067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600" b="1" dirty="0"/>
                <a:t>?</a:t>
              </a:r>
            </a:p>
          </p:txBody>
        </p:sp>
      </p:grp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4DA9AE14-7E89-4190-B38F-26A57EDC29AB}"/>
              </a:ext>
            </a:extLst>
          </p:cNvPr>
          <p:cNvSpPr txBox="1"/>
          <p:nvPr/>
        </p:nvSpPr>
        <p:spPr>
          <a:xfrm>
            <a:off x="5068341" y="6123408"/>
            <a:ext cx="7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2022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985A9D9F-533E-4E9F-B678-EA96E79A3DE1}"/>
              </a:ext>
            </a:extLst>
          </p:cNvPr>
          <p:cNvSpPr txBox="1"/>
          <p:nvPr/>
        </p:nvSpPr>
        <p:spPr>
          <a:xfrm>
            <a:off x="6050742" y="6123408"/>
            <a:ext cx="7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2023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1304DEC8-A143-4C0D-8AA7-4849DE0D9AE3}"/>
              </a:ext>
            </a:extLst>
          </p:cNvPr>
          <p:cNvSpPr txBox="1"/>
          <p:nvPr/>
        </p:nvSpPr>
        <p:spPr>
          <a:xfrm>
            <a:off x="8718991" y="6126104"/>
            <a:ext cx="7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2023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B057D086-34FC-48D5-B5FC-0B10014E40D8}"/>
              </a:ext>
            </a:extLst>
          </p:cNvPr>
          <p:cNvSpPr txBox="1"/>
          <p:nvPr/>
        </p:nvSpPr>
        <p:spPr>
          <a:xfrm>
            <a:off x="6968500" y="6129672"/>
            <a:ext cx="7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2023</a:t>
            </a: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6BFDDA6C-810C-4D18-B89B-884BF9579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669" y="1226379"/>
            <a:ext cx="3648685" cy="36563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6" name="Ovál 55">
            <a:extLst>
              <a:ext uri="{FF2B5EF4-FFF2-40B4-BE49-F238E27FC236}">
                <a16:creationId xmlns:a16="http://schemas.microsoft.com/office/drawing/2014/main" id="{6CAA8C63-B502-4622-BA59-04B26EC797FD}"/>
              </a:ext>
            </a:extLst>
          </p:cNvPr>
          <p:cNvSpPr/>
          <p:nvPr/>
        </p:nvSpPr>
        <p:spPr>
          <a:xfrm>
            <a:off x="4436102" y="5555580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pic>
        <p:nvPicPr>
          <p:cNvPr id="44" name="Obrázek 43">
            <a:extLst>
              <a:ext uri="{FF2B5EF4-FFF2-40B4-BE49-F238E27FC236}">
                <a16:creationId xmlns:a16="http://schemas.microsoft.com/office/drawing/2014/main" id="{ECF2A1FF-4E88-42FF-9349-7392FED411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5" t="-10031" r="-12931" b="-2822"/>
          <a:stretch/>
        </p:blipFill>
        <p:spPr>
          <a:xfrm>
            <a:off x="3617330" y="1235109"/>
            <a:ext cx="3694639" cy="3675647"/>
          </a:xfrm>
          <a:prstGeom prst="ellipse">
            <a:avLst/>
          </a:prstGeom>
          <a:solidFill>
            <a:srgbClr val="FFFFFF"/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F8C1E4A2-C2A1-4BF2-911E-A840FB3574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-12180" r="8515" b="-13431"/>
          <a:stretch/>
        </p:blipFill>
        <p:spPr>
          <a:xfrm>
            <a:off x="4489057" y="1238940"/>
            <a:ext cx="3694639" cy="3694639"/>
          </a:xfrm>
          <a:prstGeom prst="ellipse">
            <a:avLst/>
          </a:prstGeom>
          <a:solidFill>
            <a:srgbClr val="FFFFFF"/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7" name="Ovál 56">
            <a:extLst>
              <a:ext uri="{FF2B5EF4-FFF2-40B4-BE49-F238E27FC236}">
                <a16:creationId xmlns:a16="http://schemas.microsoft.com/office/drawing/2014/main" id="{5B19750D-69C3-4CF4-946E-3C3D64A6C498}"/>
              </a:ext>
            </a:extLst>
          </p:cNvPr>
          <p:cNvSpPr/>
          <p:nvPr/>
        </p:nvSpPr>
        <p:spPr>
          <a:xfrm>
            <a:off x="7170321" y="5550612"/>
            <a:ext cx="185451" cy="1959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92"/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55295570-C495-40BE-B064-B8678B317F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-23235" r="14828"/>
          <a:stretch/>
        </p:blipFill>
        <p:spPr>
          <a:xfrm>
            <a:off x="5387363" y="1214218"/>
            <a:ext cx="3817076" cy="3739266"/>
          </a:xfrm>
          <a:prstGeom prst="ellipse">
            <a:avLst/>
          </a:prstGeom>
          <a:solidFill>
            <a:srgbClr val="BFBEB5"/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E19FD8C9-DD59-47CA-939E-15021D2143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" t="-508" r="439" b="1110"/>
          <a:stretch/>
        </p:blipFill>
        <p:spPr>
          <a:xfrm>
            <a:off x="6267468" y="1191181"/>
            <a:ext cx="3724491" cy="38048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8" name="TextovéPole 57">
            <a:extLst>
              <a:ext uri="{FF2B5EF4-FFF2-40B4-BE49-F238E27FC236}">
                <a16:creationId xmlns:a16="http://schemas.microsoft.com/office/drawing/2014/main" id="{E69DD22C-D752-433D-BF64-A8105BDFB9BE}"/>
              </a:ext>
            </a:extLst>
          </p:cNvPr>
          <p:cNvSpPr txBox="1"/>
          <p:nvPr/>
        </p:nvSpPr>
        <p:spPr>
          <a:xfrm>
            <a:off x="7872320" y="6128170"/>
            <a:ext cx="7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2023</a:t>
            </a:r>
          </a:p>
        </p:txBody>
      </p:sp>
      <p:pic>
        <p:nvPicPr>
          <p:cNvPr id="1030" name="Obrázek 1029">
            <a:extLst>
              <a:ext uri="{FF2B5EF4-FFF2-40B4-BE49-F238E27FC236}">
                <a16:creationId xmlns:a16="http://schemas.microsoft.com/office/drawing/2014/main" id="{3FC08EB4-62D7-4FDA-94F5-C9D3657314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506" r="8900" b="6153"/>
          <a:stretch/>
        </p:blipFill>
        <p:spPr>
          <a:xfrm>
            <a:off x="7090970" y="1185546"/>
            <a:ext cx="3941011" cy="38048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62" name="Skupina 61">
            <a:extLst>
              <a:ext uri="{FF2B5EF4-FFF2-40B4-BE49-F238E27FC236}">
                <a16:creationId xmlns:a16="http://schemas.microsoft.com/office/drawing/2014/main" id="{1E97D4B4-BCC9-44C0-8F60-4278C60D61A6}"/>
              </a:ext>
            </a:extLst>
          </p:cNvPr>
          <p:cNvGrpSpPr/>
          <p:nvPr/>
        </p:nvGrpSpPr>
        <p:grpSpPr>
          <a:xfrm>
            <a:off x="7961136" y="1170517"/>
            <a:ext cx="3853707" cy="3857304"/>
            <a:chOff x="2859" y="-19985"/>
            <a:chExt cx="4171950" cy="4028440"/>
          </a:xfrm>
        </p:grpSpPr>
        <p:pic>
          <p:nvPicPr>
            <p:cNvPr id="63" name="Obrázek 62">
              <a:extLst>
                <a:ext uri="{FF2B5EF4-FFF2-40B4-BE49-F238E27FC236}">
                  <a16:creationId xmlns:a16="http://schemas.microsoft.com/office/drawing/2014/main" id="{FEE05ACC-A14D-4C06-90A4-B295A7290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" y="-19985"/>
              <a:ext cx="4171950" cy="402844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grpSp>
          <p:nvGrpSpPr>
            <p:cNvPr id="64" name="Skupina 63">
              <a:extLst>
                <a:ext uri="{FF2B5EF4-FFF2-40B4-BE49-F238E27FC236}">
                  <a16:creationId xmlns:a16="http://schemas.microsoft.com/office/drawing/2014/main" id="{BE42B2CD-DD6D-4897-BC3E-E320006F9A9F}"/>
                </a:ext>
              </a:extLst>
            </p:cNvPr>
            <p:cNvGrpSpPr/>
            <p:nvPr/>
          </p:nvGrpSpPr>
          <p:grpSpPr>
            <a:xfrm>
              <a:off x="1143000" y="485775"/>
              <a:ext cx="2295525" cy="2743200"/>
              <a:chOff x="0" y="0"/>
              <a:chExt cx="2295525" cy="2743200"/>
            </a:xfrm>
          </p:grpSpPr>
          <p:pic>
            <p:nvPicPr>
              <p:cNvPr id="65" name="Grafický objekt 4" descr="Uživatel se souvislou výplní">
                <a:extLst>
                  <a:ext uri="{FF2B5EF4-FFF2-40B4-BE49-F238E27FC236}">
                    <a16:creationId xmlns:a16="http://schemas.microsoft.com/office/drawing/2014/main" id="{ACC2A46E-6576-41DE-B360-894C05361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914525" cy="1914525"/>
              </a:xfrm>
              <a:prstGeom prst="ellipse">
                <a:avLst/>
              </a:prstGeom>
              <a:effectLst>
                <a:outerShdw blurRad="127000" algn="bl" rotWithShape="0">
                  <a:srgbClr val="000000"/>
                </a:outerShdw>
              </a:effectLst>
            </p:spPr>
          </p:pic>
          <p:sp>
            <p:nvSpPr>
              <p:cNvPr id="66" name="Textové pole 10">
                <a:extLst>
                  <a:ext uri="{FF2B5EF4-FFF2-40B4-BE49-F238E27FC236}">
                    <a16:creationId xmlns:a16="http://schemas.microsoft.com/office/drawing/2014/main" id="{A90B1E17-18B5-480F-B9DD-56C0336B490A}"/>
                  </a:ext>
                </a:extLst>
              </p:cNvPr>
              <p:cNvSpPr txBox="1"/>
              <p:nvPr/>
            </p:nvSpPr>
            <p:spPr>
              <a:xfrm>
                <a:off x="180975" y="1895475"/>
                <a:ext cx="2114550" cy="8477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4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 </a:t>
                </a:r>
                <a:r>
                  <a:rPr lang="cs-CZ" sz="4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901</a:t>
                </a:r>
                <a:endParaRPr lang="cs-CZ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0C135D07-48BB-451A-8F87-1148588D9B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561" y="151624"/>
            <a:ext cx="11590290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Historie absolventské agendy na UK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1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DF4E93-4C35-9345-40BD-D234E54BA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32DA04-9C1F-B666-94B1-2D761E1F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65" y="720000"/>
            <a:ext cx="10807200" cy="451576"/>
          </a:xfrm>
        </p:spPr>
        <p:txBody>
          <a:bodyPr/>
          <a:lstStyle/>
          <a:p>
            <a:r>
              <a:rPr lang="cs-CZ"/>
              <a:t>Definice a pozice absolventa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030127-8042-5B12-BA12-B613A7518C03}"/>
              </a:ext>
            </a:extLst>
          </p:cNvPr>
          <p:cNvSpPr txBox="1"/>
          <p:nvPr/>
        </p:nvSpPr>
        <p:spPr>
          <a:xfrm>
            <a:off x="599765" y="1413365"/>
            <a:ext cx="10807200" cy="5440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 a</a:t>
            </a:r>
            <a:r>
              <a:rPr lang="cs-CZ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bsolventa považujeme člověka, který: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cs-CZ" sz="1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lang="cs-CZ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spěšně </a:t>
            </a:r>
            <a:r>
              <a:rPr lang="cs-CZ" sz="180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dokončil bakalářský, magisterský či doktorský stupeň </a:t>
            </a:r>
            <a:r>
              <a:rPr lang="cs-CZ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vzdělání na Masarykově univerzitě v prezenční i kombinované formě studia;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endParaRPr lang="cs-CZ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cs-CZ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Absolventa považujeme spolu se zaměstnancem a studentem za člena univerzitní komunity.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endParaRPr lang="cs-CZ" sz="1800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cs-CZ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Posláním absolventské agendy je </a:t>
            </a:r>
            <a:r>
              <a:rPr lang="cs-CZ" sz="180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vytvářet prostředí, příležitosti a motivaci k zapojení absolventů </a:t>
            </a:r>
            <a:r>
              <a:rPr lang="cs-CZ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života a úspěchu Masarykovy univerzity.   </a:t>
            </a:r>
          </a:p>
          <a:p>
            <a:pPr marL="71755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cs-CZ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cs-CZ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lvl="0" indent="0" algn="ctr">
              <a:buNone/>
            </a:pPr>
            <a:endParaRPr lang="cs-CZ" sz="1800">
              <a:solidFill>
                <a:srgbClr val="0000DC"/>
              </a:solidFill>
              <a:ea typeface="Tahoma" pitchFamily="34" charset="0"/>
              <a:cs typeface="Tahoma" pitchFamily="34" charset="0"/>
            </a:endParaRPr>
          </a:p>
          <a:p>
            <a:pPr marL="71755" lvl="0" indent="0" algn="ctr">
              <a:buNone/>
            </a:pPr>
            <a:r>
              <a:rPr lang="cs-CZ" sz="1800">
                <a:solidFill>
                  <a:srgbClr val="0000DC"/>
                </a:solidFill>
              </a:rPr>
              <a:t>Potenciálně každý studující se stane absolventem.</a:t>
            </a:r>
            <a:endParaRPr lang="cs-CZ" sz="1800">
              <a:solidFill>
                <a:srgbClr val="0000DC"/>
              </a:solidFill>
              <a:ea typeface="Tahoma" pitchFamily="34" charset="0"/>
              <a:cs typeface="Tahoma" pitchFamily="34" charset="0"/>
            </a:endParaRPr>
          </a:p>
          <a:p>
            <a:pPr marL="71755" lvl="0" indent="0">
              <a:buNone/>
            </a:pPr>
            <a:endParaRPr lang="cs-CZ" sz="1600"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endParaRPr lang="cs-CZ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cs-CZ" sz="280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A87E150-45D7-3450-9A6C-3093EC56ED94}"/>
              </a:ext>
            </a:extLst>
          </p:cNvPr>
          <p:cNvSpPr txBox="1"/>
          <p:nvPr/>
        </p:nvSpPr>
        <p:spPr>
          <a:xfrm>
            <a:off x="666000" y="6228000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tx2"/>
                </a:solidFill>
                <a:latin typeface="+mj-lt"/>
              </a:rPr>
              <a:t>Sdílení dobré praxe v práci s absolventy</a:t>
            </a: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941DD47C-D66E-6A01-9960-F7F6990ECEA2}"/>
              </a:ext>
            </a:extLst>
          </p:cNvPr>
          <p:cNvSpPr/>
          <p:nvPr/>
        </p:nvSpPr>
        <p:spPr bwMode="auto">
          <a:xfrm>
            <a:off x="5611368" y="4351283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81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BFA7E291-782E-49C4-B995-CC7A82AECC5D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0641" y="578101"/>
            <a:ext cx="6581139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Cíle Klubu Alumni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00EB4003-1DBB-4968-B91A-0E51817EA5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4C16B27D-90C4-450B-B572-878B7167A6EF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4" name="object 9">
            <a:extLst>
              <a:ext uri="{FF2B5EF4-FFF2-40B4-BE49-F238E27FC236}">
                <a16:creationId xmlns:a16="http://schemas.microsoft.com/office/drawing/2014/main" id="{5DABC9F0-5A84-4357-9DD9-07848B99316C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7C343913-F601-4205-9CDE-6F4D9C90221C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C5DBC571-9573-4CF6-B019-7D54DCC24D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B31864A7-BA55-4369-B7BD-934E9210BCA2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8" name="object 13">
            <a:extLst>
              <a:ext uri="{FF2B5EF4-FFF2-40B4-BE49-F238E27FC236}">
                <a16:creationId xmlns:a16="http://schemas.microsoft.com/office/drawing/2014/main" id="{2C8DDF58-3480-4DA2-BD06-2F0E9AD003E1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03009961-C48A-45B3-A5A5-39783726BA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68F62B6C-0325-40FE-AE64-03F6F7FDF115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9DE210BD-2C1A-45C3-A3CE-CEE04350B10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BF350C61-6FA7-4ADB-AC23-5ECFCC73AF6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FA5FF7A4-1C4F-499E-B277-4C2D15BDBF2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88C9EE9B-829F-4ED4-80C6-54FBBA8CC136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5" name="object 20">
              <a:extLst>
                <a:ext uri="{FF2B5EF4-FFF2-40B4-BE49-F238E27FC236}">
                  <a16:creationId xmlns:a16="http://schemas.microsoft.com/office/drawing/2014/main" id="{E285976D-CBF5-48AF-8E02-6EA02983CA7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6" name="object 21">
              <a:extLst>
                <a:ext uri="{FF2B5EF4-FFF2-40B4-BE49-F238E27FC236}">
                  <a16:creationId xmlns:a16="http://schemas.microsoft.com/office/drawing/2014/main" id="{F8875F75-898F-4078-987A-8A445F3D659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78892C05-0426-488A-B5C4-D4F09C15B23C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8" name="object 23">
            <a:extLst>
              <a:ext uri="{FF2B5EF4-FFF2-40B4-BE49-F238E27FC236}">
                <a16:creationId xmlns:a16="http://schemas.microsoft.com/office/drawing/2014/main" id="{D9C9D14D-A0CC-4763-9016-87CEF78E57BE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010D149-5F53-41A8-908D-D45704D9273E}"/>
              </a:ext>
            </a:extLst>
          </p:cNvPr>
          <p:cNvSpPr txBox="1"/>
          <p:nvPr/>
        </p:nvSpPr>
        <p:spPr>
          <a:xfrm>
            <a:off x="692503" y="1704834"/>
            <a:ext cx="10423939" cy="249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Sdružovat absolventy všech sedmnácti fakult univerzity</a:t>
            </a:r>
          </a:p>
          <a:p>
            <a:pPr marL="350601" indent="-342900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Usilovat o vytvoření komunikační platformy mezi školou a absolventy</a:t>
            </a:r>
          </a:p>
          <a:p>
            <a:pPr marL="350601" indent="-342900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Podporovat setkávání členů s přáteli z let studií, s bývalými pedagogy, novými odborníky </a:t>
            </a:r>
            <a:br>
              <a:rPr lang="cs-CZ" alt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cs-CZ" alt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v oboru</a:t>
            </a:r>
          </a:p>
          <a:p>
            <a:pPr marL="350601" indent="-342900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Podporovat rozvoj profesionálních kontaktů – získání pracovního místa, uzavření spolupráce na projektu se školou nebo mezi členy navzájem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4E4BB917-F537-4CBD-B40C-373101193D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71" r="7619"/>
          <a:stretch/>
        </p:blipFill>
        <p:spPr>
          <a:xfrm>
            <a:off x="963390" y="4546985"/>
            <a:ext cx="9925455" cy="18290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BFA7E291-782E-49C4-B995-CC7A82AECC5D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6818" y="520504"/>
            <a:ext cx="8083888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Členství v Klubu Alumni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00EB4003-1DBB-4968-B91A-0E51817EA5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4C16B27D-90C4-450B-B572-878B7167A6EF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4" name="object 9">
            <a:extLst>
              <a:ext uri="{FF2B5EF4-FFF2-40B4-BE49-F238E27FC236}">
                <a16:creationId xmlns:a16="http://schemas.microsoft.com/office/drawing/2014/main" id="{5DABC9F0-5A84-4357-9DD9-07848B99316C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7C343913-F601-4205-9CDE-6F4D9C90221C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C5DBC571-9573-4CF6-B019-7D54DCC24D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B31864A7-BA55-4369-B7BD-934E9210BCA2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8" name="object 13">
            <a:extLst>
              <a:ext uri="{FF2B5EF4-FFF2-40B4-BE49-F238E27FC236}">
                <a16:creationId xmlns:a16="http://schemas.microsoft.com/office/drawing/2014/main" id="{2C8DDF58-3480-4DA2-BD06-2F0E9AD003E1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03009961-C48A-45B3-A5A5-39783726BA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68F62B6C-0325-40FE-AE64-03F6F7FDF115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9DE210BD-2C1A-45C3-A3CE-CEE04350B10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BF350C61-6FA7-4ADB-AC23-5ECFCC73AF6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FA5FF7A4-1C4F-499E-B277-4C2D15BDBF2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88C9EE9B-829F-4ED4-80C6-54FBBA8CC136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5" name="object 20">
              <a:extLst>
                <a:ext uri="{FF2B5EF4-FFF2-40B4-BE49-F238E27FC236}">
                  <a16:creationId xmlns:a16="http://schemas.microsoft.com/office/drawing/2014/main" id="{E285976D-CBF5-48AF-8E02-6EA02983CA7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6" name="object 21">
              <a:extLst>
                <a:ext uri="{FF2B5EF4-FFF2-40B4-BE49-F238E27FC236}">
                  <a16:creationId xmlns:a16="http://schemas.microsoft.com/office/drawing/2014/main" id="{F8875F75-898F-4078-987A-8A445F3D659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78892C05-0426-488A-B5C4-D4F09C15B23C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8" name="object 23">
            <a:extLst>
              <a:ext uri="{FF2B5EF4-FFF2-40B4-BE49-F238E27FC236}">
                <a16:creationId xmlns:a16="http://schemas.microsoft.com/office/drawing/2014/main" id="{D9C9D14D-A0CC-4763-9016-87CEF78E57BE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BC240B6-BC60-4F5A-B6E1-4BAD9487F63E}"/>
              </a:ext>
            </a:extLst>
          </p:cNvPr>
          <p:cNvGraphicFramePr/>
          <p:nvPr/>
        </p:nvGraphicFramePr>
        <p:xfrm>
          <a:off x="2315212" y="1500256"/>
          <a:ext cx="6722941" cy="483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9" name="TextovéPole 28">
            <a:extLst>
              <a:ext uri="{FF2B5EF4-FFF2-40B4-BE49-F238E27FC236}">
                <a16:creationId xmlns:a16="http://schemas.microsoft.com/office/drawing/2014/main" id="{35DF0C60-3825-4431-A667-D26134A4C773}"/>
              </a:ext>
            </a:extLst>
          </p:cNvPr>
          <p:cNvSpPr txBox="1"/>
          <p:nvPr/>
        </p:nvSpPr>
        <p:spPr>
          <a:xfrm>
            <a:off x="9145201" y="1692682"/>
            <a:ext cx="3469062" cy="468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b="1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Počty studujících dle fakult UK:  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Filozofická  			6405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Pedagogická	 		5614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Fakulta sociálních věd		5462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Přírodovědecká 			5018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1. lékařská 			5003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Právnická 			3800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Humanitních studií		3244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Matematicko-fyzikální		3058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3. lékařská 			2552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Lékařská Plzeň			2352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Tělesné výchovy a sportu		2162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2. lékařská			2054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Lékařská Hradec Králové		1792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Farmaceutická Hradec Králové	1472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Husitská teologická		820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Katolická teologická		547</a:t>
            </a:r>
          </a:p>
          <a:p>
            <a:pPr marL="7701" defTabSz="554492">
              <a:lnSpc>
                <a:spcPct val="130000"/>
              </a:lnSpc>
              <a:spcBef>
                <a:spcPts val="73"/>
              </a:spcBef>
              <a:buClr>
                <a:srgbClr val="D32D3F"/>
              </a:buClr>
              <a:defRPr/>
            </a:pPr>
            <a:r>
              <a:rPr lang="cs-CZ" altLang="cs-CZ" sz="1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Evangelická teologická 		372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5CDE547-2F44-4179-8762-34DCEEDBF9BE}"/>
              </a:ext>
            </a:extLst>
          </p:cNvPr>
          <p:cNvSpPr txBox="1"/>
          <p:nvPr/>
        </p:nvSpPr>
        <p:spPr>
          <a:xfrm>
            <a:off x="436818" y="1796112"/>
            <a:ext cx="2727488" cy="1880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92">
              <a:spcBef>
                <a:spcPts val="73"/>
              </a:spcBef>
              <a:defRPr/>
            </a:pPr>
            <a:r>
              <a:rPr lang="cs-CZ" sz="1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5900 členů</a:t>
            </a:r>
          </a:p>
          <a:p>
            <a:pPr marL="7701" defTabSz="554492">
              <a:spcBef>
                <a:spcPts val="73"/>
              </a:spcBef>
              <a:defRPr/>
            </a:pPr>
            <a:r>
              <a:rPr lang="cs-CZ" sz="1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 427 jiná národnost </a:t>
            </a:r>
            <a:br>
              <a:rPr lang="cs-CZ" sz="1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cs-CZ" sz="1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       než CZ, SK</a:t>
            </a:r>
          </a:p>
          <a:p>
            <a:pPr marL="7701" defTabSz="554492">
              <a:spcBef>
                <a:spcPts val="73"/>
              </a:spcBef>
              <a:defRPr/>
            </a:pPr>
            <a:r>
              <a:rPr lang="cs-CZ" sz="1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 319 SK národnost</a:t>
            </a:r>
          </a:p>
          <a:p>
            <a:pPr marL="7701" defTabSz="554492">
              <a:spcBef>
                <a:spcPts val="73"/>
              </a:spcBef>
              <a:defRPr/>
            </a:pPr>
            <a:r>
              <a:rPr lang="cs-CZ" sz="1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 325 angličtina</a:t>
            </a:r>
          </a:p>
          <a:p>
            <a:pPr marL="7701" defTabSz="554492">
              <a:spcBef>
                <a:spcPts val="73"/>
              </a:spcBef>
              <a:defRPr/>
            </a:pPr>
            <a:endParaRPr lang="cs-CZ" sz="16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701" defTabSz="554492">
              <a:spcBef>
                <a:spcPts val="73"/>
              </a:spcBef>
              <a:defRPr/>
            </a:pPr>
            <a:endParaRPr lang="cs-CZ" sz="16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98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8429" y="570555"/>
            <a:ext cx="6581139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Náplň činnosti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523061" y="1905934"/>
            <a:ext cx="10763530" cy="4490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Spolupráce s koordinátory </a:t>
            </a:r>
            <a:r>
              <a:rPr lang="cs-CZ" sz="28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agendy na fakultách, pravidelná setkání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 Teams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se neosvědčil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Vlastní 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kluby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absolventů na fakultách, i více než jeden, např. FSV </a:t>
            </a:r>
            <a:r>
              <a:rPr lang="cs-CZ" sz="28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kluby podle institutů (IPS, IES)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Sdílení událostí, pozvánky, společné akce 	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Poskytování informací (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newsletter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, 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webová stránka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, 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sociální sítě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)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Pořádání akcí (Zlaté promoce 13.4.)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Kariérní poradenství (Kariérní den 13. 3.)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Benefitní program, slevy a výhody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461989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C8C55E3-4463-4B80-9D68-33848016C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38"/>
          <a:stretch/>
        </p:blipFill>
        <p:spPr>
          <a:xfrm>
            <a:off x="2704740" y="1424815"/>
            <a:ext cx="6581139" cy="18856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3577" y="481990"/>
            <a:ext cx="6581139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Benefity a slevy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5644C1A-64B3-4B04-86F9-EFC9AC82061E}"/>
              </a:ext>
            </a:extLst>
          </p:cNvPr>
          <p:cNvSpPr txBox="1"/>
          <p:nvPr/>
        </p:nvSpPr>
        <p:spPr>
          <a:xfrm>
            <a:off x="669703" y="3547536"/>
            <a:ext cx="2881454" cy="2044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Sportovní centrum UK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Hrdličkovo muzeum člověka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Knihkupectví Karolinum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Kavárna U </a:t>
            </a:r>
            <a:r>
              <a:rPr lang="cs-CZ" sz="1050" b="0" i="0" u="none" strike="noStrike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Rotlevů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Stomatologická péče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Ubytovací služby UK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Chlupáčovo muzeum historie Země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Knihovny UK a přístup k jejich informačním zdrojům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Hyb4City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Pronájem učebny</a:t>
            </a:r>
            <a:endParaRPr lang="cs-CZ" sz="1050" b="0" i="0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endParaRPr lang="cs-CZ" sz="1050" kern="0" dirty="0">
              <a:solidFill>
                <a:srgbClr val="C0000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A8DB434-5299-4FA6-8DED-66849BD85C74}"/>
              </a:ext>
            </a:extLst>
          </p:cNvPr>
          <p:cNvSpPr txBox="1"/>
          <p:nvPr/>
        </p:nvSpPr>
        <p:spPr>
          <a:xfrm>
            <a:off x="3247977" y="3547536"/>
            <a:ext cx="2881454" cy="301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Národní divadlo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Městská divadla pražská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Radka Brzobohatého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Muzeum východních Čech v Hradci Králové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v Řeznické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Kino Lucerna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Drak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Švandovo divadlo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Mucha Museum a Franz Kafka Museum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Na Fidlovačce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Západočeská galerie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pod Palmovkou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Klicperovo divadlo Hradec Králové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na </a:t>
            </a:r>
            <a:r>
              <a:rPr lang="cs-CZ" sz="1050" u="sng" dirty="0" err="1">
                <a:solidFill>
                  <a:srgbClr val="C00000"/>
                </a:solidFill>
                <a:latin typeface="Gill Sans MT" panose="020B0502020104020203" pitchFamily="34" charset="-18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Maninách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Metro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Divadlo Na Jezerce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cs-CZ" sz="1050" u="sng" dirty="0">
                <a:solidFill>
                  <a:srgbClr val="C00000"/>
                </a:solidFill>
                <a:latin typeface="Gill Sans MT" panose="020B0502020104020203" pitchFamily="34" charset="-18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Muzeum Karla Zemana</a:t>
            </a:r>
            <a:endParaRPr lang="cs-CZ" sz="1050" u="sng" dirty="0">
              <a:solidFill>
                <a:srgbClr val="C00000"/>
              </a:solidFill>
              <a:latin typeface="Gill Sans MT" panose="020B0502020104020203" pitchFamily="34" charset="-18"/>
            </a:endParaRP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endParaRPr lang="cs-CZ" sz="1050" kern="0" dirty="0">
              <a:solidFill>
                <a:srgbClr val="C0000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735F89F-C61D-4C25-8CD8-CEA8BA136DBB}"/>
              </a:ext>
            </a:extLst>
          </p:cNvPr>
          <p:cNvSpPr txBox="1"/>
          <p:nvPr/>
        </p:nvSpPr>
        <p:spPr>
          <a:xfrm>
            <a:off x="9196164" y="3517420"/>
            <a:ext cx="288145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Petra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Clinic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Den zdraví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SAIN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Lázně Luhačovice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Zlaté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kúpele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Turčianske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Teplice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Aquapalace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Praha</a:t>
            </a:r>
            <a:endParaRPr lang="cs-CZ" sz="1050" kern="0" dirty="0">
              <a:solidFill>
                <a:srgbClr val="C0000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FA95F06-505F-4F32-9B86-D0EC5F75E3B2}"/>
              </a:ext>
            </a:extLst>
          </p:cNvPr>
          <p:cNvSpPr txBox="1"/>
          <p:nvPr/>
        </p:nvSpPr>
        <p:spPr>
          <a:xfrm>
            <a:off x="6092491" y="3525966"/>
            <a:ext cx="2881454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Koh-i-noor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CK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Sardegna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Travel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Pizzeria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Omnibus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Greece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Tours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CK FEDE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Aparthotel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Svatý Vavřinec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SAIN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Datart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Vydavatelství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Economia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Restaurace IL Mulino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BER-KR (SONY, AEG, ELECTROLUX)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Profi Optik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Ryor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Resort Svatá Kateřina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České dráhy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Mafra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Jazyková škola PRESTO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Premiere</a:t>
            </a: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 </a:t>
            </a: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Cinemas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DD3E1323-9B99-4189-AFDB-AE6B9D2C4825}"/>
              </a:ext>
            </a:extLst>
          </p:cNvPr>
          <p:cNvSpPr txBox="1"/>
          <p:nvPr/>
        </p:nvSpPr>
        <p:spPr>
          <a:xfrm>
            <a:off x="7748764" y="3547536"/>
            <a:ext cx="288145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Kosmas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Megabooks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 err="1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Hudy</a:t>
            </a:r>
            <a:endParaRPr lang="cs-CZ" sz="1050" b="0" i="0" u="sng" dirty="0">
              <a:solidFill>
                <a:srgbClr val="C00000"/>
              </a:solidFill>
              <a:effectLst/>
              <a:latin typeface="Gill Sans MT" panose="020B0502020104020203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Pražské Benátky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iRobot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sng" dirty="0">
                <a:solidFill>
                  <a:srgbClr val="C00000"/>
                </a:solidFill>
                <a:effectLst/>
                <a:latin typeface="Gill Sans MT" panose="020B0502020104020203" pitchFamily="34" charset="-18"/>
              </a:rPr>
              <a:t>Muzeum Lega</a:t>
            </a:r>
            <a:endParaRPr lang="cs-CZ" sz="1050" kern="0" dirty="0">
              <a:solidFill>
                <a:srgbClr val="C0000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62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5895" y="539634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Získávání nových členů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587894" y="1548601"/>
            <a:ext cx="1107031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Promoce: oslovování emailem při absolvování studia; oslovování po obřadu v Karolinu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Magazín </a:t>
            </a:r>
            <a:r>
              <a:rPr lang="cs-CZ" sz="20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Forum</a:t>
            </a:r>
            <a:r>
              <a:rPr 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: rubrika Alumni, výzva k registraci do klubu v rozhovorech s absolventy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Akce UK: Setkání v Bruselu, FTVS 70 let, Kariérní dny na fakultách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Sociální sítě (Facebook)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0EF4A9E2-4A7B-4439-8DA0-2948A36A14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"/>
          <a:stretch/>
        </p:blipFill>
        <p:spPr>
          <a:xfrm>
            <a:off x="6484513" y="3160139"/>
            <a:ext cx="5408765" cy="291624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4FC62D4-90ED-47EB-BABB-BB5D2FB58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894" y="3160139"/>
            <a:ext cx="6040579" cy="29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3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7017" y="-9078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2542" y="577809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Propagace 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808973" y="1668934"/>
            <a:ext cx="10629890" cy="2741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92">
              <a:spcBef>
                <a:spcPts val="73"/>
              </a:spcBef>
              <a:defRPr/>
            </a:pPr>
            <a:r>
              <a:rPr lang="cs-CZ" sz="2800" b="1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Komunikační kanály: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Newsletter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Vlastní 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webové stránky 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na webu UK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Magazín </a:t>
            </a:r>
            <a:r>
              <a:rPr lang="cs-CZ" sz="28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Forum</a:t>
            </a: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: rubrika Alumni, výzva k registraci v rozhovorech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Akce UK: Setkání v Bruselu, FTVS 70 let, Kariérní dny na fakultách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8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Sociální sítě (Facebook)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85B1939B-6C35-4508-BC72-6A7BA95C666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71" r="7619"/>
          <a:stretch/>
        </p:blipFill>
        <p:spPr>
          <a:xfrm>
            <a:off x="963390" y="4546985"/>
            <a:ext cx="9925455" cy="1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83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5005644" y="1580743"/>
            <a:ext cx="6652562" cy="5096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451" indent="-28575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vychází každý 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měsíc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v česká a anglické mutaci</a:t>
            </a:r>
          </a:p>
          <a:p>
            <a:pPr marL="7701" defTabSz="554492">
              <a:spcBef>
                <a:spcPts val="73"/>
              </a:spcBef>
              <a:defRPr/>
            </a:pPr>
            <a:endParaRPr lang="cs-CZ" sz="14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701" defTabSz="554492">
              <a:spcBef>
                <a:spcPts val="73"/>
              </a:spcBef>
              <a:defRPr/>
            </a:pPr>
            <a:r>
              <a:rPr lang="cs-CZ" sz="2400" b="1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Sekce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: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Mimořádné události 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Novinky z univerzity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Naši </a:t>
            </a:r>
            <a:r>
              <a:rPr lang="cs-CZ" sz="24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Slevy a benefity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International </a:t>
            </a:r>
            <a:r>
              <a:rPr lang="cs-CZ" sz="24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endParaRPr lang="cs-CZ" sz="24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endParaRPr lang="cs-CZ" sz="14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701" defTabSz="554492">
              <a:spcBef>
                <a:spcPts val="73"/>
              </a:spcBef>
              <a:defRPr/>
            </a:pPr>
            <a:r>
              <a:rPr lang="cs-CZ" sz="2400" b="1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Statistiky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: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Opening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lang="cs-CZ" sz="24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rate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v den vydání průměrně 55%, nejvíce 64%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Mezi nejčtenější příspěvky patří aktuality z UK, akce a reporty z akcí, benefity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D9AE2F-D00C-4F68-A851-7804DD5EF7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7495"/>
          <a:stretch/>
        </p:blipFill>
        <p:spPr>
          <a:xfrm>
            <a:off x="461795" y="272558"/>
            <a:ext cx="4479579" cy="39745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7D535B-EB0E-47DB-8CC2-231E25CAF4B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8726"/>
          <a:stretch/>
        </p:blipFill>
        <p:spPr>
          <a:xfrm>
            <a:off x="461795" y="4247147"/>
            <a:ext cx="4281039" cy="1965416"/>
          </a:xfrm>
          <a:prstGeom prst="rect">
            <a:avLst/>
          </a:prstGeom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7FA869A7-BAA6-4675-9831-FE1B1E4AE9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1132" y="570555"/>
            <a:ext cx="3786105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Newsletter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35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6325" y="570555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Webové stránky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432822" y="1368561"/>
            <a:ext cx="10197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Nový design od května 2023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" name="Obrázek 2">
            <a:hlinkClick r:id="rId10"/>
            <a:extLst>
              <a:ext uri="{FF2B5EF4-FFF2-40B4-BE49-F238E27FC236}">
                <a16:creationId xmlns:a16="http://schemas.microsoft.com/office/drawing/2014/main" id="{6C831D6D-6F16-4FAB-B286-C84215C9B2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/>
          <a:stretch/>
        </p:blipFill>
        <p:spPr>
          <a:xfrm>
            <a:off x="2055276" y="2180443"/>
            <a:ext cx="3678236" cy="4429842"/>
          </a:xfrm>
          <a:prstGeom prst="rect">
            <a:avLst/>
          </a:prstGeom>
        </p:spPr>
      </p:pic>
      <p:pic>
        <p:nvPicPr>
          <p:cNvPr id="8" name="Obrázek 7">
            <a:hlinkClick r:id="rId10"/>
            <a:extLst>
              <a:ext uri="{FF2B5EF4-FFF2-40B4-BE49-F238E27FC236}">
                <a16:creationId xmlns:a16="http://schemas.microsoft.com/office/drawing/2014/main" id="{CEBBBF6E-4422-4825-BB36-95B0A82F66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2963" y="2159312"/>
            <a:ext cx="4374626" cy="45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8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794" y="401315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Webové stránky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614244" y="1312047"/>
            <a:ext cx="10197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 Klubu Alumni Univerzity Karlovy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4E9508-DDF0-48E1-9ACD-560390B86E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490"/>
          <a:stretch/>
        </p:blipFill>
        <p:spPr>
          <a:xfrm>
            <a:off x="1717579" y="2116096"/>
            <a:ext cx="4227297" cy="401455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50B16EEE-7949-4732-BCD8-CFF8C75A5A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0346" y="1849420"/>
            <a:ext cx="3315824" cy="44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1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794" y="401315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Facebook 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954695-AA54-43B3-8F7B-E15BE9DA8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5" r="22798" b="48990"/>
          <a:stretch/>
        </p:blipFill>
        <p:spPr bwMode="auto">
          <a:xfrm>
            <a:off x="4178051" y="426269"/>
            <a:ext cx="4670202" cy="11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EF57E0-32AB-4A96-B9DE-FE31FF8FD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794" y="2718865"/>
            <a:ext cx="8245786" cy="3651705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8C814F77-91DF-4292-9530-BCF16E36A076}"/>
              </a:ext>
            </a:extLst>
          </p:cNvPr>
          <p:cNvSpPr txBox="1"/>
          <p:nvPr/>
        </p:nvSpPr>
        <p:spPr>
          <a:xfrm>
            <a:off x="4476677" y="2074411"/>
            <a:ext cx="5451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92">
              <a:spcBef>
                <a:spcPts val="73"/>
              </a:spcBef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Top 5 příspěvků (90 dnů)	</a:t>
            </a:r>
          </a:p>
        </p:txBody>
      </p:sp>
    </p:spTree>
    <p:extLst>
      <p:ext uri="{BB962C8B-B14F-4D97-AF65-F5344CB8AC3E}">
        <p14:creationId xmlns:p14="http://schemas.microsoft.com/office/powerpoint/2010/main" val="74321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5A2010-246B-83E3-6057-61CABF61FC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52999"/>
            <a:ext cx="252000" cy="252000"/>
          </a:xfrm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D269A45-20D6-12FB-EEC3-8BE9E0C9F2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532528"/>
            <a:ext cx="5220000" cy="681474"/>
          </a:xfrm>
        </p:spPr>
        <p:txBody>
          <a:bodyPr/>
          <a:lstStyle/>
          <a:p>
            <a:r>
              <a:rPr lang="cs-CZ"/>
              <a:t>Absolvent jako </a:t>
            </a:r>
            <a:r>
              <a:rPr lang="cs-CZ" b="1"/>
              <a:t>strategický zdroj </a:t>
            </a:r>
            <a:r>
              <a:rPr lang="cs-CZ"/>
              <a:t>pro </a:t>
            </a:r>
            <a:br>
              <a:rPr lang="cs-CZ"/>
            </a:br>
            <a:r>
              <a:rPr lang="cs-CZ"/>
              <a:t>rozvoj univerzity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B4879D9-93C9-C38A-558C-E798C7EB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Jakou roli má absolvent?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6D9D6DD-97AE-81B9-2BE2-99DC800E7F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6" y="1532528"/>
            <a:ext cx="5220000" cy="681473"/>
          </a:xfrm>
        </p:spPr>
        <p:txBody>
          <a:bodyPr/>
          <a:lstStyle/>
          <a:p>
            <a:r>
              <a:rPr lang="cs-CZ"/>
              <a:t>Absolvent jako </a:t>
            </a:r>
            <a:r>
              <a:rPr lang="cs-CZ" b="1"/>
              <a:t>aktér společenské odpovědnosti</a:t>
            </a:r>
            <a:r>
              <a:rPr lang="cs-CZ"/>
              <a:t> univerzity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89FFA75-01B9-8ACD-F1F4-D8F2287C6AD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726" y="2214002"/>
            <a:ext cx="5219998" cy="371844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zvyšování kvality vzdělávacích činností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evaluace vzdělávání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zvyšování zaměstnanosti studentů a čerstvých absolventů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rozvoje a inovací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partnerství a fundraisingu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akademického podnikání</a:t>
            </a:r>
            <a:endParaRPr 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šíření dobrého jména Masarykovy univerzity</a:t>
            </a:r>
          </a:p>
          <a:p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B1F4DB7F-1111-8762-784A-8F35A2A208E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76" y="2214002"/>
            <a:ext cx="5219998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kultivace společnosti</a:t>
            </a:r>
          </a:p>
          <a:p>
            <a:pPr>
              <a:lnSpc>
                <a:spcPct val="150000"/>
              </a:lnSpc>
            </a:pPr>
            <a:r>
              <a:rPr lang="cs-CZ" sz="180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řešení společenských otázek</a:t>
            </a:r>
          </a:p>
          <a:p>
            <a:pPr>
              <a:lnSpc>
                <a:spcPct val="150000"/>
              </a:lnSpc>
            </a:pPr>
            <a:r>
              <a:rPr lang="cs-CZ" sz="180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rozvoje a inovací</a:t>
            </a:r>
          </a:p>
          <a:p>
            <a:pPr>
              <a:lnSpc>
                <a:spcPct val="150000"/>
              </a:lnSpc>
            </a:pPr>
            <a:r>
              <a:rPr lang="cs-CZ" sz="180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šíření a sdílení vědění</a:t>
            </a:r>
          </a:p>
          <a:p>
            <a:pPr>
              <a:lnSpc>
                <a:spcPct val="150000"/>
              </a:lnSpc>
            </a:pPr>
            <a:r>
              <a:rPr lang="cs-CZ" sz="180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blast rozvoje kultury a její rozmanitosti</a:t>
            </a:r>
          </a:p>
          <a:p>
            <a:pPr>
              <a:lnSpc>
                <a:spcPct val="150000"/>
              </a:lnSpc>
            </a:pPr>
            <a:r>
              <a:rPr lang="cs-CZ" sz="1800">
                <a:ea typeface="Calibri" panose="020F0502020204030204" pitchFamily="34" charset="0"/>
                <a:cs typeface="Times New Roman" panose="02020603050405020304" pitchFamily="18" charset="0"/>
              </a:rPr>
              <a:t>oblast r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ozvoje partnerství</a:t>
            </a:r>
          </a:p>
          <a:p>
            <a:pPr marL="72000" indent="0">
              <a:buNone/>
            </a:pPr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F9A0DA6-A39A-36B7-E0B0-B746B8DDB781}"/>
              </a:ext>
            </a:extLst>
          </p:cNvPr>
          <p:cNvSpPr txBox="1"/>
          <p:nvPr/>
        </p:nvSpPr>
        <p:spPr>
          <a:xfrm>
            <a:off x="409609" y="6240499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tx2"/>
                </a:solidFill>
                <a:latin typeface="+mj-lt"/>
              </a:rPr>
              <a:t>4    Sdílení dobré praxe v práci s absolventy</a:t>
            </a:r>
          </a:p>
        </p:txBody>
      </p:sp>
    </p:spTree>
    <p:extLst>
      <p:ext uri="{BB962C8B-B14F-4D97-AF65-F5344CB8AC3E}">
        <p14:creationId xmlns:p14="http://schemas.microsoft.com/office/powerpoint/2010/main" val="2878827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2546" y="539634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Změny vs tradice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892186" y="1659550"/>
            <a:ext cx="5451612" cy="462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92">
              <a:spcBef>
                <a:spcPts val="73"/>
              </a:spcBef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Před rokem 2023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strike="sngStrike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Svatoštěpánské setkání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Tříkrálové setkání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Kariérní den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Zlaté promoce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Den celoživotního vzdělávání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strike="sngStrike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Festival absolventů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Zahradní slavnost	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strike="sngStrike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Advent na UK </a:t>
            </a:r>
            <a:endParaRPr lang="cs-CZ" sz="32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AB36BDF-B2F3-4852-B3CD-532557E29C4B}"/>
              </a:ext>
            </a:extLst>
          </p:cNvPr>
          <p:cNvSpPr txBox="1"/>
          <p:nvPr/>
        </p:nvSpPr>
        <p:spPr>
          <a:xfrm>
            <a:off x="6740388" y="1659550"/>
            <a:ext cx="5451612" cy="4121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92">
              <a:spcBef>
                <a:spcPts val="73"/>
              </a:spcBef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2024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Tříkrálové setkání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Kariérní den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Zlaté promoce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strike="sngStrike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Ples UK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strike="sngStrike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Den s UK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strike="sngStrike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Festival absolventů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Zahradní slavnost	</a:t>
            </a:r>
          </a:p>
        </p:txBody>
      </p:sp>
    </p:spTree>
    <p:extLst>
      <p:ext uri="{BB962C8B-B14F-4D97-AF65-F5344CB8AC3E}">
        <p14:creationId xmlns:p14="http://schemas.microsoft.com/office/powerpoint/2010/main" val="1270263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6844" y="570555"/>
            <a:ext cx="849973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Cílové skupiny absolventů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737B3978-2D5C-4992-AFC3-705BAAA2942B}"/>
              </a:ext>
            </a:extLst>
          </p:cNvPr>
          <p:cNvSpPr/>
          <p:nvPr/>
        </p:nvSpPr>
        <p:spPr>
          <a:xfrm>
            <a:off x="8439855" y="2632898"/>
            <a:ext cx="2742463" cy="30189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0000"/>
              </a:buClr>
            </a:pPr>
            <a:r>
              <a:rPr lang="cs-CZ" sz="1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Koučování (placené)</a:t>
            </a:r>
          </a:p>
          <a:p>
            <a:pPr>
              <a:buClr>
                <a:srgbClr val="FF0000"/>
              </a:buClr>
            </a:pPr>
            <a:endParaRPr lang="cs-CZ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cs-CZ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Kariérní poradenství (spoluúčast)</a:t>
            </a:r>
          </a:p>
          <a:p>
            <a:pPr>
              <a:buClr>
                <a:srgbClr val="FF0000"/>
              </a:buClr>
            </a:pPr>
            <a:endParaRPr lang="cs-CZ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cs-CZ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Akcelerátor inovací – CPPT (Centrum pro přenos poznatků a technologií) </a:t>
            </a:r>
            <a:endParaRPr lang="cs-CZ" sz="1400" dirty="0">
              <a:solidFill>
                <a:schemeClr val="tx2"/>
              </a:solidFill>
            </a:endParaRP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D4DBE4A2-72E4-4870-91C0-7B3280C83322}"/>
              </a:ext>
            </a:extLst>
          </p:cNvPr>
          <p:cNvSpPr/>
          <p:nvPr/>
        </p:nvSpPr>
        <p:spPr>
          <a:xfrm>
            <a:off x="716658" y="2097393"/>
            <a:ext cx="2688808" cy="249751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0000"/>
              </a:buClr>
            </a:pPr>
            <a:r>
              <a:rPr lang="cs-CZ" sz="1400" dirty="0">
                <a:solidFill>
                  <a:schemeClr val="tx2"/>
                </a:solidFill>
              </a:rPr>
              <a:t>Zahradní slavnost (networking, možnost získat nové kontakty)</a:t>
            </a:r>
          </a:p>
          <a:p>
            <a:pPr>
              <a:buClr>
                <a:srgbClr val="FF0000"/>
              </a:buClr>
            </a:pPr>
            <a:endParaRPr lang="cs-CZ" sz="1400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</a:pPr>
            <a:r>
              <a:rPr lang="cs-CZ" sz="1400" dirty="0">
                <a:solidFill>
                  <a:schemeClr val="tx2"/>
                </a:solidFill>
              </a:rPr>
              <a:t>Popularizační akce (pro celou rodinu – Den s UK, Noc vědců)</a:t>
            </a:r>
          </a:p>
          <a:p>
            <a:pPr>
              <a:buClr>
                <a:srgbClr val="FF0000"/>
              </a:buClr>
            </a:pPr>
            <a:endParaRPr lang="cs-CZ" sz="1400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</a:pPr>
            <a:r>
              <a:rPr lang="cs-CZ" sz="1400" dirty="0">
                <a:solidFill>
                  <a:schemeClr val="tx2"/>
                </a:solidFill>
              </a:rPr>
              <a:t>Stříbrné promoce?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0AD8274F-3AB1-4EAA-81E7-6990C3482413}"/>
              </a:ext>
            </a:extLst>
          </p:cNvPr>
          <p:cNvSpPr/>
          <p:nvPr/>
        </p:nvSpPr>
        <p:spPr>
          <a:xfrm>
            <a:off x="8073263" y="3140554"/>
            <a:ext cx="626838" cy="2760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18C7188E-B6B4-45BB-872A-6E7BD49E6E45}"/>
              </a:ext>
            </a:extLst>
          </p:cNvPr>
          <p:cNvSpPr/>
          <p:nvPr/>
        </p:nvSpPr>
        <p:spPr>
          <a:xfrm>
            <a:off x="8083737" y="3625727"/>
            <a:ext cx="626838" cy="276037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002EE6CE-4019-4212-9B11-FB8843C83DE3}"/>
              </a:ext>
            </a:extLst>
          </p:cNvPr>
          <p:cNvSpPr/>
          <p:nvPr/>
        </p:nvSpPr>
        <p:spPr>
          <a:xfrm rot="10800000">
            <a:off x="2781106" y="4090194"/>
            <a:ext cx="626838" cy="276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71C4468-F1C0-45DB-A7F7-AB41B60A94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4422" y="2841437"/>
          <a:ext cx="4567278" cy="2497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3152692" imgH="1724065" progId="Excel.Sheet.12">
                  <p:embed/>
                </p:oleObj>
              </mc:Choice>
              <mc:Fallback>
                <p:oleObj name="Worksheet" r:id="rId10" imgW="3152692" imgH="1724065" progId="Excel.Shee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71C4468-F1C0-45DB-A7F7-AB41B60A9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84422" y="2841437"/>
                        <a:ext cx="4567278" cy="2497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ál 28">
            <a:extLst>
              <a:ext uri="{FF2B5EF4-FFF2-40B4-BE49-F238E27FC236}">
                <a16:creationId xmlns:a16="http://schemas.microsoft.com/office/drawing/2014/main" id="{605BC691-20AE-4372-A85B-9C9128234F3E}"/>
              </a:ext>
            </a:extLst>
          </p:cNvPr>
          <p:cNvSpPr/>
          <p:nvPr/>
        </p:nvSpPr>
        <p:spPr>
          <a:xfrm>
            <a:off x="1129698" y="4456889"/>
            <a:ext cx="1862727" cy="105698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0000"/>
              </a:buClr>
            </a:pPr>
            <a:r>
              <a:rPr lang="cs-CZ" sz="1400" dirty="0">
                <a:solidFill>
                  <a:schemeClr val="tx2"/>
                </a:solidFill>
              </a:rPr>
              <a:t>Zlaté promoce</a:t>
            </a:r>
          </a:p>
          <a:p>
            <a:pPr algn="ctr">
              <a:buClr>
                <a:srgbClr val="FF0000"/>
              </a:buClr>
            </a:pPr>
            <a:endParaRPr lang="cs-CZ" sz="1400" dirty="0">
              <a:solidFill>
                <a:schemeClr val="tx2"/>
              </a:solidFill>
            </a:endParaRPr>
          </a:p>
          <a:p>
            <a:pPr algn="ctr">
              <a:buClr>
                <a:srgbClr val="FF0000"/>
              </a:buClr>
            </a:pPr>
            <a:r>
              <a:rPr lang="cs-CZ" sz="1400" dirty="0">
                <a:solidFill>
                  <a:schemeClr val="tx2"/>
                </a:solidFill>
              </a:rPr>
              <a:t>Tříkrálové setkání</a:t>
            </a:r>
          </a:p>
        </p:txBody>
      </p:sp>
      <p:sp>
        <p:nvSpPr>
          <p:cNvPr id="32" name="Šipka: doprava 31">
            <a:extLst>
              <a:ext uri="{FF2B5EF4-FFF2-40B4-BE49-F238E27FC236}">
                <a16:creationId xmlns:a16="http://schemas.microsoft.com/office/drawing/2014/main" id="{A06B7AE5-3872-4F77-9C41-B4C9D09DA647}"/>
              </a:ext>
            </a:extLst>
          </p:cNvPr>
          <p:cNvSpPr/>
          <p:nvPr/>
        </p:nvSpPr>
        <p:spPr>
          <a:xfrm rot="10800000">
            <a:off x="2781106" y="4847364"/>
            <a:ext cx="626838" cy="27603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01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E386BC00-3989-4C2B-A9DF-CB79EC83EE33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393821" y="481990"/>
            <a:ext cx="10656888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Fakultní </a:t>
            </a:r>
            <a:r>
              <a:rPr lang="cs-CZ" sz="5397" dirty="0" err="1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kluby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8B615607-9A8A-4ED8-AABC-571B8F5E36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E03FA4BB-C062-4772-BDEF-27F84BF2C341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0" name="object 9">
            <a:extLst>
              <a:ext uri="{FF2B5EF4-FFF2-40B4-BE49-F238E27FC236}">
                <a16:creationId xmlns:a16="http://schemas.microsoft.com/office/drawing/2014/main" id="{31A905B9-CEC2-4F65-94F9-B15894B5BD51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EF606F61-B691-452D-8041-75DA3794C0B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8F763AB0-EF13-4921-BBB5-217503ED6F1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52C862D8-3F73-4994-8B16-FEECA1F67647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A8B31BA6-EFFB-472E-93D2-1BE3B65092F2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9F6C5E74-6374-4848-9F67-0F49590C5DC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96401F5D-17B2-432C-9985-A1F349C90CFD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5ADD1851-2682-451F-93BD-A632C45D48B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2A04B6B6-F716-422B-88EE-F4AD1872BA3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EC857F2F-FFF1-4087-95B3-2F8A70A786B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607FA765-AD59-46AA-9005-52DD4DEA22B3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3B51A31D-51B8-48DA-8D1D-2D7F0105BC4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623B0AF9-A893-4415-BB95-02CCCAF176E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2296B423-A892-482A-8442-846E74BD04EE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4" name="object 23">
            <a:extLst>
              <a:ext uri="{FF2B5EF4-FFF2-40B4-BE49-F238E27FC236}">
                <a16:creationId xmlns:a16="http://schemas.microsoft.com/office/drawing/2014/main" id="{5BD16CB6-AD9E-496F-8010-DF2B22E7A40F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305AD409-770E-4127-AA16-3B6A01E09678}"/>
              </a:ext>
            </a:extLst>
          </p:cNvPr>
          <p:cNvSpPr txBox="1"/>
          <p:nvPr/>
        </p:nvSpPr>
        <p:spPr>
          <a:xfrm>
            <a:off x="342916" y="1328221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92">
              <a:spcBef>
                <a:spcPts val="73"/>
              </a:spcBef>
              <a:defRPr/>
            </a:pPr>
            <a:r>
              <a:rPr lang="cs-CZ" sz="3200" kern="0" dirty="0">
                <a:solidFill>
                  <a:srgbClr val="D74556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Spolek Matfyz Alumni</a:t>
            </a:r>
            <a:endParaRPr lang="cs-CZ" sz="3200" kern="0" dirty="0">
              <a:solidFill>
                <a:srgbClr val="D74556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896905E-B15F-486D-80CA-38829D98A4BD}"/>
              </a:ext>
            </a:extLst>
          </p:cNvPr>
          <p:cNvSpPr txBox="1"/>
          <p:nvPr/>
        </p:nvSpPr>
        <p:spPr>
          <a:xfrm>
            <a:off x="4014989" y="1924876"/>
            <a:ext cx="8022920" cy="4552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Založen jako občanský spolek (2013), zapsaný spolek (2015)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Nezávislý subjekt, hlavním partnerem je MFF UK; předseda, tajemník, výbor, komise; členské schůze, schůze výboru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Počet členů: 500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Typy členství</a:t>
            </a:r>
          </a:p>
          <a:p>
            <a:pPr marL="807801" lvl="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Řádný člen (9 let za 499 Kč, doživotně za 1449 Kč)</a:t>
            </a:r>
          </a:p>
          <a:p>
            <a:pPr marL="807801" lvl="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Příznivec (právnická osoba, stejné podmínky)</a:t>
            </a:r>
          </a:p>
          <a:p>
            <a:pPr marL="807801" lvl="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6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Čestný člen (rozhoduje výbor spolku)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endParaRPr lang="cs-CZ" sz="24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7D1ED468-373C-4069-8564-7CBAC4C364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735" y="2025648"/>
            <a:ext cx="3083305" cy="434783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6CDDCC8-C616-45CF-A8FC-AA5479022C27}"/>
              </a:ext>
            </a:extLst>
          </p:cNvPr>
          <p:cNvSpPr/>
          <p:nvPr/>
        </p:nvSpPr>
        <p:spPr>
          <a:xfrm>
            <a:off x="393821" y="6462455"/>
            <a:ext cx="4057863" cy="38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363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1830" y="1392923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Zahraniční absolventi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1011830" y="2861133"/>
            <a:ext cx="10332742" cy="2741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Jak pracovat se zahraničními absolventy?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Na UK založení koordinační skupiny pro zahraniční </a:t>
            </a:r>
            <a:r>
              <a:rPr lang="cs-CZ" sz="24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Aktivní spolupráce s DZS v rámci národního </a:t>
            </a:r>
            <a:r>
              <a:rPr lang="cs-CZ" sz="24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programu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Pravidelná (měsíční) komunikace prostřednictvím anglické sekce newsletteru pro </a:t>
            </a:r>
            <a:r>
              <a:rPr lang="cs-CZ" sz="2400" kern="0" dirty="0" err="1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alumni</a:t>
            </a:r>
            <a:endParaRPr lang="cs-CZ" sz="2400" kern="0" dirty="0">
              <a:solidFill>
                <a:srgbClr val="D22D4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Program ambasadorů, vzniká ze studentských ambasadorů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24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Agendu přebírá nová kolegyně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429215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73EF67B-AE7E-491D-AFED-D4CCDB77CD3F}"/>
              </a:ext>
            </a:extLst>
          </p:cNvPr>
          <p:cNvSpPr/>
          <p:nvPr/>
        </p:nvSpPr>
        <p:spPr>
          <a:xfrm>
            <a:off x="0" y="0"/>
            <a:ext cx="12184983" cy="188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92" dirty="0">
                <a:latin typeface="Arial" panose="020B0604020202020204" pitchFamily="34" charset="0"/>
              </a:rPr>
              <a:t>0:30:00</a:t>
            </a:r>
            <a:endParaRPr lang="cs-CZ" sz="1092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1830" y="1392923"/>
            <a:ext cx="7885766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5397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Aktuální otázky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741F24-1E55-76AC-2D20-CB9891421064}"/>
              </a:ext>
            </a:extLst>
          </p:cNvPr>
          <p:cNvSpPr txBox="1"/>
          <p:nvPr/>
        </p:nvSpPr>
        <p:spPr>
          <a:xfrm>
            <a:off x="904218" y="2778011"/>
            <a:ext cx="10753988" cy="260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Virtuální karta (nabídka od GTS a další společnosti)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GDPR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CRM databáze x UK databáze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Stříbrné promoce</a:t>
            </a:r>
          </a:p>
          <a:p>
            <a:pPr marL="350601" indent="-342900" defTabSz="554492">
              <a:spcBef>
                <a:spcPts val="73"/>
              </a:spcBef>
              <a:buFont typeface="Arial" panose="020B0604020202020204" pitchFamily="34" charset="0"/>
              <a:buChar char="•"/>
              <a:defRPr/>
            </a:pPr>
            <a:r>
              <a:rPr lang="cs-CZ" sz="3200" kern="0" dirty="0">
                <a:solidFill>
                  <a:srgbClr val="D22D4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Mentoring</a:t>
            </a: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38E9DC6-C403-4A77-808C-455B53254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5879" y="577810"/>
            <a:ext cx="750291" cy="75031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B8BED32-2856-4CFD-90BC-07BB74F7CF65}"/>
              </a:ext>
            </a:extLst>
          </p:cNvPr>
          <p:cNvSpPr/>
          <p:nvPr/>
        </p:nvSpPr>
        <p:spPr>
          <a:xfrm>
            <a:off x="10248850" y="577809"/>
            <a:ext cx="8471" cy="750491"/>
          </a:xfrm>
          <a:custGeom>
            <a:avLst/>
            <a:gdLst/>
            <a:ahLst/>
            <a:cxnLst/>
            <a:rect l="l" t="t" r="r" b="b"/>
            <a:pathLst>
              <a:path w="13969" h="1237614">
                <a:moveTo>
                  <a:pt x="13643" y="0"/>
                </a:moveTo>
                <a:lnTo>
                  <a:pt x="0" y="0"/>
                </a:lnTo>
                <a:lnTo>
                  <a:pt x="0" y="1237323"/>
                </a:lnTo>
                <a:lnTo>
                  <a:pt x="13643" y="1237323"/>
                </a:lnTo>
                <a:lnTo>
                  <a:pt x="13643" y="0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F20B38A6-964F-4C22-BCC9-6D0CD350047D}"/>
              </a:ext>
            </a:extLst>
          </p:cNvPr>
          <p:cNvGrpSpPr/>
          <p:nvPr/>
        </p:nvGrpSpPr>
        <p:grpSpPr>
          <a:xfrm>
            <a:off x="10469773" y="1154170"/>
            <a:ext cx="884108" cy="174049"/>
            <a:chOff x="17264726" y="1903312"/>
            <a:chExt cx="1457960" cy="2870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B473D6-3F87-4258-9751-DD0044F5B497}"/>
                </a:ext>
              </a:extLst>
            </p:cNvPr>
            <p:cNvSpPr/>
            <p:nvPr/>
          </p:nvSpPr>
          <p:spPr>
            <a:xfrm>
              <a:off x="17264726" y="1914610"/>
              <a:ext cx="275590" cy="271145"/>
            </a:xfrm>
            <a:custGeom>
              <a:avLst/>
              <a:gdLst/>
              <a:ahLst/>
              <a:cxnLst/>
              <a:rect l="l" t="t" r="r" b="b"/>
              <a:pathLst>
                <a:path w="275590" h="271144">
                  <a:moveTo>
                    <a:pt x="98635" y="0"/>
                  </a:moveTo>
                  <a:lnTo>
                    <a:pt x="0" y="0"/>
                  </a:lnTo>
                  <a:lnTo>
                    <a:pt x="106" y="1884"/>
                  </a:lnTo>
                  <a:lnTo>
                    <a:pt x="1824" y="7942"/>
                  </a:lnTo>
                  <a:lnTo>
                    <a:pt x="5837" y="22775"/>
                  </a:lnTo>
                  <a:lnTo>
                    <a:pt x="9850" y="42691"/>
                  </a:lnTo>
                  <a:lnTo>
                    <a:pt x="11675" y="64375"/>
                  </a:lnTo>
                  <a:lnTo>
                    <a:pt x="11675" y="206674"/>
                  </a:lnTo>
                  <a:lnTo>
                    <a:pt x="9850" y="228353"/>
                  </a:lnTo>
                  <a:lnTo>
                    <a:pt x="5837" y="248269"/>
                  </a:lnTo>
                  <a:lnTo>
                    <a:pt x="1824" y="263105"/>
                  </a:lnTo>
                  <a:lnTo>
                    <a:pt x="0" y="269541"/>
                  </a:lnTo>
                  <a:lnTo>
                    <a:pt x="0" y="271049"/>
                  </a:lnTo>
                  <a:lnTo>
                    <a:pt x="98635" y="271049"/>
                  </a:lnTo>
                  <a:lnTo>
                    <a:pt x="98635" y="269541"/>
                  </a:lnTo>
                  <a:lnTo>
                    <a:pt x="96811" y="263105"/>
                  </a:lnTo>
                  <a:lnTo>
                    <a:pt x="92798" y="248269"/>
                  </a:lnTo>
                  <a:lnTo>
                    <a:pt x="88784" y="228353"/>
                  </a:lnTo>
                  <a:lnTo>
                    <a:pt x="86960" y="206674"/>
                  </a:lnTo>
                  <a:lnTo>
                    <a:pt x="86960" y="64375"/>
                  </a:lnTo>
                  <a:lnTo>
                    <a:pt x="88784" y="42691"/>
                  </a:lnTo>
                  <a:lnTo>
                    <a:pt x="92798" y="22775"/>
                  </a:lnTo>
                  <a:lnTo>
                    <a:pt x="96811" y="7942"/>
                  </a:lnTo>
                  <a:lnTo>
                    <a:pt x="98528" y="1884"/>
                  </a:lnTo>
                  <a:lnTo>
                    <a:pt x="98635" y="0"/>
                  </a:lnTo>
                  <a:close/>
                </a:path>
                <a:path w="275590" h="271144">
                  <a:moveTo>
                    <a:pt x="267290" y="0"/>
                  </a:moveTo>
                  <a:lnTo>
                    <a:pt x="178067" y="0"/>
                  </a:lnTo>
                  <a:lnTo>
                    <a:pt x="178067" y="2261"/>
                  </a:lnTo>
                  <a:lnTo>
                    <a:pt x="179692" y="9840"/>
                  </a:lnTo>
                  <a:lnTo>
                    <a:pt x="180895" y="26492"/>
                  </a:lnTo>
                  <a:lnTo>
                    <a:pt x="176168" y="48157"/>
                  </a:lnTo>
                  <a:lnTo>
                    <a:pt x="160005" y="70772"/>
                  </a:lnTo>
                  <a:lnTo>
                    <a:pt x="92227" y="133262"/>
                  </a:lnTo>
                  <a:lnTo>
                    <a:pt x="89986" y="135147"/>
                  </a:lnTo>
                  <a:lnTo>
                    <a:pt x="90353" y="135901"/>
                  </a:lnTo>
                  <a:lnTo>
                    <a:pt x="91484" y="137775"/>
                  </a:lnTo>
                  <a:lnTo>
                    <a:pt x="141932" y="215333"/>
                  </a:lnTo>
                  <a:lnTo>
                    <a:pt x="151148" y="233991"/>
                  </a:lnTo>
                  <a:lnTo>
                    <a:pt x="156374" y="251661"/>
                  </a:lnTo>
                  <a:lnTo>
                    <a:pt x="158707" y="265095"/>
                  </a:lnTo>
                  <a:lnTo>
                    <a:pt x="159241" y="271049"/>
                  </a:lnTo>
                  <a:lnTo>
                    <a:pt x="275195" y="271049"/>
                  </a:lnTo>
                  <a:lnTo>
                    <a:pt x="275195" y="269541"/>
                  </a:lnTo>
                  <a:lnTo>
                    <a:pt x="270885" y="263894"/>
                  </a:lnTo>
                  <a:lnTo>
                    <a:pt x="260187" y="251189"/>
                  </a:lnTo>
                  <a:lnTo>
                    <a:pt x="246451" y="234392"/>
                  </a:lnTo>
                  <a:lnTo>
                    <a:pt x="233029" y="216464"/>
                  </a:lnTo>
                  <a:lnTo>
                    <a:pt x="153597" y="102771"/>
                  </a:lnTo>
                  <a:lnTo>
                    <a:pt x="213459" y="47056"/>
                  </a:lnTo>
                  <a:lnTo>
                    <a:pt x="228539" y="33377"/>
                  </a:lnTo>
                  <a:lnTo>
                    <a:pt x="242349" y="21219"/>
                  </a:lnTo>
                  <a:lnTo>
                    <a:pt x="255173" y="10686"/>
                  </a:lnTo>
                  <a:lnTo>
                    <a:pt x="267290" y="1884"/>
                  </a:lnTo>
                  <a:lnTo>
                    <a:pt x="267290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FC84362-E513-4C66-9C8F-718C70ECBD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9307" y="1988959"/>
              <a:ext cx="391472" cy="200464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AA25BF1-9986-4309-A2B2-754757952721}"/>
                </a:ext>
              </a:extLst>
            </p:cNvPr>
            <p:cNvSpPr/>
            <p:nvPr/>
          </p:nvSpPr>
          <p:spPr>
            <a:xfrm>
              <a:off x="17955807" y="1903316"/>
              <a:ext cx="766445" cy="287020"/>
            </a:xfrm>
            <a:custGeom>
              <a:avLst/>
              <a:gdLst/>
              <a:ahLst/>
              <a:cxnLst/>
              <a:rect l="l" t="t" r="r" b="b"/>
              <a:pathLst>
                <a:path w="766444" h="287019">
                  <a:moveTo>
                    <a:pt x="95250" y="280847"/>
                  </a:moveTo>
                  <a:lnTo>
                    <a:pt x="89420" y="259575"/>
                  </a:lnTo>
                  <a:lnTo>
                    <a:pt x="85407" y="239649"/>
                  </a:lnTo>
                  <a:lnTo>
                    <a:pt x="83578" y="217970"/>
                  </a:lnTo>
                  <a:lnTo>
                    <a:pt x="83578" y="0"/>
                  </a:lnTo>
                  <a:lnTo>
                    <a:pt x="11671" y="7531"/>
                  </a:lnTo>
                  <a:lnTo>
                    <a:pt x="0" y="9042"/>
                  </a:lnTo>
                  <a:lnTo>
                    <a:pt x="6591" y="31064"/>
                  </a:lnTo>
                  <a:lnTo>
                    <a:pt x="10858" y="50457"/>
                  </a:lnTo>
                  <a:lnTo>
                    <a:pt x="12801" y="71907"/>
                  </a:lnTo>
                  <a:lnTo>
                    <a:pt x="12801" y="217970"/>
                  </a:lnTo>
                  <a:lnTo>
                    <a:pt x="10985" y="239649"/>
                  </a:lnTo>
                  <a:lnTo>
                    <a:pt x="6972" y="259575"/>
                  </a:lnTo>
                  <a:lnTo>
                    <a:pt x="1143" y="280847"/>
                  </a:lnTo>
                  <a:lnTo>
                    <a:pt x="1143" y="282346"/>
                  </a:lnTo>
                  <a:lnTo>
                    <a:pt x="95250" y="282346"/>
                  </a:lnTo>
                  <a:lnTo>
                    <a:pt x="95250" y="280847"/>
                  </a:lnTo>
                  <a:close/>
                </a:path>
                <a:path w="766444" h="287019">
                  <a:moveTo>
                    <a:pt x="325628" y="185978"/>
                  </a:moveTo>
                  <a:lnTo>
                    <a:pt x="316953" y="141617"/>
                  </a:lnTo>
                  <a:lnTo>
                    <a:pt x="293776" y="111201"/>
                  </a:lnTo>
                  <a:lnTo>
                    <a:pt x="246583" y="91744"/>
                  </a:lnTo>
                  <a:lnTo>
                    <a:pt x="246583" y="185978"/>
                  </a:lnTo>
                  <a:lnTo>
                    <a:pt x="245706" y="214757"/>
                  </a:lnTo>
                  <a:lnTo>
                    <a:pt x="242112" y="241731"/>
                  </a:lnTo>
                  <a:lnTo>
                    <a:pt x="234353" y="261721"/>
                  </a:lnTo>
                  <a:lnTo>
                    <a:pt x="220980" y="269544"/>
                  </a:lnTo>
                  <a:lnTo>
                    <a:pt x="207505" y="261721"/>
                  </a:lnTo>
                  <a:lnTo>
                    <a:pt x="199898" y="241731"/>
                  </a:lnTo>
                  <a:lnTo>
                    <a:pt x="196519" y="214757"/>
                  </a:lnTo>
                  <a:lnTo>
                    <a:pt x="195745" y="185978"/>
                  </a:lnTo>
                  <a:lnTo>
                    <a:pt x="196519" y="157759"/>
                  </a:lnTo>
                  <a:lnTo>
                    <a:pt x="199898" y="131673"/>
                  </a:lnTo>
                  <a:lnTo>
                    <a:pt x="207505" y="112496"/>
                  </a:lnTo>
                  <a:lnTo>
                    <a:pt x="220980" y="105029"/>
                  </a:lnTo>
                  <a:lnTo>
                    <a:pt x="234353" y="112445"/>
                  </a:lnTo>
                  <a:lnTo>
                    <a:pt x="242112" y="131533"/>
                  </a:lnTo>
                  <a:lnTo>
                    <a:pt x="245706" y="157607"/>
                  </a:lnTo>
                  <a:lnTo>
                    <a:pt x="246583" y="185978"/>
                  </a:lnTo>
                  <a:lnTo>
                    <a:pt x="246583" y="91744"/>
                  </a:lnTo>
                  <a:lnTo>
                    <a:pt x="181495" y="93649"/>
                  </a:lnTo>
                  <a:lnTo>
                    <a:pt x="125260" y="141452"/>
                  </a:lnTo>
                  <a:lnTo>
                    <a:pt x="116700" y="185978"/>
                  </a:lnTo>
                  <a:lnTo>
                    <a:pt x="125260" y="230962"/>
                  </a:lnTo>
                  <a:lnTo>
                    <a:pt x="148221" y="262394"/>
                  </a:lnTo>
                  <a:lnTo>
                    <a:pt x="181495" y="280835"/>
                  </a:lnTo>
                  <a:lnTo>
                    <a:pt x="220980" y="286867"/>
                  </a:lnTo>
                  <a:lnTo>
                    <a:pt x="260350" y="280835"/>
                  </a:lnTo>
                  <a:lnTo>
                    <a:pt x="280822" y="269544"/>
                  </a:lnTo>
                  <a:lnTo>
                    <a:pt x="293776" y="262394"/>
                  </a:lnTo>
                  <a:lnTo>
                    <a:pt x="316953" y="230962"/>
                  </a:lnTo>
                  <a:lnTo>
                    <a:pt x="325628" y="185978"/>
                  </a:lnTo>
                  <a:close/>
                </a:path>
                <a:path w="766444" h="287019">
                  <a:moveTo>
                    <a:pt x="551484" y="90360"/>
                  </a:moveTo>
                  <a:lnTo>
                    <a:pt x="493141" y="90360"/>
                  </a:lnTo>
                  <a:lnTo>
                    <a:pt x="493141" y="91859"/>
                  </a:lnTo>
                  <a:lnTo>
                    <a:pt x="495274" y="97243"/>
                  </a:lnTo>
                  <a:lnTo>
                    <a:pt x="499262" y="109740"/>
                  </a:lnTo>
                  <a:lnTo>
                    <a:pt x="501396" y="126479"/>
                  </a:lnTo>
                  <a:lnTo>
                    <a:pt x="498030" y="144564"/>
                  </a:lnTo>
                  <a:lnTo>
                    <a:pt x="468668" y="215709"/>
                  </a:lnTo>
                  <a:lnTo>
                    <a:pt x="436676" y="144183"/>
                  </a:lnTo>
                  <a:lnTo>
                    <a:pt x="432803" y="126161"/>
                  </a:lnTo>
                  <a:lnTo>
                    <a:pt x="434594" y="109550"/>
                  </a:lnTo>
                  <a:lnTo>
                    <a:pt x="438353" y="97180"/>
                  </a:lnTo>
                  <a:lnTo>
                    <a:pt x="440423" y="91859"/>
                  </a:lnTo>
                  <a:lnTo>
                    <a:pt x="440423" y="90360"/>
                  </a:lnTo>
                  <a:lnTo>
                    <a:pt x="328625" y="90360"/>
                  </a:lnTo>
                  <a:lnTo>
                    <a:pt x="328625" y="91490"/>
                  </a:lnTo>
                  <a:lnTo>
                    <a:pt x="332092" y="97586"/>
                  </a:lnTo>
                  <a:lnTo>
                    <a:pt x="340614" y="111531"/>
                  </a:lnTo>
                  <a:lnTo>
                    <a:pt x="351332" y="130124"/>
                  </a:lnTo>
                  <a:lnTo>
                    <a:pt x="361378" y="150202"/>
                  </a:lnTo>
                  <a:lnTo>
                    <a:pt x="420865" y="282346"/>
                  </a:lnTo>
                  <a:lnTo>
                    <a:pt x="464146" y="282346"/>
                  </a:lnTo>
                  <a:lnTo>
                    <a:pt x="519861" y="150596"/>
                  </a:lnTo>
                  <a:lnTo>
                    <a:pt x="529412" y="130505"/>
                  </a:lnTo>
                  <a:lnTo>
                    <a:pt x="539762" y="111912"/>
                  </a:lnTo>
                  <a:lnTo>
                    <a:pt x="548081" y="97967"/>
                  </a:lnTo>
                  <a:lnTo>
                    <a:pt x="551484" y="91859"/>
                  </a:lnTo>
                  <a:lnTo>
                    <a:pt x="551484" y="90360"/>
                  </a:lnTo>
                  <a:close/>
                </a:path>
                <a:path w="766444" h="287019">
                  <a:moveTo>
                    <a:pt x="766432" y="246583"/>
                  </a:moveTo>
                  <a:lnTo>
                    <a:pt x="765302" y="245452"/>
                  </a:lnTo>
                  <a:lnTo>
                    <a:pt x="753338" y="249072"/>
                  </a:lnTo>
                  <a:lnTo>
                    <a:pt x="751446" y="248094"/>
                  </a:lnTo>
                  <a:lnTo>
                    <a:pt x="746099" y="245313"/>
                  </a:lnTo>
                  <a:lnTo>
                    <a:pt x="742530" y="235127"/>
                  </a:lnTo>
                  <a:lnTo>
                    <a:pt x="741578" y="219481"/>
                  </a:lnTo>
                  <a:lnTo>
                    <a:pt x="741578" y="181076"/>
                  </a:lnTo>
                  <a:lnTo>
                    <a:pt x="741578" y="169786"/>
                  </a:lnTo>
                  <a:lnTo>
                    <a:pt x="741578" y="154736"/>
                  </a:lnTo>
                  <a:lnTo>
                    <a:pt x="737819" y="128917"/>
                  </a:lnTo>
                  <a:lnTo>
                    <a:pt x="725347" y="107721"/>
                  </a:lnTo>
                  <a:lnTo>
                    <a:pt x="724052" y="106908"/>
                  </a:lnTo>
                  <a:lnTo>
                    <a:pt x="702348" y="93370"/>
                  </a:lnTo>
                  <a:lnTo>
                    <a:pt x="671931" y="88836"/>
                  </a:lnTo>
                  <a:lnTo>
                    <a:pt x="671931" y="243205"/>
                  </a:lnTo>
                  <a:lnTo>
                    <a:pt x="667410" y="246583"/>
                  </a:lnTo>
                  <a:lnTo>
                    <a:pt x="662889" y="248094"/>
                  </a:lnTo>
                  <a:lnTo>
                    <a:pt x="657631" y="248094"/>
                  </a:lnTo>
                  <a:lnTo>
                    <a:pt x="645426" y="245364"/>
                  </a:lnTo>
                  <a:lnTo>
                    <a:pt x="636587" y="237883"/>
                  </a:lnTo>
                  <a:lnTo>
                    <a:pt x="631202" y="226656"/>
                  </a:lnTo>
                  <a:lnTo>
                    <a:pt x="629386" y="212699"/>
                  </a:lnTo>
                  <a:lnTo>
                    <a:pt x="631024" y="200139"/>
                  </a:lnTo>
                  <a:lnTo>
                    <a:pt x="636257" y="190119"/>
                  </a:lnTo>
                  <a:lnTo>
                    <a:pt x="645591" y="183476"/>
                  </a:lnTo>
                  <a:lnTo>
                    <a:pt x="659511" y="181076"/>
                  </a:lnTo>
                  <a:lnTo>
                    <a:pt x="663270" y="181076"/>
                  </a:lnTo>
                  <a:lnTo>
                    <a:pt x="667042" y="181457"/>
                  </a:lnTo>
                  <a:lnTo>
                    <a:pt x="670814" y="182587"/>
                  </a:lnTo>
                  <a:lnTo>
                    <a:pt x="670826" y="235127"/>
                  </a:lnTo>
                  <a:lnTo>
                    <a:pt x="671182" y="239052"/>
                  </a:lnTo>
                  <a:lnTo>
                    <a:pt x="671931" y="243205"/>
                  </a:lnTo>
                  <a:lnTo>
                    <a:pt x="671931" y="88836"/>
                  </a:lnTo>
                  <a:lnTo>
                    <a:pt x="667042" y="88099"/>
                  </a:lnTo>
                  <a:lnTo>
                    <a:pt x="648881" y="88874"/>
                  </a:lnTo>
                  <a:lnTo>
                    <a:pt x="626287" y="91249"/>
                  </a:lnTo>
                  <a:lnTo>
                    <a:pt x="600443" y="95237"/>
                  </a:lnTo>
                  <a:lnTo>
                    <a:pt x="572554" y="100888"/>
                  </a:lnTo>
                  <a:lnTo>
                    <a:pt x="572554" y="160375"/>
                  </a:lnTo>
                  <a:lnTo>
                    <a:pt x="574433" y="160375"/>
                  </a:lnTo>
                  <a:lnTo>
                    <a:pt x="585228" y="152019"/>
                  </a:lnTo>
                  <a:lnTo>
                    <a:pt x="610565" y="133642"/>
                  </a:lnTo>
                  <a:lnTo>
                    <a:pt x="639864" y="115265"/>
                  </a:lnTo>
                  <a:lnTo>
                    <a:pt x="662520" y="106908"/>
                  </a:lnTo>
                  <a:lnTo>
                    <a:pt x="667308" y="109905"/>
                  </a:lnTo>
                  <a:lnTo>
                    <a:pt x="669772" y="118402"/>
                  </a:lnTo>
                  <a:lnTo>
                    <a:pt x="670674" y="131686"/>
                  </a:lnTo>
                  <a:lnTo>
                    <a:pt x="670814" y="169786"/>
                  </a:lnTo>
                  <a:lnTo>
                    <a:pt x="659384" y="165963"/>
                  </a:lnTo>
                  <a:lnTo>
                    <a:pt x="647750" y="163398"/>
                  </a:lnTo>
                  <a:lnTo>
                    <a:pt x="636816" y="161950"/>
                  </a:lnTo>
                  <a:lnTo>
                    <a:pt x="627507" y="161505"/>
                  </a:lnTo>
                  <a:lnTo>
                    <a:pt x="600456" y="165874"/>
                  </a:lnTo>
                  <a:lnTo>
                    <a:pt x="577634" y="178358"/>
                  </a:lnTo>
                  <a:lnTo>
                    <a:pt x="561860" y="198031"/>
                  </a:lnTo>
                  <a:lnTo>
                    <a:pt x="555980" y="224002"/>
                  </a:lnTo>
                  <a:lnTo>
                    <a:pt x="559790" y="246087"/>
                  </a:lnTo>
                  <a:lnTo>
                    <a:pt x="571233" y="266065"/>
                  </a:lnTo>
                  <a:lnTo>
                    <a:pt x="590283" y="280530"/>
                  </a:lnTo>
                  <a:lnTo>
                    <a:pt x="616966" y="286118"/>
                  </a:lnTo>
                  <a:lnTo>
                    <a:pt x="637819" y="283057"/>
                  </a:lnTo>
                  <a:lnTo>
                    <a:pt x="654189" y="275247"/>
                  </a:lnTo>
                  <a:lnTo>
                    <a:pt x="666254" y="264668"/>
                  </a:lnTo>
                  <a:lnTo>
                    <a:pt x="674192" y="253365"/>
                  </a:lnTo>
                  <a:lnTo>
                    <a:pt x="680783" y="267373"/>
                  </a:lnTo>
                  <a:lnTo>
                    <a:pt x="690803" y="277634"/>
                  </a:lnTo>
                  <a:lnTo>
                    <a:pt x="703999" y="283959"/>
                  </a:lnTo>
                  <a:lnTo>
                    <a:pt x="720128" y="286118"/>
                  </a:lnTo>
                  <a:lnTo>
                    <a:pt x="739216" y="283006"/>
                  </a:lnTo>
                  <a:lnTo>
                    <a:pt x="753440" y="274535"/>
                  </a:lnTo>
                  <a:lnTo>
                    <a:pt x="762584" y="261975"/>
                  </a:lnTo>
                  <a:lnTo>
                    <a:pt x="764730" y="253365"/>
                  </a:lnTo>
                  <a:lnTo>
                    <a:pt x="765810" y="249072"/>
                  </a:lnTo>
                  <a:lnTo>
                    <a:pt x="766432" y="246583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3178726A-3C16-45F4-BC17-538BAB53EDAC}"/>
              </a:ext>
            </a:extLst>
          </p:cNvPr>
          <p:cNvGrpSpPr/>
          <p:nvPr/>
        </p:nvGrpSpPr>
        <p:grpSpPr>
          <a:xfrm>
            <a:off x="10469771" y="901931"/>
            <a:ext cx="1188694" cy="179825"/>
            <a:chOff x="17264722" y="1487350"/>
            <a:chExt cx="1960245" cy="29654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CD026C2-C064-4534-B48A-EDA2131EC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9311" y="1584855"/>
              <a:ext cx="216841" cy="194255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26DE251-EFCA-4046-A7D7-70302299FCAA}"/>
                </a:ext>
              </a:extLst>
            </p:cNvPr>
            <p:cNvSpPr/>
            <p:nvPr/>
          </p:nvSpPr>
          <p:spPr>
            <a:xfrm>
              <a:off x="17781183" y="1487350"/>
              <a:ext cx="94615" cy="292100"/>
            </a:xfrm>
            <a:custGeom>
              <a:avLst/>
              <a:gdLst/>
              <a:ahLst/>
              <a:cxnLst/>
              <a:rect l="l" t="t" r="r" b="b"/>
              <a:pathLst>
                <a:path w="94615" h="292100">
                  <a:moveTo>
                    <a:pt x="82437" y="99766"/>
                  </a:moveTo>
                  <a:lnTo>
                    <a:pt x="0" y="99766"/>
                  </a:lnTo>
                  <a:lnTo>
                    <a:pt x="0" y="101274"/>
                  </a:lnTo>
                  <a:lnTo>
                    <a:pt x="1822" y="107704"/>
                  </a:lnTo>
                  <a:lnTo>
                    <a:pt x="5832" y="122538"/>
                  </a:lnTo>
                  <a:lnTo>
                    <a:pt x="9841" y="142456"/>
                  </a:lnTo>
                  <a:lnTo>
                    <a:pt x="11664" y="164141"/>
                  </a:lnTo>
                  <a:lnTo>
                    <a:pt x="11664" y="227385"/>
                  </a:lnTo>
                  <a:lnTo>
                    <a:pt x="9841" y="249066"/>
                  </a:lnTo>
                  <a:lnTo>
                    <a:pt x="5832" y="268985"/>
                  </a:lnTo>
                  <a:lnTo>
                    <a:pt x="1822" y="283821"/>
                  </a:lnTo>
                  <a:lnTo>
                    <a:pt x="0" y="290252"/>
                  </a:lnTo>
                  <a:lnTo>
                    <a:pt x="0" y="291760"/>
                  </a:lnTo>
                  <a:lnTo>
                    <a:pt x="94112" y="291760"/>
                  </a:lnTo>
                  <a:lnTo>
                    <a:pt x="94112" y="290252"/>
                  </a:lnTo>
                  <a:lnTo>
                    <a:pt x="92288" y="283821"/>
                  </a:lnTo>
                  <a:lnTo>
                    <a:pt x="88274" y="268985"/>
                  </a:lnTo>
                  <a:lnTo>
                    <a:pt x="84261" y="249066"/>
                  </a:lnTo>
                  <a:lnTo>
                    <a:pt x="82437" y="227385"/>
                  </a:lnTo>
                  <a:lnTo>
                    <a:pt x="82437" y="99766"/>
                  </a:lnTo>
                  <a:close/>
                </a:path>
                <a:path w="94615" h="292100">
                  <a:moveTo>
                    <a:pt x="43663" y="0"/>
                  </a:moveTo>
                  <a:lnTo>
                    <a:pt x="27169" y="3247"/>
                  </a:lnTo>
                  <a:lnTo>
                    <a:pt x="13639" y="12142"/>
                  </a:lnTo>
                  <a:lnTo>
                    <a:pt x="4485" y="25413"/>
                  </a:lnTo>
                  <a:lnTo>
                    <a:pt x="1120" y="41789"/>
                  </a:lnTo>
                  <a:lnTo>
                    <a:pt x="4590" y="58165"/>
                  </a:lnTo>
                  <a:lnTo>
                    <a:pt x="13918" y="71436"/>
                  </a:lnTo>
                  <a:lnTo>
                    <a:pt x="27483" y="80331"/>
                  </a:lnTo>
                  <a:lnTo>
                    <a:pt x="43663" y="83578"/>
                  </a:lnTo>
                  <a:lnTo>
                    <a:pt x="59996" y="80331"/>
                  </a:lnTo>
                  <a:lnTo>
                    <a:pt x="73540" y="71436"/>
                  </a:lnTo>
                  <a:lnTo>
                    <a:pt x="82779" y="58165"/>
                  </a:lnTo>
                  <a:lnTo>
                    <a:pt x="86196" y="41789"/>
                  </a:lnTo>
                  <a:lnTo>
                    <a:pt x="82832" y="25413"/>
                  </a:lnTo>
                  <a:lnTo>
                    <a:pt x="73682" y="12142"/>
                  </a:lnTo>
                  <a:lnTo>
                    <a:pt x="60155" y="3247"/>
                  </a:lnTo>
                  <a:lnTo>
                    <a:pt x="4366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F05537-7FC8-428F-9891-2FBEFBEE34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2047" y="1584854"/>
              <a:ext cx="194632" cy="198779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008DDF4-7C45-463E-BD6E-70A5212C89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31130" y="1582410"/>
              <a:ext cx="164131" cy="196700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AA51780-95DE-44B4-9298-3001603CC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105" y="1587122"/>
              <a:ext cx="191229" cy="191983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2BC12FE-FA9B-4021-A8C8-5FED9D285C3C}"/>
                </a:ext>
              </a:extLst>
            </p:cNvPr>
            <p:cNvSpPr/>
            <p:nvPr/>
          </p:nvSpPr>
          <p:spPr>
            <a:xfrm>
              <a:off x="18733287" y="1487353"/>
              <a:ext cx="259079" cy="296545"/>
            </a:xfrm>
            <a:custGeom>
              <a:avLst/>
              <a:gdLst/>
              <a:ahLst/>
              <a:cxnLst/>
              <a:rect l="l" t="t" r="r" b="b"/>
              <a:pathLst>
                <a:path w="259080" h="296544">
                  <a:moveTo>
                    <a:pt x="86207" y="41795"/>
                  </a:moveTo>
                  <a:lnTo>
                    <a:pt x="82842" y="25412"/>
                  </a:lnTo>
                  <a:lnTo>
                    <a:pt x="73685" y="12141"/>
                  </a:lnTo>
                  <a:lnTo>
                    <a:pt x="60159" y="3251"/>
                  </a:lnTo>
                  <a:lnTo>
                    <a:pt x="43662" y="0"/>
                  </a:lnTo>
                  <a:lnTo>
                    <a:pt x="27178" y="3251"/>
                  </a:lnTo>
                  <a:lnTo>
                    <a:pt x="13639" y="12141"/>
                  </a:lnTo>
                  <a:lnTo>
                    <a:pt x="4483" y="25412"/>
                  </a:lnTo>
                  <a:lnTo>
                    <a:pt x="1117" y="41795"/>
                  </a:lnTo>
                  <a:lnTo>
                    <a:pt x="4597" y="58166"/>
                  </a:lnTo>
                  <a:lnTo>
                    <a:pt x="13919" y="71437"/>
                  </a:lnTo>
                  <a:lnTo>
                    <a:pt x="27495" y="80340"/>
                  </a:lnTo>
                  <a:lnTo>
                    <a:pt x="43662" y="83578"/>
                  </a:lnTo>
                  <a:lnTo>
                    <a:pt x="60007" y="80340"/>
                  </a:lnTo>
                  <a:lnTo>
                    <a:pt x="73545" y="71437"/>
                  </a:lnTo>
                  <a:lnTo>
                    <a:pt x="82791" y="58166"/>
                  </a:lnTo>
                  <a:lnTo>
                    <a:pt x="86207" y="41795"/>
                  </a:lnTo>
                  <a:close/>
                </a:path>
                <a:path w="259080" h="296544">
                  <a:moveTo>
                    <a:pt x="94119" y="290258"/>
                  </a:moveTo>
                  <a:lnTo>
                    <a:pt x="92290" y="283819"/>
                  </a:lnTo>
                  <a:lnTo>
                    <a:pt x="88277" y="268986"/>
                  </a:lnTo>
                  <a:lnTo>
                    <a:pt x="84264" y="249072"/>
                  </a:lnTo>
                  <a:lnTo>
                    <a:pt x="82435" y="227393"/>
                  </a:lnTo>
                  <a:lnTo>
                    <a:pt x="82435" y="99771"/>
                  </a:lnTo>
                  <a:lnTo>
                    <a:pt x="0" y="99771"/>
                  </a:lnTo>
                  <a:lnTo>
                    <a:pt x="0" y="101282"/>
                  </a:lnTo>
                  <a:lnTo>
                    <a:pt x="1828" y="107708"/>
                  </a:lnTo>
                  <a:lnTo>
                    <a:pt x="5829" y="122542"/>
                  </a:lnTo>
                  <a:lnTo>
                    <a:pt x="9842" y="142455"/>
                  </a:lnTo>
                  <a:lnTo>
                    <a:pt x="11671" y="164147"/>
                  </a:lnTo>
                  <a:lnTo>
                    <a:pt x="11671" y="227393"/>
                  </a:lnTo>
                  <a:lnTo>
                    <a:pt x="9842" y="249072"/>
                  </a:lnTo>
                  <a:lnTo>
                    <a:pt x="5829" y="268986"/>
                  </a:lnTo>
                  <a:lnTo>
                    <a:pt x="1828" y="283819"/>
                  </a:lnTo>
                  <a:lnTo>
                    <a:pt x="0" y="290258"/>
                  </a:lnTo>
                  <a:lnTo>
                    <a:pt x="0" y="291769"/>
                  </a:lnTo>
                  <a:lnTo>
                    <a:pt x="94119" y="291769"/>
                  </a:lnTo>
                  <a:lnTo>
                    <a:pt x="94119" y="290258"/>
                  </a:lnTo>
                  <a:close/>
                </a:path>
                <a:path w="259080" h="296544">
                  <a:moveTo>
                    <a:pt x="258991" y="99771"/>
                  </a:moveTo>
                  <a:lnTo>
                    <a:pt x="208546" y="99771"/>
                  </a:lnTo>
                  <a:lnTo>
                    <a:pt x="208546" y="28244"/>
                  </a:lnTo>
                  <a:lnTo>
                    <a:pt x="188277" y="47409"/>
                  </a:lnTo>
                  <a:lnTo>
                    <a:pt x="165823" y="65557"/>
                  </a:lnTo>
                  <a:lnTo>
                    <a:pt x="140258" y="82931"/>
                  </a:lnTo>
                  <a:lnTo>
                    <a:pt x="110680" y="99771"/>
                  </a:lnTo>
                  <a:lnTo>
                    <a:pt x="110680" y="118592"/>
                  </a:lnTo>
                  <a:lnTo>
                    <a:pt x="138150" y="118592"/>
                  </a:lnTo>
                  <a:lnTo>
                    <a:pt x="138150" y="230022"/>
                  </a:lnTo>
                  <a:lnTo>
                    <a:pt x="142036" y="258800"/>
                  </a:lnTo>
                  <a:lnTo>
                    <a:pt x="153162" y="279527"/>
                  </a:lnTo>
                  <a:lnTo>
                    <a:pt x="170713" y="292074"/>
                  </a:lnTo>
                  <a:lnTo>
                    <a:pt x="193865" y="296278"/>
                  </a:lnTo>
                  <a:lnTo>
                    <a:pt x="218313" y="291769"/>
                  </a:lnTo>
                  <a:lnTo>
                    <a:pt x="236359" y="279958"/>
                  </a:lnTo>
                  <a:lnTo>
                    <a:pt x="248970" y="263410"/>
                  </a:lnTo>
                  <a:lnTo>
                    <a:pt x="257111" y="244703"/>
                  </a:lnTo>
                  <a:lnTo>
                    <a:pt x="248831" y="247713"/>
                  </a:lnTo>
                  <a:lnTo>
                    <a:pt x="240550" y="249974"/>
                  </a:lnTo>
                  <a:lnTo>
                    <a:pt x="233019" y="249974"/>
                  </a:lnTo>
                  <a:lnTo>
                    <a:pt x="223532" y="248551"/>
                  </a:lnTo>
                  <a:lnTo>
                    <a:pt x="215887" y="243992"/>
                  </a:lnTo>
                  <a:lnTo>
                    <a:pt x="210781" y="235839"/>
                  </a:lnTo>
                  <a:lnTo>
                    <a:pt x="208927" y="223621"/>
                  </a:lnTo>
                  <a:lnTo>
                    <a:pt x="208546" y="118592"/>
                  </a:lnTo>
                  <a:lnTo>
                    <a:pt x="258991" y="118592"/>
                  </a:lnTo>
                  <a:lnTo>
                    <a:pt x="258991" y="99771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F74E3EC4-5E42-4E25-B8C4-4E3AE93024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14107" y="1584858"/>
              <a:ext cx="210433" cy="198014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B6F8A30B-BBDE-45A9-B05E-75DFBA3CA0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91470" y="1587117"/>
              <a:ext cx="222862" cy="191994"/>
            </a:xfrm>
            <a:prstGeom prst="rect">
              <a:avLst/>
            </a:prstGeom>
          </p:spPr>
        </p:pic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8D8477D-F7BE-4FE9-AC26-632C6BF89E2D}"/>
                </a:ext>
              </a:extLst>
            </p:cNvPr>
            <p:cNvSpPr/>
            <p:nvPr/>
          </p:nvSpPr>
          <p:spPr>
            <a:xfrm>
              <a:off x="17264722" y="1508050"/>
              <a:ext cx="252729" cy="275590"/>
            </a:xfrm>
            <a:custGeom>
              <a:avLst/>
              <a:gdLst/>
              <a:ahLst/>
              <a:cxnLst/>
              <a:rect l="l" t="t" r="r" b="b"/>
              <a:pathLst>
                <a:path w="252730" h="275589">
                  <a:moveTo>
                    <a:pt x="252693" y="0"/>
                  </a:moveTo>
                  <a:lnTo>
                    <a:pt x="180895" y="0"/>
                  </a:lnTo>
                  <a:lnTo>
                    <a:pt x="180895" y="2261"/>
                  </a:lnTo>
                  <a:lnTo>
                    <a:pt x="184541" y="11886"/>
                  </a:lnTo>
                  <a:lnTo>
                    <a:pt x="192564" y="34074"/>
                  </a:lnTo>
                  <a:lnTo>
                    <a:pt x="200587" y="63884"/>
                  </a:lnTo>
                  <a:lnTo>
                    <a:pt x="204234" y="96374"/>
                  </a:lnTo>
                  <a:lnTo>
                    <a:pt x="204234" y="168288"/>
                  </a:lnTo>
                  <a:lnTo>
                    <a:pt x="200168" y="202301"/>
                  </a:lnTo>
                  <a:lnTo>
                    <a:pt x="188515" y="226117"/>
                  </a:lnTo>
                  <a:lnTo>
                    <a:pt x="170088" y="240122"/>
                  </a:lnTo>
                  <a:lnTo>
                    <a:pt x="145702" y="244704"/>
                  </a:lnTo>
                  <a:lnTo>
                    <a:pt x="121272" y="240134"/>
                  </a:lnTo>
                  <a:lnTo>
                    <a:pt x="102778" y="225928"/>
                  </a:lnTo>
                  <a:lnTo>
                    <a:pt x="91063" y="201347"/>
                  </a:lnTo>
                  <a:lnTo>
                    <a:pt x="86971" y="165649"/>
                  </a:lnTo>
                  <a:lnTo>
                    <a:pt x="86971" y="64385"/>
                  </a:lnTo>
                  <a:lnTo>
                    <a:pt x="88793" y="42700"/>
                  </a:lnTo>
                  <a:lnTo>
                    <a:pt x="92803" y="22780"/>
                  </a:lnTo>
                  <a:lnTo>
                    <a:pt x="98635" y="1507"/>
                  </a:lnTo>
                  <a:lnTo>
                    <a:pt x="98635" y="0"/>
                  </a:lnTo>
                  <a:lnTo>
                    <a:pt x="0" y="0"/>
                  </a:lnTo>
                  <a:lnTo>
                    <a:pt x="0" y="1507"/>
                  </a:lnTo>
                  <a:lnTo>
                    <a:pt x="5837" y="22780"/>
                  </a:lnTo>
                  <a:lnTo>
                    <a:pt x="9850" y="42700"/>
                  </a:lnTo>
                  <a:lnTo>
                    <a:pt x="11675" y="64385"/>
                  </a:lnTo>
                  <a:lnTo>
                    <a:pt x="11675" y="156613"/>
                  </a:lnTo>
                  <a:lnTo>
                    <a:pt x="21922" y="213796"/>
                  </a:lnTo>
                  <a:lnTo>
                    <a:pt x="48476" y="250404"/>
                  </a:lnTo>
                  <a:lnTo>
                    <a:pt x="85052" y="269859"/>
                  </a:lnTo>
                  <a:lnTo>
                    <a:pt x="125367" y="275583"/>
                  </a:lnTo>
                  <a:lnTo>
                    <a:pt x="165756" y="269617"/>
                  </a:lnTo>
                  <a:lnTo>
                    <a:pt x="198819" y="250733"/>
                  </a:lnTo>
                  <a:lnTo>
                    <a:pt x="221153" y="217450"/>
                  </a:lnTo>
                  <a:lnTo>
                    <a:pt x="229354" y="168288"/>
                  </a:lnTo>
                  <a:lnTo>
                    <a:pt x="229354" y="96374"/>
                  </a:lnTo>
                  <a:lnTo>
                    <a:pt x="233001" y="63884"/>
                  </a:lnTo>
                  <a:lnTo>
                    <a:pt x="241024" y="34074"/>
                  </a:lnTo>
                  <a:lnTo>
                    <a:pt x="249047" y="11886"/>
                  </a:lnTo>
                  <a:lnTo>
                    <a:pt x="252693" y="2261"/>
                  </a:lnTo>
                  <a:lnTo>
                    <a:pt x="252693" y="0"/>
                  </a:lnTo>
                  <a:close/>
                </a:path>
              </a:pathLst>
            </a:custGeom>
            <a:solidFill>
              <a:srgbClr val="00345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75C274BB-BCE1-4CD5-A87A-82AD3E281F33}"/>
              </a:ext>
            </a:extLst>
          </p:cNvPr>
          <p:cNvSpPr/>
          <p:nvPr/>
        </p:nvSpPr>
        <p:spPr>
          <a:xfrm>
            <a:off x="10407589" y="577810"/>
            <a:ext cx="415870" cy="212941"/>
          </a:xfrm>
          <a:custGeom>
            <a:avLst/>
            <a:gdLst/>
            <a:ahLst/>
            <a:cxnLst/>
            <a:rect l="l" t="t" r="r" b="b"/>
            <a:pathLst>
              <a:path w="685800" h="351155">
                <a:moveTo>
                  <a:pt x="342729" y="0"/>
                </a:moveTo>
                <a:lnTo>
                  <a:pt x="329479" y="14464"/>
                </a:lnTo>
                <a:lnTo>
                  <a:pt x="318794" y="30996"/>
                </a:lnTo>
                <a:lnTo>
                  <a:pt x="310969" y="49283"/>
                </a:lnTo>
                <a:lnTo>
                  <a:pt x="306301" y="69013"/>
                </a:lnTo>
                <a:lnTo>
                  <a:pt x="300134" y="65872"/>
                </a:lnTo>
                <a:lnTo>
                  <a:pt x="293191" y="64060"/>
                </a:lnTo>
                <a:lnTo>
                  <a:pt x="285809" y="64060"/>
                </a:lnTo>
                <a:lnTo>
                  <a:pt x="268113" y="67661"/>
                </a:lnTo>
                <a:lnTo>
                  <a:pt x="253661" y="77479"/>
                </a:lnTo>
                <a:lnTo>
                  <a:pt x="243918" y="92040"/>
                </a:lnTo>
                <a:lnTo>
                  <a:pt x="240345" y="109871"/>
                </a:lnTo>
                <a:lnTo>
                  <a:pt x="243918" y="127705"/>
                </a:lnTo>
                <a:lnTo>
                  <a:pt x="253661" y="142266"/>
                </a:lnTo>
                <a:lnTo>
                  <a:pt x="268113" y="152082"/>
                </a:lnTo>
                <a:lnTo>
                  <a:pt x="285809" y="155681"/>
                </a:lnTo>
                <a:lnTo>
                  <a:pt x="295200" y="154694"/>
                </a:lnTo>
                <a:lnTo>
                  <a:pt x="303912" y="151873"/>
                </a:lnTo>
                <a:lnTo>
                  <a:pt x="311759" y="147424"/>
                </a:lnTo>
                <a:lnTo>
                  <a:pt x="318552" y="141555"/>
                </a:lnTo>
                <a:lnTo>
                  <a:pt x="303396" y="173476"/>
                </a:lnTo>
                <a:lnTo>
                  <a:pt x="279340" y="198760"/>
                </a:lnTo>
                <a:lnTo>
                  <a:pt x="248343" y="215403"/>
                </a:lnTo>
                <a:lnTo>
                  <a:pt x="212367" y="221396"/>
                </a:lnTo>
                <a:lnTo>
                  <a:pt x="188993" y="218913"/>
                </a:lnTo>
                <a:lnTo>
                  <a:pt x="167344" y="211816"/>
                </a:lnTo>
                <a:lnTo>
                  <a:pt x="147923" y="200630"/>
                </a:lnTo>
                <a:lnTo>
                  <a:pt x="131228" y="185879"/>
                </a:lnTo>
                <a:lnTo>
                  <a:pt x="140076" y="187727"/>
                </a:lnTo>
                <a:lnTo>
                  <a:pt x="149162" y="187796"/>
                </a:lnTo>
                <a:lnTo>
                  <a:pt x="188422" y="154805"/>
                </a:lnTo>
                <a:lnTo>
                  <a:pt x="189792" y="137336"/>
                </a:lnTo>
                <a:lnTo>
                  <a:pt x="184179" y="120038"/>
                </a:lnTo>
                <a:lnTo>
                  <a:pt x="172333" y="106237"/>
                </a:lnTo>
                <a:lnTo>
                  <a:pt x="156709" y="98307"/>
                </a:lnTo>
                <a:lnTo>
                  <a:pt x="139301" y="96818"/>
                </a:lnTo>
                <a:lnTo>
                  <a:pt x="122108" y="102342"/>
                </a:lnTo>
                <a:lnTo>
                  <a:pt x="115678" y="105944"/>
                </a:lnTo>
                <a:lnTo>
                  <a:pt x="110506" y="110928"/>
                </a:lnTo>
                <a:lnTo>
                  <a:pt x="106673" y="116687"/>
                </a:lnTo>
                <a:lnTo>
                  <a:pt x="92942" y="101761"/>
                </a:lnTo>
                <a:lnTo>
                  <a:pt x="77166" y="89643"/>
                </a:lnTo>
                <a:lnTo>
                  <a:pt x="59758" y="80458"/>
                </a:lnTo>
                <a:lnTo>
                  <a:pt x="41126" y="74332"/>
                </a:lnTo>
                <a:lnTo>
                  <a:pt x="36645" y="93428"/>
                </a:lnTo>
                <a:lnTo>
                  <a:pt x="35415" y="113073"/>
                </a:lnTo>
                <a:lnTo>
                  <a:pt x="37540" y="132850"/>
                </a:lnTo>
                <a:lnTo>
                  <a:pt x="43126" y="152340"/>
                </a:lnTo>
                <a:lnTo>
                  <a:pt x="36215" y="152613"/>
                </a:lnTo>
                <a:lnTo>
                  <a:pt x="1369" y="185478"/>
                </a:lnTo>
                <a:lnTo>
                  <a:pt x="0" y="202946"/>
                </a:lnTo>
                <a:lnTo>
                  <a:pt x="5608" y="220244"/>
                </a:lnTo>
                <a:lnTo>
                  <a:pt x="17454" y="234051"/>
                </a:lnTo>
                <a:lnTo>
                  <a:pt x="33079" y="241984"/>
                </a:lnTo>
                <a:lnTo>
                  <a:pt x="50486" y="243474"/>
                </a:lnTo>
                <a:lnTo>
                  <a:pt x="67680" y="237950"/>
                </a:lnTo>
                <a:lnTo>
                  <a:pt x="73304" y="234210"/>
                </a:lnTo>
                <a:lnTo>
                  <a:pt x="78180" y="229782"/>
                </a:lnTo>
                <a:lnTo>
                  <a:pt x="82290" y="224770"/>
                </a:lnTo>
                <a:lnTo>
                  <a:pt x="85616" y="219281"/>
                </a:lnTo>
                <a:lnTo>
                  <a:pt x="94044" y="237818"/>
                </a:lnTo>
                <a:lnTo>
                  <a:pt x="100261" y="257452"/>
                </a:lnTo>
                <a:lnTo>
                  <a:pt x="104109" y="278029"/>
                </a:lnTo>
                <a:lnTo>
                  <a:pt x="105427" y="299394"/>
                </a:lnTo>
                <a:lnTo>
                  <a:pt x="105246" y="307367"/>
                </a:lnTo>
                <a:lnTo>
                  <a:pt x="104708" y="315248"/>
                </a:lnTo>
                <a:lnTo>
                  <a:pt x="103819" y="323028"/>
                </a:lnTo>
                <a:lnTo>
                  <a:pt x="102234" y="332597"/>
                </a:lnTo>
                <a:lnTo>
                  <a:pt x="103459" y="334387"/>
                </a:lnTo>
                <a:lnTo>
                  <a:pt x="147806" y="340236"/>
                </a:lnTo>
                <a:lnTo>
                  <a:pt x="193113" y="344703"/>
                </a:lnTo>
                <a:lnTo>
                  <a:pt x="240935" y="347994"/>
                </a:lnTo>
                <a:lnTo>
                  <a:pt x="290924" y="350026"/>
                </a:lnTo>
                <a:lnTo>
                  <a:pt x="342729" y="350722"/>
                </a:lnTo>
                <a:lnTo>
                  <a:pt x="394535" y="350026"/>
                </a:lnTo>
                <a:lnTo>
                  <a:pt x="444526" y="347994"/>
                </a:lnTo>
                <a:lnTo>
                  <a:pt x="492350" y="344703"/>
                </a:lnTo>
                <a:lnTo>
                  <a:pt x="537656" y="340236"/>
                </a:lnTo>
                <a:lnTo>
                  <a:pt x="581999" y="334387"/>
                </a:lnTo>
                <a:lnTo>
                  <a:pt x="583224" y="332597"/>
                </a:lnTo>
                <a:lnTo>
                  <a:pt x="581643" y="323028"/>
                </a:lnTo>
                <a:lnTo>
                  <a:pt x="580752" y="315248"/>
                </a:lnTo>
                <a:lnTo>
                  <a:pt x="580212" y="307367"/>
                </a:lnTo>
                <a:lnTo>
                  <a:pt x="580031" y="299394"/>
                </a:lnTo>
                <a:lnTo>
                  <a:pt x="581349" y="278029"/>
                </a:lnTo>
                <a:lnTo>
                  <a:pt x="585197" y="257452"/>
                </a:lnTo>
                <a:lnTo>
                  <a:pt x="591414" y="237818"/>
                </a:lnTo>
                <a:lnTo>
                  <a:pt x="599842" y="219281"/>
                </a:lnTo>
                <a:lnTo>
                  <a:pt x="603173" y="224770"/>
                </a:lnTo>
                <a:lnTo>
                  <a:pt x="607284" y="229782"/>
                </a:lnTo>
                <a:lnTo>
                  <a:pt x="612160" y="234210"/>
                </a:lnTo>
                <a:lnTo>
                  <a:pt x="617789" y="237950"/>
                </a:lnTo>
                <a:lnTo>
                  <a:pt x="634982" y="243474"/>
                </a:lnTo>
                <a:lnTo>
                  <a:pt x="652389" y="241984"/>
                </a:lnTo>
                <a:lnTo>
                  <a:pt x="668010" y="234051"/>
                </a:lnTo>
                <a:lnTo>
                  <a:pt x="679850" y="220244"/>
                </a:lnTo>
                <a:lnTo>
                  <a:pt x="685463" y="202946"/>
                </a:lnTo>
                <a:lnTo>
                  <a:pt x="684093" y="185478"/>
                </a:lnTo>
                <a:lnTo>
                  <a:pt x="656186" y="154435"/>
                </a:lnTo>
                <a:lnTo>
                  <a:pt x="642333" y="152340"/>
                </a:lnTo>
                <a:lnTo>
                  <a:pt x="647918" y="132850"/>
                </a:lnTo>
                <a:lnTo>
                  <a:pt x="650044" y="113073"/>
                </a:lnTo>
                <a:lnTo>
                  <a:pt x="648817" y="93428"/>
                </a:lnTo>
                <a:lnTo>
                  <a:pt x="644343" y="74332"/>
                </a:lnTo>
                <a:lnTo>
                  <a:pt x="625705" y="80458"/>
                </a:lnTo>
                <a:lnTo>
                  <a:pt x="608294" y="89643"/>
                </a:lnTo>
                <a:lnTo>
                  <a:pt x="592521" y="101761"/>
                </a:lnTo>
                <a:lnTo>
                  <a:pt x="578795" y="116687"/>
                </a:lnTo>
                <a:lnTo>
                  <a:pt x="574963" y="110928"/>
                </a:lnTo>
                <a:lnTo>
                  <a:pt x="569790" y="105944"/>
                </a:lnTo>
                <a:lnTo>
                  <a:pt x="563351" y="102342"/>
                </a:lnTo>
                <a:lnTo>
                  <a:pt x="546157" y="96818"/>
                </a:lnTo>
                <a:lnTo>
                  <a:pt x="528750" y="98307"/>
                </a:lnTo>
                <a:lnTo>
                  <a:pt x="513125" y="106237"/>
                </a:lnTo>
                <a:lnTo>
                  <a:pt x="501279" y="120038"/>
                </a:lnTo>
                <a:lnTo>
                  <a:pt x="495672" y="137336"/>
                </a:lnTo>
                <a:lnTo>
                  <a:pt x="497045" y="154805"/>
                </a:lnTo>
                <a:lnTo>
                  <a:pt x="504844" y="170442"/>
                </a:lnTo>
                <a:lnTo>
                  <a:pt x="518514" y="182245"/>
                </a:lnTo>
                <a:lnTo>
                  <a:pt x="527251" y="185998"/>
                </a:lnTo>
                <a:lnTo>
                  <a:pt x="536299" y="187796"/>
                </a:lnTo>
                <a:lnTo>
                  <a:pt x="545387" y="187727"/>
                </a:lnTo>
                <a:lnTo>
                  <a:pt x="554241" y="185879"/>
                </a:lnTo>
                <a:lnTo>
                  <a:pt x="537546" y="200630"/>
                </a:lnTo>
                <a:lnTo>
                  <a:pt x="518124" y="211816"/>
                </a:lnTo>
                <a:lnTo>
                  <a:pt x="496476" y="218913"/>
                </a:lnTo>
                <a:lnTo>
                  <a:pt x="473102" y="221396"/>
                </a:lnTo>
                <a:lnTo>
                  <a:pt x="437124" y="215403"/>
                </a:lnTo>
                <a:lnTo>
                  <a:pt x="406124" y="198760"/>
                </a:lnTo>
                <a:lnTo>
                  <a:pt x="382064" y="173476"/>
                </a:lnTo>
                <a:lnTo>
                  <a:pt x="366906" y="141555"/>
                </a:lnTo>
                <a:lnTo>
                  <a:pt x="373701" y="147424"/>
                </a:lnTo>
                <a:lnTo>
                  <a:pt x="381550" y="151873"/>
                </a:lnTo>
                <a:lnTo>
                  <a:pt x="390263" y="154694"/>
                </a:lnTo>
                <a:lnTo>
                  <a:pt x="399649" y="155681"/>
                </a:lnTo>
                <a:lnTo>
                  <a:pt x="417346" y="152082"/>
                </a:lnTo>
                <a:lnTo>
                  <a:pt x="431797" y="142266"/>
                </a:lnTo>
                <a:lnTo>
                  <a:pt x="441541" y="127705"/>
                </a:lnTo>
                <a:lnTo>
                  <a:pt x="445113" y="109871"/>
                </a:lnTo>
                <a:lnTo>
                  <a:pt x="441541" y="92040"/>
                </a:lnTo>
                <a:lnTo>
                  <a:pt x="431797" y="77479"/>
                </a:lnTo>
                <a:lnTo>
                  <a:pt x="417346" y="67661"/>
                </a:lnTo>
                <a:lnTo>
                  <a:pt x="399649" y="64060"/>
                </a:lnTo>
                <a:lnTo>
                  <a:pt x="392267" y="64060"/>
                </a:lnTo>
                <a:lnTo>
                  <a:pt x="385325" y="65872"/>
                </a:lnTo>
                <a:lnTo>
                  <a:pt x="379168" y="69013"/>
                </a:lnTo>
                <a:lnTo>
                  <a:pt x="374493" y="49283"/>
                </a:lnTo>
                <a:lnTo>
                  <a:pt x="366666" y="30996"/>
                </a:lnTo>
                <a:lnTo>
                  <a:pt x="355979" y="14464"/>
                </a:lnTo>
                <a:lnTo>
                  <a:pt x="342729" y="0"/>
                </a:lnTo>
                <a:close/>
              </a:path>
            </a:pathLst>
          </a:custGeom>
          <a:solidFill>
            <a:srgbClr val="D32E3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523050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7652" y="3101901"/>
            <a:ext cx="7818736" cy="819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7701" marR="3081">
              <a:lnSpc>
                <a:spcPts val="6798"/>
              </a:lnSpc>
            </a:pPr>
            <a:r>
              <a:rPr lang="cs-CZ" sz="5397" dirty="0">
                <a:solidFill>
                  <a:srgbClr val="0034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Závěr a diskuse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530" y="2396029"/>
            <a:ext cx="705081" cy="223081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4488" y="3277005"/>
            <a:ext cx="3684550" cy="83988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sz="5397" spc="-15" dirty="0" err="1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Děkuj</a:t>
            </a:r>
            <a:r>
              <a:rPr lang="cs-CZ" sz="5397" spc="-15" dirty="0" err="1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eme</a:t>
            </a:r>
            <a:endParaRPr sz="5397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6971" y="5918483"/>
            <a:ext cx="1882009" cy="9390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6227" y="890677"/>
            <a:ext cx="2081073" cy="2079349"/>
          </a:xfrm>
          <a:prstGeom prst="rect">
            <a:avLst/>
          </a:prstGeom>
        </p:spPr>
      </p:pic>
      <p:sp>
        <p:nvSpPr>
          <p:cNvPr id="25" name="object 4">
            <a:extLst>
              <a:ext uri="{FF2B5EF4-FFF2-40B4-BE49-F238E27FC236}">
                <a16:creationId xmlns:a16="http://schemas.microsoft.com/office/drawing/2014/main" id="{B0A75078-2FA9-4F3B-93AF-D72886AE175C}"/>
              </a:ext>
            </a:extLst>
          </p:cNvPr>
          <p:cNvSpPr txBox="1">
            <a:spLocks/>
          </p:cNvSpPr>
          <p:nvPr/>
        </p:nvSpPr>
        <p:spPr>
          <a:xfrm>
            <a:off x="4314488" y="5747213"/>
            <a:ext cx="3349322" cy="440219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86" b="1" i="0" kern="1200">
                <a:solidFill>
                  <a:srgbClr val="B3B2B2"/>
                </a:solidFill>
                <a:latin typeface="Silka Bold"/>
                <a:ea typeface="+mj-ea"/>
                <a:cs typeface="Silka Bold"/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2800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absolventi@cuni.cz</a:t>
            </a:r>
            <a:endParaRPr lang="cs-CZ" sz="28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CBE993BC-4CD9-432D-96D2-F77778C78760}"/>
              </a:ext>
            </a:extLst>
          </p:cNvPr>
          <p:cNvSpPr txBox="1">
            <a:spLocks/>
          </p:cNvSpPr>
          <p:nvPr/>
        </p:nvSpPr>
        <p:spPr>
          <a:xfrm>
            <a:off x="908830" y="4365793"/>
            <a:ext cx="3525974" cy="440219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86" b="1" i="0" kern="1200">
                <a:solidFill>
                  <a:srgbClr val="B3B2B2"/>
                </a:solidFill>
                <a:latin typeface="Silka Bold"/>
                <a:ea typeface="+mj-ea"/>
                <a:cs typeface="Silka Bold"/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2800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Kateřina Doležalová</a:t>
            </a:r>
            <a:endParaRPr lang="cs-CZ" sz="28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2F6F8C62-CDE0-446C-97A3-34D08459D842}"/>
              </a:ext>
            </a:extLst>
          </p:cNvPr>
          <p:cNvSpPr txBox="1">
            <a:spLocks/>
          </p:cNvSpPr>
          <p:nvPr/>
        </p:nvSpPr>
        <p:spPr>
          <a:xfrm>
            <a:off x="7999038" y="4384905"/>
            <a:ext cx="2464023" cy="440219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86" b="1" i="0" kern="1200">
                <a:solidFill>
                  <a:srgbClr val="B3B2B2"/>
                </a:solidFill>
                <a:latin typeface="Silka Bold"/>
                <a:ea typeface="+mj-ea"/>
                <a:cs typeface="Silka Bold"/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2800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Simona Teplá</a:t>
            </a:r>
            <a:endParaRPr lang="cs-CZ" sz="28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501B6443-5633-4300-9BD8-FD0E38E29A12}"/>
              </a:ext>
            </a:extLst>
          </p:cNvPr>
          <p:cNvSpPr txBox="1">
            <a:spLocks/>
          </p:cNvSpPr>
          <p:nvPr/>
        </p:nvSpPr>
        <p:spPr>
          <a:xfrm>
            <a:off x="908830" y="4825124"/>
            <a:ext cx="3525974" cy="28633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86" b="1" i="0" kern="1200">
                <a:solidFill>
                  <a:srgbClr val="B3B2B2"/>
                </a:solidFill>
                <a:latin typeface="Silka Bold"/>
                <a:ea typeface="+mj-ea"/>
                <a:cs typeface="Silka Bold"/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1800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katerina.dolezalova@ruk.cuni.cz</a:t>
            </a:r>
            <a:endParaRPr lang="cs-CZ" sz="18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84CDF94-219E-41D3-9A03-D2F2D00A58B3}"/>
              </a:ext>
            </a:extLst>
          </p:cNvPr>
          <p:cNvSpPr txBox="1">
            <a:spLocks/>
          </p:cNvSpPr>
          <p:nvPr/>
        </p:nvSpPr>
        <p:spPr>
          <a:xfrm>
            <a:off x="7757198" y="4806012"/>
            <a:ext cx="2877440" cy="28633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86" b="1" i="0" kern="1200">
                <a:solidFill>
                  <a:srgbClr val="B3B2B2"/>
                </a:solidFill>
                <a:latin typeface="Silka Bold"/>
                <a:ea typeface="+mj-ea"/>
                <a:cs typeface="Silka Bold"/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cs-CZ" sz="1800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simona.tepla@ruk.cuni.cz</a:t>
            </a:r>
            <a:endParaRPr lang="cs-CZ" sz="18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92DBA7-7E6C-48DA-BDA2-9C4FBD5783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Den absolventů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97F460-4141-4BE3-8418-6E84A8EFAC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24BD0D-0904-4CC4-BB24-B9222334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absolventů Lékařské fakulty MU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DE569C1-9C15-48FE-9CC9-CA10C3F6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08/06/2023 a 21/06/2024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6A905A-6BF5-417D-A439-C5C31403E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21844"/>
            <a:ext cx="5380966" cy="236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295F1FC-8EAE-5352-419A-60600607A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81" y="1"/>
            <a:ext cx="12201481" cy="68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66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EB6E65-C6D2-456C-BA64-B876B5AAE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2251" y="6228000"/>
            <a:ext cx="7920000" cy="252000"/>
          </a:xfrm>
        </p:spPr>
        <p:txBody>
          <a:bodyPr/>
          <a:lstStyle/>
          <a:p>
            <a:r>
              <a:rPr lang="cs-CZ" dirty="0"/>
              <a:t>Den absolventů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0C4B62-7D2E-477E-B671-CD029FAC0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4397D6-0916-46A8-8141-226CEC03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absolventů - příprava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F15992-EB0B-4BAA-8D5A-884DFE07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28530"/>
            <a:ext cx="10903729" cy="4553815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spcAft>
                <a:spcPts val="800"/>
              </a:spcAft>
            </a:pPr>
            <a:r>
              <a:rPr lang="cs-CZ" dirty="0"/>
              <a:t>Určení data, místa (s velkým předstihem, informovat) </a:t>
            </a:r>
            <a:endParaRPr lang="cs-CZ"/>
          </a:p>
          <a:p>
            <a:pPr marL="251460" indent="-179705">
              <a:spcAft>
                <a:spcPts val="800"/>
              </a:spcAft>
            </a:pPr>
            <a:r>
              <a:rPr lang="cs-CZ" dirty="0"/>
              <a:t>Zajistit VIP hosty (rektor, vedení fakulty, vážení </a:t>
            </a:r>
            <a:r>
              <a:rPr lang="cs-CZ" dirty="0" err="1"/>
              <a:t>abs</a:t>
            </a:r>
            <a:r>
              <a:rPr lang="cs-CZ" dirty="0"/>
              <a:t>)</a:t>
            </a:r>
            <a:endParaRPr lang="cs-CZ" dirty="0">
              <a:cs typeface="Arial"/>
            </a:endParaRPr>
          </a:p>
          <a:p>
            <a:pPr marL="251460" indent="-179705">
              <a:spcAft>
                <a:spcPts val="800"/>
              </a:spcAft>
            </a:pPr>
            <a:r>
              <a:rPr lang="cs-CZ" dirty="0"/>
              <a:t>Pozvánky i v písemné formě (korespondenčně), komunikace</a:t>
            </a:r>
            <a:endParaRPr lang="cs-CZ" dirty="0">
              <a:cs typeface="Arial"/>
            </a:endParaRPr>
          </a:p>
          <a:p>
            <a:pPr marL="251460" indent="-179705">
              <a:spcAft>
                <a:spcPts val="800"/>
              </a:spcAft>
            </a:pPr>
            <a:r>
              <a:rPr lang="cs-CZ" dirty="0"/>
              <a:t>Webové stránky, program, registrační formulář</a:t>
            </a:r>
            <a:endParaRPr lang="cs-CZ" dirty="0">
              <a:cs typeface="Arial"/>
            </a:endParaRPr>
          </a:p>
          <a:p>
            <a:pPr marL="503555" lvl="1" indent="-179705">
              <a:spcAft>
                <a:spcPts val="800"/>
              </a:spcAft>
            </a:pPr>
            <a:r>
              <a:rPr lang="cs-CZ" dirty="0"/>
              <a:t>rubrika rodné i nynější příjmení u žen</a:t>
            </a:r>
            <a:endParaRPr lang="cs-CZ" dirty="0">
              <a:cs typeface="Arial"/>
            </a:endParaRPr>
          </a:p>
          <a:p>
            <a:pPr marL="503555" lvl="1" indent="-179705">
              <a:spcAft>
                <a:spcPts val="800"/>
              </a:spcAft>
            </a:pPr>
            <a:r>
              <a:rPr lang="cs-CZ" dirty="0"/>
              <a:t>krátký medailonek! PPT prezentace</a:t>
            </a:r>
            <a:endParaRPr lang="cs-CZ" dirty="0">
              <a:cs typeface="Arial"/>
            </a:endParaRPr>
          </a:p>
          <a:p>
            <a:pPr marL="503555" lvl="1" indent="-179705">
              <a:spcAft>
                <a:spcPts val="800"/>
              </a:spcAft>
            </a:pPr>
            <a:r>
              <a:rPr lang="cs-CZ" sz="2800" dirty="0">
                <a:ea typeface="+mn-ea"/>
                <a:cs typeface="+mn-cs"/>
              </a:rPr>
              <a:t>Dohledání kontaktů </a:t>
            </a:r>
            <a:endParaRPr lang="cs-CZ" sz="2800" dirty="0">
              <a:ea typeface="+mn-ea"/>
              <a:cs typeface="Arial"/>
            </a:endParaRPr>
          </a:p>
          <a:p>
            <a:pPr marL="503555" lvl="1" indent="-179705">
              <a:spcAft>
                <a:spcPts val="800"/>
              </a:spcAft>
            </a:pPr>
            <a:r>
              <a:rPr lang="cs-CZ" dirty="0"/>
              <a:t>Obrátit se na profesní komory, SAPMU – JUDr. Danuše Spáčilová</a:t>
            </a:r>
            <a:endParaRPr lang="cs-CZ" dirty="0">
              <a:cs typeface="Arial"/>
            </a:endParaRPr>
          </a:p>
          <a:p>
            <a:pPr marL="503555" lvl="1" indent="-179705">
              <a:spcAft>
                <a:spcPts val="800"/>
              </a:spcAft>
            </a:pPr>
            <a:r>
              <a:rPr lang="cs-CZ" dirty="0"/>
              <a:t>Najít třídní organizátory  </a:t>
            </a:r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453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EB6E65-C6D2-456C-BA64-B876B5AAE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Den absolventů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0C4B62-7D2E-477E-B671-CD029FAC0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4397D6-0916-46A8-8141-226CEC03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absolventů – ceremonie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F15992-EB0B-4BAA-8D5A-884DFE07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5026"/>
            <a:ext cx="10753200" cy="4139998"/>
          </a:xfrm>
        </p:spPr>
        <p:txBody>
          <a:bodyPr/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cs-CZ" dirty="0"/>
              <a:t>Zahájení cca v 10.00 </a:t>
            </a:r>
            <a:r>
              <a:rPr lang="cs-CZ" sz="2000" dirty="0"/>
              <a:t>(dojíždějící)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cs-CZ" dirty="0"/>
              <a:t>Chodí dříve = menší občerstvení, zajistit hostesky, brigádníky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dirty="0"/>
              <a:t>Registrace = jmenovky s programem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dirty="0"/>
              <a:t>Usazování dle pořadí nástupu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cs-CZ" dirty="0"/>
              <a:t>Instruktáž před zahájením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dirty="0"/>
              <a:t>Uvítání, promluvy rektora </a:t>
            </a:r>
            <a:r>
              <a:rPr lang="cs-CZ" sz="2400" dirty="0"/>
              <a:t>(</a:t>
            </a:r>
            <a:r>
              <a:rPr lang="cs-CZ" sz="2400" dirty="0" err="1"/>
              <a:t>videozdravice</a:t>
            </a:r>
            <a:r>
              <a:rPr lang="cs-CZ" sz="2400" dirty="0"/>
              <a:t>), </a:t>
            </a:r>
            <a:r>
              <a:rPr lang="cs-CZ" dirty="0"/>
              <a:t>děkana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dirty="0"/>
              <a:t>Profesionální moderátor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dirty="0"/>
              <a:t>Krátká přednáška + videa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dirty="0"/>
              <a:t>Hudební (umělecké) vystoupení</a:t>
            </a:r>
          </a:p>
          <a:p>
            <a:pPr lvl="1">
              <a:spcAft>
                <a:spcPts val="600"/>
              </a:spcAft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321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DF4E93-4C35-9345-40BD-D234E54BA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32DA04-9C1F-B666-94B1-2D761E1F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96" y="720000"/>
            <a:ext cx="10663903" cy="451576"/>
          </a:xfrm>
        </p:spPr>
        <p:txBody>
          <a:bodyPr/>
          <a:lstStyle/>
          <a:p>
            <a:r>
              <a:rPr lang="cs-CZ"/>
              <a:t>Východiska absolventské agendy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47552AC-10C5-58EB-967D-A7635D7C2478}"/>
              </a:ext>
            </a:extLst>
          </p:cNvPr>
          <p:cNvSpPr txBox="1"/>
          <p:nvPr/>
        </p:nvSpPr>
        <p:spPr>
          <a:xfrm>
            <a:off x="666000" y="1753943"/>
            <a:ext cx="10753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lvl="0"/>
            <a:r>
              <a:rPr lang="cs-CZ" sz="2000">
                <a:latin typeface="+mj-lt"/>
              </a:rPr>
              <a:t>1. Sounáležitost a z ní vycházející angažovanost absolventa nevzniká sama od sebe a 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není samozřejmá</a:t>
            </a:r>
            <a:r>
              <a:rPr lang="cs-CZ" sz="2000">
                <a:latin typeface="+mj-lt"/>
              </a:rPr>
              <a:t>. </a:t>
            </a:r>
          </a:p>
          <a:p>
            <a:pPr marL="72000"/>
            <a:endParaRPr lang="cs-CZ" sz="2000">
              <a:latin typeface="+mj-lt"/>
            </a:endParaRPr>
          </a:p>
          <a:p>
            <a:pPr marL="72000" lvl="0"/>
            <a:r>
              <a:rPr lang="cs-CZ" sz="2000">
                <a:latin typeface="+mj-lt"/>
              </a:rPr>
              <a:t>2. Strategický přístup stavíme na 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potřebách absolventa</a:t>
            </a:r>
            <a:r>
              <a:rPr lang="cs-CZ" sz="2000">
                <a:latin typeface="+mj-lt"/>
              </a:rPr>
              <a:t>. </a:t>
            </a:r>
          </a:p>
          <a:p>
            <a:pPr marL="72000"/>
            <a:endParaRPr lang="cs-CZ" sz="2000">
              <a:latin typeface="+mj-lt"/>
            </a:endParaRPr>
          </a:p>
          <a:p>
            <a:pPr marL="72000"/>
            <a:r>
              <a:rPr lang="cs-CZ" sz="2000">
                <a:latin typeface="+mj-lt"/>
              </a:rPr>
              <a:t>3. Primární 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afiliace</a:t>
            </a:r>
            <a:r>
              <a:rPr lang="cs-CZ" sz="2000">
                <a:latin typeface="+mj-lt"/>
              </a:rPr>
              <a:t> s univerzitou se odehrává na úrovni 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oboru / katedry / fakulty</a:t>
            </a:r>
            <a:r>
              <a:rPr lang="cs-CZ" sz="2000">
                <a:latin typeface="+mj-lt"/>
              </a:rPr>
              <a:t>.</a:t>
            </a:r>
          </a:p>
          <a:p>
            <a:pPr marL="72000" lvl="0" indent="0">
              <a:buNone/>
            </a:pPr>
            <a:endParaRPr lang="cs-CZ" sz="2000">
              <a:latin typeface="+mj-lt"/>
            </a:endParaRPr>
          </a:p>
          <a:p>
            <a:pPr marL="72000" lvl="0" indent="0">
              <a:buNone/>
            </a:pPr>
            <a:r>
              <a:rPr lang="cs-CZ" sz="2000">
                <a:latin typeface="+mj-lt"/>
              </a:rPr>
              <a:t>4. 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Zkušenost studenta </a:t>
            </a:r>
            <a:r>
              <a:rPr lang="cs-CZ" sz="2000">
                <a:latin typeface="+mj-lt"/>
              </a:rPr>
              <a:t>má významný vliv na jeho budoucí angažovanost v roli absolventa. </a:t>
            </a:r>
          </a:p>
          <a:p>
            <a:pPr marL="72000" lvl="0" indent="0">
              <a:buNone/>
            </a:pPr>
            <a:endParaRPr lang="cs-CZ" sz="2000">
              <a:latin typeface="+mj-lt"/>
            </a:endParaRPr>
          </a:p>
          <a:p>
            <a:pPr marL="72000" lvl="0" indent="0">
              <a:buNone/>
            </a:pPr>
            <a:r>
              <a:rPr lang="cs-CZ" sz="2000">
                <a:latin typeface="+mj-lt"/>
              </a:rPr>
              <a:t>5. 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O pozornost absolventa bojujeme </a:t>
            </a:r>
            <a:r>
              <a:rPr lang="cs-CZ" sz="2000">
                <a:latin typeface="+mj-lt"/>
              </a:rPr>
              <a:t>v konkurenčním prostředí ostatních vlivů.</a:t>
            </a:r>
          </a:p>
          <a:p>
            <a:pPr marL="72000" lvl="0" indent="0">
              <a:buNone/>
            </a:pPr>
            <a:endParaRPr lang="cs-CZ" sz="2000" b="1">
              <a:solidFill>
                <a:srgbClr val="0000DC"/>
              </a:solidFill>
              <a:latin typeface="Muni" panose="00000500000000000000" pitchFamily="50" charset="-18"/>
            </a:endParaRPr>
          </a:p>
          <a:p>
            <a:endParaRPr lang="cs-CZ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cs-CZ" sz="200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16CEDB-BBC1-9386-5A2D-381D0C0A440E}"/>
              </a:ext>
            </a:extLst>
          </p:cNvPr>
          <p:cNvSpPr txBox="1"/>
          <p:nvPr/>
        </p:nvSpPr>
        <p:spPr>
          <a:xfrm>
            <a:off x="720000" y="6203196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solidFill>
                  <a:schemeClr val="tx2"/>
                </a:solidFill>
                <a:latin typeface="+mj-lt"/>
              </a:rPr>
              <a:t>Sdílení dobré praxe v práci s absolventy</a:t>
            </a:r>
          </a:p>
        </p:txBody>
      </p:sp>
    </p:spTree>
    <p:extLst>
      <p:ext uri="{BB962C8B-B14F-4D97-AF65-F5344CB8AC3E}">
        <p14:creationId xmlns:p14="http://schemas.microsoft.com/office/powerpoint/2010/main" val="3828869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0C4B62-7D2E-477E-B671-CD029FAC0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4397D6-0916-46A8-8141-226CEC03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absolventů – ceremonie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F15992-EB0B-4BAA-8D5A-884DFE07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5026"/>
            <a:ext cx="10753200" cy="4139998"/>
          </a:xfrm>
        </p:spPr>
        <p:txBody>
          <a:bodyPr/>
          <a:lstStyle/>
          <a:p>
            <a:pPr lvl="1">
              <a:spcAft>
                <a:spcPts val="1200"/>
              </a:spcAft>
              <a:buFontTx/>
              <a:buChar char="-"/>
            </a:pPr>
            <a:r>
              <a:rPr lang="cs-CZ" sz="2800" dirty="0">
                <a:ea typeface="+mn-ea"/>
                <a:cs typeface="+mn-cs"/>
              </a:rPr>
              <a:t>Předání pamětních listů </a:t>
            </a:r>
            <a:r>
              <a:rPr lang="cs-CZ" dirty="0">
                <a:ea typeface="+mn-ea"/>
                <a:cs typeface="+mn-cs"/>
              </a:rPr>
              <a:t>(tubus, slohy) </a:t>
            </a:r>
            <a:r>
              <a:rPr lang="cs-CZ" sz="2800" dirty="0">
                <a:ea typeface="+mn-ea"/>
                <a:cs typeface="+mn-cs"/>
              </a:rPr>
              <a:t>a dárků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cs-CZ" sz="2800" dirty="0">
                <a:ea typeface="+mn-ea"/>
                <a:cs typeface="+mn-cs"/>
              </a:rPr>
              <a:t>Medailonky shrnující profesní život</a:t>
            </a:r>
          </a:p>
          <a:p>
            <a:pPr lvl="2">
              <a:spcAft>
                <a:spcPts val="1200"/>
              </a:spcAft>
              <a:buFontTx/>
              <a:buChar char="-"/>
            </a:pPr>
            <a:r>
              <a:rPr lang="cs-CZ" sz="2400" dirty="0">
                <a:ea typeface="+mn-ea"/>
                <a:cs typeface="+mn-cs"/>
              </a:rPr>
              <a:t>čte moderátor + promítání na ploše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cs-CZ" sz="2800" dirty="0">
                <a:ea typeface="+mn-ea"/>
                <a:cs typeface="+mn-cs"/>
              </a:rPr>
              <a:t>Focení s děkanem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cs-CZ" sz="2800" dirty="0">
                <a:ea typeface="+mn-ea"/>
                <a:cs typeface="+mn-cs"/>
              </a:rPr>
              <a:t>Občerstvení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cs-CZ" sz="2800" dirty="0">
                <a:ea typeface="+mn-ea"/>
                <a:cs typeface="+mn-cs"/>
              </a:rPr>
              <a:t>Prohlídky pracovišť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cs-CZ" sz="2800" dirty="0">
                <a:ea typeface="+mn-ea"/>
                <a:cs typeface="+mn-cs"/>
              </a:rPr>
              <a:t>Společenské odpoledne (spojení s nevýročními </a:t>
            </a:r>
            <a:r>
              <a:rPr lang="cs-CZ" sz="2800" dirty="0" err="1">
                <a:ea typeface="+mn-ea"/>
                <a:cs typeface="+mn-cs"/>
              </a:rPr>
              <a:t>abs</a:t>
            </a:r>
            <a:r>
              <a:rPr lang="cs-CZ" sz="2800" dirty="0">
                <a:ea typeface="+mn-ea"/>
                <a:cs typeface="+mn-cs"/>
              </a:rPr>
              <a:t>)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cs-CZ" sz="2800" dirty="0">
                <a:ea typeface="+mn-ea"/>
                <a:cs typeface="+mn-cs"/>
              </a:rPr>
              <a:t>Doprovodný program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756015-0F82-4239-A68A-ACD0A7597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932" y="1916728"/>
            <a:ext cx="4192068" cy="279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096B5F-5F92-40BD-B391-7DC55A5B7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Den absolventů</a:t>
            </a:r>
          </a:p>
        </p:txBody>
      </p:sp>
    </p:spTree>
    <p:extLst>
      <p:ext uri="{BB962C8B-B14F-4D97-AF65-F5344CB8AC3E}">
        <p14:creationId xmlns:p14="http://schemas.microsoft.com/office/powerpoint/2010/main" val="2509221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EB6E65-C6D2-456C-BA64-B876B5AAE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Den absolventů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0C4B62-7D2E-477E-B671-CD029FAC0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4397D6-0916-46A8-8141-226CEC03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absolventů – mějte na paměti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F15992-EB0B-4BAA-8D5A-884DFE07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502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503555" lvl="1" indent="-179705">
              <a:spcAft>
                <a:spcPts val="1200"/>
              </a:spcAft>
              <a:buFont typeface="Arial"/>
              <a:buChar char="̶"/>
            </a:pPr>
            <a:r>
              <a:rPr lang="cs-CZ" sz="2800" dirty="0">
                <a:ea typeface="+mn-ea"/>
                <a:cs typeface="+mn-cs"/>
              </a:rPr>
              <a:t>Starší lidé = snížená mobilita</a:t>
            </a:r>
            <a:endParaRPr lang="cs-CZ" dirty="0">
              <a:ea typeface="+mn-ea"/>
              <a:cs typeface="+mn-cs"/>
            </a:endParaRPr>
          </a:p>
          <a:p>
            <a:pPr marL="503555" lvl="1" indent="-179705">
              <a:spcAft>
                <a:spcPts val="1200"/>
              </a:spcAft>
              <a:buFont typeface="Arial"/>
              <a:buChar char="̶"/>
            </a:pPr>
            <a:r>
              <a:rPr lang="cs-CZ" sz="2800" dirty="0">
                <a:ea typeface="+mn-ea"/>
                <a:cs typeface="+mn-cs"/>
              </a:rPr>
              <a:t>Komunikace (</a:t>
            </a:r>
            <a:r>
              <a:rPr lang="cs-CZ" sz="2800" dirty="0" err="1">
                <a:ea typeface="+mn-ea"/>
                <a:cs typeface="+mn-cs"/>
              </a:rPr>
              <a:t>tlf</a:t>
            </a:r>
            <a:r>
              <a:rPr lang="cs-CZ" sz="2800" dirty="0">
                <a:ea typeface="+mn-ea"/>
                <a:cs typeface="+mn-cs"/>
              </a:rPr>
              <a:t>, korespondenčně), NL, webovky</a:t>
            </a:r>
            <a:endParaRPr lang="cs-CZ" dirty="0">
              <a:ea typeface="+mn-ea"/>
              <a:cs typeface="+mn-cs"/>
            </a:endParaRP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ea typeface="+mn-ea"/>
                <a:cs typeface="Arial"/>
              </a:rPr>
              <a:t>Mimořádná péče</a:t>
            </a:r>
            <a:endParaRPr lang="cs-CZ" sz="2800" dirty="0">
              <a:ea typeface="+mn-ea"/>
              <a:cs typeface="+mn-cs"/>
            </a:endParaRP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ea typeface="+mn-ea"/>
                <a:cs typeface="Arial"/>
              </a:rPr>
              <a:t>Prohlídky větší / menší okruhy</a:t>
            </a: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solidFill>
                  <a:srgbClr val="FF0000"/>
                </a:solidFill>
                <a:ea typeface="+mn-ea"/>
                <a:cs typeface="Arial"/>
              </a:rPr>
              <a:t>Vděční, pokorní</a:t>
            </a:r>
            <a:endParaRPr lang="cs-CZ" sz="2800" dirty="0">
              <a:ea typeface="+mn-ea"/>
              <a:cs typeface="Arial"/>
            </a:endParaRP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solidFill>
                  <a:srgbClr val="FF0000"/>
                </a:solidFill>
                <a:ea typeface="+mn-ea"/>
                <a:cs typeface="Arial"/>
              </a:rPr>
              <a:t>Více </a:t>
            </a:r>
            <a:r>
              <a:rPr lang="cs-CZ" sz="2800" dirty="0" err="1">
                <a:solidFill>
                  <a:srgbClr val="FF0000"/>
                </a:solidFill>
                <a:ea typeface="+mn-ea"/>
                <a:cs typeface="Arial"/>
              </a:rPr>
              <a:t>PFek</a:t>
            </a:r>
            <a:endParaRPr lang="cs-CZ" sz="2800" dirty="0">
              <a:solidFill>
                <a:srgbClr val="FF0000"/>
              </a:solidFill>
              <a:ea typeface="+mn-ea"/>
              <a:cs typeface="Arial"/>
            </a:endParaRP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solidFill>
                  <a:srgbClr val="FF0000"/>
                </a:solidFill>
                <a:ea typeface="+mn-ea"/>
                <a:cs typeface="Arial"/>
              </a:rPr>
              <a:t>Životní příběhy / </a:t>
            </a:r>
            <a:r>
              <a:rPr lang="cs-CZ" sz="2800" dirty="0" err="1">
                <a:solidFill>
                  <a:srgbClr val="FF0000"/>
                </a:solidFill>
                <a:ea typeface="+mn-ea"/>
                <a:cs typeface="Arial"/>
              </a:rPr>
              <a:t>podcast</a:t>
            </a:r>
            <a:r>
              <a:rPr lang="cs-CZ" sz="2800">
                <a:solidFill>
                  <a:srgbClr val="FF0000"/>
                </a:solidFill>
                <a:ea typeface="+mn-ea"/>
                <a:cs typeface="Arial"/>
              </a:rPr>
              <a:t> STETOSKOP</a:t>
            </a:r>
            <a:endParaRPr lang="cs-CZ" sz="2800" dirty="0">
              <a:solidFill>
                <a:srgbClr val="FF0000"/>
              </a:solidFill>
              <a:ea typeface="+mn-ea"/>
              <a:cs typeface="Arial"/>
            </a:endParaRPr>
          </a:p>
          <a:p>
            <a:pPr marL="503555" lvl="1" indent="-179705">
              <a:spcAft>
                <a:spcPts val="600"/>
              </a:spcAft>
              <a:buClr>
                <a:srgbClr val="0000DC"/>
              </a:buClr>
              <a:buChar char="-"/>
            </a:pPr>
            <a:endParaRPr lang="cs-CZ" sz="2800" dirty="0"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786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EB6E65-C6D2-456C-BA64-B876B5AAE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Den absolventů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0C4B62-7D2E-477E-B671-CD029FAC0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4397D6-0916-46A8-8141-226CEC03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absolventů 2024 – plány a výzvy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F15992-EB0B-4BAA-8D5A-884DFE07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502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503555" lvl="1" indent="-179705">
              <a:spcAft>
                <a:spcPts val="1200"/>
              </a:spcAft>
              <a:buFont typeface="Arial"/>
              <a:buChar char="̶"/>
            </a:pPr>
            <a:r>
              <a:rPr lang="cs-CZ" sz="2800" dirty="0">
                <a:ea typeface="+mn-ea"/>
                <a:cs typeface="+mn-cs"/>
              </a:rPr>
              <a:t>Oslovení „nevýročních“ absolventů</a:t>
            </a:r>
          </a:p>
          <a:p>
            <a:pPr marL="913955" lvl="2" indent="-179705">
              <a:spcAft>
                <a:spcPts val="1200"/>
              </a:spcAft>
              <a:buFont typeface="Arial"/>
              <a:buChar char="̶"/>
            </a:pPr>
            <a:r>
              <a:rPr lang="cs-CZ" dirty="0">
                <a:ea typeface="+mn-ea"/>
                <a:cs typeface="+mn-cs"/>
              </a:rPr>
              <a:t>Včasnost</a:t>
            </a:r>
          </a:p>
          <a:p>
            <a:pPr marL="913955" lvl="2" indent="-179705">
              <a:spcAft>
                <a:spcPts val="1200"/>
              </a:spcAft>
              <a:buFont typeface="Arial"/>
              <a:buChar char="̶"/>
            </a:pPr>
            <a:r>
              <a:rPr lang="cs-CZ" dirty="0">
                <a:ea typeface="+mn-ea"/>
                <a:cs typeface="+mn-cs"/>
              </a:rPr>
              <a:t>Kanály: asociace, spolky, oborové časopisy</a:t>
            </a:r>
          </a:p>
          <a:p>
            <a:pPr marL="503555" lvl="1" indent="-179705">
              <a:spcAft>
                <a:spcPts val="1200"/>
              </a:spcAft>
              <a:buFont typeface="Arial"/>
              <a:buChar char="̶"/>
            </a:pPr>
            <a:r>
              <a:rPr lang="cs-CZ" sz="2800" dirty="0">
                <a:ea typeface="+mn-ea"/>
                <a:cs typeface="+mn-cs"/>
              </a:rPr>
              <a:t>Den absolventů → třídní sraz</a:t>
            </a:r>
          </a:p>
          <a:p>
            <a:pPr marL="503555" lvl="1" indent="-179705">
              <a:spcAft>
                <a:spcPts val="1200"/>
              </a:spcAft>
              <a:buFont typeface="Arial"/>
              <a:buChar char="̶"/>
            </a:pPr>
            <a:r>
              <a:rPr lang="cs-CZ" sz="2800" dirty="0">
                <a:ea typeface="+mn-ea"/>
                <a:cs typeface="+mn-cs"/>
              </a:rPr>
              <a:t>Volnější program</a:t>
            </a:r>
            <a:endParaRPr lang="cs-CZ" dirty="0">
              <a:ea typeface="+mn-ea"/>
              <a:cs typeface="+mn-cs"/>
            </a:endParaRP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ea typeface="+mn-ea"/>
                <a:cs typeface="Arial"/>
              </a:rPr>
              <a:t>Návaznost na další akce</a:t>
            </a: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ea typeface="+mn-ea"/>
                <a:cs typeface="Arial"/>
              </a:rPr>
              <a:t>Spolupráce s Archivem MU</a:t>
            </a:r>
          </a:p>
          <a:p>
            <a:pPr marL="503555" lvl="1" indent="-179705">
              <a:spcAft>
                <a:spcPts val="1200"/>
              </a:spcAft>
              <a:buClr>
                <a:srgbClr val="0000DC"/>
              </a:buClr>
              <a:buFont typeface="Arial"/>
              <a:buChar char="̶"/>
            </a:pPr>
            <a:r>
              <a:rPr lang="cs-CZ" sz="2800" dirty="0">
                <a:ea typeface="+mn-ea"/>
                <a:cs typeface="Arial"/>
              </a:rPr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556639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EB6E65-C6D2-456C-BA64-B876B5AAE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Den absolventů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0C4B62-7D2E-477E-B671-CD029FAC0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8D7DE5D-DF83-479B-AB12-302EB874F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51" y="522411"/>
            <a:ext cx="3681076" cy="245405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66619D-154A-4377-ADBE-FD94FA903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651" y="420469"/>
            <a:ext cx="3833993" cy="255599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D233466-B283-4173-8389-18B402317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350" y="522412"/>
            <a:ext cx="3681077" cy="24540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AD541C-67A7-477D-951B-542A43DA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2651" y="3386647"/>
            <a:ext cx="3833992" cy="25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FF64AD0-0CFB-4C47-B472-45F2449DFD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51" y="3386647"/>
            <a:ext cx="3681077" cy="245405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662D398-0A0C-4F47-87A8-54449D7BB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350" y="3398096"/>
            <a:ext cx="3663904" cy="2442602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DB2565BA-AE03-4D6E-BD14-A3476D226EFD}"/>
              </a:ext>
            </a:extLst>
          </p:cNvPr>
          <p:cNvSpPr txBox="1"/>
          <p:nvPr/>
        </p:nvSpPr>
        <p:spPr>
          <a:xfrm>
            <a:off x="3720582" y="6222020"/>
            <a:ext cx="58899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rgbClr val="0000DC"/>
                </a:solidFill>
                <a:hlinkClick r:id="rId8"/>
              </a:rPr>
              <a:t>https://youtu.be/5CoDwY0jJvk</a:t>
            </a:r>
            <a:endParaRPr lang="cs-CZ" sz="11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06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F817F1-1361-4CD9-9F48-179F33779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Den absolventů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076AE8-F171-40DF-B21B-BA3A1B32C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D3D3C4-CC39-4961-A42E-F848DA44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84313"/>
            <a:ext cx="5595626" cy="38148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638E04-A0C4-4B3F-BCA4-6D542864B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95" y="842432"/>
            <a:ext cx="4825165" cy="49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19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B6B7A3-7FA1-47ED-BF58-2D201AF09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A0EDE3-907D-4C20-BB10-A8CBA96BD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07245E-AB69-4116-B586-428628F5BB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72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"/>
          <p:cNvSpPr txBox="1"/>
          <p:nvPr/>
        </p:nvSpPr>
        <p:spPr>
          <a:xfrm>
            <a:off x="11641772" y="6446520"/>
            <a:ext cx="110490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pic>
        <p:nvPicPr>
          <p:cNvPr id="65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13" y="1413720"/>
            <a:ext cx="9775771" cy="5065815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object 4"/>
          <p:cNvSpPr txBox="1"/>
          <p:nvPr/>
        </p:nvSpPr>
        <p:spPr>
          <a:xfrm>
            <a:off x="1286854" y="520191"/>
            <a:ext cx="5441317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400" spc="-5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Prezentující</a:t>
            </a:r>
            <a:r>
              <a:rPr dirty="0"/>
              <a:t>:</a:t>
            </a:r>
            <a:r>
              <a:rPr spc="-15" dirty="0"/>
              <a:t> </a:t>
            </a:r>
            <a:r>
              <a:rPr b="1" dirty="0"/>
              <a:t>Daniela</a:t>
            </a:r>
            <a:r>
              <a:rPr b="1" spc="-15" dirty="0"/>
              <a:t> </a:t>
            </a:r>
            <a:r>
              <a:rPr b="1" dirty="0" err="1"/>
              <a:t>Peclová</a:t>
            </a:r>
            <a:r>
              <a:rPr b="1" dirty="0"/>
              <a:t>,</a:t>
            </a:r>
            <a:r>
              <a:rPr b="1" spc="-10" dirty="0"/>
              <a:t> </a:t>
            </a:r>
            <a:r>
              <a:rPr b="1" dirty="0" err="1"/>
              <a:t>Barbora</a:t>
            </a:r>
            <a:r>
              <a:rPr b="1" spc="-10" dirty="0"/>
              <a:t> </a:t>
            </a:r>
            <a:r>
              <a:rPr b="1" dirty="0" err="1"/>
              <a:t>Hošťálková</a:t>
            </a:r>
            <a:r>
              <a:rPr b="1" dirty="0"/>
              <a:t>,</a:t>
            </a:r>
            <a:r>
              <a:rPr b="1" spc="-10" dirty="0"/>
              <a:t> </a:t>
            </a:r>
            <a:r>
              <a:rPr b="1" dirty="0"/>
              <a:t>Michal</a:t>
            </a:r>
            <a:r>
              <a:rPr b="1" spc="-10" dirty="0"/>
              <a:t> </a:t>
            </a:r>
            <a:r>
              <a:rPr b="1" dirty="0" err="1"/>
              <a:t>Indrák</a:t>
            </a:r>
            <a:endParaRPr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DC6638-CD36-3285-5E42-D3B0DBD62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89037"/>
            <a:ext cx="6096000" cy="5668963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object 3"/>
          <p:cNvSpPr txBox="1">
            <a:spLocks noGrp="1"/>
          </p:cNvSpPr>
          <p:nvPr>
            <p:ph type="title"/>
          </p:nvPr>
        </p:nvSpPr>
        <p:spPr>
          <a:xfrm>
            <a:off x="657857" y="1671491"/>
            <a:ext cx="5044853" cy="1406005"/>
          </a:xfrm>
          <a:prstGeom prst="rect">
            <a:avLst/>
          </a:prstGeom>
        </p:spPr>
        <p:txBody>
          <a:bodyPr/>
          <a:lstStyle>
            <a:lvl1pPr marR="5080" indent="12700">
              <a:lnSpc>
                <a:spcPct val="108000"/>
              </a:lnSpc>
              <a:spcBef>
                <a:spcPts val="100"/>
              </a:spcBef>
              <a:defRPr spc="-100"/>
            </a:lvl1pPr>
          </a:lstStyle>
          <a:p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Slavnostní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koncert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 75. 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výročí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založení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JAMU</a:t>
            </a:r>
          </a:p>
        </p:txBody>
      </p:sp>
      <p:sp>
        <p:nvSpPr>
          <p:cNvPr id="70" name="object 4"/>
          <p:cNvSpPr txBox="1"/>
          <p:nvPr/>
        </p:nvSpPr>
        <p:spPr>
          <a:xfrm>
            <a:off x="657857" y="3598416"/>
            <a:ext cx="4592569" cy="258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R="5080" indent="12700">
              <a:lnSpc>
                <a:spcPct val="110100"/>
              </a:lnSpc>
              <a:defRPr sz="1400" spc="-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16. </a:t>
            </a:r>
            <a:r>
              <a:rPr dirty="0" err="1"/>
              <a:t>října</a:t>
            </a:r>
            <a:r>
              <a:rPr dirty="0"/>
              <a:t> se v </a:t>
            </a:r>
            <a:r>
              <a:rPr dirty="0" err="1"/>
              <a:t>Besedním</a:t>
            </a:r>
            <a:r>
              <a:rPr dirty="0"/>
              <a:t> </a:t>
            </a:r>
            <a:r>
              <a:rPr dirty="0" err="1"/>
              <a:t>domě</a:t>
            </a:r>
            <a:r>
              <a:rPr dirty="0"/>
              <a:t> </a:t>
            </a:r>
            <a:r>
              <a:rPr dirty="0" err="1"/>
              <a:t>uskuteční</a:t>
            </a:r>
            <a:r>
              <a:rPr dirty="0"/>
              <a:t> </a:t>
            </a:r>
            <a:r>
              <a:rPr dirty="0" err="1"/>
              <a:t>slavnostní</a:t>
            </a:r>
            <a:r>
              <a:rPr dirty="0"/>
              <a:t> </a:t>
            </a:r>
            <a:r>
              <a:rPr dirty="0" err="1"/>
              <a:t>koncert</a:t>
            </a:r>
            <a:r>
              <a:rPr dirty="0"/>
              <a:t>  k </a:t>
            </a:r>
            <a:r>
              <a:rPr dirty="0" err="1"/>
              <a:t>příležitosti</a:t>
            </a:r>
            <a:r>
              <a:rPr dirty="0"/>
              <a:t> </a:t>
            </a:r>
            <a:r>
              <a:rPr dirty="0" err="1"/>
              <a:t>výročí</a:t>
            </a:r>
            <a:r>
              <a:rPr dirty="0"/>
              <a:t> 75 let od </a:t>
            </a:r>
            <a:r>
              <a:rPr dirty="0" err="1"/>
              <a:t>založení</a:t>
            </a:r>
            <a:r>
              <a:rPr dirty="0"/>
              <a:t> </a:t>
            </a:r>
            <a:r>
              <a:rPr dirty="0" err="1"/>
              <a:t>naší</a:t>
            </a:r>
            <a:r>
              <a:rPr dirty="0"/>
              <a:t> </a:t>
            </a:r>
            <a:r>
              <a:rPr dirty="0" err="1"/>
              <a:t>akademie</a:t>
            </a:r>
            <a:r>
              <a:rPr dirty="0"/>
              <a:t>. V  </a:t>
            </a:r>
            <a:r>
              <a:rPr dirty="0" err="1"/>
              <a:t>rámci</a:t>
            </a:r>
            <a:r>
              <a:rPr dirty="0"/>
              <a:t> </a:t>
            </a:r>
            <a:r>
              <a:rPr dirty="0" err="1"/>
              <a:t>něj</a:t>
            </a:r>
            <a:r>
              <a:rPr dirty="0"/>
              <a:t> se </a:t>
            </a:r>
            <a:r>
              <a:rPr dirty="0" err="1"/>
              <a:t>představí</a:t>
            </a:r>
            <a:r>
              <a:rPr dirty="0"/>
              <a:t> </a:t>
            </a:r>
            <a:r>
              <a:rPr dirty="0" err="1"/>
              <a:t>studenti</a:t>
            </a:r>
            <a:r>
              <a:rPr dirty="0"/>
              <a:t> </a:t>
            </a:r>
            <a:r>
              <a:rPr dirty="0" err="1"/>
              <a:t>Hudební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Divadelní</a:t>
            </a:r>
            <a:r>
              <a:rPr dirty="0"/>
              <a:t> </a:t>
            </a:r>
            <a:r>
              <a:rPr dirty="0" err="1"/>
              <a:t>fakulty</a:t>
            </a:r>
            <a:r>
              <a:rPr dirty="0"/>
              <a:t>.  </a:t>
            </a:r>
            <a:r>
              <a:rPr dirty="0" err="1"/>
              <a:t>Mezi</a:t>
            </a:r>
            <a:r>
              <a:rPr dirty="0"/>
              <a:t> 165 </a:t>
            </a:r>
            <a:r>
              <a:rPr dirty="0" err="1"/>
              <a:t>účinkujícími</a:t>
            </a:r>
            <a:r>
              <a:rPr dirty="0"/>
              <a:t> </a:t>
            </a:r>
            <a:r>
              <a:rPr dirty="0" err="1"/>
              <a:t>nebudou</a:t>
            </a:r>
            <a:r>
              <a:rPr dirty="0"/>
              <a:t> </a:t>
            </a:r>
            <a:r>
              <a:rPr dirty="0" err="1"/>
              <a:t>chybět</a:t>
            </a:r>
            <a:r>
              <a:rPr dirty="0"/>
              <a:t> </a:t>
            </a:r>
            <a:r>
              <a:rPr dirty="0" err="1"/>
              <a:t>absolventi</a:t>
            </a:r>
            <a:r>
              <a:rPr dirty="0"/>
              <a:t>,  </a:t>
            </a:r>
            <a:r>
              <a:rPr dirty="0" err="1"/>
              <a:t>pedagogové</a:t>
            </a:r>
            <a:r>
              <a:rPr dirty="0"/>
              <a:t> a </a:t>
            </a:r>
            <a:r>
              <a:rPr dirty="0" err="1"/>
              <a:t>další</a:t>
            </a:r>
            <a:r>
              <a:rPr dirty="0"/>
              <a:t> </a:t>
            </a:r>
            <a:r>
              <a:rPr dirty="0" err="1"/>
              <a:t>hosté</a:t>
            </a:r>
            <a:r>
              <a:rPr dirty="0"/>
              <a:t>. V 17 </a:t>
            </a:r>
            <a:r>
              <a:rPr dirty="0" err="1"/>
              <a:t>hodin</a:t>
            </a:r>
            <a:r>
              <a:rPr dirty="0"/>
              <a:t> </a:t>
            </a:r>
            <a:r>
              <a:rPr dirty="0" err="1"/>
              <a:t>zazní</a:t>
            </a:r>
            <a:r>
              <a:rPr dirty="0"/>
              <a:t> pod </a:t>
            </a:r>
            <a:r>
              <a:rPr dirty="0" err="1"/>
              <a:t>taktovkou</a:t>
            </a:r>
            <a:r>
              <a:rPr dirty="0"/>
              <a:t>  </a:t>
            </a:r>
            <a:r>
              <a:rPr dirty="0" err="1"/>
              <a:t>dirigenta</a:t>
            </a:r>
            <a:r>
              <a:rPr dirty="0"/>
              <a:t> </a:t>
            </a:r>
            <a:r>
              <a:rPr dirty="0" err="1"/>
              <a:t>Jakuba</a:t>
            </a:r>
            <a:r>
              <a:rPr dirty="0"/>
              <a:t> </a:t>
            </a:r>
            <a:r>
              <a:rPr dirty="0" err="1"/>
              <a:t>Kleckera</a:t>
            </a:r>
            <a:r>
              <a:rPr dirty="0"/>
              <a:t> </a:t>
            </a:r>
            <a:r>
              <a:rPr dirty="0" err="1"/>
              <a:t>známé</a:t>
            </a:r>
            <a:r>
              <a:rPr dirty="0"/>
              <a:t> </a:t>
            </a:r>
            <a:r>
              <a:rPr dirty="0" err="1"/>
              <a:t>skladby</a:t>
            </a:r>
            <a:r>
              <a:rPr dirty="0"/>
              <a:t> </a:t>
            </a:r>
            <a:r>
              <a:rPr dirty="0" err="1"/>
              <a:t>Leoše</a:t>
            </a:r>
            <a:r>
              <a:rPr dirty="0"/>
              <a:t> </a:t>
            </a:r>
            <a:r>
              <a:rPr dirty="0" err="1"/>
              <a:t>Janáčka</a:t>
            </a:r>
            <a:r>
              <a:rPr dirty="0"/>
              <a:t>,  </a:t>
            </a:r>
            <a:r>
              <a:rPr dirty="0" err="1"/>
              <a:t>Antonína</a:t>
            </a:r>
            <a:r>
              <a:rPr dirty="0"/>
              <a:t> </a:t>
            </a:r>
            <a:r>
              <a:rPr dirty="0" err="1"/>
              <a:t>Dvořáka</a:t>
            </a:r>
            <a:r>
              <a:rPr dirty="0"/>
              <a:t>. V </a:t>
            </a:r>
            <a:r>
              <a:rPr dirty="0" err="1"/>
              <a:t>díle</a:t>
            </a:r>
            <a:r>
              <a:rPr dirty="0"/>
              <a:t> </a:t>
            </a:r>
            <a:r>
              <a:rPr dirty="0" err="1"/>
              <a:t>Antonína</a:t>
            </a:r>
            <a:r>
              <a:rPr dirty="0"/>
              <a:t> </a:t>
            </a:r>
            <a:r>
              <a:rPr dirty="0" err="1"/>
              <a:t>Dvořáka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Deum se  </a:t>
            </a:r>
            <a:r>
              <a:rPr dirty="0" err="1"/>
              <a:t>představí</a:t>
            </a:r>
            <a:r>
              <a:rPr dirty="0"/>
              <a:t> </a:t>
            </a:r>
            <a:r>
              <a:rPr dirty="0" err="1"/>
              <a:t>nově</a:t>
            </a:r>
            <a:r>
              <a:rPr dirty="0"/>
              <a:t> </a:t>
            </a:r>
            <a:r>
              <a:rPr dirty="0" err="1"/>
              <a:t>zformované</a:t>
            </a:r>
            <a:r>
              <a:rPr dirty="0"/>
              <a:t> </a:t>
            </a:r>
            <a:r>
              <a:rPr dirty="0" err="1"/>
              <a:t>těleso</a:t>
            </a:r>
            <a:r>
              <a:rPr dirty="0"/>
              <a:t> </a:t>
            </a:r>
            <a:r>
              <a:rPr dirty="0" err="1"/>
              <a:t>sboru</a:t>
            </a:r>
            <a:r>
              <a:rPr dirty="0"/>
              <a:t> JAMU </a:t>
            </a:r>
            <a:r>
              <a:rPr dirty="0" err="1"/>
              <a:t>složené</a:t>
            </a:r>
            <a:r>
              <a:rPr dirty="0"/>
              <a:t> ze  </a:t>
            </a:r>
            <a:r>
              <a:rPr dirty="0" err="1"/>
              <a:t>zpěváků</a:t>
            </a:r>
            <a:r>
              <a:rPr dirty="0"/>
              <a:t> </a:t>
            </a:r>
            <a:r>
              <a:rPr dirty="0" err="1"/>
              <a:t>Cvičného</a:t>
            </a:r>
            <a:r>
              <a:rPr dirty="0"/>
              <a:t> </a:t>
            </a:r>
            <a:r>
              <a:rPr dirty="0" err="1"/>
              <a:t>sboru</a:t>
            </a:r>
            <a:r>
              <a:rPr dirty="0"/>
              <a:t> HF JAMU, </a:t>
            </a:r>
            <a:r>
              <a:rPr dirty="0" err="1"/>
              <a:t>studentů</a:t>
            </a:r>
            <a:r>
              <a:rPr dirty="0"/>
              <a:t> a </a:t>
            </a:r>
            <a:r>
              <a:rPr dirty="0" err="1"/>
              <a:t>pedagogů</a:t>
            </a:r>
            <a:r>
              <a:rPr dirty="0"/>
              <a:t>  HF a DF JAMU a </a:t>
            </a:r>
            <a:r>
              <a:rPr dirty="0" err="1"/>
              <a:t>doplněné</a:t>
            </a:r>
            <a:r>
              <a:rPr dirty="0"/>
              <a:t> </a:t>
            </a:r>
            <a:r>
              <a:rPr dirty="0" err="1"/>
              <a:t>členy</a:t>
            </a:r>
            <a:r>
              <a:rPr dirty="0"/>
              <a:t> </a:t>
            </a:r>
            <a:r>
              <a:rPr dirty="0" err="1"/>
              <a:t>Pěveckého</a:t>
            </a:r>
            <a:r>
              <a:rPr dirty="0"/>
              <a:t> </a:t>
            </a:r>
            <a:r>
              <a:rPr dirty="0" err="1"/>
              <a:t>sboru</a:t>
            </a:r>
            <a:r>
              <a:rPr dirty="0"/>
              <a:t> VUT v </a:t>
            </a:r>
            <a:r>
              <a:rPr dirty="0" err="1"/>
              <a:t>Brně</a:t>
            </a:r>
            <a:r>
              <a:rPr dirty="0"/>
              <a:t> VOX IUVENALIS.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727527C1-E226-A3DD-1913-257A12C2D0D8}"/>
              </a:ext>
            </a:extLst>
          </p:cNvPr>
          <p:cNvCxnSpPr/>
          <p:nvPr/>
        </p:nvCxnSpPr>
        <p:spPr bwMode="auto">
          <a:xfrm flipH="1">
            <a:off x="0" y="119820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C77DA2E7-207D-9F94-3FFE-6346C4917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89037"/>
            <a:ext cx="6096000" cy="5668963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object 3"/>
          <p:cNvSpPr txBox="1"/>
          <p:nvPr/>
        </p:nvSpPr>
        <p:spPr>
          <a:xfrm>
            <a:off x="1298072" y="3254629"/>
            <a:ext cx="3495042" cy="88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287020" marR="5080" indent="-274955">
              <a:lnSpc>
                <a:spcPct val="108700"/>
              </a:lnSpc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 roku 1947 máme  5 889 absolventů</a:t>
            </a:r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2BC39446-2666-C32F-1CC6-5B476441B2A6}"/>
              </a:ext>
            </a:extLst>
          </p:cNvPr>
          <p:cNvCxnSpPr/>
          <p:nvPr/>
        </p:nvCxnSpPr>
        <p:spPr bwMode="auto">
          <a:xfrm flipH="1">
            <a:off x="0" y="1198203"/>
            <a:ext cx="609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295EF765-7208-AD39-7292-0048DD7C2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 txBox="1">
            <a:spLocks noGrp="1"/>
          </p:cNvSpPr>
          <p:nvPr>
            <p:ph type="title"/>
          </p:nvPr>
        </p:nvSpPr>
        <p:spPr>
          <a:xfrm>
            <a:off x="657858" y="1773427"/>
            <a:ext cx="4209110" cy="1087759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pPr marR="5080">
              <a:lnSpc>
                <a:spcPct val="108000"/>
              </a:lnSpc>
            </a:pP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Bonusy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absolventy</a:t>
            </a:r>
            <a:endParaRPr sz="3200" b="0" spc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6" name="object 3"/>
          <p:cNvSpPr txBox="1"/>
          <p:nvPr/>
        </p:nvSpPr>
        <p:spPr>
          <a:xfrm>
            <a:off x="657857" y="3660646"/>
            <a:ext cx="420911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298450" indent="-285750">
              <a:spcBef>
                <a:spcPts val="100"/>
              </a:spcBef>
              <a:buSzPct val="100000"/>
              <a:buChar char="•"/>
              <a:tabLst>
                <a:tab pos="292100" algn="l"/>
                <a:tab pos="292100" algn="l"/>
              </a:tabLst>
              <a:defRPr spc="-5"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Komunitní</a:t>
            </a:r>
            <a:r>
              <a:rPr sz="2000" dirty="0"/>
              <a:t> </a:t>
            </a:r>
            <a:r>
              <a:rPr sz="2000" dirty="0" err="1"/>
              <a:t>síť</a:t>
            </a:r>
            <a:r>
              <a:rPr sz="2000" dirty="0"/>
              <a:t> v </a:t>
            </a:r>
            <a:r>
              <a:rPr sz="2000" dirty="0" err="1"/>
              <a:t>ISu</a:t>
            </a:r>
            <a:endParaRPr sz="2000" dirty="0"/>
          </a:p>
          <a:p>
            <a:pPr marL="298450" indent="-285750">
              <a:spcBef>
                <a:spcPts val="1600"/>
              </a:spcBef>
              <a:buSzPct val="100000"/>
              <a:buChar char="•"/>
              <a:tabLst>
                <a:tab pos="292100" algn="l"/>
                <a:tab pos="292100" algn="l"/>
              </a:tabLst>
              <a:defRPr spc="-5"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Absolventská</a:t>
            </a:r>
            <a:r>
              <a:rPr sz="2000" dirty="0"/>
              <a:t> </a:t>
            </a:r>
            <a:r>
              <a:rPr sz="2000" dirty="0" err="1"/>
              <a:t>karta</a:t>
            </a:r>
            <a:r>
              <a:rPr lang="cs-CZ" sz="2000" dirty="0"/>
              <a:t> </a:t>
            </a:r>
            <a:r>
              <a:rPr sz="2000" dirty="0" err="1"/>
              <a:t>AliveID</a:t>
            </a:r>
            <a:endParaRPr sz="2000" dirty="0"/>
          </a:p>
        </p:txBody>
      </p:sp>
      <p:pic>
        <p:nvPicPr>
          <p:cNvPr id="77" name="object 4" descr="objec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59" y="1809113"/>
            <a:ext cx="6827519" cy="454723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62500027-2A91-BA41-8425-578A5B0F7D7C}"/>
              </a:ext>
            </a:extLst>
          </p:cNvPr>
          <p:cNvCxnSpPr/>
          <p:nvPr/>
        </p:nvCxnSpPr>
        <p:spPr bwMode="auto">
          <a:xfrm flipH="1">
            <a:off x="0" y="119820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9A6D34D-EE46-F76B-BCCA-1FB5B6431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14216573-8452-B8F3-B22C-5151220DF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 dirty="0">
                <a:latin typeface="+mj-lt"/>
                <a:ea typeface="+mn-ea"/>
                <a:cs typeface="+mn-cs"/>
              </a:rPr>
              <a:t>Sdílení dobré praxe v práci s absolventy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DF4E93-4C35-9345-40BD-D234E54BA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32DA04-9C1F-B666-94B1-2D761E1F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b="1">
                <a:latin typeface="+mj-lt"/>
                <a:ea typeface="+mj-ea"/>
                <a:cs typeface="+mj-cs"/>
              </a:rPr>
              <a:t>Vize absolventské agendy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47552AC-10C5-58EB-967D-A7635D7C2478}"/>
              </a:ext>
            </a:extLst>
          </p:cNvPr>
          <p:cNvSpPr txBox="1"/>
          <p:nvPr/>
        </p:nvSpPr>
        <p:spPr>
          <a:xfrm>
            <a:off x="720000" y="1701505"/>
            <a:ext cx="5219998" cy="4247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1800" dirty="0" err="1">
                <a:effectLst/>
                <a:latin typeface="+mn-lt"/>
              </a:rPr>
              <a:t>Vizí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absolventské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agendy</a:t>
            </a:r>
            <a:r>
              <a:rPr lang="en-US" sz="1800" dirty="0">
                <a:effectLst/>
                <a:latin typeface="+mn-lt"/>
              </a:rPr>
              <a:t> je </a:t>
            </a:r>
            <a:r>
              <a:rPr lang="en-US" sz="1800" dirty="0" err="1">
                <a:effectLst/>
                <a:latin typeface="+mn-lt"/>
              </a:rPr>
              <a:t>učinit</a:t>
            </a:r>
            <a:r>
              <a:rPr lang="en-US" sz="1800" dirty="0">
                <a:effectLst/>
                <a:latin typeface="+mn-lt"/>
              </a:rPr>
              <a:t> z </a:t>
            </a:r>
            <a:r>
              <a:rPr lang="en-US" sz="1800" dirty="0" err="1">
                <a:effectLst/>
                <a:latin typeface="+mn-lt"/>
              </a:rPr>
              <a:t>absolventa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+mn-lt"/>
              </a:rPr>
              <a:t>angažovaného</a:t>
            </a:r>
            <a:r>
              <a:rPr lang="en-US" sz="1800" dirty="0">
                <a:solidFill>
                  <a:schemeClr val="tx2"/>
                </a:solidFill>
                <a:effectLst/>
                <a:latin typeface="+mn-lt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+mn-lt"/>
              </a:rPr>
              <a:t>člena</a:t>
            </a:r>
            <a:r>
              <a:rPr lang="en-US" sz="1800" dirty="0">
                <a:solidFill>
                  <a:schemeClr val="tx2"/>
                </a:solidFill>
                <a:effectLst/>
                <a:latin typeface="+mn-lt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+mn-lt"/>
              </a:rPr>
              <a:t>univerzitní</a:t>
            </a:r>
            <a:r>
              <a:rPr lang="en-US" sz="1800" dirty="0">
                <a:solidFill>
                  <a:schemeClr val="tx2"/>
                </a:solidFill>
                <a:effectLst/>
                <a:latin typeface="+mn-lt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+mn-lt"/>
              </a:rPr>
              <a:t>komunity</a:t>
            </a:r>
            <a:r>
              <a:rPr lang="en-US" sz="1800" dirty="0">
                <a:effectLst/>
                <a:latin typeface="+mn-lt"/>
              </a:rPr>
              <a:t>, </a:t>
            </a:r>
            <a:r>
              <a:rPr lang="en-US" sz="1800" dirty="0" err="1">
                <a:effectLst/>
                <a:latin typeface="+mn-lt"/>
              </a:rPr>
              <a:t>který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plní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funkci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strategického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zdroje</a:t>
            </a:r>
            <a:r>
              <a:rPr lang="en-US" sz="1800" dirty="0">
                <a:effectLst/>
                <a:latin typeface="+mn-lt"/>
              </a:rPr>
              <a:t> pro </a:t>
            </a:r>
            <a:r>
              <a:rPr lang="en-US" sz="1800" dirty="0" err="1">
                <a:effectLst/>
                <a:latin typeface="+mn-lt"/>
              </a:rPr>
              <a:t>rozvoj</a:t>
            </a:r>
            <a:r>
              <a:rPr lang="en-US" sz="1800" dirty="0">
                <a:effectLst/>
                <a:latin typeface="+mn-lt"/>
              </a:rPr>
              <a:t>, </a:t>
            </a:r>
            <a:r>
              <a:rPr lang="en-US" sz="1800" dirty="0" err="1">
                <a:effectLst/>
                <a:latin typeface="+mn-lt"/>
              </a:rPr>
              <a:t>příspívá</a:t>
            </a:r>
            <a:r>
              <a:rPr lang="en-US" sz="1800" dirty="0">
                <a:effectLst/>
                <a:latin typeface="+mn-lt"/>
              </a:rPr>
              <a:t> k </a:t>
            </a:r>
            <a:r>
              <a:rPr lang="en-US" sz="1800" dirty="0" err="1">
                <a:effectLst/>
                <a:latin typeface="+mn-lt"/>
              </a:rPr>
              <a:t>šíření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dobrého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jména</a:t>
            </a:r>
            <a:r>
              <a:rPr lang="en-US" sz="1800" dirty="0">
                <a:effectLst/>
                <a:latin typeface="+mn-lt"/>
              </a:rPr>
              <a:t> a </a:t>
            </a:r>
            <a:r>
              <a:rPr lang="en-US" sz="1800" dirty="0" err="1">
                <a:effectLst/>
                <a:latin typeface="+mn-lt"/>
              </a:rPr>
              <a:t>stává</a:t>
            </a:r>
            <a:r>
              <a:rPr lang="en-US" sz="1800" dirty="0">
                <a:effectLst/>
                <a:latin typeface="+mn-lt"/>
              </a:rPr>
              <a:t> se </a:t>
            </a:r>
            <a:r>
              <a:rPr lang="en-US" sz="1800" dirty="0" err="1">
                <a:effectLst/>
                <a:latin typeface="+mn-lt"/>
              </a:rPr>
              <a:t>aktérem</a:t>
            </a:r>
            <a:r>
              <a:rPr lang="en-US" sz="1800" dirty="0">
                <a:effectLst/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společenské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odpovědnosti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effectLst/>
                <a:latin typeface="+mn-lt"/>
              </a:rPr>
              <a:t>univerzity</a:t>
            </a:r>
            <a:r>
              <a:rPr lang="en-US" sz="1800" dirty="0">
                <a:effectLst/>
                <a:latin typeface="+mn-lt"/>
              </a:rPr>
              <a:t>. </a:t>
            </a:r>
            <a:br>
              <a:rPr lang="en-US" sz="1800" dirty="0">
                <a:effectLst/>
                <a:latin typeface="+mn-lt"/>
              </a:rPr>
            </a:br>
            <a:endParaRPr lang="en-US" sz="1800" dirty="0">
              <a:effectLst/>
              <a:latin typeface="+mn-lt"/>
            </a:endParaRPr>
          </a:p>
          <a:p>
            <a:pPr marL="252000" indent="-18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1800" dirty="0" err="1">
                <a:latin typeface="+mn-lt"/>
              </a:rPr>
              <a:t>Usilujeme</a:t>
            </a:r>
            <a:r>
              <a:rPr lang="en-US" sz="1800" dirty="0">
                <a:latin typeface="+mn-lt"/>
              </a:rPr>
              <a:t> o </a:t>
            </a:r>
            <a:r>
              <a:rPr lang="en-US" sz="1800" dirty="0" err="1">
                <a:latin typeface="+mn-lt"/>
              </a:rPr>
              <a:t>absolventa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který</a:t>
            </a:r>
            <a:r>
              <a:rPr lang="en-US" sz="1800" dirty="0">
                <a:latin typeface="+mn-lt"/>
              </a:rPr>
              <a:t>: </a:t>
            </a:r>
          </a:p>
          <a:p>
            <a:pPr marL="709200" lvl="1" indent="-18000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1800" dirty="0" err="1">
                <a:latin typeface="+mn-lt"/>
              </a:rPr>
              <a:t>si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uvědomuje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hodnotu</a:t>
            </a:r>
            <a:r>
              <a:rPr lang="en-US" sz="1800" dirty="0">
                <a:latin typeface="+mn-lt"/>
              </a:rPr>
              <a:t> role </a:t>
            </a:r>
            <a:r>
              <a:rPr lang="en-US" sz="1800" dirty="0" err="1">
                <a:latin typeface="+mn-lt"/>
              </a:rPr>
              <a:t>univerzity</a:t>
            </a:r>
            <a:r>
              <a:rPr lang="en-US" sz="1800" dirty="0">
                <a:latin typeface="+mn-lt"/>
              </a:rPr>
              <a:t> pro </a:t>
            </a:r>
            <a:r>
              <a:rPr lang="en-US" sz="1800" dirty="0" err="1">
                <a:latin typeface="+mn-lt"/>
              </a:rPr>
              <a:t>svůj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další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život</a:t>
            </a:r>
            <a:endParaRPr lang="en-US" sz="1800" dirty="0">
              <a:latin typeface="+mn-lt"/>
            </a:endParaRPr>
          </a:p>
          <a:p>
            <a:pPr marL="709200" lvl="1" indent="-18000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1800" dirty="0" err="1">
                <a:latin typeface="+mn-lt"/>
              </a:rPr>
              <a:t>cítí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sounáležitost</a:t>
            </a:r>
            <a:r>
              <a:rPr lang="en-US" sz="1800" dirty="0">
                <a:latin typeface="+mn-lt"/>
              </a:rPr>
              <a:t> k </a:t>
            </a:r>
            <a:r>
              <a:rPr lang="en-US" sz="1800" dirty="0" err="1">
                <a:latin typeface="+mn-lt"/>
              </a:rPr>
              <a:t>univerzitě</a:t>
            </a:r>
            <a:endParaRPr lang="en-US" sz="1800" dirty="0">
              <a:latin typeface="+mn-lt"/>
            </a:endParaRPr>
          </a:p>
          <a:p>
            <a:pPr marL="709200" lvl="1" indent="-18000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1800" dirty="0">
                <a:latin typeface="+mn-lt"/>
              </a:rPr>
              <a:t>je </a:t>
            </a:r>
            <a:r>
              <a:rPr lang="en-US" sz="1800" dirty="0" err="1">
                <a:latin typeface="+mn-lt"/>
              </a:rPr>
              <a:t>aktérem</a:t>
            </a:r>
            <a:r>
              <a:rPr lang="en-US" sz="1800" dirty="0">
                <a:latin typeface="+mn-lt"/>
              </a:rPr>
              <a:t> v </a:t>
            </a:r>
            <a:r>
              <a:rPr lang="en-US" sz="1800" dirty="0" err="1">
                <a:latin typeface="+mn-lt"/>
              </a:rPr>
              <a:t>činnostech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univerzity</a:t>
            </a:r>
            <a:endParaRPr lang="en-US" sz="1800" dirty="0">
              <a:latin typeface="+mn-lt"/>
            </a:endParaRPr>
          </a:p>
        </p:txBody>
      </p:sp>
      <p:pic>
        <p:nvPicPr>
          <p:cNvPr id="7" name="Obrázek 6" descr="Obsah obrázku osoba, oblečení, hřebík, prst&#10;&#10;Popis byl vytvořen automaticky">
            <a:extLst>
              <a:ext uri="{FF2B5EF4-FFF2-40B4-BE49-F238E27FC236}">
                <a16:creationId xmlns:a16="http://schemas.microsoft.com/office/drawing/2014/main" id="{75926F80-FF20-6792-0985-F47333756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9778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ED0F04-C316-8DB4-C13C-703A0253A553}"/>
              </a:ext>
            </a:extLst>
          </p:cNvPr>
          <p:cNvSpPr txBox="1"/>
          <p:nvPr/>
        </p:nvSpPr>
        <p:spPr>
          <a:xfrm>
            <a:off x="6251278" y="1290515"/>
            <a:ext cx="5220000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endParaRPr lang="cs-CZ" sz="1700" b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457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89037"/>
            <a:ext cx="6096000" cy="5668963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object 3"/>
          <p:cNvSpPr txBox="1">
            <a:spLocks noGrp="1"/>
          </p:cNvSpPr>
          <p:nvPr>
            <p:ph type="title"/>
          </p:nvPr>
        </p:nvSpPr>
        <p:spPr>
          <a:xfrm>
            <a:off x="657857" y="1773427"/>
            <a:ext cx="4572903" cy="1245067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pPr marR="5080">
              <a:lnSpc>
                <a:spcPct val="108000"/>
              </a:lnSpc>
            </a:pP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Bonusy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absolventy</a:t>
            </a:r>
            <a:endParaRPr sz="3200" b="0" spc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1" name="object 4"/>
          <p:cNvSpPr txBox="1"/>
          <p:nvPr/>
        </p:nvSpPr>
        <p:spPr>
          <a:xfrm>
            <a:off x="657858" y="3660647"/>
            <a:ext cx="4926865" cy="1697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298450" indent="-285750">
              <a:spcBef>
                <a:spcPts val="100"/>
              </a:spcBef>
              <a:buSzPct val="100000"/>
              <a:buChar char="•"/>
              <a:tabLst>
                <a:tab pos="292100" algn="l"/>
                <a:tab pos="292100" algn="l"/>
              </a:tabLst>
              <a:defRPr spc="-5"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Registrace</a:t>
            </a:r>
            <a:r>
              <a:rPr sz="2000" dirty="0"/>
              <a:t> do </a:t>
            </a:r>
            <a:r>
              <a:rPr sz="2000" dirty="0" err="1"/>
              <a:t>Knihovny</a:t>
            </a:r>
            <a:r>
              <a:rPr sz="2000" dirty="0"/>
              <a:t> JAMU </a:t>
            </a:r>
            <a:r>
              <a:rPr sz="2000" dirty="0" err="1"/>
              <a:t>zdarma</a:t>
            </a:r>
            <a:endParaRPr sz="2000" dirty="0"/>
          </a:p>
          <a:p>
            <a:pPr marL="298450" marR="5080" indent="-285750">
              <a:lnSpc>
                <a:spcPct val="130000"/>
              </a:lnSpc>
              <a:spcBef>
                <a:spcPts val="900"/>
              </a:spcBef>
              <a:buSzPct val="100000"/>
              <a:buChar char="•"/>
              <a:tabLst>
                <a:tab pos="292100" algn="l"/>
                <a:tab pos="292100" algn="l"/>
              </a:tabLst>
              <a:defRPr spc="-5"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Slevu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všechny</a:t>
            </a:r>
            <a:r>
              <a:rPr sz="2000" dirty="0"/>
              <a:t> </a:t>
            </a:r>
            <a:r>
              <a:rPr sz="2000" dirty="0" err="1"/>
              <a:t>koncerty</a:t>
            </a:r>
            <a:r>
              <a:rPr sz="2000" dirty="0"/>
              <a:t> </a:t>
            </a:r>
            <a:r>
              <a:rPr sz="2000" dirty="0" err="1"/>
              <a:t>Filharmonie</a:t>
            </a:r>
            <a:r>
              <a:rPr sz="2000" dirty="0"/>
              <a:t>  Brno 20 %</a:t>
            </a:r>
          </a:p>
          <a:p>
            <a:pPr marL="298450" marR="5080" indent="-285750">
              <a:lnSpc>
                <a:spcPct val="130000"/>
              </a:lnSpc>
              <a:spcBef>
                <a:spcPts val="900"/>
              </a:spcBef>
              <a:buSzPct val="100000"/>
              <a:buChar char="•"/>
              <a:tabLst>
                <a:tab pos="292100" algn="l"/>
                <a:tab pos="292100" algn="l"/>
              </a:tabLst>
              <a:defRPr spc="-5"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Vstup</a:t>
            </a:r>
            <a:r>
              <a:rPr sz="2000" dirty="0"/>
              <a:t> za 50 </a:t>
            </a:r>
            <a:r>
              <a:rPr sz="2000" dirty="0" err="1"/>
              <a:t>Kč</a:t>
            </a:r>
            <a:r>
              <a:rPr sz="2000" dirty="0"/>
              <a:t> do </a:t>
            </a:r>
            <a:r>
              <a:rPr sz="2000" dirty="0" err="1"/>
              <a:t>divadel</a:t>
            </a:r>
            <a:r>
              <a:rPr sz="2000" dirty="0"/>
              <a:t> JAMU</a:t>
            </a:r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ABB3B86A-C28B-9AD0-3F22-B3CDEC4C723F}"/>
              </a:ext>
            </a:extLst>
          </p:cNvPr>
          <p:cNvCxnSpPr/>
          <p:nvPr/>
        </p:nvCxnSpPr>
        <p:spPr bwMode="auto">
          <a:xfrm flipH="1">
            <a:off x="0" y="1198203"/>
            <a:ext cx="609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7B32B238-9796-D561-8ADA-DD725EE8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2"/>
          <p:cNvSpPr txBox="1">
            <a:spLocks noGrp="1"/>
          </p:cNvSpPr>
          <p:nvPr>
            <p:ph type="title"/>
          </p:nvPr>
        </p:nvSpPr>
        <p:spPr>
          <a:xfrm>
            <a:off x="657858" y="1736851"/>
            <a:ext cx="4002632" cy="1606117"/>
          </a:xfrm>
          <a:prstGeom prst="rect">
            <a:avLst/>
          </a:prstGeom>
        </p:spPr>
        <p:txBody>
          <a:bodyPr/>
          <a:lstStyle>
            <a:lvl1pPr marR="5080" indent="12700">
              <a:lnSpc>
                <a:spcPct val="108000"/>
              </a:lnSpc>
              <a:spcBef>
                <a:spcPts val="100"/>
              </a:spcBef>
              <a:defRPr spc="-100"/>
            </a:lvl1pPr>
          </a:lstStyle>
          <a:p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Absolventské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brožury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 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Divadelní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fakulty</a:t>
            </a:r>
            <a:endParaRPr sz="3200" b="0" spc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+mj-cs"/>
            </a:endParaRPr>
          </a:p>
        </p:txBody>
      </p:sp>
      <p:pic>
        <p:nvPicPr>
          <p:cNvPr id="84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18" y="1484489"/>
            <a:ext cx="6366543" cy="487679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05ED01AD-F77A-A2EC-B3C6-AD6B412E3F5E}"/>
              </a:ext>
            </a:extLst>
          </p:cNvPr>
          <p:cNvCxnSpPr/>
          <p:nvPr/>
        </p:nvCxnSpPr>
        <p:spPr bwMode="auto">
          <a:xfrm flipH="1">
            <a:off x="0" y="119820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8A7AB9E8-D648-CE55-4C47-98707E85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bject 2"/>
          <p:cNvSpPr txBox="1">
            <a:spLocks noGrp="1"/>
          </p:cNvSpPr>
          <p:nvPr>
            <p:ph type="title"/>
          </p:nvPr>
        </p:nvSpPr>
        <p:spPr>
          <a:xfrm>
            <a:off x="657858" y="1736851"/>
            <a:ext cx="4445083" cy="1566786"/>
          </a:xfrm>
          <a:prstGeom prst="rect">
            <a:avLst/>
          </a:prstGeom>
        </p:spPr>
        <p:txBody>
          <a:bodyPr/>
          <a:lstStyle>
            <a:lvl1pPr marR="5080" indent="12700">
              <a:lnSpc>
                <a:spcPct val="108000"/>
              </a:lnSpc>
              <a:spcBef>
                <a:spcPts val="100"/>
              </a:spcBef>
              <a:defRPr spc="-100"/>
            </a:lvl1pPr>
          </a:lstStyle>
          <a:p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Medailonky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absolventů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webech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divadel</a:t>
            </a:r>
            <a:endParaRPr sz="3200" b="0" spc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7" name="object 3"/>
          <p:cNvSpPr txBox="1"/>
          <p:nvPr/>
        </p:nvSpPr>
        <p:spPr>
          <a:xfrm>
            <a:off x="657857" y="4142232"/>
            <a:ext cx="4700724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298450" indent="-285750">
              <a:spcBef>
                <a:spcPts val="100"/>
              </a:spcBef>
              <a:buSzPct val="100000"/>
              <a:buChar char="•"/>
              <a:tabLst>
                <a:tab pos="292100" algn="l"/>
                <a:tab pos="292100" algn="l"/>
              </a:tabLst>
              <a:defRPr spc="-5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divadlonaorli.j</a:t>
            </a:r>
            <a:r>
              <a:rPr lang="cs-CZ" dirty="0"/>
              <a:t>a</a:t>
            </a:r>
            <a:r>
              <a:rPr dirty="0" err="1"/>
              <a:t>mu.cz</a:t>
            </a:r>
            <a:endParaRPr dirty="0"/>
          </a:p>
          <a:p>
            <a:pPr marL="298450" indent="-285750">
              <a:spcBef>
                <a:spcPts val="1600"/>
              </a:spcBef>
              <a:buSzPct val="100000"/>
              <a:buChar char="•"/>
              <a:tabLst>
                <a:tab pos="292100" algn="l"/>
                <a:tab pos="292100" algn="l"/>
              </a:tabLst>
              <a:defRPr spc="-5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studiomarta.cz</a:t>
            </a:r>
            <a:endParaRPr dirty="0"/>
          </a:p>
        </p:txBody>
      </p:sp>
      <p:pic>
        <p:nvPicPr>
          <p:cNvPr id="88" name="object 4" descr="objec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897" y="1500916"/>
            <a:ext cx="6375094" cy="491861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11426B59-4C63-A19F-893A-66C75538CD47}"/>
              </a:ext>
            </a:extLst>
          </p:cNvPr>
          <p:cNvCxnSpPr/>
          <p:nvPr/>
        </p:nvCxnSpPr>
        <p:spPr bwMode="auto">
          <a:xfrm flipH="1">
            <a:off x="0" y="119820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E8ED8F7D-FA07-4AF6-82E7-68075C66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2"/>
          <p:cNvSpPr txBox="1">
            <a:spLocks noGrp="1"/>
          </p:cNvSpPr>
          <p:nvPr>
            <p:ph type="title"/>
          </p:nvPr>
        </p:nvSpPr>
        <p:spPr>
          <a:xfrm>
            <a:off x="657859" y="1773427"/>
            <a:ext cx="4356593" cy="1077925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pPr marR="5080">
              <a:lnSpc>
                <a:spcPct val="108000"/>
              </a:lnSpc>
            </a:pP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Nadační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fond </a:t>
            </a:r>
            <a:r>
              <a:rPr sz="3200" b="0" spc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Josefů</a:t>
            </a:r>
            <a:r>
              <a:rPr sz="3200" b="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K.</a:t>
            </a:r>
          </a:p>
        </p:txBody>
      </p:sp>
      <p:sp>
        <p:nvSpPr>
          <p:cNvPr id="91" name="object 3"/>
          <p:cNvSpPr txBox="1"/>
          <p:nvPr/>
        </p:nvSpPr>
        <p:spPr>
          <a:xfrm>
            <a:off x="657858" y="3596386"/>
            <a:ext cx="4520205" cy="2567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lnSpc>
                <a:spcPct val="109700"/>
              </a:lnSpc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Nadační</a:t>
            </a:r>
            <a:r>
              <a:rPr dirty="0"/>
              <a:t> fond </a:t>
            </a:r>
            <a:r>
              <a:rPr dirty="0" err="1"/>
              <a:t>Josefů</a:t>
            </a:r>
            <a:r>
              <a:rPr dirty="0"/>
              <a:t> K. </a:t>
            </a:r>
            <a:r>
              <a:rPr dirty="0" err="1"/>
              <a:t>podporuje</a:t>
            </a:r>
            <a:r>
              <a:rPr dirty="0"/>
              <a:t> </a:t>
            </a:r>
            <a:r>
              <a:rPr dirty="0" err="1"/>
              <a:t>nejmladší</a:t>
            </a:r>
            <a:r>
              <a:rPr dirty="0"/>
              <a:t>  </a:t>
            </a:r>
            <a:r>
              <a:rPr dirty="0" err="1"/>
              <a:t>generaci</a:t>
            </a:r>
            <a:r>
              <a:rPr dirty="0"/>
              <a:t> </a:t>
            </a:r>
            <a:r>
              <a:rPr dirty="0" err="1"/>
              <a:t>umělců</a:t>
            </a:r>
            <a:r>
              <a:rPr dirty="0"/>
              <a:t> a </a:t>
            </a:r>
            <a:r>
              <a:rPr dirty="0" err="1"/>
              <a:t>umělkyň</a:t>
            </a:r>
            <a:r>
              <a:rPr dirty="0"/>
              <a:t> v </a:t>
            </a:r>
            <a:r>
              <a:rPr dirty="0" err="1"/>
              <a:t>realizaci</a:t>
            </a:r>
            <a:r>
              <a:rPr dirty="0"/>
              <a:t> </a:t>
            </a:r>
            <a:r>
              <a:rPr dirty="0" err="1"/>
              <a:t>svých</a:t>
            </a:r>
            <a:r>
              <a:rPr dirty="0"/>
              <a:t>  </a:t>
            </a:r>
            <a:r>
              <a:rPr dirty="0" err="1"/>
              <a:t>vlastních</a:t>
            </a:r>
            <a:r>
              <a:rPr dirty="0"/>
              <a:t>, </a:t>
            </a:r>
            <a:r>
              <a:rPr dirty="0" err="1"/>
              <a:t>originálních</a:t>
            </a:r>
            <a:r>
              <a:rPr dirty="0"/>
              <a:t> </a:t>
            </a:r>
            <a:r>
              <a:rPr dirty="0" err="1"/>
              <a:t>projektů</a:t>
            </a:r>
            <a:r>
              <a:rPr dirty="0"/>
              <a:t> </a:t>
            </a:r>
            <a:r>
              <a:rPr dirty="0" err="1"/>
              <a:t>nezávisle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jiné</a:t>
            </a:r>
            <a:r>
              <a:rPr dirty="0"/>
              <a:t>  </a:t>
            </a:r>
            <a:r>
              <a:rPr dirty="0" err="1"/>
              <a:t>instituci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financování</a:t>
            </a:r>
            <a:r>
              <a:rPr dirty="0"/>
              <a:t>. Je to cesta, jak  </a:t>
            </a:r>
            <a:r>
              <a:rPr dirty="0" err="1"/>
              <a:t>snadněji</a:t>
            </a:r>
            <a:r>
              <a:rPr dirty="0"/>
              <a:t> a s </a:t>
            </a:r>
            <a:r>
              <a:rPr dirty="0" err="1"/>
              <a:t>tvůrčí</a:t>
            </a:r>
            <a:r>
              <a:rPr dirty="0"/>
              <a:t> </a:t>
            </a:r>
            <a:r>
              <a:rPr dirty="0" err="1"/>
              <a:t>svobodou</a:t>
            </a:r>
            <a:r>
              <a:rPr dirty="0"/>
              <a:t> </a:t>
            </a:r>
            <a:r>
              <a:rPr dirty="0" err="1"/>
              <a:t>zužitkovat</a:t>
            </a:r>
            <a:r>
              <a:rPr dirty="0"/>
              <a:t>,  </a:t>
            </a:r>
            <a:r>
              <a:rPr dirty="0" err="1"/>
              <a:t>prohloubit</a:t>
            </a:r>
            <a:r>
              <a:rPr dirty="0"/>
              <a:t> a </a:t>
            </a:r>
            <a:r>
              <a:rPr dirty="0" err="1"/>
              <a:t>prakticky</a:t>
            </a:r>
            <a:r>
              <a:rPr dirty="0"/>
              <a:t> </a:t>
            </a:r>
            <a:r>
              <a:rPr dirty="0" err="1"/>
              <a:t>uplatnit</a:t>
            </a:r>
            <a:r>
              <a:rPr dirty="0"/>
              <a:t> </a:t>
            </a:r>
            <a:r>
              <a:rPr dirty="0" err="1"/>
              <a:t>dovednosti</a:t>
            </a:r>
            <a:r>
              <a:rPr dirty="0"/>
              <a:t> </a:t>
            </a:r>
            <a:r>
              <a:rPr dirty="0" err="1"/>
              <a:t>nabyté</a:t>
            </a:r>
            <a:r>
              <a:rPr dirty="0"/>
              <a:t> v </a:t>
            </a:r>
            <a:r>
              <a:rPr dirty="0" err="1"/>
              <a:t>akademickém</a:t>
            </a:r>
            <a:r>
              <a:rPr dirty="0"/>
              <a:t> </a:t>
            </a:r>
            <a:r>
              <a:rPr dirty="0" err="1"/>
              <a:t>prostředí</a:t>
            </a:r>
            <a:r>
              <a:rPr dirty="0"/>
              <a:t>, </a:t>
            </a:r>
            <a:r>
              <a:rPr dirty="0" err="1"/>
              <a:t>samostatně</a:t>
            </a:r>
            <a:r>
              <a:rPr dirty="0"/>
              <a:t> se  </a:t>
            </a:r>
            <a:r>
              <a:rPr dirty="0" err="1"/>
              <a:t>prezentovat</a:t>
            </a:r>
            <a:r>
              <a:rPr dirty="0"/>
              <a:t> a </a:t>
            </a:r>
            <a:r>
              <a:rPr dirty="0" err="1"/>
              <a:t>etablovat</a:t>
            </a:r>
            <a:r>
              <a:rPr dirty="0"/>
              <a:t> </a:t>
            </a:r>
            <a:r>
              <a:rPr dirty="0" err="1"/>
              <a:t>vlastní</a:t>
            </a:r>
            <a:r>
              <a:rPr dirty="0"/>
              <a:t> </a:t>
            </a:r>
            <a:r>
              <a:rPr dirty="0" err="1"/>
              <a:t>tvorbu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kulturní</a:t>
            </a:r>
            <a:r>
              <a:rPr dirty="0"/>
              <a:t> </a:t>
            </a:r>
            <a:r>
              <a:rPr dirty="0" err="1"/>
              <a:t>scéně</a:t>
            </a:r>
            <a:r>
              <a:rPr dirty="0"/>
              <a:t>!</a:t>
            </a:r>
          </a:p>
        </p:txBody>
      </p:sp>
      <p:pic>
        <p:nvPicPr>
          <p:cNvPr id="92" name="object 4" descr="objec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113" y="1573624"/>
            <a:ext cx="6448657" cy="480953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68E14438-B269-F1A9-84C5-772846D7BC51}"/>
              </a:ext>
            </a:extLst>
          </p:cNvPr>
          <p:cNvCxnSpPr/>
          <p:nvPr/>
        </p:nvCxnSpPr>
        <p:spPr bwMode="auto">
          <a:xfrm flipH="1">
            <a:off x="0" y="119820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0757ECE5-1FCD-FBBE-69BB-42774F37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9" y="0"/>
            <a:ext cx="1484671" cy="11500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bject 2"/>
          <p:cNvSpPr txBox="1"/>
          <p:nvPr/>
        </p:nvSpPr>
        <p:spPr>
          <a:xfrm>
            <a:off x="2961481" y="3144520"/>
            <a:ext cx="6269356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4400" b="1" spc="-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Děkujeme</a:t>
            </a:r>
            <a:r>
              <a:rPr spc="-19"/>
              <a:t> </a:t>
            </a:r>
            <a:r>
              <a:rPr spc="0"/>
              <a:t>za</a:t>
            </a:r>
            <a:r>
              <a:rPr spc="-19"/>
              <a:t> </a:t>
            </a:r>
            <a:r>
              <a:t>pozornost</a:t>
            </a:r>
          </a:p>
        </p:txBody>
      </p:sp>
      <p:sp>
        <p:nvSpPr>
          <p:cNvPr id="95" name="object 3"/>
          <p:cNvSpPr txBox="1"/>
          <p:nvPr/>
        </p:nvSpPr>
        <p:spPr>
          <a:xfrm>
            <a:off x="601979" y="520191"/>
            <a:ext cx="5441317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400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Prezentující:</a:t>
            </a:r>
            <a:r>
              <a:rPr spc="-15"/>
              <a:t> </a:t>
            </a:r>
            <a:r>
              <a:rPr b="1"/>
              <a:t>Daniela</a:t>
            </a:r>
            <a:r>
              <a:rPr b="1" spc="-15"/>
              <a:t> </a:t>
            </a:r>
            <a:r>
              <a:rPr b="1"/>
              <a:t>Peclová,</a:t>
            </a:r>
            <a:r>
              <a:rPr b="1" spc="-10"/>
              <a:t> </a:t>
            </a:r>
            <a:r>
              <a:rPr b="1"/>
              <a:t>Barbora</a:t>
            </a:r>
            <a:r>
              <a:rPr b="1" spc="-10"/>
              <a:t> </a:t>
            </a:r>
            <a:r>
              <a:rPr b="1"/>
              <a:t>Hošťálková,</a:t>
            </a:r>
            <a:r>
              <a:rPr b="1" spc="-10"/>
              <a:t> </a:t>
            </a:r>
            <a:r>
              <a:rPr b="1"/>
              <a:t>Michal</a:t>
            </a:r>
            <a:r>
              <a:rPr b="1" spc="-10"/>
              <a:t> </a:t>
            </a:r>
            <a:r>
              <a:rPr b="1"/>
              <a:t>Indrák</a:t>
            </a:r>
          </a:p>
        </p:txBody>
      </p:sp>
      <p:sp>
        <p:nvSpPr>
          <p:cNvPr id="96" name="object 4"/>
          <p:cNvSpPr txBox="1"/>
          <p:nvPr/>
        </p:nvSpPr>
        <p:spPr>
          <a:xfrm>
            <a:off x="10678339" y="520191"/>
            <a:ext cx="91122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400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29.</a:t>
            </a:r>
            <a:r>
              <a:rPr spc="-45"/>
              <a:t> </a:t>
            </a:r>
            <a:r>
              <a:t>2.</a:t>
            </a:r>
            <a:r>
              <a:rPr spc="-45"/>
              <a:t> </a:t>
            </a:r>
            <a:r>
              <a:t>2024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E2C3FF-ED37-5C1A-E582-A97BB0766C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65</a:t>
            </a:fld>
            <a:endParaRPr lang="cs-CZ" altLang="cs-CZ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D75D307-B1FD-6808-A26B-58480625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884982"/>
          </a:xfrm>
        </p:spPr>
        <p:txBody>
          <a:bodyPr/>
          <a:lstStyle/>
          <a:p>
            <a:r>
              <a:rPr lang="cs-CZ" sz="3200" dirty="0"/>
              <a:t>MUNI ALUMNI REUNION</a:t>
            </a:r>
            <a:endParaRPr lang="en-US" sz="3200" dirty="0"/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2DE3E500-C752-BCE3-7631-CCE93F018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3618861"/>
            <a:ext cx="5246518" cy="698497"/>
          </a:xfrm>
        </p:spPr>
        <p:txBody>
          <a:bodyPr/>
          <a:lstStyle/>
          <a:p>
            <a:r>
              <a:rPr lang="cs-CZ" dirty="0"/>
              <a:t>Setkání absolventů v Bruselu</a:t>
            </a:r>
            <a:endParaRPr lang="en-US" dirty="0"/>
          </a:p>
        </p:txBody>
      </p:sp>
      <p:pic>
        <p:nvPicPr>
          <p:cNvPr id="7" name="Zástupný obsah 6" descr="Obsah obrázku Grafika, Písmo, grafický design, symbol&#10;&#10;Popis byl vytvořen automaticky">
            <a:extLst>
              <a:ext uri="{FF2B5EF4-FFF2-40B4-BE49-F238E27FC236}">
                <a16:creationId xmlns:a16="http://schemas.microsoft.com/office/drawing/2014/main" id="{B9F6EC22-53DC-5C95-1640-C94C63D446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6000" y="380999"/>
            <a:ext cx="6096000" cy="6096000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120486-1FC3-FA08-798E-BEDEBCFCB8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Kateřina Pešková, OVVM RMU</a:t>
            </a:r>
          </a:p>
        </p:txBody>
      </p:sp>
    </p:spTree>
    <p:extLst>
      <p:ext uri="{BB962C8B-B14F-4D97-AF65-F5344CB8AC3E}">
        <p14:creationId xmlns:p14="http://schemas.microsoft.com/office/powerpoint/2010/main" val="32312524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0E24292-F205-052F-0AE8-0D3B38F8B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23" y="1380593"/>
            <a:ext cx="7303209" cy="5477406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BE88C1-63BA-487F-9E68-DD642778AD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Kateřina Pešková, OVVM RMU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100853-87E1-4DB0-82DE-A2748D4FC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4C1176-64D2-4D47-B556-A1BF28FB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MUNI ALUMNI v Bruselu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6CFCE7-B311-4966-8510-944BDDFAA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Pilotní projekt v roce 2023</a:t>
            </a:r>
          </a:p>
          <a:p>
            <a:pPr lvl="1"/>
            <a:r>
              <a:rPr lang="cs-CZ" dirty="0"/>
              <a:t>Termín 3. června 2023</a:t>
            </a:r>
          </a:p>
          <a:p>
            <a:pPr lvl="1"/>
            <a:r>
              <a:rPr lang="cs-CZ" dirty="0"/>
              <a:t>Místo konání: prostory Stálého zastoupení ČR při EU</a:t>
            </a:r>
          </a:p>
          <a:p>
            <a:r>
              <a:rPr lang="cs-CZ" dirty="0"/>
              <a:t>Hlavní partneři projektu:</a:t>
            </a:r>
          </a:p>
          <a:p>
            <a:pPr lvl="1"/>
            <a:r>
              <a:rPr lang="cs-CZ" dirty="0"/>
              <a:t>Stálé zastoupení České republiky při Evropské unii</a:t>
            </a:r>
          </a:p>
          <a:p>
            <a:pPr lvl="1"/>
            <a:r>
              <a:rPr lang="cs-CZ" dirty="0"/>
              <a:t>Zastoupení Jihomoravského kraje při Evropské unii</a:t>
            </a:r>
          </a:p>
          <a:p>
            <a:pPr marL="252000" lvl="1">
              <a:lnSpc>
                <a:spcPts val="3600"/>
              </a:lnSpc>
            </a:pPr>
            <a:r>
              <a:rPr lang="cs-CZ" sz="2800" dirty="0">
                <a:ea typeface="+mn-ea"/>
                <a:cs typeface="+mn-cs"/>
              </a:rPr>
              <a:t>Program akce</a:t>
            </a:r>
          </a:p>
          <a:p>
            <a:pPr lvl="1"/>
            <a:r>
              <a:rPr lang="cs-CZ" dirty="0"/>
              <a:t>Přednáška, výstava, koncert, networking s občerstvením, </a:t>
            </a:r>
            <a:br>
              <a:rPr lang="cs-CZ" dirty="0"/>
            </a:br>
            <a:r>
              <a:rPr lang="cs-CZ" dirty="0"/>
              <a:t>MUNISHOP se speciální edicí</a:t>
            </a:r>
          </a:p>
          <a:p>
            <a:pPr lvl="1"/>
            <a:endParaRPr lang="cs-CZ" dirty="0"/>
          </a:p>
          <a:p>
            <a:pPr marL="662400" lvl="2">
              <a:lnSpc>
                <a:spcPts val="3600"/>
              </a:lnSpc>
            </a:pPr>
            <a:endParaRPr lang="cs-CZ" sz="2400" dirty="0">
              <a:ea typeface="+mn-ea"/>
              <a:cs typeface="+mn-cs"/>
            </a:endParaRPr>
          </a:p>
          <a:p>
            <a:pPr marL="662400" lvl="2">
              <a:lnSpc>
                <a:spcPts val="3600"/>
              </a:lnSpc>
            </a:pPr>
            <a:endParaRPr lang="cs-CZ" sz="2400" dirty="0">
              <a:ea typeface="+mn-ea"/>
              <a:cs typeface="+mn-cs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1626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4DC22E-6839-C949-87FF-D6796BBB8F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Kateřina Pešková, OVVM RMU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53C959-E836-3747-F473-32A284D3B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259C24-5C77-D4E3-6DA5-A805A902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Program loňského ročníku</a:t>
            </a:r>
            <a:endParaRPr lang="cs-CZ" sz="2400" dirty="0"/>
          </a:p>
        </p:txBody>
      </p:sp>
      <p:pic>
        <p:nvPicPr>
          <p:cNvPr id="8" name="Zástupný obsah 16" descr="Obsah obrázku oblečení, Lidská tvář, osoba, oblek&#10;&#10;Popis se vygeneroval automaticky.">
            <a:extLst>
              <a:ext uri="{FF2B5EF4-FFF2-40B4-BE49-F238E27FC236}">
                <a16:creationId xmlns:a16="http://schemas.microsoft.com/office/drawing/2014/main" id="{E0890540-F535-2FD2-EA8F-AAA320669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693622"/>
            <a:ext cx="5219998" cy="4139998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18E405-1FC9-D4C2-F6B7-122BBEF66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1280" y="1693622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7358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6F1608-005C-82DB-1877-F05CA4ABA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Kateřina Pešková, OVVM RMU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A8607D-5BB4-64C3-589D-59A45FB5EA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68</a:t>
            </a:fld>
            <a:endParaRPr lang="cs-CZ" altLang="cs-CZ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386F8A9C-8EA7-F399-527D-BD63C2F0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Program loňského ročníku</a:t>
            </a:r>
            <a:endParaRPr lang="en-US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44E10FE-8285-9EC4-1058-0F2CFC9F4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693622"/>
            <a:ext cx="5219998" cy="4139998"/>
          </a:xfrm>
          <a:prstGeom prst="rect">
            <a:avLst/>
          </a:prstGeom>
          <a:noFill/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D321698-E18A-2489-14BD-4278EDD6E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/>
          <a:stretch/>
        </p:blipFill>
        <p:spPr>
          <a:xfrm>
            <a:off x="6251280" y="1693622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77924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0FCB1-2986-6F0F-2CA4-E0472A032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78FF6A-84BD-E180-E6E8-703C40E633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Kateřina Pešková, OVVM RMU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35C91C-8FD5-DAB5-7487-91CDB6983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1D388A-B46C-1484-A559-F57F2E0F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Program loňského ročníku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E9D67E-1D97-C47E-ED40-C127ED37C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693622"/>
            <a:ext cx="5219998" cy="4139998"/>
          </a:xfrm>
          <a:prstGeom prst="rect">
            <a:avLst/>
          </a:prstGeom>
          <a:noFill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1483955-7220-4521-52FD-D113ED87D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280" y="1693622"/>
            <a:ext cx="5219998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6944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66000" y="479875"/>
            <a:ext cx="10753200" cy="451576"/>
          </a:xfrm>
        </p:spPr>
        <p:txBody>
          <a:bodyPr/>
          <a:lstStyle/>
          <a:p>
            <a:r>
              <a:rPr lang="cs-CZ" sz="3600"/>
              <a:t>Profil absolventa (pohledem marketingu) </a:t>
            </a:r>
            <a:br>
              <a:rPr lang="cs-CZ" sz="3600"/>
            </a:br>
            <a:br>
              <a:rPr lang="cs-CZ" sz="3600"/>
            </a:br>
            <a:endParaRPr lang="cs-CZ" sz="360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66000" y="1973998"/>
            <a:ext cx="11084722" cy="3865350"/>
          </a:xfrm>
        </p:spPr>
        <p:txBody>
          <a:bodyPr/>
          <a:lstStyle/>
          <a:p>
            <a:pPr marL="72000" lvl="0" indent="0">
              <a:buNone/>
            </a:pPr>
            <a:endParaRPr lang="cs-CZ" sz="1800"/>
          </a:p>
          <a:p>
            <a:pPr marL="72000" lvl="0" indent="0">
              <a:buNone/>
            </a:pPr>
            <a:endParaRPr lang="cs-CZ" sz="1800"/>
          </a:p>
          <a:p>
            <a:pPr marL="72000" indent="0">
              <a:buNone/>
            </a:pPr>
            <a:endParaRPr lang="cs-CZ" sz="180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E6178BF-499B-FE8A-C7F1-E6FB5E660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944793"/>
              </p:ext>
            </p:extLst>
          </p:nvPr>
        </p:nvGraphicFramePr>
        <p:xfrm>
          <a:off x="1222432" y="1197480"/>
          <a:ext cx="9640335" cy="492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Obrázek 10" descr="Obsah obrázku design, bílé, Písmo, Grafika&#10;&#10;Popis byl vytvořen automaticky">
            <a:extLst>
              <a:ext uri="{FF2B5EF4-FFF2-40B4-BE49-F238E27FC236}">
                <a16:creationId xmlns:a16="http://schemas.microsoft.com/office/drawing/2014/main" id="{55B0FAB5-DDA8-1739-2057-B1BB4357A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33" y="3237156"/>
            <a:ext cx="816055" cy="816055"/>
          </a:xfrm>
          <a:prstGeom prst="rect">
            <a:avLst/>
          </a:prstGeom>
        </p:spPr>
      </p:pic>
      <p:pic>
        <p:nvPicPr>
          <p:cNvPr id="13" name="Obrázek 12" descr="Obsah obrázku Písmo, text, bílé, Grafika&#10;&#10;Popis byl vytvořen automaticky">
            <a:extLst>
              <a:ext uri="{FF2B5EF4-FFF2-40B4-BE49-F238E27FC236}">
                <a16:creationId xmlns:a16="http://schemas.microsoft.com/office/drawing/2014/main" id="{578116BB-A20E-6DBE-5C74-33808EC5B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12" y="4725819"/>
            <a:ext cx="816056" cy="8160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A5DF1F-C695-D829-C455-89A136F23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764" y="1775346"/>
            <a:ext cx="827965" cy="827965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03418D4F-70C9-B9FB-8D36-8E95408FEB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 dirty="0">
                <a:latin typeface="+mj-lt"/>
                <a:ea typeface="+mn-ea"/>
                <a:cs typeface="+mn-cs"/>
              </a:rPr>
              <a:t>Sdílení dobré praxe v práci s absolventy</a:t>
            </a:r>
          </a:p>
        </p:txBody>
      </p:sp>
    </p:spTree>
    <p:extLst>
      <p:ext uri="{BB962C8B-B14F-4D97-AF65-F5344CB8AC3E}">
        <p14:creationId xmlns:p14="http://schemas.microsoft.com/office/powerpoint/2010/main" val="6202625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0F47-DB92-B738-1E41-4D5489A81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14ABC1-ED77-15CA-040E-441A866B4D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Kateřina Pešková, OVVM RMU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CA2ECA-1C21-D6C0-0833-421339C4E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8D37BB-4BED-B637-4828-5588D887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MUNI ALUMNI v Bruselu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51A7B0-17F2-AB87-95AC-F36CA6E2A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Zhodnocení loňské akce</a:t>
            </a:r>
          </a:p>
          <a:p>
            <a:r>
              <a:rPr lang="cs-CZ" dirty="0"/>
              <a:t>Plán pro rok 2024</a:t>
            </a:r>
          </a:p>
          <a:p>
            <a:pPr lvl="1"/>
            <a:r>
              <a:rPr lang="cs-CZ" dirty="0"/>
              <a:t>Zopakovat úspěch loňské akce</a:t>
            </a:r>
          </a:p>
          <a:p>
            <a:pPr lvl="1"/>
            <a:r>
              <a:rPr lang="cs-CZ" dirty="0"/>
              <a:t>Oslovit větší počet absolventů v Bruselu</a:t>
            </a:r>
          </a:p>
          <a:p>
            <a:pPr lvl="1"/>
            <a:r>
              <a:rPr lang="cs-CZ" dirty="0"/>
              <a:t>Při oslovování zapojit i fakulty a ostatní pracoviště MU</a:t>
            </a:r>
          </a:p>
          <a:p>
            <a:pPr lvl="1"/>
            <a:r>
              <a:rPr lang="cs-CZ" dirty="0"/>
              <a:t>Termín + místo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662400" lvl="2">
              <a:lnSpc>
                <a:spcPts val="3600"/>
              </a:lnSpc>
            </a:pPr>
            <a:endParaRPr lang="cs-CZ" sz="2400" dirty="0">
              <a:ea typeface="+mn-ea"/>
              <a:cs typeface="+mn-cs"/>
            </a:endParaRPr>
          </a:p>
          <a:p>
            <a:pPr marL="662400" lvl="2">
              <a:lnSpc>
                <a:spcPts val="3600"/>
              </a:lnSpc>
            </a:pPr>
            <a:endParaRPr lang="cs-CZ" sz="2400" dirty="0">
              <a:ea typeface="+mn-ea"/>
              <a:cs typeface="+mn-cs"/>
            </a:endParaRPr>
          </a:p>
          <a:p>
            <a:pPr lvl="1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2ECDB9E-9277-660E-19E0-3B42DDA2A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67" y="1142575"/>
            <a:ext cx="3588533" cy="45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14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932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>
            <a:spLocks noGrp="1"/>
          </p:cNvSpPr>
          <p:nvPr>
            <p:ph type="subTitle" idx="1"/>
          </p:nvPr>
        </p:nvSpPr>
        <p:spPr>
          <a:xfrm>
            <a:off x="450124" y="3326179"/>
            <a:ext cx="11291751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sz="1800" dirty="0"/>
              <a:t>29. 2. 2024</a:t>
            </a:r>
            <a:endParaRPr sz="1800" dirty="0"/>
          </a:p>
        </p:txBody>
      </p:sp>
      <p:pic>
        <p:nvPicPr>
          <p:cNvPr id="129" name="Google Shape;129;p1" descr="Obsah obrázku Písmo, text, Grafika, snímek obrazovky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651" y="653213"/>
            <a:ext cx="4469563" cy="3128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CC14A92-5A52-4720-B990-1D7066C2CAA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73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5CE583A-78C4-47FB-A6E6-0A480B8B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82067"/>
            <a:ext cx="10753200" cy="780585"/>
          </a:xfrm>
        </p:spPr>
        <p:txBody>
          <a:bodyPr/>
          <a:lstStyle/>
          <a:p>
            <a:r>
              <a:rPr lang="cs-CZ" dirty="0"/>
              <a:t>Vznik, cíle a poslání spolku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DC6EA1C-643D-4C27-86D5-DB8F58741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806222"/>
            <a:ext cx="10753200" cy="3800000"/>
          </a:xfrm>
        </p:spPr>
        <p:txBody>
          <a:bodyPr/>
          <a:lstStyle/>
          <a:p>
            <a:pPr marL="471488" lvl="0" indent="-382588">
              <a:lnSpc>
                <a:spcPts val="3360"/>
              </a:lnSpc>
              <a:spcBef>
                <a:spcPts val="600"/>
              </a:spcBef>
              <a:buSzPts val="1800"/>
              <a:buFont typeface="Wingdings" panose="05000000000000000000" pitchFamily="2" charset="2"/>
              <a:buChar char="v"/>
            </a:pPr>
            <a:r>
              <a:rPr lang="cs-CZ" sz="2400" dirty="0">
                <a:ea typeface="Calibri"/>
                <a:cs typeface="Calibri"/>
                <a:sym typeface="Calibri"/>
              </a:rPr>
              <a:t>Vznik 17. června 2004, aktivita Radima </a:t>
            </a:r>
            <a:r>
              <a:rPr lang="cs-CZ" sz="2400" dirty="0" err="1">
                <a:ea typeface="Calibri"/>
                <a:cs typeface="Calibri"/>
                <a:sym typeface="Calibri"/>
              </a:rPr>
              <a:t>Petratura</a:t>
            </a:r>
            <a:r>
              <a:rPr lang="cs-CZ" sz="2400" dirty="0">
                <a:ea typeface="Calibri"/>
                <a:cs typeface="Calibri"/>
                <a:sym typeface="Calibri"/>
              </a:rPr>
              <a:t> z FI</a:t>
            </a:r>
          </a:p>
          <a:p>
            <a:pPr marL="471488" lvl="0" indent="-382588">
              <a:lnSpc>
                <a:spcPts val="3360"/>
              </a:lnSpc>
              <a:spcBef>
                <a:spcPts val="600"/>
              </a:spcBef>
              <a:buSzPts val="1800"/>
              <a:buFont typeface="Wingdings" panose="05000000000000000000" pitchFamily="2" charset="2"/>
              <a:buChar char="v"/>
            </a:pPr>
            <a:r>
              <a:rPr lang="cs-CZ" sz="2400" dirty="0"/>
              <a:t>SAPMU je samosprávné, dobrovolné a neziskové sdružení absolventů, studentů, zaměstnanců a přátel Masarykovy univerzity (dále jen MU), jehož účelem je v duchu demokratických principů rozvíjet </a:t>
            </a:r>
            <a:r>
              <a:rPr lang="cs-CZ" sz="2400" b="1" dirty="0"/>
              <a:t>sounáležitost s MU, podporovat studentské a absolventské aktivity,</a:t>
            </a:r>
            <a:r>
              <a:rPr lang="cs-CZ" sz="2400" dirty="0"/>
              <a:t> univerzitní spolky a projekty rozvíjející občanskou společnost a podporovat rozvoj samotné MU (2018)</a:t>
            </a:r>
          </a:p>
        </p:txBody>
      </p:sp>
    </p:spTree>
    <p:extLst>
      <p:ext uri="{BB962C8B-B14F-4D97-AF65-F5344CB8AC3E}">
        <p14:creationId xmlns:p14="http://schemas.microsoft.com/office/powerpoint/2010/main" val="40469912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ftr" idx="11"/>
          </p:nvPr>
        </p:nvSpPr>
        <p:spPr>
          <a:xfrm>
            <a:off x="720000" y="6275506"/>
            <a:ext cx="79200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SAPMU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74</a:t>
            </a:fld>
            <a:endParaRPr/>
          </a:p>
        </p:txBody>
      </p:sp>
      <p:sp>
        <p:nvSpPr>
          <p:cNvPr id="136" name="Google Shape;136;p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Historie SAPMU – 1. etapa</a:t>
            </a:r>
            <a:endParaRPr dirty="0"/>
          </a:p>
        </p:txBody>
      </p:sp>
      <p:sp>
        <p:nvSpPr>
          <p:cNvPr id="137" name="Google Shape;137;p2"/>
          <p:cNvSpPr txBox="1">
            <a:spLocks noGrp="1"/>
          </p:cNvSpPr>
          <p:nvPr>
            <p:ph type="body" idx="1"/>
          </p:nvPr>
        </p:nvSpPr>
        <p:spPr>
          <a:xfrm>
            <a:off x="720000" y="1723614"/>
            <a:ext cx="10753200" cy="3999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Zpočátku cca 1200 členů, 15 členný výbor na čele s rektorem, členy výboru byli profesoři Fiala, Bek, Schmidt, Vorlíček, doc. Malý z ESF, dr. Pavlík z FF, Mgr.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Nantl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, Dr. Janouškovcová, kontakt s RMU zajišťovala Markéta Soukupová. Výkonný místopředseda – R.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Petratur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, E.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Janoušovcová</a:t>
            </a:r>
            <a:endParaRPr lang="cs-CZ" sz="2000" dirty="0">
              <a:latin typeface="Calibri"/>
              <a:ea typeface="Calibri"/>
              <a:cs typeface="Calibri"/>
              <a:sym typeface="Calibri"/>
            </a:endParaRPr>
          </a:p>
          <a:p>
            <a:pPr marL="357750" lvl="0" indent="-285750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cs-CZ" sz="2000" b="1" dirty="0">
                <a:latin typeface="Calibri"/>
                <a:ea typeface="Calibri"/>
                <a:cs typeface="Calibri"/>
                <a:sym typeface="Calibri"/>
              </a:rPr>
              <a:t>V době vzniku – vybudovat silnou absolventskou základnu mimo jiné nabídkou zvýhodněných služeb (např. i slevami na CŽV, v knihovnách, kulturních zařízeních ve městě), posílení vztahu absolventů k MU a získání finanční podpory pro MU od úspěšných absolventů a jejich firem.</a:t>
            </a:r>
            <a:r>
              <a:rPr lang="cs-CZ" sz="2000" b="1" dirty="0">
                <a:ea typeface="Calibri"/>
              </a:rPr>
              <a:t> </a:t>
            </a:r>
          </a:p>
          <a:p>
            <a:pPr marL="357750" lvl="0" indent="-285750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Prostory na rektorátu, pracovní síla na částečný úvazek (studentka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PrF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Lenka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Petraturová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). Soustředění se na organizační zabezpečení činnosti, podpora aktivit MU, napojení na IS, členská kartička, webové stránky, vizuální styl…</a:t>
            </a:r>
          </a:p>
          <a:p>
            <a:pPr marL="357750" lvl="0" indent="-285750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Postupně </a:t>
            </a:r>
            <a:r>
              <a:rPr lang="cs-CZ" sz="2000" b="1" dirty="0">
                <a:latin typeface="Calibri"/>
                <a:ea typeface="Calibri"/>
                <a:cs typeface="Calibri"/>
                <a:sym typeface="Calibri"/>
              </a:rPr>
              <a:t>převzal aktivitu v oblasti absolventů rektorát MU 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– karty absolventa, slevy a výhody, absolventská síť v rámci IS MUNI,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newslettery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, absolventská setkání celé  MU…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252000" lvl="0" indent="-2199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D58EB08-E432-4044-B5CF-F7727C69AE1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75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25AA07E-EB32-41A2-B9F3-E5D77C5B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5733"/>
            <a:ext cx="10753200" cy="738716"/>
          </a:xfrm>
        </p:spPr>
        <p:txBody>
          <a:bodyPr/>
          <a:lstStyle/>
          <a:p>
            <a:r>
              <a:rPr lang="cs-CZ" dirty="0"/>
              <a:t>Historie SAPMU – 2. a 3. etapa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01710-B857-4937-BAE3-ABF522DA6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14449"/>
            <a:ext cx="10753200" cy="5278261"/>
          </a:xfrm>
        </p:spPr>
        <p:txBody>
          <a:bodyPr/>
          <a:lstStyle/>
          <a:p>
            <a:pPr marL="403225" indent="-358775">
              <a:buFont typeface="Wingdings" panose="05000000000000000000" pitchFamily="2" charset="2"/>
              <a:buChar char="v"/>
            </a:pPr>
            <a:r>
              <a:rPr lang="cs-CZ" sz="2000" b="1" dirty="0"/>
              <a:t>2012-2016</a:t>
            </a:r>
            <a:r>
              <a:rPr lang="cs-CZ" sz="2000" dirty="0"/>
              <a:t>: Tomáš </a:t>
            </a:r>
            <a:r>
              <a:rPr lang="cs-CZ" sz="2000" dirty="0" err="1"/>
              <a:t>Mozga</a:t>
            </a:r>
            <a:r>
              <a:rPr lang="cs-CZ" sz="2000" dirty="0"/>
              <a:t>, absolvent </a:t>
            </a:r>
            <a:r>
              <a:rPr lang="cs-CZ" sz="2000" dirty="0" err="1"/>
              <a:t>PřF</a:t>
            </a:r>
            <a:r>
              <a:rPr lang="cs-CZ" sz="2000" dirty="0"/>
              <a:t>  předsedou, odpojení databáze od IS, nové prostory na RMU, nové stanovy, grafika</a:t>
            </a:r>
          </a:p>
          <a:p>
            <a:pPr marL="403225" indent="-358775">
              <a:buFont typeface="Wingdings" panose="05000000000000000000" pitchFamily="2" charset="2"/>
              <a:buChar char="v"/>
            </a:pPr>
            <a:r>
              <a:rPr lang="cs-CZ" sz="2000" b="1" dirty="0"/>
              <a:t>Rozvoj občanské společnosti v ČR i ve světě, spolupráce s dalšími subjekty jako Divadlo na provázku, spolek Dialog </a:t>
            </a:r>
          </a:p>
          <a:p>
            <a:pPr marL="403225" indent="-358775">
              <a:buFont typeface="Wingdings" panose="05000000000000000000" pitchFamily="2" charset="2"/>
              <a:buChar char="v"/>
            </a:pP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Hovory TGM, 2016 -beseda s absolventy ročníku 1936 a vydání knihy MUDr.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Landyše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Konvalinka,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Freedom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Lecture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2015 - Rainer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Höss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Tal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Bashan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, pouť smíření do Pohořelic,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wikisemináře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wikisraz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 (podpora Wikipedie), sraz biologů, procházky po Brně-Brno stalinistické s autory stejnojmenné knihy, architektura m. Brna s Mgr. </a:t>
            </a:r>
            <a:r>
              <a:rPr lang="cs-CZ" sz="2000" dirty="0" err="1">
                <a:latin typeface="Calibri"/>
                <a:ea typeface="Calibri"/>
                <a:cs typeface="Calibri"/>
                <a:sym typeface="Calibri"/>
              </a:rPr>
              <a:t>Koryčánkem</a:t>
            </a:r>
            <a:endParaRPr lang="cs-CZ" sz="2000" dirty="0">
              <a:latin typeface="Calibri"/>
              <a:ea typeface="Calibri"/>
              <a:cs typeface="Calibri"/>
              <a:sym typeface="Calibri"/>
            </a:endParaRPr>
          </a:p>
          <a:p>
            <a:pPr marL="403225" indent="-358775">
              <a:buFont typeface="Wingdings" panose="05000000000000000000" pitchFamily="2" charset="2"/>
              <a:buChar char="v"/>
            </a:pPr>
            <a:r>
              <a:rPr lang="cs-CZ" sz="2000" b="1" dirty="0"/>
              <a:t>Od října 2018: </a:t>
            </a:r>
            <a:r>
              <a:rPr lang="cs-CZ" sz="1800" dirty="0"/>
              <a:t>Předsedkyně D. Spáčilová a stávající sestava výboru, předsedkyně Správní rady E. Janouškovcová</a:t>
            </a:r>
            <a:endParaRPr lang="cs-CZ" sz="2000" dirty="0"/>
          </a:p>
          <a:p>
            <a:pPr marL="403225" indent="-358775">
              <a:buFont typeface="Wingdings" panose="05000000000000000000" pitchFamily="2" charset="2"/>
              <a:buChar char="v"/>
            </a:pPr>
            <a:r>
              <a:rPr lang="cs-CZ" sz="2000" dirty="0"/>
              <a:t>Komornější zaměření aktivit, reprezentace na akci 100 MUNI 2019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4B507E5-3D88-4026-AC0A-A5827BA380DB}"/>
              </a:ext>
            </a:extLst>
          </p:cNvPr>
          <p:cNvSpPr/>
          <p:nvPr/>
        </p:nvSpPr>
        <p:spPr>
          <a:xfrm>
            <a:off x="3047999" y="2696396"/>
            <a:ext cx="6753225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750" lvl="0" indent="-285750" algn="just">
              <a:lnSpc>
                <a:spcPct val="107000"/>
              </a:lnSpc>
              <a:spcBef>
                <a:spcPts val="800"/>
              </a:spcBef>
              <a:buSzPts val="1800"/>
              <a:buFont typeface="Wingdings" panose="05000000000000000000" pitchFamily="2" charset="2"/>
              <a:buChar char="v"/>
            </a:pPr>
            <a:endParaRPr lang="cs-CZ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3191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BC2C41-4D26-1780-879D-6D4D401FF3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C7CF9B-0515-6C3A-DBD2-C849CBDEA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F26791-0E2C-5092-75D7-8F5F9871189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2837" y="1303383"/>
            <a:ext cx="5142373" cy="271576"/>
          </a:xfrm>
        </p:spPr>
        <p:txBody>
          <a:bodyPr/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Od roku 2012 podpora studentských grantů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A08F3E0-0062-1FFC-D485-89F0322D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37" y="553156"/>
            <a:ext cx="10810363" cy="618420"/>
          </a:xfrm>
        </p:spPr>
        <p:txBody>
          <a:bodyPr/>
          <a:lstStyle/>
          <a:p>
            <a:r>
              <a:rPr lang="cs-CZ" dirty="0"/>
              <a:t>Granty TGM a </a:t>
            </a:r>
            <a:r>
              <a:rPr lang="cs-CZ" dirty="0" err="1"/>
              <a:t>Rychlogranty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DEDE508-86C1-49CC-27EF-B87535BF58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41088" y="1303383"/>
            <a:ext cx="5400956" cy="618420"/>
          </a:xfrm>
        </p:spPr>
        <p:txBody>
          <a:bodyPr/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Granty 2023 – rozděleno 74 000 Kč díky vkladu RMU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FA6CAB1-EFCF-A093-3D5A-E02EC6D2A48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2837" y="1708597"/>
            <a:ext cx="5277161" cy="4132905"/>
          </a:xfrm>
        </p:spPr>
        <p:txBody>
          <a:bodyPr/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až 18 zájemců v jednom roce a rozděleno přes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0 000 Kč. Podpořeny nejrůznější aktivity – O</a:t>
            </a: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tevřená encyklopedie o právu </a:t>
            </a:r>
            <a:r>
              <a:rPr lang="cs-CZ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Iurium</a:t>
            </a: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Wiki, studentský časopis, genderová konference </a:t>
            </a:r>
            <a:r>
              <a:rPr lang="cs-CZ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MeziMeze</a:t>
            </a: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Gamer</a:t>
            </a: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Pie - festival media digitálních her, Medici pro Armádu spásy,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Demagog.cz, </a:t>
            </a: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další workshopy, konference i akce typu Kolíčkuj nebo Vyšij si svou ratolest.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" name="Obrázek 9" descr="Obsah obrázku Lidská tvář, oblečení, osoba, hudba&#10;&#10;Popis byl vytvořen automaticky">
            <a:extLst>
              <a:ext uri="{FF2B5EF4-FFF2-40B4-BE49-F238E27FC236}">
                <a16:creationId xmlns:a16="http://schemas.microsoft.com/office/drawing/2014/main" id="{D1CF0E5C-0AF1-4763-B427-3E623D167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7" y="3476753"/>
            <a:ext cx="3033987" cy="1672650"/>
          </a:xfrm>
          <a:prstGeom prst="rect">
            <a:avLst/>
          </a:prstGeom>
        </p:spPr>
      </p:pic>
      <p:sp>
        <p:nvSpPr>
          <p:cNvPr id="22" name="Zástupný obsah 21">
            <a:extLst>
              <a:ext uri="{FF2B5EF4-FFF2-40B4-BE49-F238E27FC236}">
                <a16:creationId xmlns:a16="http://schemas.microsoft.com/office/drawing/2014/main" id="{44742C71-8BE1-8602-EA1A-63A625061734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436010" y="1957926"/>
            <a:ext cx="5277160" cy="45220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DataLab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Summer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School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- Letní workshop se zaměřením na algoritmizaci a strojové učení (Lukáš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Galeta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a kolegové z ESF MU)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Fakescape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: workshopy mediální gramotnosti pro studující učitelských oborů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Použití omezovacích prostředků na pacientech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- zpracování dostupných dat o problematice a příprava informačních materiálů z právního hlediska (Viktor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Typlt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PrF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MU)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Sport dětem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: sportovní odpoledne s důrazem na zdravý životní styl pro vybrané skupiny dětí (Milka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Latinovič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a IFMSA)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Rychlogrant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cs-CZ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Výstava </a:t>
            </a:r>
            <a:r>
              <a:rPr lang="cs-CZ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Citrusjam</a:t>
            </a:r>
            <a:r>
              <a:rPr lang="cs-CZ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- BOTANICARE</a:t>
            </a:r>
            <a:r>
              <a:rPr lang="cs-CZ" sz="1600" dirty="0"/>
              <a:t>, která představuje </a:t>
            </a:r>
            <a:r>
              <a:rPr lang="cs-CZ" sz="1600" dirty="0" err="1"/>
              <a:t>site-specific</a:t>
            </a:r>
            <a:r>
              <a:rPr lang="cs-CZ" sz="1600" dirty="0"/>
              <a:t> zvukovou instalaci fiktivní firmy prodávající okysličený vzduch</a:t>
            </a:r>
          </a:p>
          <a:p>
            <a:pPr marL="72000" indent="0">
              <a:lnSpc>
                <a:spcPct val="100000"/>
              </a:lnSpc>
              <a:spcBef>
                <a:spcPts val="1200"/>
              </a:spcBef>
              <a:buNone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9" name="Obrázek 8" descr="Obsah obrázku oblečení, boty, muž, osoba&#10;&#10;Popis byl vytvořen automaticky">
            <a:extLst>
              <a:ext uri="{FF2B5EF4-FFF2-40B4-BE49-F238E27FC236}">
                <a16:creationId xmlns:a16="http://schemas.microsoft.com/office/drawing/2014/main" id="{ABA903CF-DFE5-8C54-0C08-1F6DEBD8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697" y="4227628"/>
            <a:ext cx="2350301" cy="22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584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EC2F393-3DE9-49A3-9838-D6E9D6531C0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85986C4-2598-4CDC-9BA7-1563300C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1936574"/>
          </a:xfrm>
        </p:spPr>
        <p:txBody>
          <a:bodyPr/>
          <a:lstStyle/>
          <a:p>
            <a:r>
              <a:rPr lang="cs-CZ" dirty="0"/>
              <a:t>Současnost  a budoucnost SAPMU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5E26D22-4855-43C8-BEE6-ED74D2E29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230489"/>
            <a:ext cx="10139289" cy="5123511"/>
          </a:xfrm>
        </p:spPr>
        <p:txBody>
          <a:bodyPr/>
          <a:lstStyle/>
          <a:p>
            <a:pPr marL="358775" indent="-269875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Naše univerzita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Návštěvy a exkurze: Univerzitní kampus MU, Filozofická fakulta MU, Farmaceutická fakulta MU, Právnická fakulta MU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Exkurze do Simulačního centra LF MU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269875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 Naše osobnosti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JUDr. Kateřina Šimáčková, Ph.D. – soudkyně Evropského soudu pro lidská práva, beseda – dle časových možností 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Besedy s čestnými členy SAPM</a:t>
            </a:r>
            <a:r>
              <a:rPr lang="cs-CZ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 dle jejich časových možností (případně i online)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ea typeface="Calibri"/>
                <a:cs typeface="Calibri"/>
                <a:sym typeface="Calibri"/>
              </a:rPr>
              <a:t>Navázat na „šestatřicátníky“ dalšími osobnostmi – prof. Štědroň (čestný člen), rektor MU</a:t>
            </a:r>
            <a:endParaRPr lang="cs-CZ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cs-CZ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269875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Naše Brněnsko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Exkurze do Archivu bezpečnostních složek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Zahrada u řeky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Návštěva Fakulty informačních technologií VUT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Návštěva Ústavního soudu, beseda se soudcem doc. JUDr. Janem Svatoněm, CSc. 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Exkurze do </a:t>
            </a: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Studia České televize Brno 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v roce 2023 již 2x, plánováno i na 2024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Brno okupované, Brno účtující 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procházka pro Brně s autory stejnojmenné knihy </a:t>
            </a:r>
          </a:p>
        </p:txBody>
      </p:sp>
    </p:spTree>
    <p:extLst>
      <p:ext uri="{BB962C8B-B14F-4D97-AF65-F5344CB8AC3E}">
        <p14:creationId xmlns:p14="http://schemas.microsoft.com/office/powerpoint/2010/main" val="20953388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78</a:t>
            </a:fld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Spolupráce a podpora</a:t>
            </a:r>
            <a:endParaRPr dirty="0"/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cs-CZ" sz="2000" b="1" dirty="0">
                <a:latin typeface="+mn-lt"/>
                <a:ea typeface="Calibri"/>
                <a:cs typeface="Calibri"/>
                <a:sym typeface="Calibri"/>
              </a:rPr>
              <a:t>Pomoc studentským organizacím </a:t>
            </a: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v rámci spolkové platformy – „Cesta do hlubin študákovy duše“ FSS, půjčování materiálu – stan, tvorba stanov…</a:t>
            </a:r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endParaRPr lang="cs-CZ" sz="20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Podpora </a:t>
            </a:r>
            <a:r>
              <a:rPr lang="cs-CZ" sz="20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setkávání konkrétních absolventských ročníků </a:t>
            </a: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– (</a:t>
            </a:r>
            <a:r>
              <a:rPr lang="cs-CZ" sz="2000" dirty="0" err="1">
                <a:latin typeface="+mn-lt"/>
                <a:ea typeface="Calibri"/>
                <a:cs typeface="Calibri"/>
                <a:sym typeface="Calibri"/>
              </a:rPr>
              <a:t>PřF</a:t>
            </a: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 ročník 1976 imatrikulační díky Broni </a:t>
            </a:r>
            <a:r>
              <a:rPr lang="cs-CZ" sz="2000" dirty="0" err="1">
                <a:latin typeface="+mn-lt"/>
                <a:ea typeface="Calibri"/>
                <a:cs typeface="Calibri"/>
                <a:sym typeface="Calibri"/>
              </a:rPr>
              <a:t>Milinkové</a:t>
            </a: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) </a:t>
            </a: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endParaRPr lang="cs-CZ" sz="20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Rektorát MU</a:t>
            </a:r>
            <a:r>
              <a:rPr lang="cs-CZ" sz="2000" b="1" dirty="0">
                <a:latin typeface="+mn-lt"/>
                <a:ea typeface="Calibri"/>
                <a:cs typeface="Calibri"/>
                <a:sym typeface="Calibri"/>
              </a:rPr>
              <a:t>, oddělení vnějších vztahů, </a:t>
            </a: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nová koncepce spolupráce, smlouva s RMU o využívání prostor a spolupráci, propagace formou </a:t>
            </a:r>
            <a:r>
              <a:rPr lang="cs-CZ" sz="2000" dirty="0" err="1">
                <a:latin typeface="+mn-lt"/>
                <a:ea typeface="Calibri"/>
                <a:cs typeface="Calibri"/>
                <a:sym typeface="Calibri"/>
              </a:rPr>
              <a:t>newsletterů</a:t>
            </a: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, spolupráce v rámci platformy pro práci s absolventy vysokých škol (VŠE Praha)</a:t>
            </a:r>
          </a:p>
          <a:p>
            <a:pPr marL="342900" lvl="0" indent="-342900">
              <a:lnSpc>
                <a:spcPct val="107000"/>
              </a:lnSpc>
              <a:buSzPts val="1800"/>
              <a:buFont typeface="Wingdings" panose="05000000000000000000" pitchFamily="2" charset="2"/>
              <a:buChar char="v"/>
            </a:pPr>
            <a:endParaRPr lang="cs-CZ" sz="2000" dirty="0"/>
          </a:p>
          <a:p>
            <a:pPr marL="342900" lvl="0" indent="-342900">
              <a:lnSpc>
                <a:spcPct val="107000"/>
              </a:lnSpc>
              <a:buSzPts val="1800"/>
              <a:buFont typeface="Wingdings" panose="05000000000000000000" pitchFamily="2" charset="2"/>
              <a:buChar char="v"/>
            </a:pPr>
            <a:r>
              <a:rPr lang="cs-CZ" sz="2000" b="1" dirty="0" err="1"/>
              <a:t>Mentoring</a:t>
            </a:r>
            <a:r>
              <a:rPr lang="cs-CZ" sz="2000" dirty="0"/>
              <a:t> – zatím neotevřená kapitola</a:t>
            </a:r>
          </a:p>
          <a:p>
            <a:pPr marL="342900" lvl="0" indent="-342900">
              <a:lnSpc>
                <a:spcPct val="107000"/>
              </a:lnSpc>
              <a:buSzPts val="1800"/>
              <a:buFont typeface="Wingdings" panose="05000000000000000000" pitchFamily="2" charset="2"/>
              <a:buChar char="v"/>
            </a:pPr>
            <a:endParaRPr lang="cs-CZ" sz="20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>
              <a:lnSpc>
                <a:spcPct val="107000"/>
              </a:lnSpc>
              <a:buSzPts val="1800"/>
              <a:buFont typeface="Wingdings" panose="05000000000000000000" pitchFamily="2" charset="2"/>
              <a:buChar char="v"/>
            </a:pPr>
            <a:r>
              <a:rPr lang="cs-CZ" sz="2000" b="1" dirty="0">
                <a:latin typeface="+mn-lt"/>
                <a:ea typeface="Calibri"/>
                <a:cs typeface="Calibri"/>
                <a:sym typeface="Calibri"/>
              </a:rPr>
              <a:t>Webové stránky </a:t>
            </a:r>
            <a:r>
              <a:rPr lang="cs-CZ" sz="2000" dirty="0">
                <a:latin typeface="+mn-lt"/>
                <a:ea typeface="Calibri"/>
                <a:cs typeface="Calibri"/>
                <a:sym typeface="Calibri"/>
              </a:rPr>
              <a:t>a jejich doplnění a fotogalerii</a:t>
            </a:r>
            <a:endParaRPr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79</a:t>
            </a:fld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666000" y="1198425"/>
            <a:ext cx="5220000" cy="78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cs-CZ" dirty="0"/>
              <a:t>Akce 2023 – exkurze do ČT, Farmaceutická fakulta MU, botanická zahrada</a:t>
            </a:r>
            <a:endParaRPr dirty="0"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666000" y="404212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Spolupráce s CŽV</a:t>
            </a:r>
            <a:endParaRPr dirty="0"/>
          </a:p>
        </p:txBody>
      </p:sp>
      <p:pic>
        <p:nvPicPr>
          <p:cNvPr id="167" name="Google Shape;167;p5" descr="Obsah obrázku oblečení, boty, osoba, muž&#10;&#10;Popis byl vytvořen automaticky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640000" y="1689086"/>
            <a:ext cx="2968529" cy="222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 descr="Obsah obrázku oblečení, osoba, interiér, muž&#10;&#10;Popis byl vytvořen automaticky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49580" y="1689086"/>
            <a:ext cx="2968529" cy="222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 descr="Obsah obrázku venku, oblečení, obloha, osoba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3844" y="4054762"/>
            <a:ext cx="3233651" cy="242523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/>
          <p:nvPr/>
        </p:nvSpPr>
        <p:spPr>
          <a:xfrm>
            <a:off x="540000" y="1908332"/>
            <a:ext cx="3817511" cy="34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48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8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Navázáním spolupráce s U3V se daří v posledním roce organizovat akce pro průměrně 25 účastníků (víc není často s ohledem na kapacitu možné – proto je opakujeme).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80" marR="0" lvl="0" indent="0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 roce 2023/24 chceme docílit rozšíření členské základny navázáním spolupráce s fakultami s možným vznikem fakultních sekcí v rámci SAPMU.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573541-D610-38C5-999E-90AB459FF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Sdílení dobré praxe v práci s absolventy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C9B14C-F136-8674-5F0E-4100C2C32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B7CB39-B9A9-C9CB-143D-4D44740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20000"/>
            <a:ext cx="10807200" cy="451576"/>
          </a:xfrm>
        </p:spPr>
        <p:txBody>
          <a:bodyPr anchor="t">
            <a:noAutofit/>
          </a:bodyPr>
          <a:lstStyle/>
          <a:p>
            <a:r>
              <a:rPr lang="cs-CZ"/>
              <a:t>Budování komunity a publik absolventů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D826B2-3CDB-D99A-8EB3-8F9046B413F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>
                <a:solidFill>
                  <a:schemeClr val="tx2"/>
                </a:solidFill>
              </a:rPr>
              <a:t>Databáze</a:t>
            </a:r>
            <a:r>
              <a:rPr lang="cs-CZ" sz="1800"/>
              <a:t> – údržba a rozvoj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endParaRPr lang="cs-CZ" sz="1800">
              <a:solidFill>
                <a:srgbClr val="000000"/>
              </a:solidFill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>
                <a:solidFill>
                  <a:schemeClr val="tx2"/>
                </a:solidFill>
              </a:rPr>
              <a:t>Relevantní obsah </a:t>
            </a:r>
            <a:r>
              <a:rPr lang="cs-CZ" sz="1800"/>
              <a:t>– persona absolventa + data o zájmu a potřebách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endParaRPr lang="cs-CZ" sz="1800">
              <a:solidFill>
                <a:srgbClr val="000000"/>
              </a:solidFill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>
                <a:solidFill>
                  <a:schemeClr val="tx2"/>
                </a:solidFill>
              </a:rPr>
              <a:t>Specializovaná nabídka </a:t>
            </a:r>
            <a:r>
              <a:rPr lang="cs-CZ" sz="1800"/>
              <a:t>– podpora pocitu exkluzivity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endParaRPr lang="cs-CZ" sz="1800">
              <a:solidFill>
                <a:srgbClr val="000000"/>
              </a:solidFill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>
                <a:solidFill>
                  <a:schemeClr val="tx2"/>
                </a:solidFill>
              </a:rPr>
              <a:t>Komunikační kanály </a:t>
            </a:r>
            <a:r>
              <a:rPr lang="cs-CZ" sz="1800"/>
              <a:t>– online + offline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endParaRPr lang="cs-CZ" sz="1800">
              <a:solidFill>
                <a:srgbClr val="000000"/>
              </a:solidFill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>
                <a:solidFill>
                  <a:schemeClr val="tx2"/>
                </a:solidFill>
              </a:rPr>
              <a:t>Vytváření vztahu –</a:t>
            </a:r>
            <a:r>
              <a:rPr lang="cs-CZ" sz="1800"/>
              <a:t> dostupnost, péče, trpělivost, autenticita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endParaRPr lang="cs-CZ" sz="1800">
              <a:cs typeface="Arial"/>
            </a:endParaRPr>
          </a:p>
        </p:txBody>
      </p:sp>
      <p:pic>
        <p:nvPicPr>
          <p:cNvPr id="7" name="Obrázek 6" descr="Obsah obrázku Lidská tvář, oblečení, osoba, úsměv&#10;&#10;Popis byl vytvořen automaticky">
            <a:extLst>
              <a:ext uri="{FF2B5EF4-FFF2-40B4-BE49-F238E27FC236}">
                <a16:creationId xmlns:a16="http://schemas.microsoft.com/office/drawing/2014/main" id="{820ACB4D-08CA-79DB-963B-7515399C6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0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9110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E3227-0E08-E05C-32D8-39F64AEE2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041F643-E73D-98F1-EAA3-A6FCC754DFB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80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D846A00-4D56-1C8E-9832-CF3A1A55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46655"/>
            <a:ext cx="11059200" cy="1967920"/>
          </a:xfrm>
        </p:spPr>
        <p:txBody>
          <a:bodyPr/>
          <a:lstStyle/>
          <a:p>
            <a:r>
              <a:rPr lang="cs-CZ" dirty="0"/>
              <a:t>Akce v roce 2024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32F477C-3F81-3FA6-7463-93E59F131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437" y="1506828"/>
            <a:ext cx="4339675" cy="4973171"/>
          </a:xfrm>
        </p:spPr>
        <p:txBody>
          <a:bodyPr/>
          <a:lstStyle/>
          <a:p>
            <a:pPr marL="268288" indent="-223838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Již proběhlo: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3713" lvl="1" indent="-225425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  ledna 2024 </a:t>
            </a: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Prezentace SAPMU pro U3V a prohlídka Právnické fakulty MU </a:t>
            </a:r>
          </a:p>
          <a:p>
            <a:pPr marL="493713" lvl="1" indent="-225425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února 2024 </a:t>
            </a: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Exkurze na Fakultu informačních technologií VUT 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8800" lvl="1" indent="0">
              <a:lnSpc>
                <a:spcPct val="107000"/>
              </a:lnSpc>
              <a:buNone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223838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cs-CZ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Plánujeme na jaře: </a:t>
            </a: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493713" indent="-179388">
              <a:lnSpc>
                <a:spcPct val="107000"/>
              </a:lnSpc>
              <a:buSzPct val="133000"/>
              <a:buFont typeface="Arial" panose="020B0604020202020204" pitchFamily="34" charset="0"/>
              <a:buChar char="•"/>
              <a:tabLst>
                <a:tab pos="303213" algn="l"/>
              </a:tabLst>
            </a:pPr>
            <a:r>
              <a:rPr lang="cs-CZ" sz="1600" dirty="0">
                <a:latin typeface="Arial" panose="020B0604020202020204" pitchFamily="34" charset="0"/>
                <a:cs typeface="Times New Roman" panose="02020603050405020304" pitchFamily="18" charset="0"/>
              </a:rPr>
              <a:t>5. března: prohlídka </a:t>
            </a:r>
            <a:r>
              <a:rPr lang="cs-CZ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Ústavního soudu </a:t>
            </a:r>
            <a:r>
              <a:rPr lang="cs-CZ" sz="1600" dirty="0">
                <a:latin typeface="Arial" panose="020B0604020202020204" pitchFamily="34" charset="0"/>
                <a:cs typeface="Times New Roman" panose="02020603050405020304" pitchFamily="18" charset="0"/>
              </a:rPr>
              <a:t>a beseda s jeho současným soudcem doc. JUDr. Janem Svatoněm</a:t>
            </a:r>
          </a:p>
          <a:p>
            <a:pPr marL="493713" indent="-179388">
              <a:lnSpc>
                <a:spcPct val="107000"/>
              </a:lnSpc>
              <a:buSzPct val="133000"/>
              <a:buFont typeface="Arial" panose="020B0604020202020204" pitchFamily="34" charset="0"/>
              <a:buChar char="•"/>
              <a:tabLst>
                <a:tab pos="303213" algn="l"/>
              </a:tabLst>
            </a:pPr>
            <a:r>
              <a:rPr lang="cs-CZ" sz="1600" dirty="0">
                <a:latin typeface="Arial" panose="020B0604020202020204" pitchFamily="34" charset="0"/>
                <a:cs typeface="Times New Roman" panose="02020603050405020304" pitchFamily="18" charset="0"/>
              </a:rPr>
              <a:t>28. března: exkurze do </a:t>
            </a:r>
            <a:r>
              <a:rPr lang="cs-CZ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brněnského studia České televize</a:t>
            </a:r>
          </a:p>
          <a:p>
            <a:pPr marL="493713" indent="-179388">
              <a:lnSpc>
                <a:spcPct val="107000"/>
              </a:lnSpc>
              <a:buSzPct val="133000"/>
              <a:buFont typeface="Arial" panose="020B0604020202020204" pitchFamily="34" charset="0"/>
              <a:buChar char="•"/>
              <a:tabLst>
                <a:tab pos="303213" algn="l"/>
              </a:tabLst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Brno účtující 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procházka pro Brně s autorem stejnojmenné knihy</a:t>
            </a: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(předjednáno)</a:t>
            </a:r>
          </a:p>
          <a:p>
            <a:pPr>
              <a:lnSpc>
                <a:spcPct val="107000"/>
              </a:lnSpc>
              <a:buSzPct val="133000"/>
              <a:buFont typeface="Arial" panose="020B0604020202020204" pitchFamily="34" charset="0"/>
              <a:buChar char="•"/>
            </a:pPr>
            <a:endParaRPr lang="cs-CZ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0800" indent="0">
              <a:lnSpc>
                <a:spcPct val="107000"/>
              </a:lnSpc>
              <a:buNone/>
            </a:pPr>
            <a:endParaRPr lang="cs-CZ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oblečení, osoba, muž, venku">
            <a:extLst>
              <a:ext uri="{FF2B5EF4-FFF2-40B4-BE49-F238E27FC236}">
                <a16:creationId xmlns:a16="http://schemas.microsoft.com/office/drawing/2014/main" id="{5F4118DE-F44D-7B2B-1959-EF3B3C1D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661" y="346656"/>
            <a:ext cx="4225421" cy="3169066"/>
          </a:xfrm>
          <a:prstGeom prst="rect">
            <a:avLst/>
          </a:prstGeom>
        </p:spPr>
      </p:pic>
      <p:pic>
        <p:nvPicPr>
          <p:cNvPr id="8" name="Obrázek 7" descr="Obsah obrázku police, interiér, nábytek, oblečení&#10;&#10;Popis byl vytvořen automaticky">
            <a:extLst>
              <a:ext uri="{FF2B5EF4-FFF2-40B4-BE49-F238E27FC236}">
                <a16:creationId xmlns:a16="http://schemas.microsoft.com/office/drawing/2014/main" id="{FF5C569D-4649-7E6C-D9E7-7CD04C795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51816" y="742790"/>
            <a:ext cx="3169066" cy="2376800"/>
          </a:xfrm>
          <a:prstGeom prst="rect">
            <a:avLst/>
          </a:prstGeom>
        </p:spPr>
      </p:pic>
      <p:pic>
        <p:nvPicPr>
          <p:cNvPr id="10" name="Obrázek 9" descr="Obsah obrázku oblečení, osoba, interiér, nábytek&#10;&#10;Popis byl vytvořen automaticky">
            <a:extLst>
              <a:ext uri="{FF2B5EF4-FFF2-40B4-BE49-F238E27FC236}">
                <a16:creationId xmlns:a16="http://schemas.microsoft.com/office/drawing/2014/main" id="{2CB001A8-A38C-CE75-5368-B3C7AA92F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661" y="3694090"/>
            <a:ext cx="3756338" cy="2817254"/>
          </a:xfrm>
          <a:prstGeom prst="rect">
            <a:avLst/>
          </a:prstGeom>
        </p:spPr>
      </p:pic>
      <p:pic>
        <p:nvPicPr>
          <p:cNvPr id="12" name="Obrázek 11" descr="Obsah obrázku oblečení, interiér, osoba, zeď&#10;&#10;Popis byl vytvořen automaticky">
            <a:extLst>
              <a:ext uri="{FF2B5EF4-FFF2-40B4-BE49-F238E27FC236}">
                <a16:creationId xmlns:a16="http://schemas.microsoft.com/office/drawing/2014/main" id="{C723FF7C-0112-B5CA-E5EF-5A3159FB4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364" y="3694090"/>
            <a:ext cx="2819386" cy="211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851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02D4C6-4A8D-403D-8BCF-AAFA9AB4024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81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097EA7A-19BE-4CCF-B13A-CB2CDE16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541867"/>
            <a:ext cx="10807200" cy="1786995"/>
          </a:xfrm>
        </p:spPr>
        <p:txBody>
          <a:bodyPr/>
          <a:lstStyle/>
          <a:p>
            <a:r>
              <a:rPr lang="cs-CZ" dirty="0"/>
              <a:t>Členství a členská základna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7FCD6FE-7B23-40AE-A052-1F4BF2CBF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3713" indent="-404813">
              <a:buFont typeface="Wingdings" panose="05000000000000000000" pitchFamily="2" charset="2"/>
              <a:buChar char="v"/>
            </a:pPr>
            <a:r>
              <a:rPr lang="cs-CZ" sz="2400" dirty="0">
                <a:latin typeface="Calibri"/>
                <a:ea typeface="Calibri"/>
                <a:cs typeface="Calibri"/>
                <a:sym typeface="Calibri"/>
              </a:rPr>
              <a:t>Několikrát se i řešilo, zda má existence spolku i nadále smysl. Členská základna klesala až na dnešních 114, z toho je 37 čestných, akcí se účastnilo max. 10 lidí, dnes i díky U3V a propagaci v Newsletteru pro absolventy více než 25</a:t>
            </a:r>
          </a:p>
          <a:p>
            <a:pPr marL="493713" indent="-404813">
              <a:buFont typeface="Wingdings" panose="05000000000000000000" pitchFamily="2" charset="2"/>
              <a:buChar char="v"/>
            </a:pPr>
            <a:r>
              <a:rPr lang="cs-CZ" sz="2400" dirty="0">
                <a:latin typeface="Calibri"/>
                <a:ea typeface="Calibri"/>
                <a:cs typeface="Calibri"/>
                <a:sym typeface="Calibri"/>
              </a:rPr>
              <a:t>Přihláška na webu, seznam s rokem narození veřejný</a:t>
            </a:r>
          </a:p>
          <a:p>
            <a:pPr marL="493713" indent="-404813">
              <a:buFont typeface="Wingdings" panose="05000000000000000000" pitchFamily="2" charset="2"/>
              <a:buChar char="v"/>
            </a:pPr>
            <a:r>
              <a:rPr lang="cs-CZ" sz="2400" dirty="0">
                <a:latin typeface="Calibri"/>
                <a:ea typeface="Calibri"/>
                <a:cs typeface="Calibri"/>
                <a:sym typeface="Calibri"/>
              </a:rPr>
              <a:t>Členský příspěvek MINIMÁLNĚ 200,-</a:t>
            </a:r>
          </a:p>
        </p:txBody>
      </p:sp>
    </p:spTree>
    <p:extLst>
      <p:ext uri="{BB962C8B-B14F-4D97-AF65-F5344CB8AC3E}">
        <p14:creationId xmlns:p14="http://schemas.microsoft.com/office/powerpoint/2010/main" val="7225571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82</a:t>
            </a:fld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666000" y="575733"/>
            <a:ext cx="10807200" cy="59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Kontakty </a:t>
            </a:r>
            <a:endParaRPr dirty="0"/>
          </a:p>
        </p:txBody>
      </p:sp>
      <p:sp>
        <p:nvSpPr>
          <p:cNvPr id="178" name="Google Shape;178;p6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 dirty="0">
                <a:latin typeface="Calibri"/>
                <a:ea typeface="Calibri"/>
                <a:cs typeface="Calibri"/>
                <a:sym typeface="Calibri"/>
              </a:rPr>
              <a:t>WEB: </a:t>
            </a:r>
            <a:r>
              <a:rPr lang="cs-CZ" sz="18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https://www.muni.cz/absolventi/spolek-absolventu-a-pratel-mu/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 dirty="0"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cs-CZ" sz="18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https://www.facebook.com/SAPMU</a:t>
            </a:r>
            <a:r>
              <a:rPr lang="cs-CZ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</a:pPr>
            <a:r>
              <a:rPr lang="cs-CZ" dirty="0"/>
              <a:t>	Děkuji za pozornost,</a:t>
            </a:r>
            <a:endParaRPr dirty="0"/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</a:pPr>
            <a:endParaRPr dirty="0"/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</a:pPr>
            <a:r>
              <a:rPr lang="cs-CZ" dirty="0"/>
              <a:t>					Jolana Navrátilová (</a:t>
            </a:r>
            <a:r>
              <a:rPr lang="cs-CZ" u="sng" dirty="0">
                <a:solidFill>
                  <a:schemeClr val="hlink"/>
                </a:solidFill>
                <a:hlinkClick r:id="rId5"/>
              </a:rPr>
              <a:t>jcomebac@gmail.com</a:t>
            </a:r>
            <a:r>
              <a:rPr lang="cs-CZ" dirty="0"/>
              <a:t>)</a:t>
            </a:r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</a:pPr>
            <a:r>
              <a:rPr lang="cs-CZ" dirty="0"/>
              <a:t>                                                                                Danuše Spáčilová (danusespacilova@gmail.com)</a:t>
            </a:r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064798-AC17-7162-90DD-3F3209E208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Sdílení dobré praxe v práci s absolventy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B94AC6-20FA-A8DB-5542-4DA6E6677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33C5EF-0EA4-C0F8-1530-E7902965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20000"/>
            <a:ext cx="10807200" cy="451576"/>
          </a:xfrm>
        </p:spPr>
        <p:txBody>
          <a:bodyPr/>
          <a:lstStyle/>
          <a:p>
            <a:r>
              <a:rPr lang="cs-CZ"/>
              <a:t>Databáze absolventů – údržba a rozvoj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8BC72FF-422F-A144-0C9C-9C178F85C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67" y="1463402"/>
            <a:ext cx="10753200" cy="43177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>
                <a:solidFill>
                  <a:schemeClr val="tx2"/>
                </a:solidFill>
              </a:rPr>
              <a:t>IS</a:t>
            </a:r>
            <a:r>
              <a:rPr lang="cs-CZ"/>
              <a:t> – </a:t>
            </a:r>
            <a:r>
              <a:rPr lang="cs-CZ" sz="2400"/>
              <a:t>zásadní je pro nás udělení souhlasů do 6 měsíců od ukončení studia</a:t>
            </a:r>
            <a:endParaRPr lang="en-US" sz="2400">
              <a:cs typeface="Arial"/>
            </a:endParaRPr>
          </a:p>
          <a:p>
            <a:pPr marL="503555" lvl="1" indent="-179705"/>
            <a:r>
              <a:rPr lang="cs-CZ"/>
              <a:t>Upozornění a komunikace výhod </a:t>
            </a:r>
            <a:endParaRPr lang="cs-CZ">
              <a:cs typeface="Arial"/>
            </a:endParaRPr>
          </a:p>
          <a:p>
            <a:pPr marL="789305" lvl="1" indent="-285750">
              <a:buFontTx/>
              <a:buChar char="-"/>
            </a:pPr>
            <a:r>
              <a:rPr lang="cs-CZ"/>
              <a:t>Online – e-mail </a:t>
            </a:r>
            <a:endParaRPr lang="cs-CZ">
              <a:cs typeface="Arial"/>
            </a:endParaRPr>
          </a:p>
          <a:p>
            <a:pPr marL="789305" lvl="1" indent="-285750">
              <a:buFontTx/>
              <a:buChar char="-"/>
            </a:pPr>
            <a:r>
              <a:rPr lang="cs-CZ" err="1"/>
              <a:t>Offline</a:t>
            </a:r>
            <a:r>
              <a:rPr lang="cs-CZ"/>
              <a:t> – </a:t>
            </a:r>
            <a:r>
              <a:rPr lang="cs-CZ" err="1"/>
              <a:t>rollup</a:t>
            </a:r>
            <a:r>
              <a:rPr lang="cs-CZ"/>
              <a:t> při promocích? (QR kód e-karty absolventa, výčet výhod udržení kontaktu)</a:t>
            </a:r>
            <a:endParaRPr lang="cs-CZ">
              <a:cs typeface="Arial"/>
            </a:endParaRPr>
          </a:p>
          <a:p>
            <a:pPr marL="251460" indent="-179705"/>
            <a:r>
              <a:rPr lang="cs-CZ" err="1">
                <a:solidFill>
                  <a:schemeClr val="tx2"/>
                </a:solidFill>
              </a:rPr>
              <a:t>Umbraco</a:t>
            </a:r>
            <a:r>
              <a:rPr lang="cs-CZ"/>
              <a:t> – </a:t>
            </a:r>
            <a:r>
              <a:rPr lang="cs-CZ" sz="1800"/>
              <a:t>absolventský newsletter, cca 50 tis. odběratelů, open </a:t>
            </a:r>
            <a:r>
              <a:rPr lang="cs-CZ" sz="1800" err="1"/>
              <a:t>rate</a:t>
            </a:r>
            <a:r>
              <a:rPr lang="cs-CZ" sz="1800"/>
              <a:t> okolo 33 %</a:t>
            </a:r>
            <a:endParaRPr lang="cs-CZ" sz="1800">
              <a:cs typeface="Arial"/>
            </a:endParaRPr>
          </a:p>
          <a:p>
            <a:pPr marL="251460" indent="-179705"/>
            <a:r>
              <a:rPr lang="cs-CZ">
                <a:solidFill>
                  <a:schemeClr val="tx2"/>
                </a:solidFill>
              </a:rPr>
              <a:t>Komunitní síť</a:t>
            </a:r>
            <a:r>
              <a:rPr lang="cs-CZ"/>
              <a:t> – </a:t>
            </a:r>
            <a:r>
              <a:rPr lang="cs-CZ" sz="1800"/>
              <a:t>cca 10 000 absolventů z ČR a SK, MUNI ALUMNI nový profil – blog</a:t>
            </a:r>
            <a:endParaRPr lang="cs-CZ" sz="1800">
              <a:cs typeface="Arial"/>
            </a:endParaRPr>
          </a:p>
          <a:p>
            <a:pPr marL="1200150" lvl="2" indent="-285750">
              <a:buFontTx/>
              <a:buChar char="-"/>
            </a:pPr>
            <a:endParaRPr lang="cs-CZ"/>
          </a:p>
          <a:p>
            <a:pPr marL="1200150" lvl="2" indent="-285750">
              <a:buFontTx/>
              <a:buChar char="-"/>
            </a:pPr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26552-796F-E986-EC4D-306AA90A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17" y="4203301"/>
            <a:ext cx="8800562" cy="15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982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16-9-cz-v11.potx" id="{A1E069AA-5EB2-4FA2-9367-6D040ACEC8D2}" vid="{BC2189E0-F5C8-4AB2-8946-E3011F185C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E326161756074994E3F2CCFCF5700A" ma:contentTypeVersion="18" ma:contentTypeDescription="Vytvoří nový dokument" ma:contentTypeScope="" ma:versionID="d2a63239fae61b9d3fe35cd97e8c008a">
  <xsd:schema xmlns:xsd="http://www.w3.org/2001/XMLSchema" xmlns:xs="http://www.w3.org/2001/XMLSchema" xmlns:p="http://schemas.microsoft.com/office/2006/metadata/properties" xmlns:ns2="3584def0-d133-445b-933b-b48a763c9017" xmlns:ns3="6a55869b-6b0a-4db3-be28-a123e91fd835" targetNamespace="http://schemas.microsoft.com/office/2006/metadata/properties" ma:root="true" ma:fieldsID="80db60481ee3fc7fb3d530a603098e3c" ns2:_="" ns3:_="">
    <xsd:import namespace="3584def0-d133-445b-933b-b48a763c9017"/>
    <xsd:import namespace="6a55869b-6b0a-4db3-be28-a123e91fd8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4def0-d133-445b-933b-b48a763c90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5869b-6b0a-4db3-be28-a123e91fd8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ea9de1a-d42c-4665-90bd-15785e8ad423}" ma:internalName="TaxCatchAll" ma:showField="CatchAllData" ma:web="6a55869b-6b0a-4db3-be28-a123e91fd8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55869b-6b0a-4db3-be28-a123e91fd835" xsi:nil="true"/>
    <lcf76f155ced4ddcb4097134ff3c332f xmlns="3584def0-d133-445b-933b-b48a763c90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47D00C-BE75-43FD-B641-BCDB461F77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0F89D7-8B99-48F1-8520-E6A6970CA1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84def0-d133-445b-933b-b48a763c9017"/>
    <ds:schemaRef ds:uri="6a55869b-6b0a-4db3-be28-a123e91fd8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49E139-09A0-4C5C-90A4-72BDBE399BC6}">
  <ds:schemaRefs>
    <ds:schemaRef ds:uri="25906582-f8c1-4a92-91ed-baf751e04fd3"/>
    <ds:schemaRef ds:uri="3584def0-d133-445b-933b-b48a763c9017"/>
    <ds:schemaRef ds:uri="6a55869b-6b0a-4db3-be28-a123e91fd835"/>
    <ds:schemaRef ds:uri="ffe09e2f-63fa-4236-bc52-de58f94906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muni-prezentace-16-9-cz-v11 (16)</Template>
  <TotalTime>57</TotalTime>
  <Words>4157</Words>
  <Application>Microsoft Office PowerPoint</Application>
  <PresentationFormat>Širokoúhlá obrazovka</PresentationFormat>
  <Paragraphs>677</Paragraphs>
  <Slides>82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95" baseType="lpstr">
      <vt:lpstr>Arial</vt:lpstr>
      <vt:lpstr>Calibri</vt:lpstr>
      <vt:lpstr>Gill Sans</vt:lpstr>
      <vt:lpstr>Gill Sans MT</vt:lpstr>
      <vt:lpstr>Muni</vt:lpstr>
      <vt:lpstr>Silka Bold</vt:lpstr>
      <vt:lpstr>Silka-SemiBold</vt:lpstr>
      <vt:lpstr>Symbol</vt:lpstr>
      <vt:lpstr>Tahoma</vt:lpstr>
      <vt:lpstr>Times New Roman</vt:lpstr>
      <vt:lpstr>Wingdings</vt:lpstr>
      <vt:lpstr>Prezentace_MU_CZ</vt:lpstr>
      <vt:lpstr>Worksheet</vt:lpstr>
      <vt:lpstr>VÍTEJTE </vt:lpstr>
      <vt:lpstr>Absolventská agenda  Masarykovy univerzity</vt:lpstr>
      <vt:lpstr>Definice a pozice absolventa</vt:lpstr>
      <vt:lpstr>Jakou roli má absolvent?</vt:lpstr>
      <vt:lpstr>Východiska absolventské agendy</vt:lpstr>
      <vt:lpstr>Vize absolventské agendy</vt:lpstr>
      <vt:lpstr>Profil absolventa (pohledem marketingu)   </vt:lpstr>
      <vt:lpstr>Budování komunity a publik absolventů</vt:lpstr>
      <vt:lpstr>Databáze absolventů – údržba a rozvoj</vt:lpstr>
      <vt:lpstr>Relevantní obsah</vt:lpstr>
      <vt:lpstr>Exkluzivní nabídka – karta a e-karta absolventa</vt:lpstr>
      <vt:lpstr>Komunikační kanály  </vt:lpstr>
      <vt:lpstr>Vytváření vztahu</vt:lpstr>
      <vt:lpstr>Plán činností OVVM – absolventi pro 2024</vt:lpstr>
      <vt:lpstr>Prezentace aplikace PowerPoint</vt:lpstr>
      <vt:lpstr>Prezentace aplikace PowerPoint</vt:lpstr>
      <vt:lpstr>Kurz: Přednášky s absolventy</vt:lpstr>
      <vt:lpstr>Idea</vt:lpstr>
      <vt:lpstr>Před přednáškou</vt:lpstr>
      <vt:lpstr>Prezentace aplikace PowerPoint</vt:lpstr>
      <vt:lpstr>Průběh přednášky</vt:lpstr>
      <vt:lpstr>Po přednášce</vt:lpstr>
      <vt:lpstr>Prezentace aplikace PowerPoint</vt:lpstr>
      <vt:lpstr>Prezentace aplikace PowerPoint</vt:lpstr>
      <vt:lpstr>Děkuji za pozornost</vt:lpstr>
      <vt:lpstr>29. února 2024</vt:lpstr>
      <vt:lpstr>Univerzita Karlova</vt:lpstr>
      <vt:lpstr>Organizační struktura</vt:lpstr>
      <vt:lpstr>Historie absolventské agendy na UK</vt:lpstr>
      <vt:lpstr>Cíle Klubu Alumni</vt:lpstr>
      <vt:lpstr>Členství v Klubu Alumni</vt:lpstr>
      <vt:lpstr>Náplň činnosti</vt:lpstr>
      <vt:lpstr>Benefity a slevy</vt:lpstr>
      <vt:lpstr>Získávání nových členů</vt:lpstr>
      <vt:lpstr>Propagace </vt:lpstr>
      <vt:lpstr>Newsletter</vt:lpstr>
      <vt:lpstr>Webové stránky</vt:lpstr>
      <vt:lpstr>Webové stránky</vt:lpstr>
      <vt:lpstr>Facebook </vt:lpstr>
      <vt:lpstr>Změny vs tradice</vt:lpstr>
      <vt:lpstr>Cílové skupiny absolventů</vt:lpstr>
      <vt:lpstr>Prezentace aplikace PowerPoint</vt:lpstr>
      <vt:lpstr>Zahraniční absolventi</vt:lpstr>
      <vt:lpstr>Aktuální otázky</vt:lpstr>
      <vt:lpstr>Závěr a diskuse</vt:lpstr>
      <vt:lpstr>Děkujeme</vt:lpstr>
      <vt:lpstr>Den absolventů Lékařské fakulty MU</vt:lpstr>
      <vt:lpstr>Den absolventů - příprava</vt:lpstr>
      <vt:lpstr>Den absolventů – ceremonie</vt:lpstr>
      <vt:lpstr>Den absolventů – ceremonie</vt:lpstr>
      <vt:lpstr>Den absolventů – mějte na paměti</vt:lpstr>
      <vt:lpstr>Den absolventů 2024 – plány a výzvy</vt:lpstr>
      <vt:lpstr>Prezentace aplikace PowerPoint</vt:lpstr>
      <vt:lpstr>Prezentace aplikace PowerPoint</vt:lpstr>
      <vt:lpstr>Prezentace aplikace PowerPoint</vt:lpstr>
      <vt:lpstr>Prezentace aplikace PowerPoint</vt:lpstr>
      <vt:lpstr>Slavnostní koncert k 75.  výročí založení JAMU</vt:lpstr>
      <vt:lpstr>Prezentace aplikace PowerPoint</vt:lpstr>
      <vt:lpstr>Bonusy pro absolventy</vt:lpstr>
      <vt:lpstr>Bonusy pro absolventy</vt:lpstr>
      <vt:lpstr>Absolventské brožury  Divadelní fakulty</vt:lpstr>
      <vt:lpstr>Medailonky absolventů na webech divadel</vt:lpstr>
      <vt:lpstr>Nadační fond Josefů K.</vt:lpstr>
      <vt:lpstr>Prezentace aplikace PowerPoint</vt:lpstr>
      <vt:lpstr>MUNI ALUMNI REUNION</vt:lpstr>
      <vt:lpstr>MUNI ALUMNI v Bruselu</vt:lpstr>
      <vt:lpstr>Program loňského ročníku</vt:lpstr>
      <vt:lpstr>Program loňského ročníku</vt:lpstr>
      <vt:lpstr>Program loňského ročníku</vt:lpstr>
      <vt:lpstr>MUNI ALUMNI v Bruselu</vt:lpstr>
      <vt:lpstr>Prezentace aplikace PowerPoint</vt:lpstr>
      <vt:lpstr>Prezentace aplikace PowerPoint</vt:lpstr>
      <vt:lpstr>Vznik, cíle a poslání spolku</vt:lpstr>
      <vt:lpstr>Historie SAPMU – 1. etapa</vt:lpstr>
      <vt:lpstr>Historie SAPMU – 2. a 3. etapa</vt:lpstr>
      <vt:lpstr>Granty TGM a Rychlogranty</vt:lpstr>
      <vt:lpstr>Současnost  a budoucnost SAPMU</vt:lpstr>
      <vt:lpstr>Spolupráce a podpora</vt:lpstr>
      <vt:lpstr>Spolupráce s CŽV</vt:lpstr>
      <vt:lpstr>Akce v roce 2024</vt:lpstr>
      <vt:lpstr>Členství a členská základna</vt:lpstr>
      <vt:lpstr>Kontakty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Absolventská agenda  Masarykovy univerzity</dc:title>
  <dc:creator>Kateřina Ráčková</dc:creator>
  <cp:lastModifiedBy>Kateřina Ráčková</cp:lastModifiedBy>
  <cp:revision>64</cp:revision>
  <cp:lastPrinted>1601-01-01T00:00:00Z</cp:lastPrinted>
  <dcterms:created xsi:type="dcterms:W3CDTF">2024-01-02T20:49:43Z</dcterms:created>
  <dcterms:modified xsi:type="dcterms:W3CDTF">2024-03-01T12:27:31Z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0x01010001E326161756074994E3F2CCFCF5700A</vt:lpwstr>
  </property>
</Properties>
</file>