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81" r:id="rId3"/>
    <p:sldMasterId id="2147483693" r:id="rId4"/>
    <p:sldMasterId id="2147483702" r:id="rId5"/>
  </p:sldMasterIdLst>
  <p:notesMasterIdLst>
    <p:notesMasterId r:id="rId36"/>
  </p:notesMasterIdLst>
  <p:sldIdLst>
    <p:sldId id="257" r:id="rId6"/>
    <p:sldId id="258" r:id="rId7"/>
    <p:sldId id="259" r:id="rId8"/>
    <p:sldId id="260" r:id="rId9"/>
    <p:sldId id="261" r:id="rId10"/>
    <p:sldId id="283" r:id="rId11"/>
    <p:sldId id="267" r:id="rId12"/>
    <p:sldId id="269" r:id="rId13"/>
    <p:sldId id="291" r:id="rId14"/>
    <p:sldId id="286" r:id="rId15"/>
    <p:sldId id="287" r:id="rId16"/>
    <p:sldId id="288" r:id="rId17"/>
    <p:sldId id="289" r:id="rId18"/>
    <p:sldId id="284" r:id="rId19"/>
    <p:sldId id="285" r:id="rId20"/>
    <p:sldId id="282" r:id="rId21"/>
    <p:sldId id="280" r:id="rId22"/>
    <p:sldId id="281" r:id="rId23"/>
    <p:sldId id="290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1" r:id="rId33"/>
    <p:sldId id="302" r:id="rId34"/>
    <p:sldId id="30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B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3" d="100"/>
        <a:sy n="83" d="100"/>
      </p:scale>
      <p:origin x="0" y="23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iri\AppData\Local\Microsoft\Windows\Temporary%20Internet%20Files\Content.Outlook\5Y6JD624\7MZ_finance%20report_v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Budget spending current status</a:t>
            </a:r>
            <a:endParaRPr lang="cs-CZ"/>
          </a:p>
          <a:p>
            <a:pPr>
              <a:defRPr/>
            </a:pPr>
            <a:r>
              <a:rPr lang="cs-CZ" sz="1200" b="0"/>
              <a:t>period 1.1.2008</a:t>
            </a:r>
            <a:r>
              <a:rPr lang="cs-CZ" sz="1200" b="0" baseline="0"/>
              <a:t> - 30.11.2012</a:t>
            </a:r>
            <a:endParaRPr lang="en-US" sz="1200" b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Budget plan (%)</c:v>
          </c:tx>
          <c:spPr>
            <a:solidFill>
              <a:srgbClr val="92D050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cat>
            <c:strRef>
              <c:f>'Curent budget spending'!$A$5:$A$12</c:f>
              <c:strCache>
                <c:ptCount val="8"/>
                <c:pt idx="0">
                  <c:v>CMS</c:v>
                </c:pt>
                <c:pt idx="1">
                  <c:v>CEITEC MU</c:v>
                </c:pt>
                <c:pt idx="2">
                  <c:v>CEITEC BUT</c:v>
                </c:pt>
                <c:pt idx="3">
                  <c:v>Mendelu</c:v>
                </c:pt>
                <c:pt idx="4">
                  <c:v>IPM</c:v>
                </c:pt>
                <c:pt idx="5">
                  <c:v>VFU</c:v>
                </c:pt>
                <c:pt idx="6">
                  <c:v>VRI</c:v>
                </c:pt>
                <c:pt idx="7">
                  <c:v>Total</c:v>
                </c:pt>
              </c:strCache>
            </c:strRef>
          </c:cat>
          <c:val>
            <c:numRef>
              <c:f>'Curent budget spending'!$I$16:$I$23</c:f>
              <c:numCache>
                <c:formatCode>0.00%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ser>
          <c:idx val="1"/>
          <c:order val="1"/>
          <c:tx>
            <c:v>Actula budget spending (%)</c:v>
          </c:tx>
          <c:spPr>
            <a:solidFill>
              <a:srgbClr val="FFC000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'Curent budget spending'!$A$5:$A$12</c:f>
              <c:strCache>
                <c:ptCount val="8"/>
                <c:pt idx="0">
                  <c:v>CMS</c:v>
                </c:pt>
                <c:pt idx="1">
                  <c:v>CEITEC MU</c:v>
                </c:pt>
                <c:pt idx="2">
                  <c:v>CEITEC BUT</c:v>
                </c:pt>
                <c:pt idx="3">
                  <c:v>Mendelu</c:v>
                </c:pt>
                <c:pt idx="4">
                  <c:v>IPM</c:v>
                </c:pt>
                <c:pt idx="5">
                  <c:v>VFU</c:v>
                </c:pt>
                <c:pt idx="6">
                  <c:v>VRI</c:v>
                </c:pt>
                <c:pt idx="7">
                  <c:v>Total</c:v>
                </c:pt>
              </c:strCache>
            </c:strRef>
          </c:cat>
          <c:val>
            <c:numRef>
              <c:f>'Curent budget spending'!$E$16:$E$23</c:f>
              <c:numCache>
                <c:formatCode>0.00%</c:formatCode>
                <c:ptCount val="8"/>
                <c:pt idx="0">
                  <c:v>0.27417782370088656</c:v>
                </c:pt>
                <c:pt idx="1">
                  <c:v>0.2218795264978195</c:v>
                </c:pt>
                <c:pt idx="2">
                  <c:v>0.10804493503316373</c:v>
                </c:pt>
                <c:pt idx="3">
                  <c:v>6.9215755078973762E-2</c:v>
                </c:pt>
                <c:pt idx="4">
                  <c:v>0.13660703916583244</c:v>
                </c:pt>
                <c:pt idx="5">
                  <c:v>0.19996796507117434</c:v>
                </c:pt>
                <c:pt idx="6">
                  <c:v>0.53707042985367948</c:v>
                </c:pt>
                <c:pt idx="7">
                  <c:v>0.18244514405642395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684928"/>
        <c:axId val="40980864"/>
      </c:barChart>
      <c:catAx>
        <c:axId val="4068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0980864"/>
        <c:crosses val="autoZero"/>
        <c:auto val="1"/>
        <c:lblAlgn val="ctr"/>
        <c:lblOffset val="100"/>
        <c:noMultiLvlLbl val="0"/>
      </c:catAx>
      <c:valAx>
        <c:axId val="40980864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406849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975C03-8B55-4125-895F-5E2E6AAC0859}" type="doc">
      <dgm:prSet loTypeId="urn:microsoft.com/office/officeart/2005/8/layout/hList7" loCatId="list" qsTypeId="urn:microsoft.com/office/officeart/2005/8/quickstyle/simple1" qsCatId="simple" csTypeId="urn:microsoft.com/office/officeart/2005/8/colors/accent2_1" csCatId="accent2" phldr="1"/>
      <dgm:spPr/>
    </dgm:pt>
    <dgm:pt modelId="{6B063DC1-1242-4B3B-B0A2-59C08BA74523}">
      <dgm:prSet phldrT="[Text]"/>
      <dgm:spPr/>
      <dgm:t>
        <a:bodyPr/>
        <a:lstStyle/>
        <a:p>
          <a:r>
            <a:rPr lang="en-US" dirty="0" smtClean="0"/>
            <a:t>People</a:t>
          </a:r>
          <a:endParaRPr lang="en-US" dirty="0"/>
        </a:p>
      </dgm:t>
    </dgm:pt>
    <dgm:pt modelId="{00EA0C94-9EC1-4CE6-899C-0A0943D03BDF}" type="parTrans" cxnId="{BE03264F-8423-4DCE-9D84-BDC73B0279A3}">
      <dgm:prSet/>
      <dgm:spPr/>
      <dgm:t>
        <a:bodyPr/>
        <a:lstStyle/>
        <a:p>
          <a:endParaRPr lang="en-US"/>
        </a:p>
      </dgm:t>
    </dgm:pt>
    <dgm:pt modelId="{1245D54C-C43A-464D-B9C8-5C5CB1A8B739}" type="sibTrans" cxnId="{BE03264F-8423-4DCE-9D84-BDC73B0279A3}">
      <dgm:prSet/>
      <dgm:spPr/>
      <dgm:t>
        <a:bodyPr/>
        <a:lstStyle/>
        <a:p>
          <a:endParaRPr lang="en-US"/>
        </a:p>
      </dgm:t>
    </dgm:pt>
    <dgm:pt modelId="{558A37AC-C9DE-4285-B710-C37A1F0C8BD7}">
      <dgm:prSet phldrT="[Text]"/>
      <dgm:spPr/>
      <dgm:t>
        <a:bodyPr/>
        <a:lstStyle/>
        <a:p>
          <a:r>
            <a:rPr lang="en-US" dirty="0" smtClean="0"/>
            <a:t>Facilities and Equipment</a:t>
          </a:r>
          <a:endParaRPr lang="en-US" dirty="0"/>
        </a:p>
      </dgm:t>
    </dgm:pt>
    <dgm:pt modelId="{15A1B5AC-770A-4B66-AE02-07E55BC36EA3}" type="parTrans" cxnId="{3434F1D8-AD6A-4A1D-B6D5-83ECF7DE5AB9}">
      <dgm:prSet/>
      <dgm:spPr/>
      <dgm:t>
        <a:bodyPr/>
        <a:lstStyle/>
        <a:p>
          <a:endParaRPr lang="en-US"/>
        </a:p>
      </dgm:t>
    </dgm:pt>
    <dgm:pt modelId="{6FACA0D2-0E95-4A2A-A120-65DB690F9F64}" type="sibTrans" cxnId="{3434F1D8-AD6A-4A1D-B6D5-83ECF7DE5AB9}">
      <dgm:prSet/>
      <dgm:spPr/>
      <dgm:t>
        <a:bodyPr/>
        <a:lstStyle/>
        <a:p>
          <a:endParaRPr lang="en-US"/>
        </a:p>
      </dgm:t>
    </dgm:pt>
    <dgm:pt modelId="{0DEA5405-F099-4A7C-8EBB-A6AEE0E071E5}">
      <dgm:prSet phldrT="[Text]"/>
      <dgm:spPr/>
      <dgm:t>
        <a:bodyPr/>
        <a:lstStyle/>
        <a:p>
          <a:r>
            <a:rPr lang="en-US" dirty="0" smtClean="0"/>
            <a:t>Funding</a:t>
          </a:r>
          <a:endParaRPr lang="en-US" dirty="0"/>
        </a:p>
      </dgm:t>
    </dgm:pt>
    <dgm:pt modelId="{A29FA547-D333-4030-9FB2-B2066F50BF64}" type="parTrans" cxnId="{9B6F9666-7923-4F57-8348-A5B91BFF5C5A}">
      <dgm:prSet/>
      <dgm:spPr/>
      <dgm:t>
        <a:bodyPr/>
        <a:lstStyle/>
        <a:p>
          <a:endParaRPr lang="en-US"/>
        </a:p>
      </dgm:t>
    </dgm:pt>
    <dgm:pt modelId="{67F8D731-BAA2-4AE8-A82A-75B706CAE795}" type="sibTrans" cxnId="{9B6F9666-7923-4F57-8348-A5B91BFF5C5A}">
      <dgm:prSet/>
      <dgm:spPr/>
      <dgm:t>
        <a:bodyPr/>
        <a:lstStyle/>
        <a:p>
          <a:endParaRPr lang="en-US"/>
        </a:p>
      </dgm:t>
    </dgm:pt>
    <dgm:pt modelId="{F555AAC4-6236-4548-8925-4F466D8A2C36}" type="pres">
      <dgm:prSet presAssocID="{06975C03-8B55-4125-895F-5E2E6AAC0859}" presName="Name0" presStyleCnt="0">
        <dgm:presLayoutVars>
          <dgm:dir/>
          <dgm:resizeHandles val="exact"/>
        </dgm:presLayoutVars>
      </dgm:prSet>
      <dgm:spPr/>
    </dgm:pt>
    <dgm:pt modelId="{CF49D985-39EB-4A1B-BF2E-C45C63E5C59E}" type="pres">
      <dgm:prSet presAssocID="{06975C03-8B55-4125-895F-5E2E6AAC0859}" presName="fgShape" presStyleLbl="fgShp" presStyleIdx="0" presStyleCnt="1"/>
      <dgm:spPr/>
    </dgm:pt>
    <dgm:pt modelId="{8D8AEDBD-2970-4275-BA2E-D19338EB4FD9}" type="pres">
      <dgm:prSet presAssocID="{06975C03-8B55-4125-895F-5E2E6AAC0859}" presName="linComp" presStyleCnt="0"/>
      <dgm:spPr/>
    </dgm:pt>
    <dgm:pt modelId="{45DA2140-118A-4CEB-8120-7C98448CEAF8}" type="pres">
      <dgm:prSet presAssocID="{6B063DC1-1242-4B3B-B0A2-59C08BA74523}" presName="compNode" presStyleCnt="0"/>
      <dgm:spPr/>
    </dgm:pt>
    <dgm:pt modelId="{7754619F-7078-472F-96CC-B47C795E4205}" type="pres">
      <dgm:prSet presAssocID="{6B063DC1-1242-4B3B-B0A2-59C08BA74523}" presName="bkgdShape" presStyleLbl="node1" presStyleIdx="0" presStyleCnt="3"/>
      <dgm:spPr/>
      <dgm:t>
        <a:bodyPr/>
        <a:lstStyle/>
        <a:p>
          <a:endParaRPr lang="en-US"/>
        </a:p>
      </dgm:t>
    </dgm:pt>
    <dgm:pt modelId="{6127AF39-4CC0-4874-9B63-F58DCE2AA5E5}" type="pres">
      <dgm:prSet presAssocID="{6B063DC1-1242-4B3B-B0A2-59C08BA74523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F5668-A632-4E18-90BF-151D713F98DA}" type="pres">
      <dgm:prSet presAssocID="{6B063DC1-1242-4B3B-B0A2-59C08BA74523}" presName="invisiNode" presStyleLbl="node1" presStyleIdx="0" presStyleCnt="3"/>
      <dgm:spPr/>
    </dgm:pt>
    <dgm:pt modelId="{DDF6BDB4-0CCE-4C4F-96E4-6B7EFDF0266C}" type="pres">
      <dgm:prSet presAssocID="{6B063DC1-1242-4B3B-B0A2-59C08BA74523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344F30D-27AF-4D47-84D4-04E8D7BE7520}" type="pres">
      <dgm:prSet presAssocID="{1245D54C-C43A-464D-B9C8-5C5CB1A8B73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2CD9C2C-4180-41C6-B26F-8E7B95B01441}" type="pres">
      <dgm:prSet presAssocID="{558A37AC-C9DE-4285-B710-C37A1F0C8BD7}" presName="compNode" presStyleCnt="0"/>
      <dgm:spPr/>
    </dgm:pt>
    <dgm:pt modelId="{EF838D8B-B817-4503-9DE1-7163AC7B7043}" type="pres">
      <dgm:prSet presAssocID="{558A37AC-C9DE-4285-B710-C37A1F0C8BD7}" presName="bkgdShape" presStyleLbl="node1" presStyleIdx="1" presStyleCnt="3"/>
      <dgm:spPr/>
      <dgm:t>
        <a:bodyPr/>
        <a:lstStyle/>
        <a:p>
          <a:endParaRPr lang="en-US"/>
        </a:p>
      </dgm:t>
    </dgm:pt>
    <dgm:pt modelId="{872B6E47-5EC6-4017-AE97-987948E15058}" type="pres">
      <dgm:prSet presAssocID="{558A37AC-C9DE-4285-B710-C37A1F0C8BD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D1B911-E332-444F-A74C-8E63F45F3AAD}" type="pres">
      <dgm:prSet presAssocID="{558A37AC-C9DE-4285-B710-C37A1F0C8BD7}" presName="invisiNode" presStyleLbl="node1" presStyleIdx="1" presStyleCnt="3"/>
      <dgm:spPr/>
    </dgm:pt>
    <dgm:pt modelId="{E0F7C957-83B3-4DB9-AED0-AD7B31857096}" type="pres">
      <dgm:prSet presAssocID="{558A37AC-C9DE-4285-B710-C37A1F0C8BD7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33F69B4-E6E7-474A-8FF6-3C646693325B}" type="pres">
      <dgm:prSet presAssocID="{6FACA0D2-0E95-4A2A-A120-65DB690F9F6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436F44A-D97E-4540-856B-95A264367296}" type="pres">
      <dgm:prSet presAssocID="{0DEA5405-F099-4A7C-8EBB-A6AEE0E071E5}" presName="compNode" presStyleCnt="0"/>
      <dgm:spPr/>
    </dgm:pt>
    <dgm:pt modelId="{99A5B5E0-154D-4C96-990F-CA5AD4B24796}" type="pres">
      <dgm:prSet presAssocID="{0DEA5405-F099-4A7C-8EBB-A6AEE0E071E5}" presName="bkgdShape" presStyleLbl="node1" presStyleIdx="2" presStyleCnt="3"/>
      <dgm:spPr/>
      <dgm:t>
        <a:bodyPr/>
        <a:lstStyle/>
        <a:p>
          <a:endParaRPr lang="en-US"/>
        </a:p>
      </dgm:t>
    </dgm:pt>
    <dgm:pt modelId="{8FF0B969-78EB-4EA9-AD6F-49B6B8C1601C}" type="pres">
      <dgm:prSet presAssocID="{0DEA5405-F099-4A7C-8EBB-A6AEE0E071E5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AE4E06-BDB1-4806-A45A-A29FB1EC9A8E}" type="pres">
      <dgm:prSet presAssocID="{0DEA5405-F099-4A7C-8EBB-A6AEE0E071E5}" presName="invisiNode" presStyleLbl="node1" presStyleIdx="2" presStyleCnt="3"/>
      <dgm:spPr/>
    </dgm:pt>
    <dgm:pt modelId="{0462DCE9-DC10-4454-956C-ACA33F9BE780}" type="pres">
      <dgm:prSet presAssocID="{0DEA5405-F099-4A7C-8EBB-A6AEE0E071E5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E03264F-8423-4DCE-9D84-BDC73B0279A3}" srcId="{06975C03-8B55-4125-895F-5E2E6AAC0859}" destId="{6B063DC1-1242-4B3B-B0A2-59C08BA74523}" srcOrd="0" destOrd="0" parTransId="{00EA0C94-9EC1-4CE6-899C-0A0943D03BDF}" sibTransId="{1245D54C-C43A-464D-B9C8-5C5CB1A8B739}"/>
    <dgm:cxn modelId="{076ED5B1-431E-4AEA-A182-34F1587112B1}" type="presOf" srcId="{0DEA5405-F099-4A7C-8EBB-A6AEE0E071E5}" destId="{8FF0B969-78EB-4EA9-AD6F-49B6B8C1601C}" srcOrd="1" destOrd="0" presId="urn:microsoft.com/office/officeart/2005/8/layout/hList7"/>
    <dgm:cxn modelId="{6BD3E664-5457-4347-A716-84884850A8CC}" type="presOf" srcId="{6B063DC1-1242-4B3B-B0A2-59C08BA74523}" destId="{7754619F-7078-472F-96CC-B47C795E4205}" srcOrd="0" destOrd="0" presId="urn:microsoft.com/office/officeart/2005/8/layout/hList7"/>
    <dgm:cxn modelId="{F42B2D09-AA24-49E7-AA51-3D57B6438DEE}" type="presOf" srcId="{558A37AC-C9DE-4285-B710-C37A1F0C8BD7}" destId="{EF838D8B-B817-4503-9DE1-7163AC7B7043}" srcOrd="0" destOrd="0" presId="urn:microsoft.com/office/officeart/2005/8/layout/hList7"/>
    <dgm:cxn modelId="{B449EE42-C09E-4D20-ADF3-FD33D044AAC8}" type="presOf" srcId="{06975C03-8B55-4125-895F-5E2E6AAC0859}" destId="{F555AAC4-6236-4548-8925-4F466D8A2C36}" srcOrd="0" destOrd="0" presId="urn:microsoft.com/office/officeart/2005/8/layout/hList7"/>
    <dgm:cxn modelId="{61ACD044-9829-44A4-BBFA-BE7502E1947E}" type="presOf" srcId="{558A37AC-C9DE-4285-B710-C37A1F0C8BD7}" destId="{872B6E47-5EC6-4017-AE97-987948E15058}" srcOrd="1" destOrd="0" presId="urn:microsoft.com/office/officeart/2005/8/layout/hList7"/>
    <dgm:cxn modelId="{EB3C02DC-176A-4220-9F5C-A54CBE42B341}" type="presOf" srcId="{1245D54C-C43A-464D-B9C8-5C5CB1A8B739}" destId="{5344F30D-27AF-4D47-84D4-04E8D7BE7520}" srcOrd="0" destOrd="0" presId="urn:microsoft.com/office/officeart/2005/8/layout/hList7"/>
    <dgm:cxn modelId="{9B6F9666-7923-4F57-8348-A5B91BFF5C5A}" srcId="{06975C03-8B55-4125-895F-5E2E6AAC0859}" destId="{0DEA5405-F099-4A7C-8EBB-A6AEE0E071E5}" srcOrd="2" destOrd="0" parTransId="{A29FA547-D333-4030-9FB2-B2066F50BF64}" sibTransId="{67F8D731-BAA2-4AE8-A82A-75B706CAE795}"/>
    <dgm:cxn modelId="{CD7777ED-E85D-47C3-9310-47F2D00811D4}" type="presOf" srcId="{0DEA5405-F099-4A7C-8EBB-A6AEE0E071E5}" destId="{99A5B5E0-154D-4C96-990F-CA5AD4B24796}" srcOrd="0" destOrd="0" presId="urn:microsoft.com/office/officeart/2005/8/layout/hList7"/>
    <dgm:cxn modelId="{52B9CD16-DF82-479B-81D7-8D7421136B7C}" type="presOf" srcId="{6B063DC1-1242-4B3B-B0A2-59C08BA74523}" destId="{6127AF39-4CC0-4874-9B63-F58DCE2AA5E5}" srcOrd="1" destOrd="0" presId="urn:microsoft.com/office/officeart/2005/8/layout/hList7"/>
    <dgm:cxn modelId="{3EF82608-521F-432B-9227-502EF1821512}" type="presOf" srcId="{6FACA0D2-0E95-4A2A-A120-65DB690F9F64}" destId="{433F69B4-E6E7-474A-8FF6-3C646693325B}" srcOrd="0" destOrd="0" presId="urn:microsoft.com/office/officeart/2005/8/layout/hList7"/>
    <dgm:cxn modelId="{3434F1D8-AD6A-4A1D-B6D5-83ECF7DE5AB9}" srcId="{06975C03-8B55-4125-895F-5E2E6AAC0859}" destId="{558A37AC-C9DE-4285-B710-C37A1F0C8BD7}" srcOrd="1" destOrd="0" parTransId="{15A1B5AC-770A-4B66-AE02-07E55BC36EA3}" sibTransId="{6FACA0D2-0E95-4A2A-A120-65DB690F9F64}"/>
    <dgm:cxn modelId="{4D2EAE01-A46D-4472-971B-DA01B77458EC}" type="presParOf" srcId="{F555AAC4-6236-4548-8925-4F466D8A2C36}" destId="{CF49D985-39EB-4A1B-BF2E-C45C63E5C59E}" srcOrd="0" destOrd="0" presId="urn:microsoft.com/office/officeart/2005/8/layout/hList7"/>
    <dgm:cxn modelId="{C0F7A1F8-FF71-4421-AB59-097AA3289F8E}" type="presParOf" srcId="{F555AAC4-6236-4548-8925-4F466D8A2C36}" destId="{8D8AEDBD-2970-4275-BA2E-D19338EB4FD9}" srcOrd="1" destOrd="0" presId="urn:microsoft.com/office/officeart/2005/8/layout/hList7"/>
    <dgm:cxn modelId="{19FA9FF2-76DB-4698-9DC7-96487D4FB3A3}" type="presParOf" srcId="{8D8AEDBD-2970-4275-BA2E-D19338EB4FD9}" destId="{45DA2140-118A-4CEB-8120-7C98448CEAF8}" srcOrd="0" destOrd="0" presId="urn:microsoft.com/office/officeart/2005/8/layout/hList7"/>
    <dgm:cxn modelId="{CC157B8D-5AF4-4DD6-BCA4-0AE4380063A3}" type="presParOf" srcId="{45DA2140-118A-4CEB-8120-7C98448CEAF8}" destId="{7754619F-7078-472F-96CC-B47C795E4205}" srcOrd="0" destOrd="0" presId="urn:microsoft.com/office/officeart/2005/8/layout/hList7"/>
    <dgm:cxn modelId="{116346D0-36D5-46E7-A38A-BA2D44F164A7}" type="presParOf" srcId="{45DA2140-118A-4CEB-8120-7C98448CEAF8}" destId="{6127AF39-4CC0-4874-9B63-F58DCE2AA5E5}" srcOrd="1" destOrd="0" presId="urn:microsoft.com/office/officeart/2005/8/layout/hList7"/>
    <dgm:cxn modelId="{F59650C0-BF12-4C29-9FFD-7477BFB7672D}" type="presParOf" srcId="{45DA2140-118A-4CEB-8120-7C98448CEAF8}" destId="{313F5668-A632-4E18-90BF-151D713F98DA}" srcOrd="2" destOrd="0" presId="urn:microsoft.com/office/officeart/2005/8/layout/hList7"/>
    <dgm:cxn modelId="{202CA97A-C0F0-4766-99D9-4A03BFFCE9DA}" type="presParOf" srcId="{45DA2140-118A-4CEB-8120-7C98448CEAF8}" destId="{DDF6BDB4-0CCE-4C4F-96E4-6B7EFDF0266C}" srcOrd="3" destOrd="0" presId="urn:microsoft.com/office/officeart/2005/8/layout/hList7"/>
    <dgm:cxn modelId="{14BBC3EE-A7C1-4378-85B5-B4DD3E76BC5F}" type="presParOf" srcId="{8D8AEDBD-2970-4275-BA2E-D19338EB4FD9}" destId="{5344F30D-27AF-4D47-84D4-04E8D7BE7520}" srcOrd="1" destOrd="0" presId="urn:microsoft.com/office/officeart/2005/8/layout/hList7"/>
    <dgm:cxn modelId="{C18A7599-7478-4507-871B-834BB705029A}" type="presParOf" srcId="{8D8AEDBD-2970-4275-BA2E-D19338EB4FD9}" destId="{C2CD9C2C-4180-41C6-B26F-8E7B95B01441}" srcOrd="2" destOrd="0" presId="urn:microsoft.com/office/officeart/2005/8/layout/hList7"/>
    <dgm:cxn modelId="{3AED7C3D-EB8D-4CD4-A403-EA47E22859C0}" type="presParOf" srcId="{C2CD9C2C-4180-41C6-B26F-8E7B95B01441}" destId="{EF838D8B-B817-4503-9DE1-7163AC7B7043}" srcOrd="0" destOrd="0" presId="urn:microsoft.com/office/officeart/2005/8/layout/hList7"/>
    <dgm:cxn modelId="{F53421CC-874E-4E8F-97FE-3EF7D2F2AB0B}" type="presParOf" srcId="{C2CD9C2C-4180-41C6-B26F-8E7B95B01441}" destId="{872B6E47-5EC6-4017-AE97-987948E15058}" srcOrd="1" destOrd="0" presId="urn:microsoft.com/office/officeart/2005/8/layout/hList7"/>
    <dgm:cxn modelId="{09689E19-6668-4678-8050-4A597FB7A1F1}" type="presParOf" srcId="{C2CD9C2C-4180-41C6-B26F-8E7B95B01441}" destId="{71D1B911-E332-444F-A74C-8E63F45F3AAD}" srcOrd="2" destOrd="0" presId="urn:microsoft.com/office/officeart/2005/8/layout/hList7"/>
    <dgm:cxn modelId="{56B680E6-6987-4A53-9DCE-5631CCB7C879}" type="presParOf" srcId="{C2CD9C2C-4180-41C6-B26F-8E7B95B01441}" destId="{E0F7C957-83B3-4DB9-AED0-AD7B31857096}" srcOrd="3" destOrd="0" presId="urn:microsoft.com/office/officeart/2005/8/layout/hList7"/>
    <dgm:cxn modelId="{D3395DC7-21DA-457B-B928-23B730E68E49}" type="presParOf" srcId="{8D8AEDBD-2970-4275-BA2E-D19338EB4FD9}" destId="{433F69B4-E6E7-474A-8FF6-3C646693325B}" srcOrd="3" destOrd="0" presId="urn:microsoft.com/office/officeart/2005/8/layout/hList7"/>
    <dgm:cxn modelId="{DAEA65D4-5CE9-43AF-B2C1-81FDDD2AA3CF}" type="presParOf" srcId="{8D8AEDBD-2970-4275-BA2E-D19338EB4FD9}" destId="{A436F44A-D97E-4540-856B-95A264367296}" srcOrd="4" destOrd="0" presId="urn:microsoft.com/office/officeart/2005/8/layout/hList7"/>
    <dgm:cxn modelId="{7A77A6AA-CADB-41EE-82D9-92154BD23EAC}" type="presParOf" srcId="{A436F44A-D97E-4540-856B-95A264367296}" destId="{99A5B5E0-154D-4C96-990F-CA5AD4B24796}" srcOrd="0" destOrd="0" presId="urn:microsoft.com/office/officeart/2005/8/layout/hList7"/>
    <dgm:cxn modelId="{85885D36-0A02-4F9B-8672-1157B3468685}" type="presParOf" srcId="{A436F44A-D97E-4540-856B-95A264367296}" destId="{8FF0B969-78EB-4EA9-AD6F-49B6B8C1601C}" srcOrd="1" destOrd="0" presId="urn:microsoft.com/office/officeart/2005/8/layout/hList7"/>
    <dgm:cxn modelId="{66DCD8EE-C045-4C4F-B65C-CC86FF92332B}" type="presParOf" srcId="{A436F44A-D97E-4540-856B-95A264367296}" destId="{40AE4E06-BDB1-4806-A45A-A29FB1EC9A8E}" srcOrd="2" destOrd="0" presId="urn:microsoft.com/office/officeart/2005/8/layout/hList7"/>
    <dgm:cxn modelId="{DCEFA35F-A88B-402E-8559-D7A88A8520AB}" type="presParOf" srcId="{A436F44A-D97E-4540-856B-95A264367296}" destId="{0462DCE9-DC10-4454-956C-ACA33F9BE780}" srcOrd="3" destOrd="0" presId="urn:microsoft.com/office/officeart/2005/8/layout/hList7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AEE054-4D46-4231-AC16-DF2661CA9C5F}" type="doc">
      <dgm:prSet loTypeId="urn:microsoft.com/office/officeart/2005/8/layout/arrow5" loCatId="process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4264ADD-4028-473B-A027-243C006A72CA}">
      <dgm:prSet phldrT="[Text]"/>
      <dgm:spPr>
        <a:xfrm rot="16200000">
          <a:off x="370" y="73417"/>
          <a:ext cx="1961365" cy="1961365"/>
        </a:xfrm>
        <a:solidFill>
          <a:srgbClr val="333399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Academia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172AAA58-734D-4157-84CE-4A2441A2852B}" type="parTrans" cxnId="{5C784CDC-97D9-4C18-9679-46BA208432C6}">
      <dgm:prSet/>
      <dgm:spPr/>
      <dgm:t>
        <a:bodyPr/>
        <a:lstStyle/>
        <a:p>
          <a:endParaRPr lang="en-US"/>
        </a:p>
      </dgm:t>
    </dgm:pt>
    <dgm:pt modelId="{2EAF5070-E306-4487-BD78-F3E7E86EBBE8}" type="sibTrans" cxnId="{5C784CDC-97D9-4C18-9679-46BA208432C6}">
      <dgm:prSet/>
      <dgm:spPr/>
      <dgm:t>
        <a:bodyPr/>
        <a:lstStyle/>
        <a:p>
          <a:endParaRPr lang="en-US"/>
        </a:p>
      </dgm:t>
    </dgm:pt>
    <dgm:pt modelId="{05C18473-4682-4A84-B19A-7467AD02A462}">
      <dgm:prSet phldrT="[Text]"/>
      <dgm:spPr>
        <a:xfrm rot="5400000">
          <a:off x="2067227" y="73417"/>
          <a:ext cx="1961365" cy="1961365"/>
        </a:xfrm>
        <a:solidFill>
          <a:srgbClr val="333399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Industry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E92923A6-DAD0-4FC9-84C7-6FBE15EB3A2F}" type="parTrans" cxnId="{A6BF8E0D-679E-4915-9EA0-7EE87151EE73}">
      <dgm:prSet/>
      <dgm:spPr/>
      <dgm:t>
        <a:bodyPr/>
        <a:lstStyle/>
        <a:p>
          <a:endParaRPr lang="en-US"/>
        </a:p>
      </dgm:t>
    </dgm:pt>
    <dgm:pt modelId="{F47B33FC-8739-4D2E-946C-823B8F0C47F5}" type="sibTrans" cxnId="{A6BF8E0D-679E-4915-9EA0-7EE87151EE73}">
      <dgm:prSet/>
      <dgm:spPr/>
      <dgm:t>
        <a:bodyPr/>
        <a:lstStyle/>
        <a:p>
          <a:endParaRPr lang="en-US"/>
        </a:p>
      </dgm:t>
    </dgm:pt>
    <dgm:pt modelId="{E086973D-0CA8-41AC-8523-9CCD9C66B78A}" type="pres">
      <dgm:prSet presAssocID="{83AEE054-4D46-4231-AC16-DF2661CA9C5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0D5040-6A8D-42BB-93B9-8702D0DB89AD}" type="pres">
      <dgm:prSet presAssocID="{54264ADD-4028-473B-A027-243C006A72CA}" presName="arrow" presStyleLbl="node1" presStyleIdx="0" presStyleCnt="2">
        <dgm:presLayoutVars>
          <dgm:bulletEnabled val="1"/>
        </dgm:presLayoutVars>
      </dgm:prSet>
      <dgm:spPr>
        <a:prstGeom prst="downArrow">
          <a:avLst>
            <a:gd name="adj1" fmla="val 50000"/>
            <a:gd name="adj2" fmla="val 35000"/>
          </a:avLst>
        </a:prstGeom>
      </dgm:spPr>
      <dgm:t>
        <a:bodyPr/>
        <a:lstStyle/>
        <a:p>
          <a:endParaRPr lang="en-US"/>
        </a:p>
      </dgm:t>
    </dgm:pt>
    <dgm:pt modelId="{592CDDCE-F4FF-4B28-B52E-D2FB48B69ED7}" type="pres">
      <dgm:prSet presAssocID="{05C18473-4682-4A84-B19A-7467AD02A462}" presName="arrow" presStyleLbl="node1" presStyleIdx="1" presStyleCnt="2">
        <dgm:presLayoutVars>
          <dgm:bulletEnabled val="1"/>
        </dgm:presLayoutVars>
      </dgm:prSet>
      <dgm:spPr>
        <a:prstGeom prst="downArrow">
          <a:avLst>
            <a:gd name="adj1" fmla="val 50000"/>
            <a:gd name="adj2" fmla="val 35000"/>
          </a:avLst>
        </a:prstGeom>
      </dgm:spPr>
      <dgm:t>
        <a:bodyPr/>
        <a:lstStyle/>
        <a:p>
          <a:endParaRPr lang="en-US"/>
        </a:p>
      </dgm:t>
    </dgm:pt>
  </dgm:ptLst>
  <dgm:cxnLst>
    <dgm:cxn modelId="{AB5DE1F9-0A56-4DEE-B186-8114B9FACA3D}" type="presOf" srcId="{54264ADD-4028-473B-A027-243C006A72CA}" destId="{F20D5040-6A8D-42BB-93B9-8702D0DB89AD}" srcOrd="0" destOrd="0" presId="urn:microsoft.com/office/officeart/2005/8/layout/arrow5"/>
    <dgm:cxn modelId="{5C784CDC-97D9-4C18-9679-46BA208432C6}" srcId="{83AEE054-4D46-4231-AC16-DF2661CA9C5F}" destId="{54264ADD-4028-473B-A027-243C006A72CA}" srcOrd="0" destOrd="0" parTransId="{172AAA58-734D-4157-84CE-4A2441A2852B}" sibTransId="{2EAF5070-E306-4487-BD78-F3E7E86EBBE8}"/>
    <dgm:cxn modelId="{A6BF8E0D-679E-4915-9EA0-7EE87151EE73}" srcId="{83AEE054-4D46-4231-AC16-DF2661CA9C5F}" destId="{05C18473-4682-4A84-B19A-7467AD02A462}" srcOrd="1" destOrd="0" parTransId="{E92923A6-DAD0-4FC9-84C7-6FBE15EB3A2F}" sibTransId="{F47B33FC-8739-4D2E-946C-823B8F0C47F5}"/>
    <dgm:cxn modelId="{3A48DB28-1E3E-4A8E-A213-509D778E22CB}" type="presOf" srcId="{05C18473-4682-4A84-B19A-7467AD02A462}" destId="{592CDDCE-F4FF-4B28-B52E-D2FB48B69ED7}" srcOrd="0" destOrd="0" presId="urn:microsoft.com/office/officeart/2005/8/layout/arrow5"/>
    <dgm:cxn modelId="{117A028E-FB1F-4C91-AD51-5779A5083BA8}" type="presOf" srcId="{83AEE054-4D46-4231-AC16-DF2661CA9C5F}" destId="{E086973D-0CA8-41AC-8523-9CCD9C66B78A}" srcOrd="0" destOrd="0" presId="urn:microsoft.com/office/officeart/2005/8/layout/arrow5"/>
    <dgm:cxn modelId="{4E5B0E36-6EE1-4015-9B43-4E5FECDFA749}" type="presParOf" srcId="{E086973D-0CA8-41AC-8523-9CCD9C66B78A}" destId="{F20D5040-6A8D-42BB-93B9-8702D0DB89AD}" srcOrd="0" destOrd="0" presId="urn:microsoft.com/office/officeart/2005/8/layout/arrow5"/>
    <dgm:cxn modelId="{F4AE18D0-DC9E-40F3-8A54-A059D227484B}" type="presParOf" srcId="{E086973D-0CA8-41AC-8523-9CCD9C66B78A}" destId="{592CDDCE-F4FF-4B28-B52E-D2FB48B69ED7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8DE2FD-015F-433F-945B-B7936061521E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049951-9DAF-410D-8A63-142AFE92EDD3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1400" dirty="0" smtClean="0"/>
            <a:t>Executive Director-Markus </a:t>
          </a:r>
          <a:r>
            <a:rPr lang="en-US" sz="1400" dirty="0" err="1" smtClean="0"/>
            <a:t>Dettenhofer</a:t>
          </a:r>
          <a:endParaRPr lang="en-US" sz="1400" dirty="0"/>
        </a:p>
      </dgm:t>
    </dgm:pt>
    <dgm:pt modelId="{8B06AF6B-A254-4830-891C-F10E077A86D7}" type="parTrans" cxnId="{87E0B882-CE04-4897-B4E0-9FCF844091BC}">
      <dgm:prSet/>
      <dgm:spPr/>
      <dgm:t>
        <a:bodyPr/>
        <a:lstStyle/>
        <a:p>
          <a:endParaRPr lang="en-US" sz="1400"/>
        </a:p>
      </dgm:t>
    </dgm:pt>
    <dgm:pt modelId="{3693851F-ECB5-43B4-BE68-2FB2114ADBC5}" type="sibTrans" cxnId="{87E0B882-CE04-4897-B4E0-9FCF844091BC}">
      <dgm:prSet/>
      <dgm:spPr/>
      <dgm:t>
        <a:bodyPr/>
        <a:lstStyle/>
        <a:p>
          <a:endParaRPr lang="en-US" sz="1400"/>
        </a:p>
      </dgm:t>
    </dgm:pt>
    <dgm:pt modelId="{AFC6A799-650B-4EF7-AC23-EAB435A016A1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400" dirty="0" smtClean="0"/>
            <a:t>Organizational Director-Jiri </a:t>
          </a:r>
          <a:r>
            <a:rPr lang="en-US" sz="1400" dirty="0" err="1" smtClean="0"/>
            <a:t>Deml</a:t>
          </a:r>
          <a:endParaRPr lang="en-US" sz="1400" dirty="0"/>
        </a:p>
      </dgm:t>
    </dgm:pt>
    <dgm:pt modelId="{3E25726C-D8F8-430B-9A97-A28B6CA54C91}" type="parTrans" cxnId="{7F2DEE99-9265-4AD5-A3C4-BC1FD04F670F}">
      <dgm:prSet/>
      <dgm:spPr/>
      <dgm:t>
        <a:bodyPr/>
        <a:lstStyle/>
        <a:p>
          <a:endParaRPr lang="en-US" sz="1400"/>
        </a:p>
      </dgm:t>
    </dgm:pt>
    <dgm:pt modelId="{7C83AAE4-9ED4-443D-A997-DD35085E86AA}" type="sibTrans" cxnId="{7F2DEE99-9265-4AD5-A3C4-BC1FD04F670F}">
      <dgm:prSet/>
      <dgm:spPr/>
      <dgm:t>
        <a:bodyPr/>
        <a:lstStyle/>
        <a:p>
          <a:endParaRPr lang="en-US" sz="1400"/>
        </a:p>
      </dgm:t>
    </dgm:pt>
    <dgm:pt modelId="{8FDFB903-6958-4611-91E5-EF75530B058B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400" dirty="0" smtClean="0"/>
            <a:t>Scientific Director-to be hired</a:t>
          </a:r>
          <a:endParaRPr lang="en-US" sz="1400" dirty="0"/>
        </a:p>
      </dgm:t>
    </dgm:pt>
    <dgm:pt modelId="{2590F69E-36E8-4F5E-94BE-BAA1607A7964}" type="parTrans" cxnId="{141F0708-B7E1-4205-A21A-3E706C8516D5}">
      <dgm:prSet/>
      <dgm:spPr/>
      <dgm:t>
        <a:bodyPr/>
        <a:lstStyle/>
        <a:p>
          <a:endParaRPr lang="en-US" sz="1400"/>
        </a:p>
      </dgm:t>
    </dgm:pt>
    <dgm:pt modelId="{D465D70E-DDCF-438B-9BCE-18CE68140AB2}" type="sibTrans" cxnId="{141F0708-B7E1-4205-A21A-3E706C8516D5}">
      <dgm:prSet/>
      <dgm:spPr/>
      <dgm:t>
        <a:bodyPr/>
        <a:lstStyle/>
        <a:p>
          <a:endParaRPr lang="en-US" sz="1400"/>
        </a:p>
      </dgm:t>
    </dgm:pt>
    <dgm:pt modelId="{5C1AF3B9-7F7D-465A-B832-8B9423122ABA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400" dirty="0" smtClean="0"/>
            <a:t>Commercialization Director-to be hired</a:t>
          </a:r>
          <a:endParaRPr lang="en-US" sz="1400" dirty="0"/>
        </a:p>
      </dgm:t>
    </dgm:pt>
    <dgm:pt modelId="{85865B72-BB27-415C-A265-5CE19696FF15}" type="parTrans" cxnId="{BE9624FB-3A64-47F2-BD42-F9607E4B3696}">
      <dgm:prSet/>
      <dgm:spPr/>
      <dgm:t>
        <a:bodyPr/>
        <a:lstStyle/>
        <a:p>
          <a:endParaRPr lang="en-US" sz="1400"/>
        </a:p>
      </dgm:t>
    </dgm:pt>
    <dgm:pt modelId="{680BA2CD-62E9-4293-8C28-8B0750D49014}" type="sibTrans" cxnId="{BE9624FB-3A64-47F2-BD42-F9607E4B3696}">
      <dgm:prSet/>
      <dgm:spPr/>
      <dgm:t>
        <a:bodyPr/>
        <a:lstStyle/>
        <a:p>
          <a:endParaRPr lang="en-US" sz="1400"/>
        </a:p>
      </dgm:t>
    </dgm:pt>
    <dgm:pt modelId="{04049A1B-4219-46F3-866E-CB42F49DD357}">
      <dgm:prSet phldrT="[Text]" custT="1"/>
      <dgm:spPr/>
      <dgm:t>
        <a:bodyPr/>
        <a:lstStyle/>
        <a:p>
          <a:r>
            <a:rPr lang="en-US" sz="1400" dirty="0" smtClean="0"/>
            <a:t>Grant Office</a:t>
          </a:r>
          <a:endParaRPr lang="en-US" sz="1400" dirty="0"/>
        </a:p>
      </dgm:t>
    </dgm:pt>
    <dgm:pt modelId="{1551928A-D8AB-4850-A2E1-C23B0C155D53}" type="parTrans" cxnId="{3102100E-E84F-4047-8256-E7A9ACBB79D3}">
      <dgm:prSet/>
      <dgm:spPr/>
      <dgm:t>
        <a:bodyPr/>
        <a:lstStyle/>
        <a:p>
          <a:endParaRPr lang="en-US" sz="1400"/>
        </a:p>
      </dgm:t>
    </dgm:pt>
    <dgm:pt modelId="{DAB2C9D8-B397-49CC-AD71-3F0B92FDB401}" type="sibTrans" cxnId="{3102100E-E84F-4047-8256-E7A9ACBB79D3}">
      <dgm:prSet/>
      <dgm:spPr/>
      <dgm:t>
        <a:bodyPr/>
        <a:lstStyle/>
        <a:p>
          <a:endParaRPr lang="en-US" sz="1400"/>
        </a:p>
      </dgm:t>
    </dgm:pt>
    <dgm:pt modelId="{39A46EC6-3882-4B08-9C0B-A960693B2CC9}">
      <dgm:prSet phldrT="[Text]" custT="1"/>
      <dgm:spPr/>
      <dgm:t>
        <a:bodyPr/>
        <a:lstStyle/>
        <a:p>
          <a:r>
            <a:rPr lang="en-US" sz="1400" dirty="0" smtClean="0"/>
            <a:t>Scientific Project Management</a:t>
          </a:r>
          <a:endParaRPr lang="en-US" sz="1400" dirty="0"/>
        </a:p>
      </dgm:t>
    </dgm:pt>
    <dgm:pt modelId="{D2E7A0B2-ADB1-4BE6-89E4-76A5A99E0915}" type="parTrans" cxnId="{22E73AC5-1350-4A70-BE9A-E33B02B1E6D9}">
      <dgm:prSet/>
      <dgm:spPr/>
      <dgm:t>
        <a:bodyPr/>
        <a:lstStyle/>
        <a:p>
          <a:endParaRPr lang="en-US" sz="1400"/>
        </a:p>
      </dgm:t>
    </dgm:pt>
    <dgm:pt modelId="{5B5752AF-C2A8-4A2E-99E8-C9F92D15CA66}" type="sibTrans" cxnId="{22E73AC5-1350-4A70-BE9A-E33B02B1E6D9}">
      <dgm:prSet/>
      <dgm:spPr/>
      <dgm:t>
        <a:bodyPr/>
        <a:lstStyle/>
        <a:p>
          <a:endParaRPr lang="en-US" sz="1400"/>
        </a:p>
      </dgm:t>
    </dgm:pt>
    <dgm:pt modelId="{4016C37B-A8AB-41C4-9FD1-71E68511EE75}">
      <dgm:prSet phldrT="[Text]" custT="1"/>
      <dgm:spPr/>
      <dgm:t>
        <a:bodyPr/>
        <a:lstStyle/>
        <a:p>
          <a:r>
            <a:rPr lang="en-US" sz="1400" dirty="0" smtClean="0"/>
            <a:t>Finance Office</a:t>
          </a:r>
          <a:endParaRPr lang="en-US" sz="1400" dirty="0"/>
        </a:p>
      </dgm:t>
    </dgm:pt>
    <dgm:pt modelId="{A19759AA-7825-4D44-A260-6F8CFA44F99C}" type="parTrans" cxnId="{1DE82C32-AF61-4E32-AAC0-7437D60340C1}">
      <dgm:prSet/>
      <dgm:spPr/>
      <dgm:t>
        <a:bodyPr/>
        <a:lstStyle/>
        <a:p>
          <a:endParaRPr lang="en-US" sz="1400"/>
        </a:p>
      </dgm:t>
    </dgm:pt>
    <dgm:pt modelId="{AB98080F-FAA3-42DE-8ACB-CA36768F9F36}" type="sibTrans" cxnId="{1DE82C32-AF61-4E32-AAC0-7437D60340C1}">
      <dgm:prSet/>
      <dgm:spPr/>
      <dgm:t>
        <a:bodyPr/>
        <a:lstStyle/>
        <a:p>
          <a:endParaRPr lang="en-US" sz="1400"/>
        </a:p>
      </dgm:t>
    </dgm:pt>
    <dgm:pt modelId="{AAB3A94E-8A86-4F24-8594-3BA57055D0FF}">
      <dgm:prSet phldrT="[Text]" custT="1"/>
      <dgm:spPr/>
      <dgm:t>
        <a:bodyPr/>
        <a:lstStyle/>
        <a:p>
          <a:r>
            <a:rPr lang="en-US" sz="1400" dirty="0" smtClean="0"/>
            <a:t>Project Management</a:t>
          </a:r>
          <a:endParaRPr lang="en-US" sz="1400" dirty="0"/>
        </a:p>
      </dgm:t>
    </dgm:pt>
    <dgm:pt modelId="{CF5208A7-69D7-418C-BA50-115444BFBA6F}" type="parTrans" cxnId="{814040B8-2D1A-4649-BC1F-5243FC7BBE46}">
      <dgm:prSet/>
      <dgm:spPr/>
      <dgm:t>
        <a:bodyPr/>
        <a:lstStyle/>
        <a:p>
          <a:endParaRPr lang="en-US" sz="1400"/>
        </a:p>
      </dgm:t>
    </dgm:pt>
    <dgm:pt modelId="{E00E207A-4D8C-47FA-B251-B64B53CBAAA3}" type="sibTrans" cxnId="{814040B8-2D1A-4649-BC1F-5243FC7BBE46}">
      <dgm:prSet/>
      <dgm:spPr/>
      <dgm:t>
        <a:bodyPr/>
        <a:lstStyle/>
        <a:p>
          <a:endParaRPr lang="en-US" sz="1400"/>
        </a:p>
      </dgm:t>
    </dgm:pt>
    <dgm:pt modelId="{5E178F0E-F08A-4860-B4FD-E0A9D443B1D4}">
      <dgm:prSet phldrT="[Text]" custT="1"/>
      <dgm:spPr/>
      <dgm:t>
        <a:bodyPr/>
        <a:lstStyle/>
        <a:p>
          <a:r>
            <a:rPr lang="en-US" sz="1400" dirty="0" smtClean="0"/>
            <a:t>Information System</a:t>
          </a:r>
          <a:endParaRPr lang="en-US" sz="1400" dirty="0"/>
        </a:p>
      </dgm:t>
    </dgm:pt>
    <dgm:pt modelId="{24CA4D5E-0207-4602-8FD3-9B69EDF48E59}" type="parTrans" cxnId="{8F929530-3BAE-4F9F-B4F0-74D34305728C}">
      <dgm:prSet/>
      <dgm:spPr/>
      <dgm:t>
        <a:bodyPr/>
        <a:lstStyle/>
        <a:p>
          <a:endParaRPr lang="en-US" sz="1400"/>
        </a:p>
      </dgm:t>
    </dgm:pt>
    <dgm:pt modelId="{135D6203-E2FC-4E68-AEAD-C9FEC75E46AC}" type="sibTrans" cxnId="{8F929530-3BAE-4F9F-B4F0-74D34305728C}">
      <dgm:prSet/>
      <dgm:spPr/>
      <dgm:t>
        <a:bodyPr/>
        <a:lstStyle/>
        <a:p>
          <a:endParaRPr lang="en-US" sz="1400"/>
        </a:p>
      </dgm:t>
    </dgm:pt>
    <dgm:pt modelId="{D5BC60B0-9517-4407-9CC0-301411565CF3}">
      <dgm:prSet phldrT="[Text]" custT="1"/>
      <dgm:spPr/>
      <dgm:t>
        <a:bodyPr/>
        <a:lstStyle/>
        <a:p>
          <a:r>
            <a:rPr lang="en-US" sz="1400" dirty="0" smtClean="0"/>
            <a:t>Human Resources</a:t>
          </a:r>
          <a:endParaRPr lang="en-US" sz="1400" dirty="0"/>
        </a:p>
      </dgm:t>
    </dgm:pt>
    <dgm:pt modelId="{F906DF97-69B0-4C08-9F7E-7195A58788CA}" type="parTrans" cxnId="{1C8DAC6A-72BD-4C28-89B4-F9BC2BE7240A}">
      <dgm:prSet/>
      <dgm:spPr/>
      <dgm:t>
        <a:bodyPr/>
        <a:lstStyle/>
        <a:p>
          <a:endParaRPr lang="en-US" sz="1400"/>
        </a:p>
      </dgm:t>
    </dgm:pt>
    <dgm:pt modelId="{4E81F785-17D8-4171-BFD9-796846B0A93E}" type="sibTrans" cxnId="{1C8DAC6A-72BD-4C28-89B4-F9BC2BE7240A}">
      <dgm:prSet/>
      <dgm:spPr/>
      <dgm:t>
        <a:bodyPr/>
        <a:lstStyle/>
        <a:p>
          <a:endParaRPr lang="en-US" sz="1400"/>
        </a:p>
      </dgm:t>
    </dgm:pt>
    <dgm:pt modelId="{5B513910-D648-434A-BC92-C2089441B17E}">
      <dgm:prSet phldrT="[Text]" custT="1"/>
      <dgm:spPr/>
      <dgm:t>
        <a:bodyPr/>
        <a:lstStyle/>
        <a:p>
          <a:r>
            <a:rPr lang="en-US" sz="1400" dirty="0" smtClean="0"/>
            <a:t>Marketing and PR</a:t>
          </a:r>
          <a:endParaRPr lang="en-US" sz="1400" dirty="0"/>
        </a:p>
      </dgm:t>
    </dgm:pt>
    <dgm:pt modelId="{917AB999-004D-4C28-9E87-5179C5EDC627}" type="parTrans" cxnId="{07D04663-61FE-45E0-8AD6-52589EEE0412}">
      <dgm:prSet/>
      <dgm:spPr/>
      <dgm:t>
        <a:bodyPr/>
        <a:lstStyle/>
        <a:p>
          <a:endParaRPr lang="en-US" sz="1400"/>
        </a:p>
      </dgm:t>
    </dgm:pt>
    <dgm:pt modelId="{74F3CB49-ECCE-453F-8792-0128773C7F05}" type="sibTrans" cxnId="{07D04663-61FE-45E0-8AD6-52589EEE0412}">
      <dgm:prSet/>
      <dgm:spPr/>
      <dgm:t>
        <a:bodyPr/>
        <a:lstStyle/>
        <a:p>
          <a:endParaRPr lang="en-US" sz="1400"/>
        </a:p>
      </dgm:t>
    </dgm:pt>
    <dgm:pt modelId="{0E237536-132A-41E7-B137-C1B4D9EA29D0}">
      <dgm:prSet phldrT="[Text]" custT="1"/>
      <dgm:spPr/>
      <dgm:t>
        <a:bodyPr/>
        <a:lstStyle/>
        <a:p>
          <a:r>
            <a:rPr lang="en-US" sz="1400" dirty="0" smtClean="0"/>
            <a:t>Science Scouting</a:t>
          </a:r>
          <a:endParaRPr lang="en-US" sz="1400" dirty="0"/>
        </a:p>
      </dgm:t>
    </dgm:pt>
    <dgm:pt modelId="{91D17E12-5B1F-494E-AA09-B0235789307F}" type="parTrans" cxnId="{8BF47826-DB4A-40B6-9FC8-D2AA0B5920D4}">
      <dgm:prSet/>
      <dgm:spPr/>
      <dgm:t>
        <a:bodyPr/>
        <a:lstStyle/>
        <a:p>
          <a:endParaRPr lang="en-US" sz="1400"/>
        </a:p>
      </dgm:t>
    </dgm:pt>
    <dgm:pt modelId="{0F625B18-5587-4B7D-81FC-A015CE53B2A1}" type="sibTrans" cxnId="{8BF47826-DB4A-40B6-9FC8-D2AA0B5920D4}">
      <dgm:prSet/>
      <dgm:spPr/>
      <dgm:t>
        <a:bodyPr/>
        <a:lstStyle/>
        <a:p>
          <a:endParaRPr lang="en-US" sz="1400"/>
        </a:p>
      </dgm:t>
    </dgm:pt>
    <dgm:pt modelId="{542FE0C2-EF0D-4302-8657-1642E8316494}" type="pres">
      <dgm:prSet presAssocID="{C78DE2FD-015F-433F-945B-B7936061521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B16E0D0-4044-41EA-810D-EF272AEC02D8}" type="pres">
      <dgm:prSet presAssocID="{C78DE2FD-015F-433F-945B-B7936061521E}" presName="hierFlow" presStyleCnt="0"/>
      <dgm:spPr/>
    </dgm:pt>
    <dgm:pt modelId="{C656977D-0E95-449F-A53F-96CA7F609C2E}" type="pres">
      <dgm:prSet presAssocID="{C78DE2FD-015F-433F-945B-B7936061521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C1FBD51-0763-4698-B791-4A97D8E39835}" type="pres">
      <dgm:prSet presAssocID="{68049951-9DAF-410D-8A63-142AFE92EDD3}" presName="Name14" presStyleCnt="0"/>
      <dgm:spPr/>
    </dgm:pt>
    <dgm:pt modelId="{C9318526-998E-4418-9C02-BE6D1AEB37AA}" type="pres">
      <dgm:prSet presAssocID="{68049951-9DAF-410D-8A63-142AFE92EDD3}" presName="level1Shape" presStyleLbl="node0" presStyleIdx="0" presStyleCnt="1" custScaleX="349503" custScaleY="241174">
        <dgm:presLayoutVars>
          <dgm:chPref val="3"/>
        </dgm:presLayoutVars>
      </dgm:prSet>
      <dgm:spPr/>
    </dgm:pt>
    <dgm:pt modelId="{3B98BDB5-3B49-4BCB-B498-A9E3277D18AE}" type="pres">
      <dgm:prSet presAssocID="{68049951-9DAF-410D-8A63-142AFE92EDD3}" presName="hierChild2" presStyleCnt="0"/>
      <dgm:spPr/>
    </dgm:pt>
    <dgm:pt modelId="{C660DFBC-A705-4F6D-9187-CC0971866E8D}" type="pres">
      <dgm:prSet presAssocID="{3E25726C-D8F8-430B-9A97-A28B6CA54C91}" presName="Name19" presStyleLbl="parChTrans1D2" presStyleIdx="0" presStyleCnt="3"/>
      <dgm:spPr/>
    </dgm:pt>
    <dgm:pt modelId="{103F943F-DFD9-4CC9-A32F-7EAAB3FC7669}" type="pres">
      <dgm:prSet presAssocID="{AFC6A799-650B-4EF7-AC23-EAB435A016A1}" presName="Name21" presStyleCnt="0"/>
      <dgm:spPr/>
    </dgm:pt>
    <dgm:pt modelId="{067D1352-B397-411F-8472-C1D7F97611A0}" type="pres">
      <dgm:prSet presAssocID="{AFC6A799-650B-4EF7-AC23-EAB435A016A1}" presName="level2Shape" presStyleLbl="node2" presStyleIdx="0" presStyleCnt="3" custScaleX="374310" custScaleY="214802"/>
      <dgm:spPr/>
    </dgm:pt>
    <dgm:pt modelId="{8D3E34D0-CDD6-487C-98BE-D640E3AA342E}" type="pres">
      <dgm:prSet presAssocID="{AFC6A799-650B-4EF7-AC23-EAB435A016A1}" presName="hierChild3" presStyleCnt="0"/>
      <dgm:spPr/>
    </dgm:pt>
    <dgm:pt modelId="{A7A1C59C-5664-4DC6-8EE3-9E8EFE79FB11}" type="pres">
      <dgm:prSet presAssocID="{A19759AA-7825-4D44-A260-6F8CFA44F99C}" presName="Name19" presStyleLbl="parChTrans1D3" presStyleIdx="0" presStyleCnt="8"/>
      <dgm:spPr/>
    </dgm:pt>
    <dgm:pt modelId="{65AAE782-DCBB-4F6A-9FF0-D740B06F5619}" type="pres">
      <dgm:prSet presAssocID="{4016C37B-A8AB-41C4-9FD1-71E68511EE75}" presName="Name21" presStyleCnt="0"/>
      <dgm:spPr/>
    </dgm:pt>
    <dgm:pt modelId="{0EC3E377-AF8F-40BA-844F-2CBDCC9E31D6}" type="pres">
      <dgm:prSet presAssocID="{4016C37B-A8AB-41C4-9FD1-71E68511EE75}" presName="level2Shape" presStyleLbl="node3" presStyleIdx="0" presStyleCnt="8" custScaleX="150609" custScaleY="221991"/>
      <dgm:spPr/>
      <dgm:t>
        <a:bodyPr/>
        <a:lstStyle/>
        <a:p>
          <a:endParaRPr lang="en-US"/>
        </a:p>
      </dgm:t>
    </dgm:pt>
    <dgm:pt modelId="{2664F219-309D-4228-ABBB-2B38FAA208F4}" type="pres">
      <dgm:prSet presAssocID="{4016C37B-A8AB-41C4-9FD1-71E68511EE75}" presName="hierChild3" presStyleCnt="0"/>
      <dgm:spPr/>
    </dgm:pt>
    <dgm:pt modelId="{D8E39431-5FFF-4A9A-A227-E7672CFC55B2}" type="pres">
      <dgm:prSet presAssocID="{CF5208A7-69D7-418C-BA50-115444BFBA6F}" presName="Name19" presStyleLbl="parChTrans1D3" presStyleIdx="1" presStyleCnt="8"/>
      <dgm:spPr/>
    </dgm:pt>
    <dgm:pt modelId="{9016D02F-F821-4D14-97B6-016E2AF9A279}" type="pres">
      <dgm:prSet presAssocID="{AAB3A94E-8A86-4F24-8594-3BA57055D0FF}" presName="Name21" presStyleCnt="0"/>
      <dgm:spPr/>
    </dgm:pt>
    <dgm:pt modelId="{E8EBE896-3F5D-48E4-87AB-6F0046323AD0}" type="pres">
      <dgm:prSet presAssocID="{AAB3A94E-8A86-4F24-8594-3BA57055D0FF}" presName="level2Shape" presStyleLbl="node3" presStyleIdx="1" presStyleCnt="8" custScaleX="235450" custScaleY="206650"/>
      <dgm:spPr/>
    </dgm:pt>
    <dgm:pt modelId="{6EF31AA7-5B7D-44E3-9E4C-6B259DB46D68}" type="pres">
      <dgm:prSet presAssocID="{AAB3A94E-8A86-4F24-8594-3BA57055D0FF}" presName="hierChild3" presStyleCnt="0"/>
      <dgm:spPr/>
    </dgm:pt>
    <dgm:pt modelId="{1115ABBB-2A00-44D3-9FA6-1A8F22B59BBC}" type="pres">
      <dgm:prSet presAssocID="{24CA4D5E-0207-4602-8FD3-9B69EDF48E59}" presName="Name19" presStyleLbl="parChTrans1D3" presStyleIdx="2" presStyleCnt="8"/>
      <dgm:spPr/>
    </dgm:pt>
    <dgm:pt modelId="{82061151-95D2-4084-9707-81030AF6A122}" type="pres">
      <dgm:prSet presAssocID="{5E178F0E-F08A-4860-B4FD-E0A9D443B1D4}" presName="Name21" presStyleCnt="0"/>
      <dgm:spPr/>
    </dgm:pt>
    <dgm:pt modelId="{40ABBBF0-94F9-47C9-8947-014813DE5C29}" type="pres">
      <dgm:prSet presAssocID="{5E178F0E-F08A-4860-B4FD-E0A9D443B1D4}" presName="level2Shape" presStyleLbl="node3" presStyleIdx="2" presStyleCnt="8" custScaleX="209005" custScaleY="205810"/>
      <dgm:spPr/>
    </dgm:pt>
    <dgm:pt modelId="{176981BF-234D-4211-8FB6-89DCBC4644E7}" type="pres">
      <dgm:prSet presAssocID="{5E178F0E-F08A-4860-B4FD-E0A9D443B1D4}" presName="hierChild3" presStyleCnt="0"/>
      <dgm:spPr/>
    </dgm:pt>
    <dgm:pt modelId="{E7EA7BD6-833A-4837-8C92-341D3201D77D}" type="pres">
      <dgm:prSet presAssocID="{F906DF97-69B0-4C08-9F7E-7195A58788CA}" presName="Name19" presStyleLbl="parChTrans1D3" presStyleIdx="3" presStyleCnt="8"/>
      <dgm:spPr/>
    </dgm:pt>
    <dgm:pt modelId="{0C8E8EA3-863C-41DD-9AB2-45C8C82406FC}" type="pres">
      <dgm:prSet presAssocID="{D5BC60B0-9517-4407-9CC0-301411565CF3}" presName="Name21" presStyleCnt="0"/>
      <dgm:spPr/>
    </dgm:pt>
    <dgm:pt modelId="{779CD27F-A681-4595-B09B-8FCFC6C2577F}" type="pres">
      <dgm:prSet presAssocID="{D5BC60B0-9517-4407-9CC0-301411565CF3}" presName="level2Shape" presStyleLbl="node3" presStyleIdx="3" presStyleCnt="8" custScaleX="189873" custScaleY="211396"/>
      <dgm:spPr/>
    </dgm:pt>
    <dgm:pt modelId="{F70B6CEF-FAB0-4179-B0D3-DF0CFA1F70A9}" type="pres">
      <dgm:prSet presAssocID="{D5BC60B0-9517-4407-9CC0-301411565CF3}" presName="hierChild3" presStyleCnt="0"/>
      <dgm:spPr/>
    </dgm:pt>
    <dgm:pt modelId="{7F66555C-1CAE-4EA8-B771-34A5A6F72CAC}" type="pres">
      <dgm:prSet presAssocID="{2590F69E-36E8-4F5E-94BE-BAA1607A7964}" presName="Name19" presStyleLbl="parChTrans1D2" presStyleIdx="1" presStyleCnt="3"/>
      <dgm:spPr/>
    </dgm:pt>
    <dgm:pt modelId="{5669DC32-0C42-40AB-9D29-F5FE3C8C20D5}" type="pres">
      <dgm:prSet presAssocID="{8FDFB903-6958-4611-91E5-EF75530B058B}" presName="Name21" presStyleCnt="0"/>
      <dgm:spPr/>
    </dgm:pt>
    <dgm:pt modelId="{17319D33-88CD-4E50-936B-AB4D2631F4DA}" type="pres">
      <dgm:prSet presAssocID="{8FDFB903-6958-4611-91E5-EF75530B058B}" presName="level2Shape" presStyleLbl="node2" presStyleIdx="1" presStyleCnt="3" custScaleX="322478" custScaleY="223669"/>
      <dgm:spPr/>
    </dgm:pt>
    <dgm:pt modelId="{E5994198-329C-44C7-B2F9-9CA39B29E4A5}" type="pres">
      <dgm:prSet presAssocID="{8FDFB903-6958-4611-91E5-EF75530B058B}" presName="hierChild3" presStyleCnt="0"/>
      <dgm:spPr/>
    </dgm:pt>
    <dgm:pt modelId="{E846A168-C9F3-4C1F-AD06-F09F4D719E6D}" type="pres">
      <dgm:prSet presAssocID="{1551928A-D8AB-4850-A2E1-C23B0C155D53}" presName="Name19" presStyleLbl="parChTrans1D3" presStyleIdx="4" presStyleCnt="8"/>
      <dgm:spPr/>
    </dgm:pt>
    <dgm:pt modelId="{1CD1F21F-E935-4F18-971D-99A6F5CC83F1}" type="pres">
      <dgm:prSet presAssocID="{04049A1B-4219-46F3-866E-CB42F49DD357}" presName="Name21" presStyleCnt="0"/>
      <dgm:spPr/>
    </dgm:pt>
    <dgm:pt modelId="{4A7DF956-C838-4B0C-8C8F-EC36CBE20B11}" type="pres">
      <dgm:prSet presAssocID="{04049A1B-4219-46F3-866E-CB42F49DD357}" presName="level2Shape" presStyleLbl="node3" presStyleIdx="4" presStyleCnt="8" custScaleX="147023" custScaleY="210756"/>
      <dgm:spPr/>
    </dgm:pt>
    <dgm:pt modelId="{00ACBB50-AF57-4037-B2FE-D1F1215FC182}" type="pres">
      <dgm:prSet presAssocID="{04049A1B-4219-46F3-866E-CB42F49DD357}" presName="hierChild3" presStyleCnt="0"/>
      <dgm:spPr/>
    </dgm:pt>
    <dgm:pt modelId="{1CA87743-EF46-4E71-9A04-9547A6B9C8FD}" type="pres">
      <dgm:prSet presAssocID="{D2E7A0B2-ADB1-4BE6-89E4-76A5A99E0915}" presName="Name19" presStyleLbl="parChTrans1D3" presStyleIdx="5" presStyleCnt="8"/>
      <dgm:spPr/>
    </dgm:pt>
    <dgm:pt modelId="{0C9B28E2-BDD4-4637-8D2C-323FE8A28D41}" type="pres">
      <dgm:prSet presAssocID="{39A46EC6-3882-4B08-9C0B-A960693B2CC9}" presName="Name21" presStyleCnt="0"/>
      <dgm:spPr/>
    </dgm:pt>
    <dgm:pt modelId="{369226EB-28A2-4326-A2FD-E26C10E8BDD8}" type="pres">
      <dgm:prSet presAssocID="{39A46EC6-3882-4B08-9C0B-A960693B2CC9}" presName="level2Shape" presStyleLbl="node3" presStyleIdx="5" presStyleCnt="8" custScaleX="225696" custScaleY="217544"/>
      <dgm:spPr/>
    </dgm:pt>
    <dgm:pt modelId="{5F669747-326E-44BE-B2CA-3BB97A97C354}" type="pres">
      <dgm:prSet presAssocID="{39A46EC6-3882-4B08-9C0B-A960693B2CC9}" presName="hierChild3" presStyleCnt="0"/>
      <dgm:spPr/>
    </dgm:pt>
    <dgm:pt modelId="{2D88A0C7-93AB-4E1C-9F4F-969734C2BE1F}" type="pres">
      <dgm:prSet presAssocID="{85865B72-BB27-415C-A265-5CE19696FF15}" presName="Name19" presStyleLbl="parChTrans1D2" presStyleIdx="2" presStyleCnt="3"/>
      <dgm:spPr/>
    </dgm:pt>
    <dgm:pt modelId="{05B4E4AA-5FCD-47DE-9DA8-534A16CCDC61}" type="pres">
      <dgm:prSet presAssocID="{5C1AF3B9-7F7D-465A-B832-8B9423122ABA}" presName="Name21" presStyleCnt="0"/>
      <dgm:spPr/>
    </dgm:pt>
    <dgm:pt modelId="{DB9B838A-84EC-4A8D-A903-2BF954E4F050}" type="pres">
      <dgm:prSet presAssocID="{5C1AF3B9-7F7D-465A-B832-8B9423122ABA}" presName="level2Shape" presStyleLbl="node2" presStyleIdx="2" presStyleCnt="3" custScaleX="322043" custScaleY="230710"/>
      <dgm:spPr/>
      <dgm:t>
        <a:bodyPr/>
        <a:lstStyle/>
        <a:p>
          <a:endParaRPr lang="en-US"/>
        </a:p>
      </dgm:t>
    </dgm:pt>
    <dgm:pt modelId="{0864E55B-BD33-439F-A7E2-36DF5F5C2FEE}" type="pres">
      <dgm:prSet presAssocID="{5C1AF3B9-7F7D-465A-B832-8B9423122ABA}" presName="hierChild3" presStyleCnt="0"/>
      <dgm:spPr/>
    </dgm:pt>
    <dgm:pt modelId="{D8D4CF0F-35D6-4B23-B402-82FC53161F4C}" type="pres">
      <dgm:prSet presAssocID="{917AB999-004D-4C28-9E87-5179C5EDC627}" presName="Name19" presStyleLbl="parChTrans1D3" presStyleIdx="6" presStyleCnt="8"/>
      <dgm:spPr/>
    </dgm:pt>
    <dgm:pt modelId="{F2569462-7676-42CE-A788-1B38C22D6364}" type="pres">
      <dgm:prSet presAssocID="{5B513910-D648-434A-BC92-C2089441B17E}" presName="Name21" presStyleCnt="0"/>
      <dgm:spPr/>
    </dgm:pt>
    <dgm:pt modelId="{A2C70575-6EC5-441E-92EA-3D93D2006DF0}" type="pres">
      <dgm:prSet presAssocID="{5B513910-D648-434A-BC92-C2089441B17E}" presName="level2Shape" presStyleLbl="node3" presStyleIdx="6" presStyleCnt="8" custScaleX="192307" custScaleY="198019"/>
      <dgm:spPr/>
    </dgm:pt>
    <dgm:pt modelId="{54A5172C-DA8A-4880-91A4-32A8C88B0A2A}" type="pres">
      <dgm:prSet presAssocID="{5B513910-D648-434A-BC92-C2089441B17E}" presName="hierChild3" presStyleCnt="0"/>
      <dgm:spPr/>
    </dgm:pt>
    <dgm:pt modelId="{C338B6FF-8509-47E5-BDCF-555BAF5FB42A}" type="pres">
      <dgm:prSet presAssocID="{91D17E12-5B1F-494E-AA09-B0235789307F}" presName="Name19" presStyleLbl="parChTrans1D3" presStyleIdx="7" presStyleCnt="8"/>
      <dgm:spPr/>
    </dgm:pt>
    <dgm:pt modelId="{D6CA4A66-AE72-4438-9C46-D5BFEF4006BD}" type="pres">
      <dgm:prSet presAssocID="{0E237536-132A-41E7-B137-C1B4D9EA29D0}" presName="Name21" presStyleCnt="0"/>
      <dgm:spPr/>
    </dgm:pt>
    <dgm:pt modelId="{C83BCA3C-C3FC-4689-B19A-9763C8EDA4CF}" type="pres">
      <dgm:prSet presAssocID="{0E237536-132A-41E7-B137-C1B4D9EA29D0}" presName="level2Shape" presStyleLbl="node3" presStyleIdx="7" presStyleCnt="8" custScaleX="178077" custScaleY="199322"/>
      <dgm:spPr/>
    </dgm:pt>
    <dgm:pt modelId="{CB9E8DE9-647A-4259-BFCF-1CC5BB551FE0}" type="pres">
      <dgm:prSet presAssocID="{0E237536-132A-41E7-B137-C1B4D9EA29D0}" presName="hierChild3" presStyleCnt="0"/>
      <dgm:spPr/>
    </dgm:pt>
    <dgm:pt modelId="{BC0D35AE-5F45-47F3-BD89-7025F7D8B059}" type="pres">
      <dgm:prSet presAssocID="{C78DE2FD-015F-433F-945B-B7936061521E}" presName="bgShapesFlow" presStyleCnt="0"/>
      <dgm:spPr/>
    </dgm:pt>
  </dgm:ptLst>
  <dgm:cxnLst>
    <dgm:cxn modelId="{9DDAB797-F537-4FFE-8A42-EC883756C0EC}" type="presOf" srcId="{CF5208A7-69D7-418C-BA50-115444BFBA6F}" destId="{D8E39431-5FFF-4A9A-A227-E7672CFC55B2}" srcOrd="0" destOrd="0" presId="urn:microsoft.com/office/officeart/2005/8/layout/hierarchy6"/>
    <dgm:cxn modelId="{22E73AC5-1350-4A70-BE9A-E33B02B1E6D9}" srcId="{8FDFB903-6958-4611-91E5-EF75530B058B}" destId="{39A46EC6-3882-4B08-9C0B-A960693B2CC9}" srcOrd="1" destOrd="0" parTransId="{D2E7A0B2-ADB1-4BE6-89E4-76A5A99E0915}" sibTransId="{5B5752AF-C2A8-4A2E-99E8-C9F92D15CA66}"/>
    <dgm:cxn modelId="{8F929530-3BAE-4F9F-B4F0-74D34305728C}" srcId="{AFC6A799-650B-4EF7-AC23-EAB435A016A1}" destId="{5E178F0E-F08A-4860-B4FD-E0A9D443B1D4}" srcOrd="2" destOrd="0" parTransId="{24CA4D5E-0207-4602-8FD3-9B69EDF48E59}" sibTransId="{135D6203-E2FC-4E68-AEAD-C9FEC75E46AC}"/>
    <dgm:cxn modelId="{D630184B-F6A3-4D82-A037-E5E3BEF074AD}" type="presOf" srcId="{4016C37B-A8AB-41C4-9FD1-71E68511EE75}" destId="{0EC3E377-AF8F-40BA-844F-2CBDCC9E31D6}" srcOrd="0" destOrd="0" presId="urn:microsoft.com/office/officeart/2005/8/layout/hierarchy6"/>
    <dgm:cxn modelId="{8BF47826-DB4A-40B6-9FC8-D2AA0B5920D4}" srcId="{5C1AF3B9-7F7D-465A-B832-8B9423122ABA}" destId="{0E237536-132A-41E7-B137-C1B4D9EA29D0}" srcOrd="1" destOrd="0" parTransId="{91D17E12-5B1F-494E-AA09-B0235789307F}" sibTransId="{0F625B18-5587-4B7D-81FC-A015CE53B2A1}"/>
    <dgm:cxn modelId="{8EF4E488-95E0-4D8C-8FA4-E0014B6E5456}" type="presOf" srcId="{917AB999-004D-4C28-9E87-5179C5EDC627}" destId="{D8D4CF0F-35D6-4B23-B402-82FC53161F4C}" srcOrd="0" destOrd="0" presId="urn:microsoft.com/office/officeart/2005/8/layout/hierarchy6"/>
    <dgm:cxn modelId="{3102100E-E84F-4047-8256-E7A9ACBB79D3}" srcId="{8FDFB903-6958-4611-91E5-EF75530B058B}" destId="{04049A1B-4219-46F3-866E-CB42F49DD357}" srcOrd="0" destOrd="0" parTransId="{1551928A-D8AB-4850-A2E1-C23B0C155D53}" sibTransId="{DAB2C9D8-B397-49CC-AD71-3F0B92FDB401}"/>
    <dgm:cxn modelId="{D7E26C73-86D1-4AB6-A4E6-07CD905E5AD1}" type="presOf" srcId="{39A46EC6-3882-4B08-9C0B-A960693B2CC9}" destId="{369226EB-28A2-4326-A2FD-E26C10E8BDD8}" srcOrd="0" destOrd="0" presId="urn:microsoft.com/office/officeart/2005/8/layout/hierarchy6"/>
    <dgm:cxn modelId="{4A85EDB0-776A-4464-8DD3-9A4FD04396BE}" type="presOf" srcId="{5E178F0E-F08A-4860-B4FD-E0A9D443B1D4}" destId="{40ABBBF0-94F9-47C9-8947-014813DE5C29}" srcOrd="0" destOrd="0" presId="urn:microsoft.com/office/officeart/2005/8/layout/hierarchy6"/>
    <dgm:cxn modelId="{F6DB4E73-C7BC-42AC-BF11-8E689305AC77}" type="presOf" srcId="{AAB3A94E-8A86-4F24-8594-3BA57055D0FF}" destId="{E8EBE896-3F5D-48E4-87AB-6F0046323AD0}" srcOrd="0" destOrd="0" presId="urn:microsoft.com/office/officeart/2005/8/layout/hierarchy6"/>
    <dgm:cxn modelId="{55CD9E13-0842-4DCB-B422-1E51CF530438}" type="presOf" srcId="{C78DE2FD-015F-433F-945B-B7936061521E}" destId="{542FE0C2-EF0D-4302-8657-1642E8316494}" srcOrd="0" destOrd="0" presId="urn:microsoft.com/office/officeart/2005/8/layout/hierarchy6"/>
    <dgm:cxn modelId="{1DE82C32-AF61-4E32-AAC0-7437D60340C1}" srcId="{AFC6A799-650B-4EF7-AC23-EAB435A016A1}" destId="{4016C37B-A8AB-41C4-9FD1-71E68511EE75}" srcOrd="0" destOrd="0" parTransId="{A19759AA-7825-4D44-A260-6F8CFA44F99C}" sibTransId="{AB98080F-FAA3-42DE-8ACB-CA36768F9F36}"/>
    <dgm:cxn modelId="{0BA1D1FB-C1E1-4962-9F13-F6000D41B6FA}" type="presOf" srcId="{0E237536-132A-41E7-B137-C1B4D9EA29D0}" destId="{C83BCA3C-C3FC-4689-B19A-9763C8EDA4CF}" srcOrd="0" destOrd="0" presId="urn:microsoft.com/office/officeart/2005/8/layout/hierarchy6"/>
    <dgm:cxn modelId="{0A5C0BFB-B267-496B-B975-4D894DF1DEE6}" type="presOf" srcId="{1551928A-D8AB-4850-A2E1-C23B0C155D53}" destId="{E846A168-C9F3-4C1F-AD06-F09F4D719E6D}" srcOrd="0" destOrd="0" presId="urn:microsoft.com/office/officeart/2005/8/layout/hierarchy6"/>
    <dgm:cxn modelId="{B417DF16-797A-416D-A3A6-00F8AFC2ABA1}" type="presOf" srcId="{04049A1B-4219-46F3-866E-CB42F49DD357}" destId="{4A7DF956-C838-4B0C-8C8F-EC36CBE20B11}" srcOrd="0" destOrd="0" presId="urn:microsoft.com/office/officeart/2005/8/layout/hierarchy6"/>
    <dgm:cxn modelId="{0515265A-39C6-4E9D-A046-185F8A522F8A}" type="presOf" srcId="{24CA4D5E-0207-4602-8FD3-9B69EDF48E59}" destId="{1115ABBB-2A00-44D3-9FA6-1A8F22B59BBC}" srcOrd="0" destOrd="0" presId="urn:microsoft.com/office/officeart/2005/8/layout/hierarchy6"/>
    <dgm:cxn modelId="{D6832DEE-6CD3-4A6A-865D-01B16DF1434A}" type="presOf" srcId="{A19759AA-7825-4D44-A260-6F8CFA44F99C}" destId="{A7A1C59C-5664-4DC6-8EE3-9E8EFE79FB11}" srcOrd="0" destOrd="0" presId="urn:microsoft.com/office/officeart/2005/8/layout/hierarchy6"/>
    <dgm:cxn modelId="{1C8DAC6A-72BD-4C28-89B4-F9BC2BE7240A}" srcId="{AFC6A799-650B-4EF7-AC23-EAB435A016A1}" destId="{D5BC60B0-9517-4407-9CC0-301411565CF3}" srcOrd="3" destOrd="0" parTransId="{F906DF97-69B0-4C08-9F7E-7195A58788CA}" sibTransId="{4E81F785-17D8-4171-BFD9-796846B0A93E}"/>
    <dgm:cxn modelId="{87E0B882-CE04-4897-B4E0-9FCF844091BC}" srcId="{C78DE2FD-015F-433F-945B-B7936061521E}" destId="{68049951-9DAF-410D-8A63-142AFE92EDD3}" srcOrd="0" destOrd="0" parTransId="{8B06AF6B-A254-4830-891C-F10E077A86D7}" sibTransId="{3693851F-ECB5-43B4-BE68-2FB2114ADBC5}"/>
    <dgm:cxn modelId="{04BEF03A-8629-4A3A-84AE-92267E1458D0}" type="presOf" srcId="{2590F69E-36E8-4F5E-94BE-BAA1607A7964}" destId="{7F66555C-1CAE-4EA8-B771-34A5A6F72CAC}" srcOrd="0" destOrd="0" presId="urn:microsoft.com/office/officeart/2005/8/layout/hierarchy6"/>
    <dgm:cxn modelId="{B6D4FF02-9434-44FD-9899-0B5F34A9A29A}" type="presOf" srcId="{F906DF97-69B0-4C08-9F7E-7195A58788CA}" destId="{E7EA7BD6-833A-4837-8C92-341D3201D77D}" srcOrd="0" destOrd="0" presId="urn:microsoft.com/office/officeart/2005/8/layout/hierarchy6"/>
    <dgm:cxn modelId="{1216BB1E-441B-49FE-A154-08D3E8DCAB32}" type="presOf" srcId="{AFC6A799-650B-4EF7-AC23-EAB435A016A1}" destId="{067D1352-B397-411F-8472-C1D7F97611A0}" srcOrd="0" destOrd="0" presId="urn:microsoft.com/office/officeart/2005/8/layout/hierarchy6"/>
    <dgm:cxn modelId="{07D04663-61FE-45E0-8AD6-52589EEE0412}" srcId="{5C1AF3B9-7F7D-465A-B832-8B9423122ABA}" destId="{5B513910-D648-434A-BC92-C2089441B17E}" srcOrd="0" destOrd="0" parTransId="{917AB999-004D-4C28-9E87-5179C5EDC627}" sibTransId="{74F3CB49-ECCE-453F-8792-0128773C7F05}"/>
    <dgm:cxn modelId="{8C2E09DB-7438-4B32-9205-6D2919D0DB37}" type="presOf" srcId="{5B513910-D648-434A-BC92-C2089441B17E}" destId="{A2C70575-6EC5-441E-92EA-3D93D2006DF0}" srcOrd="0" destOrd="0" presId="urn:microsoft.com/office/officeart/2005/8/layout/hierarchy6"/>
    <dgm:cxn modelId="{928D70AB-D299-4943-B7D5-E940E04E369A}" type="presOf" srcId="{68049951-9DAF-410D-8A63-142AFE92EDD3}" destId="{C9318526-998E-4418-9C02-BE6D1AEB37AA}" srcOrd="0" destOrd="0" presId="urn:microsoft.com/office/officeart/2005/8/layout/hierarchy6"/>
    <dgm:cxn modelId="{2475A9E1-A19A-4B3E-98A2-01BF8B973230}" type="presOf" srcId="{8FDFB903-6958-4611-91E5-EF75530B058B}" destId="{17319D33-88CD-4E50-936B-AB4D2631F4DA}" srcOrd="0" destOrd="0" presId="urn:microsoft.com/office/officeart/2005/8/layout/hierarchy6"/>
    <dgm:cxn modelId="{7F2DEE99-9265-4AD5-A3C4-BC1FD04F670F}" srcId="{68049951-9DAF-410D-8A63-142AFE92EDD3}" destId="{AFC6A799-650B-4EF7-AC23-EAB435A016A1}" srcOrd="0" destOrd="0" parTransId="{3E25726C-D8F8-430B-9A97-A28B6CA54C91}" sibTransId="{7C83AAE4-9ED4-443D-A997-DD35085E86AA}"/>
    <dgm:cxn modelId="{814040B8-2D1A-4649-BC1F-5243FC7BBE46}" srcId="{AFC6A799-650B-4EF7-AC23-EAB435A016A1}" destId="{AAB3A94E-8A86-4F24-8594-3BA57055D0FF}" srcOrd="1" destOrd="0" parTransId="{CF5208A7-69D7-418C-BA50-115444BFBA6F}" sibTransId="{E00E207A-4D8C-47FA-B251-B64B53CBAAA3}"/>
    <dgm:cxn modelId="{BBEF7902-FA42-42B8-A4DF-F0E7D2329E0B}" type="presOf" srcId="{D2E7A0B2-ADB1-4BE6-89E4-76A5A99E0915}" destId="{1CA87743-EF46-4E71-9A04-9547A6B9C8FD}" srcOrd="0" destOrd="0" presId="urn:microsoft.com/office/officeart/2005/8/layout/hierarchy6"/>
    <dgm:cxn modelId="{846C77D1-8C83-471C-A398-6E3D81D10496}" type="presOf" srcId="{91D17E12-5B1F-494E-AA09-B0235789307F}" destId="{C338B6FF-8509-47E5-BDCF-555BAF5FB42A}" srcOrd="0" destOrd="0" presId="urn:microsoft.com/office/officeart/2005/8/layout/hierarchy6"/>
    <dgm:cxn modelId="{C70C29CE-E4F4-4B9E-A567-81B1305F47AC}" type="presOf" srcId="{5C1AF3B9-7F7D-465A-B832-8B9423122ABA}" destId="{DB9B838A-84EC-4A8D-A903-2BF954E4F050}" srcOrd="0" destOrd="0" presId="urn:microsoft.com/office/officeart/2005/8/layout/hierarchy6"/>
    <dgm:cxn modelId="{141F0708-B7E1-4205-A21A-3E706C8516D5}" srcId="{68049951-9DAF-410D-8A63-142AFE92EDD3}" destId="{8FDFB903-6958-4611-91E5-EF75530B058B}" srcOrd="1" destOrd="0" parTransId="{2590F69E-36E8-4F5E-94BE-BAA1607A7964}" sibTransId="{D465D70E-DDCF-438B-9BCE-18CE68140AB2}"/>
    <dgm:cxn modelId="{41C37BDE-C088-458D-BDFA-E37086E70364}" type="presOf" srcId="{3E25726C-D8F8-430B-9A97-A28B6CA54C91}" destId="{C660DFBC-A705-4F6D-9187-CC0971866E8D}" srcOrd="0" destOrd="0" presId="urn:microsoft.com/office/officeart/2005/8/layout/hierarchy6"/>
    <dgm:cxn modelId="{7F52243B-44C0-4BBF-95C2-94252AB02F1D}" type="presOf" srcId="{D5BC60B0-9517-4407-9CC0-301411565CF3}" destId="{779CD27F-A681-4595-B09B-8FCFC6C2577F}" srcOrd="0" destOrd="0" presId="urn:microsoft.com/office/officeart/2005/8/layout/hierarchy6"/>
    <dgm:cxn modelId="{BE9624FB-3A64-47F2-BD42-F9607E4B3696}" srcId="{68049951-9DAF-410D-8A63-142AFE92EDD3}" destId="{5C1AF3B9-7F7D-465A-B832-8B9423122ABA}" srcOrd="2" destOrd="0" parTransId="{85865B72-BB27-415C-A265-5CE19696FF15}" sibTransId="{680BA2CD-62E9-4293-8C28-8B0750D49014}"/>
    <dgm:cxn modelId="{2458F280-649E-423E-AA19-310BD188D52C}" type="presOf" srcId="{85865B72-BB27-415C-A265-5CE19696FF15}" destId="{2D88A0C7-93AB-4E1C-9F4F-969734C2BE1F}" srcOrd="0" destOrd="0" presId="urn:microsoft.com/office/officeart/2005/8/layout/hierarchy6"/>
    <dgm:cxn modelId="{CFEC03A1-DB94-4D62-965E-3D9221838FAE}" type="presParOf" srcId="{542FE0C2-EF0D-4302-8657-1642E8316494}" destId="{0B16E0D0-4044-41EA-810D-EF272AEC02D8}" srcOrd="0" destOrd="0" presId="urn:microsoft.com/office/officeart/2005/8/layout/hierarchy6"/>
    <dgm:cxn modelId="{783A7004-0A76-4A7A-A8D1-8DA137788540}" type="presParOf" srcId="{0B16E0D0-4044-41EA-810D-EF272AEC02D8}" destId="{C656977D-0E95-449F-A53F-96CA7F609C2E}" srcOrd="0" destOrd="0" presId="urn:microsoft.com/office/officeart/2005/8/layout/hierarchy6"/>
    <dgm:cxn modelId="{6C2B4ABC-AAC7-465A-8BC6-85CD36306409}" type="presParOf" srcId="{C656977D-0E95-449F-A53F-96CA7F609C2E}" destId="{4C1FBD51-0763-4698-B791-4A97D8E39835}" srcOrd="0" destOrd="0" presId="urn:microsoft.com/office/officeart/2005/8/layout/hierarchy6"/>
    <dgm:cxn modelId="{50F5DA9C-CC50-4FD9-A803-5025027930E9}" type="presParOf" srcId="{4C1FBD51-0763-4698-B791-4A97D8E39835}" destId="{C9318526-998E-4418-9C02-BE6D1AEB37AA}" srcOrd="0" destOrd="0" presId="urn:microsoft.com/office/officeart/2005/8/layout/hierarchy6"/>
    <dgm:cxn modelId="{B59FE6D7-8448-434C-8CD7-ADE2C0A40D28}" type="presParOf" srcId="{4C1FBD51-0763-4698-B791-4A97D8E39835}" destId="{3B98BDB5-3B49-4BCB-B498-A9E3277D18AE}" srcOrd="1" destOrd="0" presId="urn:microsoft.com/office/officeart/2005/8/layout/hierarchy6"/>
    <dgm:cxn modelId="{A2F8F9B2-1882-47C0-92DF-6F9605CF5333}" type="presParOf" srcId="{3B98BDB5-3B49-4BCB-B498-A9E3277D18AE}" destId="{C660DFBC-A705-4F6D-9187-CC0971866E8D}" srcOrd="0" destOrd="0" presId="urn:microsoft.com/office/officeart/2005/8/layout/hierarchy6"/>
    <dgm:cxn modelId="{0DB73877-7AD8-4914-B0B1-7D4912567901}" type="presParOf" srcId="{3B98BDB5-3B49-4BCB-B498-A9E3277D18AE}" destId="{103F943F-DFD9-4CC9-A32F-7EAAB3FC7669}" srcOrd="1" destOrd="0" presId="urn:microsoft.com/office/officeart/2005/8/layout/hierarchy6"/>
    <dgm:cxn modelId="{48FFE739-293D-4FEC-AA51-91D943949ACA}" type="presParOf" srcId="{103F943F-DFD9-4CC9-A32F-7EAAB3FC7669}" destId="{067D1352-B397-411F-8472-C1D7F97611A0}" srcOrd="0" destOrd="0" presId="urn:microsoft.com/office/officeart/2005/8/layout/hierarchy6"/>
    <dgm:cxn modelId="{4F9AB5C3-4A6F-46D0-8646-49AFA282AC3D}" type="presParOf" srcId="{103F943F-DFD9-4CC9-A32F-7EAAB3FC7669}" destId="{8D3E34D0-CDD6-487C-98BE-D640E3AA342E}" srcOrd="1" destOrd="0" presId="urn:microsoft.com/office/officeart/2005/8/layout/hierarchy6"/>
    <dgm:cxn modelId="{B6EC9B3F-39C0-47CC-84FF-862D1C7E3432}" type="presParOf" srcId="{8D3E34D0-CDD6-487C-98BE-D640E3AA342E}" destId="{A7A1C59C-5664-4DC6-8EE3-9E8EFE79FB11}" srcOrd="0" destOrd="0" presId="urn:microsoft.com/office/officeart/2005/8/layout/hierarchy6"/>
    <dgm:cxn modelId="{8E3E3DBA-1A38-47CE-860A-F0C60DBDF17D}" type="presParOf" srcId="{8D3E34D0-CDD6-487C-98BE-D640E3AA342E}" destId="{65AAE782-DCBB-4F6A-9FF0-D740B06F5619}" srcOrd="1" destOrd="0" presId="urn:microsoft.com/office/officeart/2005/8/layout/hierarchy6"/>
    <dgm:cxn modelId="{FEDD4E80-8043-411B-913D-8AC796BEDC0C}" type="presParOf" srcId="{65AAE782-DCBB-4F6A-9FF0-D740B06F5619}" destId="{0EC3E377-AF8F-40BA-844F-2CBDCC9E31D6}" srcOrd="0" destOrd="0" presId="urn:microsoft.com/office/officeart/2005/8/layout/hierarchy6"/>
    <dgm:cxn modelId="{8EA4DACA-950C-4F6A-A6E0-2B2998C03558}" type="presParOf" srcId="{65AAE782-DCBB-4F6A-9FF0-D740B06F5619}" destId="{2664F219-309D-4228-ABBB-2B38FAA208F4}" srcOrd="1" destOrd="0" presId="urn:microsoft.com/office/officeart/2005/8/layout/hierarchy6"/>
    <dgm:cxn modelId="{E7BF914C-CDAD-40C4-A2D7-9116F5513C67}" type="presParOf" srcId="{8D3E34D0-CDD6-487C-98BE-D640E3AA342E}" destId="{D8E39431-5FFF-4A9A-A227-E7672CFC55B2}" srcOrd="2" destOrd="0" presId="urn:microsoft.com/office/officeart/2005/8/layout/hierarchy6"/>
    <dgm:cxn modelId="{24C19F09-9D94-491A-ABFF-700C9F7359EA}" type="presParOf" srcId="{8D3E34D0-CDD6-487C-98BE-D640E3AA342E}" destId="{9016D02F-F821-4D14-97B6-016E2AF9A279}" srcOrd="3" destOrd="0" presId="urn:microsoft.com/office/officeart/2005/8/layout/hierarchy6"/>
    <dgm:cxn modelId="{3996CE33-8B53-411E-9BE3-D6F0C284220F}" type="presParOf" srcId="{9016D02F-F821-4D14-97B6-016E2AF9A279}" destId="{E8EBE896-3F5D-48E4-87AB-6F0046323AD0}" srcOrd="0" destOrd="0" presId="urn:microsoft.com/office/officeart/2005/8/layout/hierarchy6"/>
    <dgm:cxn modelId="{9861CA05-6D4C-46B7-91BF-67E11D0B9689}" type="presParOf" srcId="{9016D02F-F821-4D14-97B6-016E2AF9A279}" destId="{6EF31AA7-5B7D-44E3-9E4C-6B259DB46D68}" srcOrd="1" destOrd="0" presId="urn:microsoft.com/office/officeart/2005/8/layout/hierarchy6"/>
    <dgm:cxn modelId="{AE7CCE2C-45C0-4979-AE01-BA6D4EBF2EB1}" type="presParOf" srcId="{8D3E34D0-CDD6-487C-98BE-D640E3AA342E}" destId="{1115ABBB-2A00-44D3-9FA6-1A8F22B59BBC}" srcOrd="4" destOrd="0" presId="urn:microsoft.com/office/officeart/2005/8/layout/hierarchy6"/>
    <dgm:cxn modelId="{39526663-BCCB-4C6E-AEF2-B35DD0A53721}" type="presParOf" srcId="{8D3E34D0-CDD6-487C-98BE-D640E3AA342E}" destId="{82061151-95D2-4084-9707-81030AF6A122}" srcOrd="5" destOrd="0" presId="urn:microsoft.com/office/officeart/2005/8/layout/hierarchy6"/>
    <dgm:cxn modelId="{CA173ED5-B0C9-4843-9B08-29D59E956FE5}" type="presParOf" srcId="{82061151-95D2-4084-9707-81030AF6A122}" destId="{40ABBBF0-94F9-47C9-8947-014813DE5C29}" srcOrd="0" destOrd="0" presId="urn:microsoft.com/office/officeart/2005/8/layout/hierarchy6"/>
    <dgm:cxn modelId="{B1777B4E-57E0-4C4D-BD3E-4C6CEF33FF5F}" type="presParOf" srcId="{82061151-95D2-4084-9707-81030AF6A122}" destId="{176981BF-234D-4211-8FB6-89DCBC4644E7}" srcOrd="1" destOrd="0" presId="urn:microsoft.com/office/officeart/2005/8/layout/hierarchy6"/>
    <dgm:cxn modelId="{A5E1424B-E987-41FB-AE48-E139C2C84480}" type="presParOf" srcId="{8D3E34D0-CDD6-487C-98BE-D640E3AA342E}" destId="{E7EA7BD6-833A-4837-8C92-341D3201D77D}" srcOrd="6" destOrd="0" presId="urn:microsoft.com/office/officeart/2005/8/layout/hierarchy6"/>
    <dgm:cxn modelId="{93664D68-2B89-4647-9DCF-F0C373A9A03A}" type="presParOf" srcId="{8D3E34D0-CDD6-487C-98BE-D640E3AA342E}" destId="{0C8E8EA3-863C-41DD-9AB2-45C8C82406FC}" srcOrd="7" destOrd="0" presId="urn:microsoft.com/office/officeart/2005/8/layout/hierarchy6"/>
    <dgm:cxn modelId="{72197A33-126A-4C7A-8C8C-0F6B791E2257}" type="presParOf" srcId="{0C8E8EA3-863C-41DD-9AB2-45C8C82406FC}" destId="{779CD27F-A681-4595-B09B-8FCFC6C2577F}" srcOrd="0" destOrd="0" presId="urn:microsoft.com/office/officeart/2005/8/layout/hierarchy6"/>
    <dgm:cxn modelId="{1445329D-86F8-4156-A54C-0DC3B2FC4C83}" type="presParOf" srcId="{0C8E8EA3-863C-41DD-9AB2-45C8C82406FC}" destId="{F70B6CEF-FAB0-4179-B0D3-DF0CFA1F70A9}" srcOrd="1" destOrd="0" presId="urn:microsoft.com/office/officeart/2005/8/layout/hierarchy6"/>
    <dgm:cxn modelId="{8871BB28-D1E8-4F0D-9DD4-E2EA43C8D27F}" type="presParOf" srcId="{3B98BDB5-3B49-4BCB-B498-A9E3277D18AE}" destId="{7F66555C-1CAE-4EA8-B771-34A5A6F72CAC}" srcOrd="2" destOrd="0" presId="urn:microsoft.com/office/officeart/2005/8/layout/hierarchy6"/>
    <dgm:cxn modelId="{DD6E9BA2-1215-46E5-95AC-09FD66CA4306}" type="presParOf" srcId="{3B98BDB5-3B49-4BCB-B498-A9E3277D18AE}" destId="{5669DC32-0C42-40AB-9D29-F5FE3C8C20D5}" srcOrd="3" destOrd="0" presId="urn:microsoft.com/office/officeart/2005/8/layout/hierarchy6"/>
    <dgm:cxn modelId="{3FABA016-2A5C-4F54-97F9-F44809EEB944}" type="presParOf" srcId="{5669DC32-0C42-40AB-9D29-F5FE3C8C20D5}" destId="{17319D33-88CD-4E50-936B-AB4D2631F4DA}" srcOrd="0" destOrd="0" presId="urn:microsoft.com/office/officeart/2005/8/layout/hierarchy6"/>
    <dgm:cxn modelId="{9F781D9D-C13F-4A92-978E-EC605938501E}" type="presParOf" srcId="{5669DC32-0C42-40AB-9D29-F5FE3C8C20D5}" destId="{E5994198-329C-44C7-B2F9-9CA39B29E4A5}" srcOrd="1" destOrd="0" presId="urn:microsoft.com/office/officeart/2005/8/layout/hierarchy6"/>
    <dgm:cxn modelId="{8375D517-D961-496F-A0C0-08678EAAB153}" type="presParOf" srcId="{E5994198-329C-44C7-B2F9-9CA39B29E4A5}" destId="{E846A168-C9F3-4C1F-AD06-F09F4D719E6D}" srcOrd="0" destOrd="0" presId="urn:microsoft.com/office/officeart/2005/8/layout/hierarchy6"/>
    <dgm:cxn modelId="{FF530F64-3D09-42E8-8584-21C8004E44B5}" type="presParOf" srcId="{E5994198-329C-44C7-B2F9-9CA39B29E4A5}" destId="{1CD1F21F-E935-4F18-971D-99A6F5CC83F1}" srcOrd="1" destOrd="0" presId="urn:microsoft.com/office/officeart/2005/8/layout/hierarchy6"/>
    <dgm:cxn modelId="{3AE86273-9F57-452B-85FA-C31965C26C0D}" type="presParOf" srcId="{1CD1F21F-E935-4F18-971D-99A6F5CC83F1}" destId="{4A7DF956-C838-4B0C-8C8F-EC36CBE20B11}" srcOrd="0" destOrd="0" presId="urn:microsoft.com/office/officeart/2005/8/layout/hierarchy6"/>
    <dgm:cxn modelId="{D9671C67-78C4-41B0-B41A-E6EEF156DFF7}" type="presParOf" srcId="{1CD1F21F-E935-4F18-971D-99A6F5CC83F1}" destId="{00ACBB50-AF57-4037-B2FE-D1F1215FC182}" srcOrd="1" destOrd="0" presId="urn:microsoft.com/office/officeart/2005/8/layout/hierarchy6"/>
    <dgm:cxn modelId="{0CD4A6C1-FFC4-4607-B51C-310C1032061C}" type="presParOf" srcId="{E5994198-329C-44C7-B2F9-9CA39B29E4A5}" destId="{1CA87743-EF46-4E71-9A04-9547A6B9C8FD}" srcOrd="2" destOrd="0" presId="urn:microsoft.com/office/officeart/2005/8/layout/hierarchy6"/>
    <dgm:cxn modelId="{C26029A4-5A94-4992-80E7-727EA4705DDA}" type="presParOf" srcId="{E5994198-329C-44C7-B2F9-9CA39B29E4A5}" destId="{0C9B28E2-BDD4-4637-8D2C-323FE8A28D41}" srcOrd="3" destOrd="0" presId="urn:microsoft.com/office/officeart/2005/8/layout/hierarchy6"/>
    <dgm:cxn modelId="{6123B2E9-D75F-4C57-BF40-BF58D079EC8C}" type="presParOf" srcId="{0C9B28E2-BDD4-4637-8D2C-323FE8A28D41}" destId="{369226EB-28A2-4326-A2FD-E26C10E8BDD8}" srcOrd="0" destOrd="0" presId="urn:microsoft.com/office/officeart/2005/8/layout/hierarchy6"/>
    <dgm:cxn modelId="{DB041B18-B34C-4987-8733-D68E4387F4B0}" type="presParOf" srcId="{0C9B28E2-BDD4-4637-8D2C-323FE8A28D41}" destId="{5F669747-326E-44BE-B2CA-3BB97A97C354}" srcOrd="1" destOrd="0" presId="urn:microsoft.com/office/officeart/2005/8/layout/hierarchy6"/>
    <dgm:cxn modelId="{5EFBF933-71BC-4149-AC4A-40144729F4BE}" type="presParOf" srcId="{3B98BDB5-3B49-4BCB-B498-A9E3277D18AE}" destId="{2D88A0C7-93AB-4E1C-9F4F-969734C2BE1F}" srcOrd="4" destOrd="0" presId="urn:microsoft.com/office/officeart/2005/8/layout/hierarchy6"/>
    <dgm:cxn modelId="{BCF62B7D-D5C0-4D97-A522-AD047FACA3FC}" type="presParOf" srcId="{3B98BDB5-3B49-4BCB-B498-A9E3277D18AE}" destId="{05B4E4AA-5FCD-47DE-9DA8-534A16CCDC61}" srcOrd="5" destOrd="0" presId="urn:microsoft.com/office/officeart/2005/8/layout/hierarchy6"/>
    <dgm:cxn modelId="{08269706-F6D3-4D16-8759-9BD56E90B600}" type="presParOf" srcId="{05B4E4AA-5FCD-47DE-9DA8-534A16CCDC61}" destId="{DB9B838A-84EC-4A8D-A903-2BF954E4F050}" srcOrd="0" destOrd="0" presId="urn:microsoft.com/office/officeart/2005/8/layout/hierarchy6"/>
    <dgm:cxn modelId="{C619E775-61ED-4E68-BE92-E386E405208A}" type="presParOf" srcId="{05B4E4AA-5FCD-47DE-9DA8-534A16CCDC61}" destId="{0864E55B-BD33-439F-A7E2-36DF5F5C2FEE}" srcOrd="1" destOrd="0" presId="urn:microsoft.com/office/officeart/2005/8/layout/hierarchy6"/>
    <dgm:cxn modelId="{784D414A-A848-49C6-AFA5-08B825765B94}" type="presParOf" srcId="{0864E55B-BD33-439F-A7E2-36DF5F5C2FEE}" destId="{D8D4CF0F-35D6-4B23-B402-82FC53161F4C}" srcOrd="0" destOrd="0" presId="urn:microsoft.com/office/officeart/2005/8/layout/hierarchy6"/>
    <dgm:cxn modelId="{E7274B22-4D14-4F93-8F3E-D5EACB3F9B99}" type="presParOf" srcId="{0864E55B-BD33-439F-A7E2-36DF5F5C2FEE}" destId="{F2569462-7676-42CE-A788-1B38C22D6364}" srcOrd="1" destOrd="0" presId="urn:microsoft.com/office/officeart/2005/8/layout/hierarchy6"/>
    <dgm:cxn modelId="{8F7605E8-C8F8-45F8-80A4-FDD29A63C145}" type="presParOf" srcId="{F2569462-7676-42CE-A788-1B38C22D6364}" destId="{A2C70575-6EC5-441E-92EA-3D93D2006DF0}" srcOrd="0" destOrd="0" presId="urn:microsoft.com/office/officeart/2005/8/layout/hierarchy6"/>
    <dgm:cxn modelId="{C3CBDFC3-E105-4965-8340-CB652F3346A3}" type="presParOf" srcId="{F2569462-7676-42CE-A788-1B38C22D6364}" destId="{54A5172C-DA8A-4880-91A4-32A8C88B0A2A}" srcOrd="1" destOrd="0" presId="urn:microsoft.com/office/officeart/2005/8/layout/hierarchy6"/>
    <dgm:cxn modelId="{8082366B-E3F4-43A0-BDD9-128BABEA9203}" type="presParOf" srcId="{0864E55B-BD33-439F-A7E2-36DF5F5C2FEE}" destId="{C338B6FF-8509-47E5-BDCF-555BAF5FB42A}" srcOrd="2" destOrd="0" presId="urn:microsoft.com/office/officeart/2005/8/layout/hierarchy6"/>
    <dgm:cxn modelId="{4922C5B5-3A74-4E3A-8AB6-6FD6AE8957BE}" type="presParOf" srcId="{0864E55B-BD33-439F-A7E2-36DF5F5C2FEE}" destId="{D6CA4A66-AE72-4438-9C46-D5BFEF4006BD}" srcOrd="3" destOrd="0" presId="urn:microsoft.com/office/officeart/2005/8/layout/hierarchy6"/>
    <dgm:cxn modelId="{9014CB5D-6815-477A-967E-176ECE5F6112}" type="presParOf" srcId="{D6CA4A66-AE72-4438-9C46-D5BFEF4006BD}" destId="{C83BCA3C-C3FC-4689-B19A-9763C8EDA4CF}" srcOrd="0" destOrd="0" presId="urn:microsoft.com/office/officeart/2005/8/layout/hierarchy6"/>
    <dgm:cxn modelId="{7D631F17-E3E5-42F9-B9D5-924888682838}" type="presParOf" srcId="{D6CA4A66-AE72-4438-9C46-D5BFEF4006BD}" destId="{CB9E8DE9-647A-4259-BFCF-1CC5BB551FE0}" srcOrd="1" destOrd="0" presId="urn:microsoft.com/office/officeart/2005/8/layout/hierarchy6"/>
    <dgm:cxn modelId="{6A3527CA-0EA6-4A46-AD8F-F2E3E3867BF9}" type="presParOf" srcId="{542FE0C2-EF0D-4302-8657-1642E8316494}" destId="{BC0D35AE-5F45-47F3-BD89-7025F7D8B05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4619F-7078-472F-96CC-B47C795E4205}">
      <dsp:nvSpPr>
        <dsp:cNvPr id="0" name=""/>
        <dsp:cNvSpPr/>
      </dsp:nvSpPr>
      <dsp:spPr>
        <a:xfrm>
          <a:off x="874" y="0"/>
          <a:ext cx="1360735" cy="31533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People</a:t>
          </a:r>
          <a:endParaRPr lang="en-US" sz="1800" kern="1200" dirty="0"/>
        </a:p>
      </dsp:txBody>
      <dsp:txXfrm>
        <a:off x="874" y="1261353"/>
        <a:ext cx="1360735" cy="1261353"/>
      </dsp:txXfrm>
    </dsp:sp>
    <dsp:sp modelId="{DDF6BDB4-0CCE-4C4F-96E4-6B7EFDF0266C}">
      <dsp:nvSpPr>
        <dsp:cNvPr id="0" name=""/>
        <dsp:cNvSpPr/>
      </dsp:nvSpPr>
      <dsp:spPr>
        <a:xfrm>
          <a:off x="156203" y="189203"/>
          <a:ext cx="1050076" cy="105007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838D8B-B817-4503-9DE1-7163AC7B7043}">
      <dsp:nvSpPr>
        <dsp:cNvPr id="0" name=""/>
        <dsp:cNvSpPr/>
      </dsp:nvSpPr>
      <dsp:spPr>
        <a:xfrm>
          <a:off x="1402432" y="0"/>
          <a:ext cx="1360735" cy="31533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Facilities and Equipment</a:t>
          </a:r>
          <a:endParaRPr lang="en-US" sz="1800" kern="1200" dirty="0"/>
        </a:p>
      </dsp:txBody>
      <dsp:txXfrm>
        <a:off x="1402432" y="1261353"/>
        <a:ext cx="1360735" cy="1261353"/>
      </dsp:txXfrm>
    </dsp:sp>
    <dsp:sp modelId="{E0F7C957-83B3-4DB9-AED0-AD7B31857096}">
      <dsp:nvSpPr>
        <dsp:cNvPr id="0" name=""/>
        <dsp:cNvSpPr/>
      </dsp:nvSpPr>
      <dsp:spPr>
        <a:xfrm>
          <a:off x="1557761" y="189203"/>
          <a:ext cx="1050076" cy="105007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A5B5E0-154D-4C96-990F-CA5AD4B24796}">
      <dsp:nvSpPr>
        <dsp:cNvPr id="0" name=""/>
        <dsp:cNvSpPr/>
      </dsp:nvSpPr>
      <dsp:spPr>
        <a:xfrm>
          <a:off x="2803989" y="0"/>
          <a:ext cx="1360735" cy="31533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Funding</a:t>
          </a:r>
          <a:endParaRPr lang="en-US" sz="1800" kern="1200" dirty="0"/>
        </a:p>
      </dsp:txBody>
      <dsp:txXfrm>
        <a:off x="2803989" y="1261353"/>
        <a:ext cx="1360735" cy="1261353"/>
      </dsp:txXfrm>
    </dsp:sp>
    <dsp:sp modelId="{0462DCE9-DC10-4454-956C-ACA33F9BE780}">
      <dsp:nvSpPr>
        <dsp:cNvPr id="0" name=""/>
        <dsp:cNvSpPr/>
      </dsp:nvSpPr>
      <dsp:spPr>
        <a:xfrm>
          <a:off x="2959319" y="189203"/>
          <a:ext cx="1050076" cy="105007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49D985-39EB-4A1B-BF2E-C45C63E5C59E}">
      <dsp:nvSpPr>
        <dsp:cNvPr id="0" name=""/>
        <dsp:cNvSpPr/>
      </dsp:nvSpPr>
      <dsp:spPr>
        <a:xfrm>
          <a:off x="166623" y="2522707"/>
          <a:ext cx="3832352" cy="473007"/>
        </a:xfrm>
        <a:prstGeom prst="leftRight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D5040-6A8D-42BB-93B9-8702D0DB89AD}">
      <dsp:nvSpPr>
        <dsp:cNvPr id="0" name=""/>
        <dsp:cNvSpPr/>
      </dsp:nvSpPr>
      <dsp:spPr>
        <a:xfrm rot="16200000">
          <a:off x="370" y="73417"/>
          <a:ext cx="1961365" cy="1961365"/>
        </a:xfrm>
        <a:prstGeom prst="downArrow">
          <a:avLst>
            <a:gd name="adj1" fmla="val 50000"/>
            <a:gd name="adj2" fmla="val 35000"/>
          </a:avLst>
        </a:prstGeom>
        <a:solidFill>
          <a:srgbClr val="333399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Academia</a:t>
          </a:r>
          <a:endParaRPr lang="en-US" sz="2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5400000">
        <a:off x="371" y="563758"/>
        <a:ext cx="1618126" cy="980683"/>
      </dsp:txXfrm>
    </dsp:sp>
    <dsp:sp modelId="{592CDDCE-F4FF-4B28-B52E-D2FB48B69ED7}">
      <dsp:nvSpPr>
        <dsp:cNvPr id="0" name=""/>
        <dsp:cNvSpPr/>
      </dsp:nvSpPr>
      <dsp:spPr>
        <a:xfrm rot="5400000">
          <a:off x="2067227" y="73417"/>
          <a:ext cx="1961365" cy="1961365"/>
        </a:xfrm>
        <a:prstGeom prst="downArrow">
          <a:avLst>
            <a:gd name="adj1" fmla="val 50000"/>
            <a:gd name="adj2" fmla="val 35000"/>
          </a:avLst>
        </a:prstGeom>
        <a:solidFill>
          <a:srgbClr val="333399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Industry</a:t>
          </a:r>
          <a:endParaRPr lang="en-US" sz="2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-5400000">
        <a:off x="2410467" y="563757"/>
        <a:ext cx="1618126" cy="9806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18526-998E-4418-9C02-BE6D1AEB37AA}">
      <dsp:nvSpPr>
        <dsp:cNvPr id="0" name=""/>
        <dsp:cNvSpPr/>
      </dsp:nvSpPr>
      <dsp:spPr>
        <a:xfrm>
          <a:off x="4138158" y="769021"/>
          <a:ext cx="1806836" cy="831203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Executive Director-Markus </a:t>
          </a:r>
          <a:r>
            <a:rPr lang="en-US" sz="1400" kern="1200" dirty="0" err="1" smtClean="0"/>
            <a:t>Dettenhofer</a:t>
          </a:r>
          <a:endParaRPr lang="en-US" sz="1400" kern="1200" dirty="0"/>
        </a:p>
      </dsp:txBody>
      <dsp:txXfrm>
        <a:off x="4162503" y="793366"/>
        <a:ext cx="1758146" cy="782513"/>
      </dsp:txXfrm>
    </dsp:sp>
    <dsp:sp modelId="{C660DFBC-A705-4F6D-9187-CC0971866E8D}">
      <dsp:nvSpPr>
        <dsp:cNvPr id="0" name=""/>
        <dsp:cNvSpPr/>
      </dsp:nvSpPr>
      <dsp:spPr>
        <a:xfrm>
          <a:off x="2264794" y="1600224"/>
          <a:ext cx="2776781" cy="137859"/>
        </a:xfrm>
        <a:custGeom>
          <a:avLst/>
          <a:gdLst/>
          <a:ahLst/>
          <a:cxnLst/>
          <a:rect l="0" t="0" r="0" b="0"/>
          <a:pathLst>
            <a:path>
              <a:moveTo>
                <a:pt x="2776781" y="0"/>
              </a:moveTo>
              <a:lnTo>
                <a:pt x="2776781" y="68929"/>
              </a:lnTo>
              <a:lnTo>
                <a:pt x="0" y="68929"/>
              </a:lnTo>
              <a:lnTo>
                <a:pt x="0" y="1378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D1352-B397-411F-8472-C1D7F97611A0}">
      <dsp:nvSpPr>
        <dsp:cNvPr id="0" name=""/>
        <dsp:cNvSpPr/>
      </dsp:nvSpPr>
      <dsp:spPr>
        <a:xfrm>
          <a:off x="1297253" y="1738084"/>
          <a:ext cx="1935081" cy="740312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Organizational Director-Jiri </a:t>
          </a:r>
          <a:r>
            <a:rPr lang="en-US" sz="1400" kern="1200" dirty="0" err="1" smtClean="0"/>
            <a:t>Deml</a:t>
          </a:r>
          <a:endParaRPr lang="en-US" sz="1400" kern="1200" dirty="0"/>
        </a:p>
      </dsp:txBody>
      <dsp:txXfrm>
        <a:off x="1318936" y="1759767"/>
        <a:ext cx="1891715" cy="696946"/>
      </dsp:txXfrm>
    </dsp:sp>
    <dsp:sp modelId="{A7A1C59C-5664-4DC6-8EE3-9E8EFE79FB11}">
      <dsp:nvSpPr>
        <dsp:cNvPr id="0" name=""/>
        <dsp:cNvSpPr/>
      </dsp:nvSpPr>
      <dsp:spPr>
        <a:xfrm>
          <a:off x="392504" y="2478396"/>
          <a:ext cx="1872290" cy="137859"/>
        </a:xfrm>
        <a:custGeom>
          <a:avLst/>
          <a:gdLst/>
          <a:ahLst/>
          <a:cxnLst/>
          <a:rect l="0" t="0" r="0" b="0"/>
          <a:pathLst>
            <a:path>
              <a:moveTo>
                <a:pt x="1872290" y="0"/>
              </a:moveTo>
              <a:lnTo>
                <a:pt x="1872290" y="68929"/>
              </a:lnTo>
              <a:lnTo>
                <a:pt x="0" y="68929"/>
              </a:lnTo>
              <a:lnTo>
                <a:pt x="0" y="1378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C3E377-AF8F-40BA-844F-2CBDCC9E31D6}">
      <dsp:nvSpPr>
        <dsp:cNvPr id="0" name=""/>
        <dsp:cNvSpPr/>
      </dsp:nvSpPr>
      <dsp:spPr>
        <a:xfrm>
          <a:off x="3200" y="2616255"/>
          <a:ext cx="778608" cy="765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Finance Office</a:t>
          </a:r>
          <a:endParaRPr lang="en-US" sz="1400" kern="1200" dirty="0"/>
        </a:p>
      </dsp:txBody>
      <dsp:txXfrm>
        <a:off x="25609" y="2638664"/>
        <a:ext cx="733790" cy="720271"/>
      </dsp:txXfrm>
    </dsp:sp>
    <dsp:sp modelId="{D8E39431-5FFF-4A9A-A227-E7672CFC55B2}">
      <dsp:nvSpPr>
        <dsp:cNvPr id="0" name=""/>
        <dsp:cNvSpPr/>
      </dsp:nvSpPr>
      <dsp:spPr>
        <a:xfrm>
          <a:off x="1545506" y="2478396"/>
          <a:ext cx="719287" cy="137859"/>
        </a:xfrm>
        <a:custGeom>
          <a:avLst/>
          <a:gdLst/>
          <a:ahLst/>
          <a:cxnLst/>
          <a:rect l="0" t="0" r="0" b="0"/>
          <a:pathLst>
            <a:path>
              <a:moveTo>
                <a:pt x="719287" y="0"/>
              </a:moveTo>
              <a:lnTo>
                <a:pt x="719287" y="68929"/>
              </a:lnTo>
              <a:lnTo>
                <a:pt x="0" y="68929"/>
              </a:lnTo>
              <a:lnTo>
                <a:pt x="0" y="1378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BE896-3F5D-48E4-87AB-6F0046323AD0}">
      <dsp:nvSpPr>
        <dsp:cNvPr id="0" name=""/>
        <dsp:cNvSpPr/>
      </dsp:nvSpPr>
      <dsp:spPr>
        <a:xfrm>
          <a:off x="936900" y="2616255"/>
          <a:ext cx="1217213" cy="712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Project Management</a:t>
          </a:r>
          <a:endParaRPr lang="en-US" sz="1400" kern="1200" dirty="0"/>
        </a:p>
      </dsp:txBody>
      <dsp:txXfrm>
        <a:off x="957760" y="2637115"/>
        <a:ext cx="1175493" cy="670496"/>
      </dsp:txXfrm>
    </dsp:sp>
    <dsp:sp modelId="{1115ABBB-2A00-44D3-9FA6-1A8F22B59BBC}">
      <dsp:nvSpPr>
        <dsp:cNvPr id="0" name=""/>
        <dsp:cNvSpPr/>
      </dsp:nvSpPr>
      <dsp:spPr>
        <a:xfrm>
          <a:off x="2264794" y="2478396"/>
          <a:ext cx="584660" cy="137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929"/>
              </a:lnTo>
              <a:lnTo>
                <a:pt x="584660" y="68929"/>
              </a:lnTo>
              <a:lnTo>
                <a:pt x="584660" y="1378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ABBBF0-94F9-47C9-8947-014813DE5C29}">
      <dsp:nvSpPr>
        <dsp:cNvPr id="0" name=""/>
        <dsp:cNvSpPr/>
      </dsp:nvSpPr>
      <dsp:spPr>
        <a:xfrm>
          <a:off x="2309205" y="2616255"/>
          <a:ext cx="1080499" cy="709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Information System</a:t>
          </a:r>
          <a:endParaRPr lang="en-US" sz="1400" kern="1200" dirty="0"/>
        </a:p>
      </dsp:txBody>
      <dsp:txXfrm>
        <a:off x="2329980" y="2637030"/>
        <a:ext cx="1038949" cy="667771"/>
      </dsp:txXfrm>
    </dsp:sp>
    <dsp:sp modelId="{E7EA7BD6-833A-4837-8C92-341D3201D77D}">
      <dsp:nvSpPr>
        <dsp:cNvPr id="0" name=""/>
        <dsp:cNvSpPr/>
      </dsp:nvSpPr>
      <dsp:spPr>
        <a:xfrm>
          <a:off x="2264794" y="2478396"/>
          <a:ext cx="1770798" cy="137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929"/>
              </a:lnTo>
              <a:lnTo>
                <a:pt x="1770798" y="68929"/>
              </a:lnTo>
              <a:lnTo>
                <a:pt x="1770798" y="1378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9CD27F-A681-4595-B09B-8FCFC6C2577F}">
      <dsp:nvSpPr>
        <dsp:cNvPr id="0" name=""/>
        <dsp:cNvSpPr/>
      </dsp:nvSpPr>
      <dsp:spPr>
        <a:xfrm>
          <a:off x="3544796" y="2616255"/>
          <a:ext cx="981592" cy="7285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Human Resources</a:t>
          </a:r>
          <a:endParaRPr lang="en-US" sz="1400" kern="1200" dirty="0"/>
        </a:p>
      </dsp:txBody>
      <dsp:txXfrm>
        <a:off x="3566135" y="2637594"/>
        <a:ext cx="938914" cy="685895"/>
      </dsp:txXfrm>
    </dsp:sp>
    <dsp:sp modelId="{7F66555C-1CAE-4EA8-B771-34A5A6F72CAC}">
      <dsp:nvSpPr>
        <dsp:cNvPr id="0" name=""/>
        <dsp:cNvSpPr/>
      </dsp:nvSpPr>
      <dsp:spPr>
        <a:xfrm>
          <a:off x="5041576" y="1600224"/>
          <a:ext cx="680879" cy="137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929"/>
              </a:lnTo>
              <a:lnTo>
                <a:pt x="680879" y="68929"/>
              </a:lnTo>
              <a:lnTo>
                <a:pt x="680879" y="1378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319D33-88CD-4E50-936B-AB4D2631F4DA}">
      <dsp:nvSpPr>
        <dsp:cNvPr id="0" name=""/>
        <dsp:cNvSpPr/>
      </dsp:nvSpPr>
      <dsp:spPr>
        <a:xfrm>
          <a:off x="4888893" y="1738084"/>
          <a:ext cx="1667124" cy="770872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Scientific Director-to be hired</a:t>
          </a:r>
          <a:endParaRPr lang="en-US" sz="1400" kern="1200" dirty="0"/>
        </a:p>
      </dsp:txBody>
      <dsp:txXfrm>
        <a:off x="4911471" y="1760662"/>
        <a:ext cx="1621968" cy="725716"/>
      </dsp:txXfrm>
    </dsp:sp>
    <dsp:sp modelId="{E846A168-C9F3-4C1F-AD06-F09F4D719E6D}">
      <dsp:nvSpPr>
        <dsp:cNvPr id="0" name=""/>
        <dsp:cNvSpPr/>
      </dsp:nvSpPr>
      <dsp:spPr>
        <a:xfrm>
          <a:off x="5061515" y="2508956"/>
          <a:ext cx="660939" cy="137859"/>
        </a:xfrm>
        <a:custGeom>
          <a:avLst/>
          <a:gdLst/>
          <a:ahLst/>
          <a:cxnLst/>
          <a:rect l="0" t="0" r="0" b="0"/>
          <a:pathLst>
            <a:path>
              <a:moveTo>
                <a:pt x="660939" y="0"/>
              </a:moveTo>
              <a:lnTo>
                <a:pt x="660939" y="68929"/>
              </a:lnTo>
              <a:lnTo>
                <a:pt x="0" y="68929"/>
              </a:lnTo>
              <a:lnTo>
                <a:pt x="0" y="1378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7DF956-C838-4B0C-8C8F-EC36CBE20B11}">
      <dsp:nvSpPr>
        <dsp:cNvPr id="0" name=""/>
        <dsp:cNvSpPr/>
      </dsp:nvSpPr>
      <dsp:spPr>
        <a:xfrm>
          <a:off x="4681481" y="2646815"/>
          <a:ext cx="760069" cy="72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Grant Office</a:t>
          </a:r>
          <a:endParaRPr lang="en-US" sz="1400" kern="1200" dirty="0"/>
        </a:p>
      </dsp:txBody>
      <dsp:txXfrm>
        <a:off x="4702756" y="2668090"/>
        <a:ext cx="717519" cy="683817"/>
      </dsp:txXfrm>
    </dsp:sp>
    <dsp:sp modelId="{1CA87743-EF46-4E71-9A04-9547A6B9C8FD}">
      <dsp:nvSpPr>
        <dsp:cNvPr id="0" name=""/>
        <dsp:cNvSpPr/>
      </dsp:nvSpPr>
      <dsp:spPr>
        <a:xfrm>
          <a:off x="5722455" y="2508956"/>
          <a:ext cx="457580" cy="137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929"/>
              </a:lnTo>
              <a:lnTo>
                <a:pt x="457580" y="68929"/>
              </a:lnTo>
              <a:lnTo>
                <a:pt x="457580" y="1378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9226EB-28A2-4326-A2FD-E26C10E8BDD8}">
      <dsp:nvSpPr>
        <dsp:cNvPr id="0" name=""/>
        <dsp:cNvSpPr/>
      </dsp:nvSpPr>
      <dsp:spPr>
        <a:xfrm>
          <a:off x="5596642" y="2646815"/>
          <a:ext cx="1166787" cy="7497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Scientific Project Management</a:t>
          </a:r>
          <a:endParaRPr lang="en-US" sz="1400" kern="1200" dirty="0"/>
        </a:p>
      </dsp:txBody>
      <dsp:txXfrm>
        <a:off x="5618602" y="2668775"/>
        <a:ext cx="1122867" cy="705842"/>
      </dsp:txXfrm>
    </dsp:sp>
    <dsp:sp modelId="{2D88A0C7-93AB-4E1C-9F4F-969734C2BE1F}">
      <dsp:nvSpPr>
        <dsp:cNvPr id="0" name=""/>
        <dsp:cNvSpPr/>
      </dsp:nvSpPr>
      <dsp:spPr>
        <a:xfrm>
          <a:off x="5041576" y="1600224"/>
          <a:ext cx="2911884" cy="137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929"/>
              </a:lnTo>
              <a:lnTo>
                <a:pt x="2911884" y="68929"/>
              </a:lnTo>
              <a:lnTo>
                <a:pt x="2911884" y="1378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9B838A-84EC-4A8D-A903-2BF954E4F050}">
      <dsp:nvSpPr>
        <dsp:cNvPr id="0" name=""/>
        <dsp:cNvSpPr/>
      </dsp:nvSpPr>
      <dsp:spPr>
        <a:xfrm>
          <a:off x="7121022" y="1738084"/>
          <a:ext cx="1664875" cy="795139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Commercialization Director-to be hired</a:t>
          </a:r>
          <a:endParaRPr lang="en-US" sz="1400" kern="1200" dirty="0"/>
        </a:p>
      </dsp:txBody>
      <dsp:txXfrm>
        <a:off x="7144311" y="1761373"/>
        <a:ext cx="1618297" cy="748561"/>
      </dsp:txXfrm>
    </dsp:sp>
    <dsp:sp modelId="{D8D4CF0F-35D6-4B23-B402-82FC53161F4C}">
      <dsp:nvSpPr>
        <dsp:cNvPr id="0" name=""/>
        <dsp:cNvSpPr/>
      </dsp:nvSpPr>
      <dsp:spPr>
        <a:xfrm>
          <a:off x="7415609" y="2533223"/>
          <a:ext cx="537851" cy="137859"/>
        </a:xfrm>
        <a:custGeom>
          <a:avLst/>
          <a:gdLst/>
          <a:ahLst/>
          <a:cxnLst/>
          <a:rect l="0" t="0" r="0" b="0"/>
          <a:pathLst>
            <a:path>
              <a:moveTo>
                <a:pt x="537851" y="0"/>
              </a:moveTo>
              <a:lnTo>
                <a:pt x="537851" y="68929"/>
              </a:lnTo>
              <a:lnTo>
                <a:pt x="0" y="68929"/>
              </a:lnTo>
              <a:lnTo>
                <a:pt x="0" y="1378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70575-6EC5-441E-92EA-3D93D2006DF0}">
      <dsp:nvSpPr>
        <dsp:cNvPr id="0" name=""/>
        <dsp:cNvSpPr/>
      </dsp:nvSpPr>
      <dsp:spPr>
        <a:xfrm>
          <a:off x="6918522" y="2671082"/>
          <a:ext cx="994175" cy="6824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Marketing and PR</a:t>
          </a:r>
          <a:endParaRPr lang="en-US" sz="1400" kern="1200" dirty="0"/>
        </a:p>
      </dsp:txBody>
      <dsp:txXfrm>
        <a:off x="6938511" y="2691071"/>
        <a:ext cx="954197" cy="642491"/>
      </dsp:txXfrm>
    </dsp:sp>
    <dsp:sp modelId="{C338B6FF-8509-47E5-BDCF-555BAF5FB42A}">
      <dsp:nvSpPr>
        <dsp:cNvPr id="0" name=""/>
        <dsp:cNvSpPr/>
      </dsp:nvSpPr>
      <dsp:spPr>
        <a:xfrm>
          <a:off x="7953460" y="2533223"/>
          <a:ext cx="574633" cy="137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929"/>
              </a:lnTo>
              <a:lnTo>
                <a:pt x="574633" y="68929"/>
              </a:lnTo>
              <a:lnTo>
                <a:pt x="574633" y="1378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3BCA3C-C3FC-4689-B19A-9763C8EDA4CF}">
      <dsp:nvSpPr>
        <dsp:cNvPr id="0" name=""/>
        <dsp:cNvSpPr/>
      </dsp:nvSpPr>
      <dsp:spPr>
        <a:xfrm>
          <a:off x="8067789" y="2671082"/>
          <a:ext cx="920610" cy="6869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Science Scouting</a:t>
          </a:r>
          <a:endParaRPr lang="en-US" sz="1400" kern="1200" dirty="0"/>
        </a:p>
      </dsp:txBody>
      <dsp:txXfrm>
        <a:off x="8087909" y="2691202"/>
        <a:ext cx="880370" cy="646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BC6B6-E47D-4776-9E0A-6BCA9160DAEF}" type="datetimeFigureOut">
              <a:rPr lang="en-US" smtClean="0"/>
              <a:t>2/18/2013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C4966-7FC3-489B-8CCC-BFED8FC3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35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117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117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emf"/><Relationship Id="rId4" Type="http://schemas.openxmlformats.org/officeDocument/2006/relationships/image" Target="../media/image14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7.emf"/><Relationship Id="rId4" Type="http://schemas.openxmlformats.org/officeDocument/2006/relationships/image" Target="../media/image1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emf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ceitec_PPT_podklad_uvo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589" t="-73624" r="20346" b="21391"/>
          <a:stretch>
            <a:fillRect/>
          </a:stretch>
        </p:blipFill>
        <p:spPr bwMode="auto">
          <a:xfrm>
            <a:off x="1250950" y="801688"/>
            <a:ext cx="7883525" cy="5913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5" descr="OPVaVpI_loga-eu_pos_H_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826125"/>
            <a:ext cx="36163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logo+napis_c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82625"/>
            <a:ext cx="445135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1" descr="partner_logo_3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596900"/>
            <a:ext cx="1468438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2" descr="partner_logo_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57213"/>
            <a:ext cx="968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0"/>
            <a:ext cx="9140825" cy="2698750"/>
          </a:xfrm>
          <a:prstGeom prst="rect">
            <a:avLst/>
          </a:prstGeom>
          <a:solidFill>
            <a:srgbClr val="69BE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0" name="Picture 24" descr="logo+napis_en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679450"/>
            <a:ext cx="445135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09625" y="3057525"/>
            <a:ext cx="7989888" cy="1058863"/>
          </a:xfrm>
        </p:spPr>
        <p:txBody>
          <a:bodyPr/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0"/>
          </p:nvPr>
        </p:nvSpPr>
        <p:spPr>
          <a:xfrm>
            <a:off x="819150" y="4352925"/>
            <a:ext cx="6372225" cy="323850"/>
          </a:xfrm>
        </p:spPr>
        <p:txBody>
          <a:bodyPr/>
          <a:lstStyle>
            <a:lvl1pPr>
              <a:buNone/>
              <a:defRPr sz="2000" b="1">
                <a:solidFill>
                  <a:srgbClr val="7AC143"/>
                </a:solidFill>
              </a:defRPr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8116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100D3-9D35-44BE-A74E-287344368417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2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23262-6EBB-4A30-A9C7-E792BECB9641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262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30213" y="1282700"/>
            <a:ext cx="4065587" cy="4795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82700"/>
            <a:ext cx="4067175" cy="4795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F1697-03E9-42F6-9029-02CAD00058BC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67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2E81F-484B-45B8-8159-EAD7B3073609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33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73C44-B206-47B9-8682-82BD8993FE7D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865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20996-EA0F-4ACC-9D31-7B4D2961E29B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49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19A25-D8D6-4C9A-8BFD-4CDC6042C25E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48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45928-D668-4CE6-A8B9-9922CA07172A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079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7FDC0-A23D-4D7B-84C2-BCF66C43FC1E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892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43688" y="200025"/>
            <a:ext cx="2071687" cy="58785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27038" y="200025"/>
            <a:ext cx="6064250" cy="58785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6EDDC-A0E6-43F7-B966-69B600414E8F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1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eitec_PPT_podklad_uvo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709" t="-119444" r="16785" b="149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EITEC_logo_pos_RG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2949575"/>
            <a:ext cx="3238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0825" cy="2698750"/>
          </a:xfrm>
          <a:prstGeom prst="rect">
            <a:avLst/>
          </a:prstGeom>
          <a:solidFill>
            <a:srgbClr val="69BE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7" name="Picture 15" descr="OPVaVpI_loga-eu_pos_H_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5492750"/>
            <a:ext cx="36163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09625" y="1127125"/>
            <a:ext cx="7591425" cy="1058863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09625" y="3598863"/>
            <a:ext cx="5010150" cy="1362075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969696"/>
                </a:solidFill>
              </a:defRPr>
            </a:lvl1pPr>
          </a:lstStyle>
          <a:p>
            <a:r>
              <a:rPr lang="cs-CZ" dirty="0"/>
              <a:t>Středoevropský technologický institut</a:t>
            </a:r>
          </a:p>
          <a:p>
            <a:r>
              <a:rPr lang="cs-CZ" dirty="0"/>
              <a:t>c/o Masarykova univerzita</a:t>
            </a:r>
          </a:p>
          <a:p>
            <a:r>
              <a:rPr lang="cs-CZ" dirty="0" err="1"/>
              <a:t>Žerotínovo</a:t>
            </a:r>
            <a:r>
              <a:rPr lang="cs-CZ" dirty="0"/>
              <a:t> nám. 9</a:t>
            </a:r>
          </a:p>
          <a:p>
            <a:r>
              <a:rPr lang="cs-CZ" dirty="0"/>
              <a:t>601 77 Brno</a:t>
            </a:r>
          </a:p>
          <a:p>
            <a:r>
              <a:rPr lang="cs-CZ" dirty="0"/>
              <a:t>Česká republika</a:t>
            </a:r>
          </a:p>
        </p:txBody>
      </p:sp>
    </p:spTree>
    <p:extLst>
      <p:ext uri="{BB962C8B-B14F-4D97-AF65-F5344CB8AC3E}">
        <p14:creationId xmlns:p14="http://schemas.microsoft.com/office/powerpoint/2010/main" val="1274533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ceitec_PPT_podklad_uv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744" t="-93658"/>
          <a:stretch>
            <a:fillRect/>
          </a:stretch>
        </p:blipFill>
        <p:spPr bwMode="auto">
          <a:xfrm>
            <a:off x="1250950" y="801688"/>
            <a:ext cx="7883525" cy="5913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0"/>
            <a:ext cx="9140825" cy="2698750"/>
          </a:xfrm>
          <a:prstGeom prst="rect">
            <a:avLst/>
          </a:prstGeom>
          <a:solidFill>
            <a:srgbClr val="69BE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5" name="Picture 24" descr="logo+napis_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679450"/>
            <a:ext cx="445135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OPVaVpI_loga-eu_pos_H_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826125"/>
            <a:ext cx="36163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09625" y="3057525"/>
            <a:ext cx="7989888" cy="1058863"/>
          </a:xfrm>
        </p:spPr>
        <p:txBody>
          <a:bodyPr/>
          <a:lstStyle>
            <a:lvl1pPr>
              <a:defRPr sz="4100">
                <a:solidFill>
                  <a:schemeClr val="bg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995599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812EC310-0B3A-4409-B7AE-59947C8C96D2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53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C5982FA6-3E59-4145-BCC9-7F7C690BBFBE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8372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30213" y="1282700"/>
            <a:ext cx="4065587" cy="4795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82700"/>
            <a:ext cx="4067175" cy="4795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0C917FC-465F-4CC9-AD98-ADEC5D7A4FC9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367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4FD496B6-3BE2-46F2-BEC6-263C519CFFEE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86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F2BB7021-C050-4653-BB05-FBBE94420982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8775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6C7A114F-2474-4B3E-8A36-C2ED94333286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215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20C20E9C-BAAA-4E72-88D0-AEADCEB8D291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125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28E277BA-C444-4BD9-8408-C8C06E66F1F8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716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3FAE5875-EF90-418B-9816-5B47CE1F4031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857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98323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43688" y="200025"/>
            <a:ext cx="2071687" cy="58785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27038" y="200025"/>
            <a:ext cx="6064250" cy="58785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9FFC8DF6-D4B3-455D-86FE-121818BE639B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7407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ceitec_PPT_podklad_uvod"/>
          <p:cNvPicPr>
            <a:picLocks noChangeAspect="1" noChangeArrowheads="1"/>
          </p:cNvPicPr>
          <p:nvPr userDrawn="1"/>
        </p:nvPicPr>
        <p:blipFill>
          <a:blip r:embed="rId2" cstate="print"/>
          <a:srcRect l="-47589" t="-73624" r="20346" b="21391"/>
          <a:stretch>
            <a:fillRect/>
          </a:stretch>
        </p:blipFill>
        <p:spPr bwMode="auto">
          <a:xfrm>
            <a:off x="1270000" y="801688"/>
            <a:ext cx="7883525" cy="5913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0" y="0"/>
            <a:ext cx="9140825" cy="2698750"/>
          </a:xfrm>
          <a:prstGeom prst="rect">
            <a:avLst/>
          </a:prstGeom>
          <a:solidFill>
            <a:srgbClr val="69BE2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6" name="Picture 16" descr="logo+napis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3" y="682625"/>
            <a:ext cx="445135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OPVaVpI_loga-eu_pos_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625" y="5835650"/>
            <a:ext cx="323532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09625" y="3057525"/>
            <a:ext cx="7989888" cy="1058863"/>
          </a:xfrm>
        </p:spPr>
        <p:txBody>
          <a:bodyPr/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0"/>
          </p:nvPr>
        </p:nvSpPr>
        <p:spPr>
          <a:xfrm>
            <a:off x="819150" y="4352925"/>
            <a:ext cx="6372225" cy="323850"/>
          </a:xfrm>
        </p:spPr>
        <p:txBody>
          <a:bodyPr/>
          <a:lstStyle>
            <a:lvl1pPr>
              <a:buNone/>
              <a:defRPr sz="2000" b="1">
                <a:solidFill>
                  <a:srgbClr val="7AC143"/>
                </a:solidFill>
              </a:defRPr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4755101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eitec_PPT_podklad_uvod"/>
          <p:cNvPicPr>
            <a:picLocks noChangeAspect="1" noChangeArrowheads="1"/>
          </p:cNvPicPr>
          <p:nvPr/>
        </p:nvPicPr>
        <p:blipFill>
          <a:blip r:embed="rId2" cstate="print"/>
          <a:srcRect l="-87709" t="-119444" r="16785" b="149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0825" cy="2698750"/>
          </a:xfrm>
          <a:prstGeom prst="rect">
            <a:avLst/>
          </a:prstGeom>
          <a:solidFill>
            <a:srgbClr val="69BE2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cs-CZ">
              <a:solidFill>
                <a:srgbClr val="000000"/>
              </a:solidFill>
            </a:endParaRPr>
          </a:p>
        </p:txBody>
      </p:sp>
      <p:pic>
        <p:nvPicPr>
          <p:cNvPr id="6" name="Picture 9" descr="CEITEC_logo_pos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3" y="2949575"/>
            <a:ext cx="3238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OPVaVpI_loga-eu_pos_H_EN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950" y="5492750"/>
            <a:ext cx="361632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09625" y="1127125"/>
            <a:ext cx="7989888" cy="1058863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Thanks…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09625" y="3598863"/>
            <a:ext cx="5010150" cy="1362075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969696"/>
                </a:solidFill>
              </a:defRPr>
            </a:lvl1pPr>
          </a:lstStyle>
          <a:p>
            <a:r>
              <a:rPr lang="cs-CZ"/>
              <a:t>Středoevropský technologický institut</a:t>
            </a:r>
          </a:p>
          <a:p>
            <a:r>
              <a:rPr lang="cs-CZ"/>
              <a:t>c/o Masarykova univerzita</a:t>
            </a:r>
          </a:p>
          <a:p>
            <a:r>
              <a:rPr lang="cs-CZ"/>
              <a:t>Žerotínovo nám. 9</a:t>
            </a:r>
          </a:p>
          <a:p>
            <a:r>
              <a:rPr lang="cs-CZ"/>
              <a:t>601 77 Brno</a:t>
            </a:r>
          </a:p>
          <a:p>
            <a:r>
              <a:rPr lang="cs-CZ"/>
              <a:t>Česká republika</a:t>
            </a:r>
          </a:p>
        </p:txBody>
      </p:sp>
    </p:spTree>
    <p:extLst>
      <p:ext uri="{BB962C8B-B14F-4D97-AF65-F5344CB8AC3E}">
        <p14:creationId xmlns:p14="http://schemas.microsoft.com/office/powerpoint/2010/main" val="23852720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ceitec_PPT_podklad_uv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744" t="-93658"/>
          <a:stretch>
            <a:fillRect/>
          </a:stretch>
        </p:blipFill>
        <p:spPr bwMode="auto">
          <a:xfrm>
            <a:off x="1250950" y="801688"/>
            <a:ext cx="7883525" cy="5913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0"/>
            <a:ext cx="9140825" cy="2698750"/>
          </a:xfrm>
          <a:prstGeom prst="rect">
            <a:avLst/>
          </a:prstGeom>
          <a:solidFill>
            <a:srgbClr val="69BE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5" name="Picture 16" descr="logo+napis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82625"/>
            <a:ext cx="445135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 descr="OPVaVpI_loga-eu_pos_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835650"/>
            <a:ext cx="32353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partner_logo_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38" y="598488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09625" y="3057525"/>
            <a:ext cx="7989888" cy="1058863"/>
          </a:xfrm>
        </p:spPr>
        <p:txBody>
          <a:bodyPr/>
          <a:lstStyle>
            <a:lvl1pPr>
              <a:defRPr sz="4100">
                <a:solidFill>
                  <a:schemeClr val="bg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38082178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94558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30213" y="1282700"/>
            <a:ext cx="4065587" cy="4795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82700"/>
            <a:ext cx="4067175" cy="4795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6778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7038" y="200025"/>
            <a:ext cx="82740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0213" y="1282700"/>
            <a:ext cx="8285162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cs-CZ" noProof="0" dirty="0" smtClean="0"/>
              <a:t>Klepnutím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228277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427038" y="200025"/>
            <a:ext cx="82740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430213" y="1282700"/>
            <a:ext cx="8285162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5740200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1800" y="215900"/>
            <a:ext cx="5757863" cy="79216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719138" y="1619250"/>
            <a:ext cx="7989887" cy="4318000"/>
          </a:xfrm>
        </p:spPr>
        <p:txBody>
          <a:bodyPr/>
          <a:lstStyle/>
          <a:p>
            <a:pPr lvl="0"/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5935595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eitec_PPT_podklad_uvo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400" t="-1404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0"/>
            <a:ext cx="9140825" cy="2698750"/>
          </a:xfrm>
          <a:prstGeom prst="rect">
            <a:avLst/>
          </a:prstGeom>
          <a:solidFill>
            <a:srgbClr val="69BE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6" name="Picture 9" descr="CEITEC_logo_pos_RG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2949575"/>
            <a:ext cx="3238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OPVaVpI_loga-eu_pos_H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5626100"/>
            <a:ext cx="32353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partner_logo_2_co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5616575"/>
            <a:ext cx="6508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09625" y="1127125"/>
            <a:ext cx="7989888" cy="1058863"/>
          </a:xfrm>
          <a:noFill/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DĚKUJI ZA POZORNOST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09625" y="3598863"/>
            <a:ext cx="5010150" cy="1362075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969696"/>
                </a:solidFill>
              </a:defRPr>
            </a:lvl1pPr>
          </a:lstStyle>
          <a:p>
            <a:r>
              <a:rPr lang="cs-CZ"/>
              <a:t>Středoevropský technologický institut</a:t>
            </a:r>
          </a:p>
          <a:p>
            <a:r>
              <a:rPr lang="cs-CZ"/>
              <a:t>c/o Masarykova univerzita</a:t>
            </a:r>
          </a:p>
          <a:p>
            <a:r>
              <a:rPr lang="cs-CZ"/>
              <a:t>Žerotínovo nám. 9</a:t>
            </a:r>
          </a:p>
          <a:p>
            <a:r>
              <a:rPr lang="cs-CZ"/>
              <a:t>601 77 Brno</a:t>
            </a:r>
          </a:p>
          <a:p>
            <a:r>
              <a:rPr lang="cs-CZ"/>
              <a:t>Česká republika</a:t>
            </a:r>
          </a:p>
        </p:txBody>
      </p:sp>
    </p:spTree>
    <p:extLst>
      <p:ext uri="{BB962C8B-B14F-4D97-AF65-F5344CB8AC3E}">
        <p14:creationId xmlns:p14="http://schemas.microsoft.com/office/powerpoint/2010/main" val="115641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1" y="1282700"/>
            <a:ext cx="4038600" cy="4795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82700"/>
            <a:ext cx="4067175" cy="4795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45270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B9A9-9E55-44D0-A0CE-C744243191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738E-CEE5-4830-B17A-D1BF9E5105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3181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B9A9-9E55-44D0-A0CE-C744243191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738E-CEE5-4830-B17A-D1BF9E5105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759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B9A9-9E55-44D0-A0CE-C744243191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738E-CEE5-4830-B17A-D1BF9E5105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525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B9A9-9E55-44D0-A0CE-C744243191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738E-CEE5-4830-B17A-D1BF9E5105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3882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B9A9-9E55-44D0-A0CE-C744243191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738E-CEE5-4830-B17A-D1BF9E5105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368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B9A9-9E55-44D0-A0CE-C744243191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738E-CEE5-4830-B17A-D1BF9E5105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859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B9A9-9E55-44D0-A0CE-C744243191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738E-CEE5-4830-B17A-D1BF9E5105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908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B9A9-9E55-44D0-A0CE-C744243191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738E-CEE5-4830-B17A-D1BF9E5105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5109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B9A9-9E55-44D0-A0CE-C744243191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738E-CEE5-4830-B17A-D1BF9E5105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9910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B9A9-9E55-44D0-A0CE-C744243191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738E-CEE5-4830-B17A-D1BF9E5105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22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7038" y="200025"/>
            <a:ext cx="8274050" cy="7921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0213" y="1282700"/>
            <a:ext cx="8285162" cy="47958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cs-CZ" noProof="0" dirty="0" smtClean="0"/>
              <a:t>Klepnutím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0928561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B9A9-9E55-44D0-A0CE-C744243191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738E-CEE5-4830-B17A-D1BF9E5105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05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ceitec_PPT_podklad_uv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744" t="-93658"/>
          <a:stretch>
            <a:fillRect/>
          </a:stretch>
        </p:blipFill>
        <p:spPr bwMode="auto">
          <a:xfrm>
            <a:off x="1250950" y="801688"/>
            <a:ext cx="7883525" cy="5913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0"/>
            <a:ext cx="9140825" cy="2698750"/>
          </a:xfrm>
          <a:prstGeom prst="rect">
            <a:avLst/>
          </a:prstGeom>
          <a:solidFill>
            <a:srgbClr val="69BE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5" name="Picture 24" descr="logo+napis_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679450"/>
            <a:ext cx="445135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OPVaVpI_loga-eu_pos_H_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826125"/>
            <a:ext cx="36163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09625" y="3057525"/>
            <a:ext cx="7989888" cy="1058863"/>
          </a:xfrm>
        </p:spPr>
        <p:txBody>
          <a:bodyPr/>
          <a:lstStyle>
            <a:lvl1pPr>
              <a:defRPr sz="4100">
                <a:solidFill>
                  <a:schemeClr val="bg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354122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>
          <a:xfrm>
            <a:off x="7269163" y="6332538"/>
            <a:ext cx="1439862" cy="3238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808080"/>
                </a:solidFill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C17EEC-DB94-4C76-909A-17F408FE2DD5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cs-CZ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31800" y="6332538"/>
            <a:ext cx="5757863" cy="3238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808080"/>
                </a:solidFill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3013859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>
          <a:xfrm>
            <a:off x="7269163" y="6332538"/>
            <a:ext cx="1439862" cy="3238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808080"/>
                </a:solidFill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28346E-9B31-4AB6-80D1-2C21151A6E62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cs-CZ">
                <a:solidFill>
                  <a:srgbClr val="969696"/>
                </a:solidFill>
              </a:rPr>
              <a:t>/celkem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31800" y="6332538"/>
            <a:ext cx="5757863" cy="3238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808080"/>
                </a:solidFill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Název prezentace - doplnit</a:t>
            </a:r>
          </a:p>
        </p:txBody>
      </p:sp>
    </p:spTree>
    <p:extLst>
      <p:ext uri="{BB962C8B-B14F-4D97-AF65-F5344CB8AC3E}">
        <p14:creationId xmlns:p14="http://schemas.microsoft.com/office/powerpoint/2010/main" val="126021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ceitec_PPT_podklad_uv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744" t="-93658"/>
          <a:stretch>
            <a:fillRect/>
          </a:stretch>
        </p:blipFill>
        <p:spPr bwMode="auto">
          <a:xfrm>
            <a:off x="1250950" y="801688"/>
            <a:ext cx="7883525" cy="5913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0"/>
            <a:ext cx="9140825" cy="2698750"/>
          </a:xfrm>
          <a:prstGeom prst="rect">
            <a:avLst/>
          </a:prstGeom>
          <a:solidFill>
            <a:srgbClr val="69BE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5" name="Picture 24" descr="logo+napis_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679450"/>
            <a:ext cx="445135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OPVaVpI_loga-eu_pos_H_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826125"/>
            <a:ext cx="36163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8" descr="partner_logo_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38" y="598488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09625" y="3057525"/>
            <a:ext cx="7989888" cy="1058863"/>
          </a:xfrm>
        </p:spPr>
        <p:txBody>
          <a:bodyPr/>
          <a:lstStyle>
            <a:lvl1pPr>
              <a:defRPr sz="4100">
                <a:solidFill>
                  <a:schemeClr val="bg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233496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0"/>
          <p:cNvSpPr>
            <a:spLocks noChangeArrowheads="1"/>
          </p:cNvSpPr>
          <p:nvPr userDrawn="1"/>
        </p:nvSpPr>
        <p:spPr bwMode="auto">
          <a:xfrm>
            <a:off x="0" y="6502400"/>
            <a:ext cx="582613" cy="269875"/>
          </a:xfrm>
          <a:prstGeom prst="rect">
            <a:avLst/>
          </a:prstGeom>
          <a:solidFill>
            <a:srgbClr val="69BE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808080"/>
              </a:solidFill>
              <a:ea typeface="ＭＳ Ｐゴシック" pitchFamily="34" charset="-128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7038" y="200025"/>
            <a:ext cx="82740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282700"/>
            <a:ext cx="8285162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pic>
        <p:nvPicPr>
          <p:cNvPr id="8197" name="Picture 25" descr="CEITEC_logo_pos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6491288"/>
            <a:ext cx="14541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-996950" y="6419850"/>
            <a:ext cx="14398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5DB4936-1BAC-4ED5-983E-24E0E60197E0}" type="slidenum">
              <a:rPr lang="cs-CZ" sz="1300" b="1">
                <a:solidFill>
                  <a:srgbClr val="FFFFFF"/>
                </a:solidFill>
                <a:ea typeface="ＭＳ Ｐゴシック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z="1300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81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7AC14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7AC143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7AC143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7AC143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7AC143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2800">
          <a:solidFill>
            <a:srgbClr val="80808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2400">
          <a:solidFill>
            <a:srgbClr val="80808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2000">
          <a:solidFill>
            <a:srgbClr val="80808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2000">
          <a:solidFill>
            <a:srgbClr val="80808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80808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0"/>
          <p:cNvSpPr>
            <a:spLocks noChangeArrowheads="1"/>
          </p:cNvSpPr>
          <p:nvPr userDrawn="1"/>
        </p:nvSpPr>
        <p:spPr bwMode="auto">
          <a:xfrm>
            <a:off x="0" y="6502400"/>
            <a:ext cx="582613" cy="269875"/>
          </a:xfrm>
          <a:prstGeom prst="rect">
            <a:avLst/>
          </a:prstGeom>
          <a:solidFill>
            <a:srgbClr val="69BE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300" b="1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0FE29F-8F7F-46D4-8FE8-1DEB8BE7AC7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7038" y="200025"/>
            <a:ext cx="82740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282700"/>
            <a:ext cx="8285162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pic>
        <p:nvPicPr>
          <p:cNvPr id="3078" name="Picture 25" descr="CEITEC_logo_pos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6491288"/>
            <a:ext cx="14541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26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2800">
          <a:solidFill>
            <a:srgbClr val="292929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2400">
          <a:solidFill>
            <a:srgbClr val="292929"/>
          </a:solidFill>
          <a:latin typeface="+mn-lt"/>
          <a:ea typeface="ＭＳ Ｐゴシック" charset="0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2000">
          <a:solidFill>
            <a:srgbClr val="292929"/>
          </a:solidFill>
          <a:latin typeface="+mn-lt"/>
          <a:ea typeface="ＭＳ Ｐゴシック" charset="0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>
          <a:solidFill>
            <a:srgbClr val="292929"/>
          </a:solidFill>
          <a:latin typeface="+mn-lt"/>
          <a:ea typeface="ＭＳ Ｐゴシック" charset="0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  <a:ea typeface="ＭＳ Ｐゴシック" charset="0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0"/>
          <p:cNvSpPr>
            <a:spLocks noChangeArrowheads="1"/>
          </p:cNvSpPr>
          <p:nvPr userDrawn="1"/>
        </p:nvSpPr>
        <p:spPr bwMode="auto">
          <a:xfrm>
            <a:off x="0" y="6502400"/>
            <a:ext cx="582613" cy="269875"/>
          </a:xfrm>
          <a:prstGeom prst="rect">
            <a:avLst/>
          </a:prstGeom>
          <a:solidFill>
            <a:srgbClr val="69BE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300" b="1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A27AC2-EA60-4497-9289-503671CA856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7038" y="200025"/>
            <a:ext cx="82740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282700"/>
            <a:ext cx="8285162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pic>
        <p:nvPicPr>
          <p:cNvPr id="5126" name="Picture 25" descr="CEITEC_logo_po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6491288"/>
            <a:ext cx="14541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719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714" r:id="rId12"/>
    <p:sldLayoutId id="2147483715" r:id="rId13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28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2400">
          <a:solidFill>
            <a:srgbClr val="29292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2000">
          <a:solidFill>
            <a:srgbClr val="29292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>
          <a:solidFill>
            <a:srgbClr val="29292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0"/>
          <p:cNvSpPr>
            <a:spLocks noChangeArrowheads="1"/>
          </p:cNvSpPr>
          <p:nvPr userDrawn="1"/>
        </p:nvSpPr>
        <p:spPr bwMode="auto">
          <a:xfrm>
            <a:off x="0" y="6502400"/>
            <a:ext cx="582613" cy="269875"/>
          </a:xfrm>
          <a:prstGeom prst="rect">
            <a:avLst/>
          </a:prstGeom>
          <a:solidFill>
            <a:srgbClr val="69BE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7038" y="200025"/>
            <a:ext cx="82740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282700"/>
            <a:ext cx="8285162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pic>
        <p:nvPicPr>
          <p:cNvPr id="4101" name="Picture 25" descr="CEITEC_logo_pos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6491288"/>
            <a:ext cx="14541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-996950" y="6419850"/>
            <a:ext cx="14398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0408B67-9653-40D3-AC40-C974B38E0677}" type="slidenum">
              <a:rPr lang="cs-CZ" sz="1300" b="1">
                <a:solidFill>
                  <a:srgbClr val="FFFFFF"/>
                </a:solidFill>
                <a:ea typeface="ＭＳ Ｐゴシック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z="1300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646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7AC14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7AC143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7AC143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7AC143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7AC143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2800">
          <a:solidFill>
            <a:srgbClr val="80808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2400">
          <a:solidFill>
            <a:srgbClr val="80808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2000">
          <a:solidFill>
            <a:srgbClr val="80808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>
          <a:solidFill>
            <a:srgbClr val="80808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80808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9B9A9-9E55-44D0-A0CE-C74424319197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pPr/>
              <a:t>2/18/2013</a:t>
            </a:fld>
            <a:endParaRPr lang="en-US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E738E-CEE5-4830-B17A-D1BF9E510538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535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7F7F7F"/>
                </a:solidFill>
                <a:ea typeface="ＭＳ Ｐゴシック" pitchFamily="34" charset="-128"/>
              </a:rPr>
              <a:t>CEITEC</a:t>
            </a:r>
            <a:br>
              <a:rPr lang="en-US" dirty="0" smtClean="0">
                <a:solidFill>
                  <a:srgbClr val="7F7F7F"/>
                </a:solidFill>
                <a:ea typeface="ＭＳ Ｐゴシック" pitchFamily="34" charset="-128"/>
              </a:rPr>
            </a:br>
            <a:r>
              <a:rPr lang="en-US" sz="2400" dirty="0" smtClean="0">
                <a:solidFill>
                  <a:srgbClr val="7F7F7F"/>
                </a:solidFill>
                <a:ea typeface="ＭＳ Ｐゴシック" pitchFamily="34" charset="-128"/>
              </a:rPr>
              <a:t>Masaryk University Board of Directors Meeting</a:t>
            </a:r>
            <a:endParaRPr lang="cs-CZ" sz="2400" dirty="0" smtClean="0">
              <a:solidFill>
                <a:srgbClr val="7F7F7F"/>
              </a:solidFill>
            </a:endParaRP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730250" y="4316413"/>
            <a:ext cx="3233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7AC143"/>
                </a:solidFill>
                <a:ea typeface="ＭＳ Ｐゴシック" pitchFamily="34" charset="-128"/>
              </a:rPr>
              <a:t>Markus </a:t>
            </a:r>
            <a:r>
              <a:rPr lang="en-US" sz="2000" b="1" dirty="0" err="1" smtClean="0">
                <a:solidFill>
                  <a:srgbClr val="7AC143"/>
                </a:solidFill>
                <a:ea typeface="ＭＳ Ｐゴシック" pitchFamily="34" charset="-128"/>
              </a:rPr>
              <a:t>Dettenhofer</a:t>
            </a:r>
            <a:r>
              <a:rPr lang="en-US" sz="2000" b="1" dirty="0" smtClean="0">
                <a:solidFill>
                  <a:srgbClr val="7AC143"/>
                </a:solidFill>
                <a:ea typeface="ＭＳ Ｐゴシック" pitchFamily="34" charset="-128"/>
              </a:rPr>
              <a:t>, PhD</a:t>
            </a:r>
            <a:endParaRPr lang="cs-CZ" sz="2000" b="1" dirty="0" smtClean="0">
              <a:solidFill>
                <a:srgbClr val="7AC143"/>
              </a:solidFill>
              <a:ea typeface="ＭＳ Ｐゴシック" pitchFamily="34" charset="-128"/>
            </a:endParaRPr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727075" y="4656138"/>
            <a:ext cx="19637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7F7F7F"/>
                </a:solidFill>
                <a:ea typeface="ＭＳ Ｐゴシック" pitchFamily="34" charset="-128"/>
              </a:rPr>
              <a:t>Executive Director</a:t>
            </a:r>
            <a:r>
              <a:rPr lang="cs-CZ" sz="1600" dirty="0" smtClean="0">
                <a:solidFill>
                  <a:srgbClr val="7F7F7F"/>
                </a:solidFill>
                <a:ea typeface="ＭＳ Ｐゴシック" pitchFamily="34" charset="-128"/>
              </a:rPr>
              <a:t> </a:t>
            </a:r>
          </a:p>
        </p:txBody>
      </p:sp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727075" y="5105400"/>
            <a:ext cx="45833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7F7F7F"/>
                </a:solidFill>
                <a:ea typeface="ＭＳ Ｐゴシック" pitchFamily="34" charset="-128"/>
              </a:rPr>
              <a:t>Brno, Czech Republic</a:t>
            </a:r>
            <a:r>
              <a:rPr lang="cs-CZ" b="1" dirty="0" smtClean="0">
                <a:solidFill>
                  <a:srgbClr val="7F7F7F"/>
                </a:solidFill>
                <a:ea typeface="ＭＳ Ｐゴシック" pitchFamily="34" charset="-128"/>
              </a:rPr>
              <a:t>, </a:t>
            </a:r>
            <a:r>
              <a:rPr lang="en-US" b="1" dirty="0" smtClean="0">
                <a:solidFill>
                  <a:srgbClr val="7F7F7F"/>
                </a:solidFill>
                <a:ea typeface="ＭＳ Ｐゴシック" pitchFamily="34" charset="-128"/>
              </a:rPr>
              <a:t>25 February </a:t>
            </a:r>
            <a:r>
              <a:rPr lang="cs-CZ" b="1" dirty="0" smtClean="0">
                <a:solidFill>
                  <a:srgbClr val="7F7F7F"/>
                </a:solidFill>
                <a:ea typeface="ＭＳ Ｐゴシック" pitchFamily="34" charset="-128"/>
              </a:rPr>
              <a:t>201</a:t>
            </a:r>
            <a:r>
              <a:rPr lang="en-US" b="1" dirty="0" smtClean="0">
                <a:solidFill>
                  <a:srgbClr val="7F7F7F"/>
                </a:solidFill>
                <a:ea typeface="ＭＳ Ｐゴシック" pitchFamily="34" charset="-128"/>
              </a:rPr>
              <a:t>3</a:t>
            </a:r>
            <a:endParaRPr lang="cs-CZ" b="1" dirty="0" smtClean="0">
              <a:solidFill>
                <a:srgbClr val="7F7F7F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010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913CB-F1FF-431B-A8F2-E14A70503100}" type="slidenum">
              <a:rPr lang="cs-CZ" smtClean="0"/>
              <a:pPr>
                <a:defRPr/>
              </a:pPr>
              <a:t>10</a:t>
            </a:fld>
            <a:r>
              <a:rPr lang="cs-CZ" b="0" smtClean="0">
                <a:solidFill>
                  <a:srgbClr val="969696"/>
                </a:solidFill>
              </a:rPr>
              <a:t>/celkem</a:t>
            </a:r>
            <a:endParaRPr lang="cs-CZ" b="0">
              <a:solidFill>
                <a:srgbClr val="96969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0563" y="304812"/>
            <a:ext cx="40062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Strategic Outline </a:t>
            </a:r>
          </a:p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2013-2015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06447" y="2181543"/>
            <a:ext cx="3251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smtClean="0"/>
              <a:t>Funding Strategy</a:t>
            </a:r>
          </a:p>
          <a:p>
            <a:pPr algn="l"/>
            <a:endParaRPr lang="en-US" dirty="0"/>
          </a:p>
          <a:p>
            <a:pPr marL="285750" lvl="0" indent="-285750" algn="l">
              <a:buFont typeface="Arial" pitchFamily="34" charset="0"/>
              <a:buChar char="•"/>
            </a:pPr>
            <a:r>
              <a:rPr lang="en-US" dirty="0" smtClean="0"/>
              <a:t>Grants</a:t>
            </a:r>
          </a:p>
          <a:p>
            <a:pPr marL="285750" lvl="0" indent="-285750" algn="l">
              <a:buFont typeface="Arial" pitchFamily="34" charset="0"/>
              <a:buChar char="•"/>
            </a:pPr>
            <a:r>
              <a:rPr lang="en-US" dirty="0" smtClean="0"/>
              <a:t>Commercialization</a:t>
            </a:r>
          </a:p>
          <a:p>
            <a:pPr marL="285750" lvl="0" indent="-285750" algn="l">
              <a:buFont typeface="Arial" pitchFamily="34" charset="0"/>
              <a:buChar char="•"/>
            </a:pPr>
            <a:r>
              <a:rPr lang="en-US" dirty="0" smtClean="0"/>
              <a:t>Endowment</a:t>
            </a:r>
          </a:p>
          <a:p>
            <a:pPr lvl="0" algn="l"/>
            <a:endParaRPr lang="en-US" dirty="0"/>
          </a:p>
          <a:p>
            <a:pPr lvl="0" algn="l"/>
            <a:r>
              <a:rPr lang="en-US" b="1" dirty="0" smtClean="0"/>
              <a:t>Idea Generation Strategy</a:t>
            </a:r>
          </a:p>
          <a:p>
            <a:pPr lvl="0" algn="l"/>
            <a:endParaRPr lang="en-US" b="1" dirty="0"/>
          </a:p>
          <a:p>
            <a:pPr marL="285750" lvl="0" indent="-285750" algn="l">
              <a:buFont typeface="Arial" pitchFamily="34" charset="0"/>
              <a:buChar char="•"/>
            </a:pPr>
            <a:r>
              <a:rPr lang="en-US" dirty="0" smtClean="0"/>
              <a:t>Research Group Leaders</a:t>
            </a:r>
          </a:p>
          <a:p>
            <a:pPr marL="285750" lvl="0" indent="-285750" algn="l">
              <a:buFont typeface="Arial" pitchFamily="34" charset="0"/>
              <a:buChar char="•"/>
            </a:pPr>
            <a:r>
              <a:rPr lang="en-US" dirty="0" smtClean="0"/>
              <a:t>Students</a:t>
            </a:r>
          </a:p>
          <a:p>
            <a:pPr marL="285750" lvl="0" indent="-285750" algn="l">
              <a:buFont typeface="Arial" pitchFamily="34" charset="0"/>
              <a:buChar char="•"/>
            </a:pPr>
            <a:r>
              <a:rPr lang="en-US" dirty="0" smtClean="0"/>
              <a:t>Internationalization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9715411"/>
              </p:ext>
            </p:extLst>
          </p:nvPr>
        </p:nvGraphicFramePr>
        <p:xfrm>
          <a:off x="1032992" y="2167480"/>
          <a:ext cx="4165600" cy="3153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Nadpis 2"/>
          <p:cNvSpPr txBox="1">
            <a:spLocks/>
          </p:cNvSpPr>
          <p:nvPr/>
        </p:nvSpPr>
        <p:spPr>
          <a:xfrm>
            <a:off x="427038" y="200025"/>
            <a:ext cx="8274050" cy="7921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9BE28"/>
                </a:solidFill>
                <a:latin typeface="+mj-lt"/>
                <a:ea typeface="ＭＳ Ｐゴシック" charset="0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9BE28"/>
                </a:solidFill>
                <a:latin typeface="Arial" charset="0"/>
                <a:ea typeface="ＭＳ Ｐゴシック" charset="0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9BE28"/>
                </a:solidFill>
                <a:latin typeface="Arial" charset="0"/>
                <a:ea typeface="ＭＳ Ｐゴシック" charset="0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9BE28"/>
                </a:solidFill>
                <a:latin typeface="Arial" charset="0"/>
                <a:ea typeface="ＭＳ Ｐゴシック" charset="0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9BE28"/>
                </a:solidFill>
                <a:latin typeface="Arial" charset="0"/>
                <a:ea typeface="ＭＳ Ｐゴシック" charset="0"/>
                <a:cs typeface="ＭＳ Ｐゴシック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9BE28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9BE28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9BE28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9BE28"/>
                </a:solidFill>
                <a:latin typeface="Arial" charset="0"/>
              </a:defRPr>
            </a:lvl9pPr>
          </a:lstStyle>
          <a:p>
            <a:r>
              <a:rPr lang="en-US" dirty="0" smtClean="0"/>
              <a:t>Strategic Outline</a:t>
            </a:r>
          </a:p>
          <a:p>
            <a:r>
              <a:rPr lang="en-US" sz="2400" dirty="0" smtClean="0"/>
              <a:t>2013-2015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45818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913CB-F1FF-431B-A8F2-E14A70503100}" type="slidenum">
              <a:rPr lang="cs-CZ" smtClean="0"/>
              <a:pPr>
                <a:defRPr/>
              </a:pPr>
              <a:t>11</a:t>
            </a:fld>
            <a:endParaRPr lang="cs-CZ" b="0" dirty="0">
              <a:solidFill>
                <a:srgbClr val="96969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4666" y="2486337"/>
            <a:ext cx="6502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u="sng" dirty="0" smtClean="0"/>
              <a:t>2013</a:t>
            </a:r>
          </a:p>
          <a:p>
            <a:pPr algn="l"/>
            <a:endParaRPr lang="en-US" dirty="0"/>
          </a:p>
          <a:p>
            <a:pPr marL="285750" lvl="0" indent="-285750" algn="l">
              <a:buFont typeface="Arial" pitchFamily="34" charset="0"/>
              <a:buChar char="•"/>
            </a:pPr>
            <a:r>
              <a:rPr lang="en-US" dirty="0"/>
              <a:t>Formulation and kick-off of the CEITEC identity marketing </a:t>
            </a:r>
            <a:r>
              <a:rPr lang="en-US" dirty="0" smtClean="0"/>
              <a:t>campaign</a:t>
            </a:r>
          </a:p>
          <a:p>
            <a:pPr lvl="0" algn="l"/>
            <a:endParaRPr lang="en-US" dirty="0" smtClean="0"/>
          </a:p>
          <a:p>
            <a:pPr marL="285750" lvl="0" indent="-285750" algn="l">
              <a:buFont typeface="Arial" pitchFamily="34" charset="0"/>
              <a:buChar char="•"/>
            </a:pPr>
            <a:r>
              <a:rPr lang="en-US" dirty="0" smtClean="0"/>
              <a:t>Initiate </a:t>
            </a:r>
            <a:r>
              <a:rPr lang="en-US" dirty="0"/>
              <a:t>programs to enhance the human developmental potential across </a:t>
            </a:r>
            <a:r>
              <a:rPr lang="en-US" dirty="0" smtClean="0"/>
              <a:t>CEITEC</a:t>
            </a:r>
          </a:p>
          <a:p>
            <a:pPr lvl="0" algn="l"/>
            <a:endParaRPr lang="en-US" dirty="0" smtClean="0"/>
          </a:p>
          <a:p>
            <a:pPr marL="285750" lvl="0" indent="-285750" algn="l">
              <a:buFont typeface="Arial" pitchFamily="34" charset="0"/>
              <a:buChar char="•"/>
            </a:pPr>
            <a:r>
              <a:rPr lang="en-US" dirty="0" smtClean="0"/>
              <a:t>Formation </a:t>
            </a:r>
            <a:r>
              <a:rPr lang="en-US" dirty="0"/>
              <a:t>of a CEITEC-wide technology transfer </a:t>
            </a:r>
            <a:r>
              <a:rPr lang="en-US" dirty="0" smtClean="0"/>
              <a:t>office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3285" y="372544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Roadmap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8277" y="524944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69BE28"/>
                </a:solidFill>
              </a:rPr>
              <a:t>Roadmap</a:t>
            </a:r>
            <a:endParaRPr lang="en-US" sz="3600" dirty="0">
              <a:solidFill>
                <a:srgbClr val="69BE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3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913CB-F1FF-431B-A8F2-E14A70503100}" type="slidenum">
              <a:rPr lang="cs-CZ" smtClean="0"/>
              <a:pPr>
                <a:defRPr/>
              </a:pPr>
              <a:t>12</a:t>
            </a:fld>
            <a:r>
              <a:rPr lang="cs-CZ" b="0" smtClean="0">
                <a:solidFill>
                  <a:srgbClr val="969696"/>
                </a:solidFill>
              </a:rPr>
              <a:t>/celkem</a:t>
            </a:r>
            <a:endParaRPr lang="cs-CZ" b="0">
              <a:solidFill>
                <a:srgbClr val="96969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5467" y="2253590"/>
            <a:ext cx="66378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u="sng" dirty="0" smtClean="0"/>
              <a:t>2014</a:t>
            </a:r>
          </a:p>
          <a:p>
            <a:pPr algn="l"/>
            <a:endParaRPr lang="en-US" dirty="0"/>
          </a:p>
          <a:p>
            <a:pPr marL="285750" lvl="0" indent="-285750" algn="l">
              <a:buFont typeface="Arial" pitchFamily="34" charset="0"/>
              <a:buChar char="•"/>
            </a:pPr>
            <a:r>
              <a:rPr lang="en-US" dirty="0"/>
              <a:t>Fund raising campaign to help ensure financial </a:t>
            </a:r>
            <a:r>
              <a:rPr lang="en-US" dirty="0" smtClean="0"/>
              <a:t>sustainability</a:t>
            </a:r>
          </a:p>
          <a:p>
            <a:pPr lvl="0" algn="l"/>
            <a:endParaRPr lang="en-US" dirty="0" smtClean="0"/>
          </a:p>
          <a:p>
            <a:pPr marL="285750" lvl="0" indent="-285750" algn="l">
              <a:buFont typeface="Arial" pitchFamily="34" charset="0"/>
              <a:buChar char="•"/>
            </a:pPr>
            <a:r>
              <a:rPr lang="en-US" dirty="0" smtClean="0"/>
              <a:t>Renewed </a:t>
            </a:r>
            <a:r>
              <a:rPr lang="en-US" dirty="0"/>
              <a:t>scientific recruiting after the 2014 scientific </a:t>
            </a:r>
            <a:r>
              <a:rPr lang="en-US" dirty="0" smtClean="0"/>
              <a:t>evaluation</a:t>
            </a:r>
          </a:p>
          <a:p>
            <a:pPr lvl="0" algn="l"/>
            <a:endParaRPr lang="en-US" dirty="0" smtClean="0"/>
          </a:p>
          <a:p>
            <a:pPr marL="285750" lvl="0" indent="-285750" algn="l">
              <a:buFont typeface="Arial" pitchFamily="34" charset="0"/>
              <a:buChar char="•"/>
            </a:pPr>
            <a:r>
              <a:rPr lang="en-US" dirty="0" smtClean="0"/>
              <a:t>Increase </a:t>
            </a:r>
            <a:r>
              <a:rPr lang="en-US" dirty="0"/>
              <a:t>commercial activity and agreements</a:t>
            </a:r>
          </a:p>
          <a:p>
            <a:pPr algn="l"/>
            <a:r>
              <a:rPr lang="en-US" dirty="0"/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3285" y="372544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Roadmap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8277" y="524944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69BE28"/>
                </a:solidFill>
              </a:rPr>
              <a:t>Roadmap</a:t>
            </a:r>
            <a:endParaRPr lang="en-US" sz="3600" dirty="0">
              <a:solidFill>
                <a:srgbClr val="69BE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37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913CB-F1FF-431B-A8F2-E14A70503100}" type="slidenum">
              <a:rPr lang="cs-CZ" smtClean="0"/>
              <a:pPr>
                <a:defRPr/>
              </a:pPr>
              <a:t>13</a:t>
            </a:fld>
            <a:endParaRPr lang="cs-CZ" b="0" dirty="0">
              <a:solidFill>
                <a:srgbClr val="96969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70000" y="2413338"/>
            <a:ext cx="67394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u="sng" dirty="0" smtClean="0"/>
              <a:t>2015</a:t>
            </a:r>
          </a:p>
          <a:p>
            <a:pPr algn="l"/>
            <a:endParaRPr lang="en-US" dirty="0"/>
          </a:p>
          <a:p>
            <a:pPr marL="285750" lvl="0" indent="-285750" algn="l">
              <a:buFont typeface="Arial" pitchFamily="34" charset="0"/>
              <a:buChar char="•"/>
            </a:pPr>
            <a:r>
              <a:rPr lang="en-US" dirty="0"/>
              <a:t>Participation and hosting international events and </a:t>
            </a:r>
            <a:r>
              <a:rPr lang="en-US" dirty="0" smtClean="0"/>
              <a:t>conferences</a:t>
            </a:r>
          </a:p>
          <a:p>
            <a:pPr lvl="0" algn="l"/>
            <a:endParaRPr lang="en-US" dirty="0"/>
          </a:p>
          <a:p>
            <a:pPr marL="285750" lvl="0" indent="-285750" algn="l">
              <a:buFont typeface="Arial" pitchFamily="34" charset="0"/>
              <a:buChar char="•"/>
            </a:pPr>
            <a:r>
              <a:rPr lang="en-US" dirty="0"/>
              <a:t>Build scientific synergies and collaborative </a:t>
            </a:r>
            <a:r>
              <a:rPr lang="en-US" dirty="0" smtClean="0"/>
              <a:t>efforts</a:t>
            </a:r>
          </a:p>
          <a:p>
            <a:pPr lvl="0" algn="l"/>
            <a:endParaRPr lang="en-US" dirty="0"/>
          </a:p>
          <a:p>
            <a:pPr marL="285750" lvl="0" indent="-285750" algn="l">
              <a:buFont typeface="Arial" pitchFamily="34" charset="0"/>
              <a:buChar char="•"/>
            </a:pPr>
            <a:r>
              <a:rPr lang="en-US" dirty="0"/>
              <a:t>Student development and internationalization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3285" y="372544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Roadmap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8277" y="524944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69BE28"/>
                </a:solidFill>
              </a:rPr>
              <a:t>Roadmap</a:t>
            </a:r>
            <a:endParaRPr lang="en-US" sz="3600" dirty="0">
              <a:solidFill>
                <a:srgbClr val="69BE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39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kern="1200" dirty="0" smtClean="0">
                <a:solidFill>
                  <a:srgbClr val="69BE28"/>
                </a:solidFill>
                <a:ea typeface="ＭＳ Ｐゴシック" charset="-128"/>
              </a:rPr>
              <a:t>Technology Transfer</a:t>
            </a:r>
            <a:br>
              <a:rPr lang="en-GB" kern="1200" dirty="0" smtClean="0">
                <a:solidFill>
                  <a:srgbClr val="69BE28"/>
                </a:solidFill>
                <a:ea typeface="ＭＳ Ｐゴシック" charset="-128"/>
              </a:rPr>
            </a:br>
            <a:r>
              <a:rPr lang="en-GB" sz="2400" kern="1200" dirty="0" smtClean="0">
                <a:solidFill>
                  <a:srgbClr val="69BE28"/>
                </a:solidFill>
                <a:ea typeface="ＭＳ Ｐゴシック" charset="-128"/>
              </a:rPr>
              <a:t>Overview</a:t>
            </a:r>
            <a:r>
              <a:rPr lang="cs-CZ" sz="4800" kern="1200" dirty="0">
                <a:solidFill>
                  <a:srgbClr val="69BE28"/>
                </a:solidFill>
                <a:ea typeface="ＭＳ Ｐゴシック" charset="-128"/>
              </a:rPr>
              <a:t/>
            </a:r>
            <a:br>
              <a:rPr lang="cs-CZ" sz="4800" kern="1200" dirty="0">
                <a:solidFill>
                  <a:srgbClr val="69BE28"/>
                </a:solidFill>
                <a:ea typeface="ＭＳ Ｐゴシック" charset="-128"/>
              </a:rPr>
            </a:br>
            <a:endParaRPr lang="cs-CZ" dirty="0">
              <a:solidFill>
                <a:srgbClr val="69BE28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362200" y="1220484"/>
          <a:ext cx="4028963" cy="210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owchart: Alternate Process 4"/>
          <p:cNvSpPr/>
          <p:nvPr/>
        </p:nvSpPr>
        <p:spPr>
          <a:xfrm>
            <a:off x="2227263" y="3278188"/>
            <a:ext cx="2117725" cy="965200"/>
          </a:xfrm>
          <a:prstGeom prst="flowChartAlternateProcess">
            <a:avLst/>
          </a:prstGeom>
          <a:solidFill>
            <a:srgbClr val="7F7F7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FFFFFF"/>
                </a:solidFill>
                <a:latin typeface="Arial"/>
              </a:rPr>
              <a:t>Publication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4437063" y="3278188"/>
            <a:ext cx="2200275" cy="965200"/>
          </a:xfrm>
          <a:prstGeom prst="flowChartAlternateProcess">
            <a:avLst/>
          </a:prstGeom>
          <a:solidFill>
            <a:srgbClr val="7F7F7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FFFFFF"/>
                </a:solidFill>
                <a:latin typeface="Arial"/>
              </a:rPr>
              <a:t>Commercialization</a:t>
            </a:r>
          </a:p>
        </p:txBody>
      </p:sp>
      <p:sp>
        <p:nvSpPr>
          <p:cNvPr id="7" name="Left-Right Arrow 6"/>
          <p:cNvSpPr/>
          <p:nvPr/>
        </p:nvSpPr>
        <p:spPr>
          <a:xfrm>
            <a:off x="2819400" y="4268788"/>
            <a:ext cx="3048000" cy="723900"/>
          </a:xfrm>
          <a:prstGeom prst="leftRightArrow">
            <a:avLst/>
          </a:prstGeom>
          <a:solidFill>
            <a:srgbClr val="77933C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FFFFFF"/>
                </a:solidFill>
                <a:latin typeface="Arial"/>
              </a:rPr>
              <a:t>Contractual Agreement</a:t>
            </a:r>
          </a:p>
        </p:txBody>
      </p:sp>
      <p:sp>
        <p:nvSpPr>
          <p:cNvPr id="8" name="Left-Right Arrow 7"/>
          <p:cNvSpPr/>
          <p:nvPr/>
        </p:nvSpPr>
        <p:spPr>
          <a:xfrm>
            <a:off x="2819400" y="5030788"/>
            <a:ext cx="3048000" cy="723900"/>
          </a:xfrm>
          <a:prstGeom prst="leftRightArrow">
            <a:avLst/>
          </a:prstGeom>
          <a:solidFill>
            <a:srgbClr val="77933C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FFFFFF"/>
                </a:solidFill>
                <a:latin typeface="Arial"/>
              </a:rPr>
              <a:t>Internships</a:t>
            </a:r>
          </a:p>
        </p:txBody>
      </p:sp>
      <p:sp>
        <p:nvSpPr>
          <p:cNvPr id="9" name="Left-Right Arrow 8"/>
          <p:cNvSpPr/>
          <p:nvPr/>
        </p:nvSpPr>
        <p:spPr>
          <a:xfrm>
            <a:off x="2819400" y="5792788"/>
            <a:ext cx="3048000" cy="723900"/>
          </a:xfrm>
          <a:prstGeom prst="leftRightArrow">
            <a:avLst/>
          </a:prstGeom>
          <a:solidFill>
            <a:srgbClr val="77933C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FFFFFF"/>
                </a:solidFill>
                <a:latin typeface="Arial"/>
              </a:rPr>
              <a:t>Research Cooperation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422775" y="1300163"/>
            <a:ext cx="2041525" cy="1914525"/>
            <a:chOff x="6637338" y="1299411"/>
            <a:chExt cx="2041441" cy="1914609"/>
          </a:xfrm>
        </p:grpSpPr>
        <p:sp>
          <p:nvSpPr>
            <p:cNvPr id="12298" name="Rectangle 10"/>
            <p:cNvSpPr>
              <a:spLocks noChangeArrowheads="1"/>
            </p:cNvSpPr>
            <p:nvPr/>
          </p:nvSpPr>
          <p:spPr bwMode="auto">
            <a:xfrm>
              <a:off x="6637338" y="1299411"/>
              <a:ext cx="2041441" cy="19146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 bwMode="auto">
            <a:xfrm>
              <a:off x="6654800" y="1362914"/>
              <a:ext cx="1941432" cy="1765377"/>
            </a:xfrm>
            <a:prstGeom prst="rightArrow">
              <a:avLst>
                <a:gd name="adj1" fmla="val 50000"/>
                <a:gd name="adj2" fmla="val 37273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6983399" y="2117009"/>
              <a:ext cx="1004847" cy="30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90000"/>
                </a:lnSpc>
                <a:defRPr/>
              </a:pPr>
              <a:r>
                <a:rPr lang="en-US" sz="2200" kern="0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Industry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559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>
          <a:xfrm>
            <a:off x="427038" y="495300"/>
            <a:ext cx="8274050" cy="7921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dirty="0" smtClean="0">
                <a:ea typeface="ＭＳ Ｐゴシック" charset="-128"/>
                <a:cs typeface="+mn-cs"/>
              </a:rPr>
              <a:t>Aim</a:t>
            </a:r>
            <a:endParaRPr lang="cs-CZ" dirty="0">
              <a:ea typeface="ＭＳ Ｐゴシック" charset="-128"/>
              <a:cs typeface="+mn-cs"/>
            </a:endParaRPr>
          </a:p>
        </p:txBody>
      </p:sp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9BE28"/>
                </a:solidFill>
              </a:rPr>
              <a:t>CEITEC-Technology Transfer</a:t>
            </a:r>
            <a:br>
              <a:rPr lang="en-US" dirty="0" smtClean="0">
                <a:solidFill>
                  <a:srgbClr val="69BE28"/>
                </a:solidFill>
              </a:rPr>
            </a:br>
            <a:r>
              <a:rPr lang="en-US" sz="2400" dirty="0" smtClean="0">
                <a:solidFill>
                  <a:srgbClr val="69BE28"/>
                </a:solidFill>
              </a:rPr>
              <a:t>Overview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675" y="2408238"/>
            <a:ext cx="8604250" cy="2032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64B923"/>
                </a:solidFill>
              </a:rPr>
              <a:t>Objectives</a:t>
            </a:r>
          </a:p>
          <a:p>
            <a:pPr>
              <a:defRPr/>
            </a:pPr>
            <a:endParaRPr lang="en-US" b="1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4"/>
                </a:solidFill>
              </a:rPr>
              <a:t>Utilize the research and development capacity of CEITEC to generate </a:t>
            </a:r>
            <a:r>
              <a:rPr lang="en-US" b="1" dirty="0">
                <a:solidFill>
                  <a:srgbClr val="69BE28"/>
                </a:solidFill>
              </a:rPr>
              <a:t>revenues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4"/>
                </a:solidFill>
              </a:rPr>
              <a:t>Develop commercial </a:t>
            </a:r>
            <a:r>
              <a:rPr lang="en-US" b="1" dirty="0">
                <a:solidFill>
                  <a:srgbClr val="69BE28"/>
                </a:solidFill>
              </a:rPr>
              <a:t>know-how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69BE28"/>
                </a:solidFill>
              </a:rPr>
              <a:t>Develop personnel </a:t>
            </a:r>
            <a:r>
              <a:rPr lang="en-US" dirty="0">
                <a:solidFill>
                  <a:schemeClr val="accent4"/>
                </a:solidFill>
              </a:rPr>
              <a:t>so as to relate to the private sector</a:t>
            </a:r>
          </a:p>
        </p:txBody>
      </p:sp>
    </p:spTree>
    <p:extLst>
      <p:ext uri="{BB962C8B-B14F-4D97-AF65-F5344CB8AC3E}">
        <p14:creationId xmlns:p14="http://schemas.microsoft.com/office/powerpoint/2010/main" val="266997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4175" y="200025"/>
            <a:ext cx="8274050" cy="792163"/>
          </a:xfrm>
        </p:spPr>
        <p:txBody>
          <a:bodyPr/>
          <a:lstStyle/>
          <a:p>
            <a:pPr>
              <a:defRPr/>
            </a:pPr>
            <a:r>
              <a:rPr lang="en-GB" kern="1200" dirty="0" smtClean="0">
                <a:solidFill>
                  <a:srgbClr val="69BE28"/>
                </a:solidFill>
                <a:ea typeface="ＭＳ Ｐゴシック" charset="-128"/>
                <a:cs typeface="+mn-cs"/>
              </a:rPr>
              <a:t>Organizational Structure</a:t>
            </a:r>
            <a:endParaRPr lang="cs-CZ" kern="1200" dirty="0">
              <a:solidFill>
                <a:srgbClr val="69BE28"/>
              </a:solidFill>
              <a:ea typeface="ＭＳ Ｐゴシック" charset="-128"/>
              <a:cs typeface="+mn-cs"/>
            </a:endParaRPr>
          </a:p>
        </p:txBody>
      </p:sp>
      <p:pic>
        <p:nvPicPr>
          <p:cNvPr id="10243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196975"/>
            <a:ext cx="9144000" cy="555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67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28600"/>
            <a:ext cx="45448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69BE28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Organizational Chart </a:t>
            </a:r>
          </a:p>
          <a:p>
            <a:r>
              <a:rPr lang="en-US" sz="3600" dirty="0">
                <a:solidFill>
                  <a:srgbClr val="69BE28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CEITEC-CMS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05290748"/>
              </p:ext>
            </p:extLst>
          </p:nvPr>
        </p:nvGraphicFramePr>
        <p:xfrm>
          <a:off x="76200" y="1397000"/>
          <a:ext cx="8991600" cy="416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399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28600"/>
            <a:ext cx="8263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69BE28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rgbClr val="69BE28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CEITEC-administrative working </a:t>
            </a:r>
            <a:r>
              <a:rPr lang="en-US" sz="3600" dirty="0">
                <a:solidFill>
                  <a:srgbClr val="69BE28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groups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3053" y="4267200"/>
            <a:ext cx="264687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Groups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  TT/ Commercialization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  Grants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  Marketing/PR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  Procurement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  Finance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  Project management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  HR/Internationalization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440267" y="4605867"/>
            <a:ext cx="2469664" cy="815495"/>
          </a:xfrm>
          <a:prstGeom prst="rect">
            <a:avLst/>
          </a:prstGeom>
          <a:solidFill>
            <a:schemeClr val="accent1">
              <a:lumMod val="40000"/>
              <a:lumOff val="6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4136" y="5435587"/>
            <a:ext cx="2469664" cy="1139937"/>
          </a:xfrm>
          <a:prstGeom prst="rect">
            <a:avLst/>
          </a:prstGeom>
          <a:solidFill>
            <a:schemeClr val="accent4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04973" y="2675467"/>
            <a:ext cx="2656776" cy="1269992"/>
            <a:chOff x="1542680" y="2675467"/>
            <a:chExt cx="2656776" cy="1269992"/>
          </a:xfrm>
        </p:grpSpPr>
        <p:sp>
          <p:nvSpPr>
            <p:cNvPr id="9" name="Oval 8"/>
            <p:cNvSpPr/>
            <p:nvPr/>
          </p:nvSpPr>
          <p:spPr>
            <a:xfrm>
              <a:off x="2457059" y="2675467"/>
              <a:ext cx="861875" cy="5588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white"/>
                  </a:solidFill>
                </a:rPr>
                <a:t>CMS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1542680" y="2929465"/>
              <a:ext cx="861875" cy="558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white"/>
                  </a:solidFill>
                </a:rPr>
                <a:t>MU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337581" y="2980267"/>
              <a:ext cx="861875" cy="558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white"/>
                  </a:solidFill>
                </a:rPr>
                <a:t>BUT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2169204" y="3386659"/>
              <a:ext cx="1248720" cy="558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white"/>
                  </a:solidFill>
                </a:rPr>
                <a:t>Partner</a:t>
              </a:r>
            </a:p>
          </p:txBody>
        </p:sp>
        <p:cxnSp>
          <p:nvCxnSpPr>
            <p:cNvPr id="14" name="Straight Connector 13"/>
            <p:cNvCxnSpPr>
              <a:stCxn id="9" idx="4"/>
              <a:endCxn id="12" idx="0"/>
            </p:cNvCxnSpPr>
            <p:nvPr/>
          </p:nvCxnSpPr>
          <p:spPr>
            <a:xfrm flipH="1">
              <a:off x="2793564" y="3234267"/>
              <a:ext cx="94433" cy="152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9" idx="6"/>
              <a:endCxn id="11" idx="1"/>
            </p:cNvCxnSpPr>
            <p:nvPr/>
          </p:nvCxnSpPr>
          <p:spPr>
            <a:xfrm>
              <a:off x="3318934" y="2954867"/>
              <a:ext cx="144866" cy="1072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0" idx="7"/>
              <a:endCxn id="9" idx="2"/>
            </p:cNvCxnSpPr>
            <p:nvPr/>
          </p:nvCxnSpPr>
          <p:spPr>
            <a:xfrm flipV="1">
              <a:off x="2278336" y="2954867"/>
              <a:ext cx="178723" cy="564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235983" y="2743202"/>
            <a:ext cx="2656776" cy="1269992"/>
            <a:chOff x="1542680" y="2675467"/>
            <a:chExt cx="2656776" cy="1269992"/>
          </a:xfrm>
        </p:grpSpPr>
        <p:sp>
          <p:nvSpPr>
            <p:cNvPr id="22" name="Oval 21"/>
            <p:cNvSpPr/>
            <p:nvPr/>
          </p:nvSpPr>
          <p:spPr>
            <a:xfrm>
              <a:off x="2457059" y="2675467"/>
              <a:ext cx="861875" cy="5588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white"/>
                  </a:solidFill>
                </a:rPr>
                <a:t>CMS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1542680" y="2929465"/>
              <a:ext cx="861875" cy="558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white"/>
                  </a:solidFill>
                </a:rPr>
                <a:t>MU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3337581" y="2980267"/>
              <a:ext cx="861875" cy="558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white"/>
                  </a:solidFill>
                </a:rPr>
                <a:t>BUT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169204" y="3386659"/>
              <a:ext cx="1248720" cy="558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white"/>
                  </a:solidFill>
                </a:rPr>
                <a:t>Partner</a:t>
              </a:r>
            </a:p>
          </p:txBody>
        </p:sp>
        <p:cxnSp>
          <p:nvCxnSpPr>
            <p:cNvPr id="26" name="Straight Connector 25"/>
            <p:cNvCxnSpPr>
              <a:stCxn id="22" idx="4"/>
              <a:endCxn id="25" idx="0"/>
            </p:cNvCxnSpPr>
            <p:nvPr/>
          </p:nvCxnSpPr>
          <p:spPr>
            <a:xfrm flipH="1">
              <a:off x="2793564" y="3234267"/>
              <a:ext cx="94433" cy="152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2" idx="6"/>
              <a:endCxn id="24" idx="1"/>
            </p:cNvCxnSpPr>
            <p:nvPr/>
          </p:nvCxnSpPr>
          <p:spPr>
            <a:xfrm>
              <a:off x="3318934" y="2954867"/>
              <a:ext cx="144866" cy="1072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3" idx="7"/>
              <a:endCxn id="22" idx="2"/>
            </p:cNvCxnSpPr>
            <p:nvPr/>
          </p:nvCxnSpPr>
          <p:spPr>
            <a:xfrm flipV="1">
              <a:off x="2278336" y="2954867"/>
              <a:ext cx="178723" cy="564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6266993" y="2794004"/>
            <a:ext cx="2656776" cy="1269992"/>
            <a:chOff x="1542680" y="2675467"/>
            <a:chExt cx="2656776" cy="1269992"/>
          </a:xfrm>
        </p:grpSpPr>
        <p:sp>
          <p:nvSpPr>
            <p:cNvPr id="30" name="Oval 29"/>
            <p:cNvSpPr/>
            <p:nvPr/>
          </p:nvSpPr>
          <p:spPr>
            <a:xfrm>
              <a:off x="2457059" y="2675467"/>
              <a:ext cx="861875" cy="5588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white"/>
                  </a:solidFill>
                </a:rPr>
                <a:t>CMS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1542680" y="2929465"/>
              <a:ext cx="861875" cy="558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white"/>
                  </a:solidFill>
                </a:rPr>
                <a:t>MU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3337581" y="2980267"/>
              <a:ext cx="861875" cy="558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white"/>
                  </a:solidFill>
                </a:rPr>
                <a:t>BUT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2169204" y="3386659"/>
              <a:ext cx="1248720" cy="558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white"/>
                  </a:solidFill>
                </a:rPr>
                <a:t>Partner</a:t>
              </a:r>
            </a:p>
          </p:txBody>
        </p:sp>
        <p:cxnSp>
          <p:nvCxnSpPr>
            <p:cNvPr id="34" name="Straight Connector 33"/>
            <p:cNvCxnSpPr>
              <a:stCxn id="30" idx="4"/>
              <a:endCxn id="33" idx="0"/>
            </p:cNvCxnSpPr>
            <p:nvPr/>
          </p:nvCxnSpPr>
          <p:spPr>
            <a:xfrm flipH="1">
              <a:off x="2793564" y="3234267"/>
              <a:ext cx="94433" cy="152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0" idx="6"/>
              <a:endCxn id="32" idx="1"/>
            </p:cNvCxnSpPr>
            <p:nvPr/>
          </p:nvCxnSpPr>
          <p:spPr>
            <a:xfrm>
              <a:off x="3318934" y="2954867"/>
              <a:ext cx="144866" cy="1072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1" idx="7"/>
              <a:endCxn id="30" idx="2"/>
            </p:cNvCxnSpPr>
            <p:nvPr/>
          </p:nvCxnSpPr>
          <p:spPr>
            <a:xfrm flipV="1">
              <a:off x="2278336" y="2954867"/>
              <a:ext cx="178723" cy="564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Oval 36"/>
          <p:cNvSpPr/>
          <p:nvPr/>
        </p:nvSpPr>
        <p:spPr>
          <a:xfrm>
            <a:off x="42925" y="2472267"/>
            <a:ext cx="2972930" cy="1794933"/>
          </a:xfrm>
          <a:prstGeom prst="ellipse">
            <a:avLst/>
          </a:prstGeom>
          <a:solidFill>
            <a:schemeClr val="accent1">
              <a:lumMod val="40000"/>
              <a:lumOff val="6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040069" y="2455337"/>
            <a:ext cx="2972930" cy="1794933"/>
          </a:xfrm>
          <a:prstGeom prst="ellipse">
            <a:avLst/>
          </a:prstGeom>
          <a:solidFill>
            <a:schemeClr val="accent1">
              <a:lumMod val="40000"/>
              <a:lumOff val="6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020280" y="2438407"/>
            <a:ext cx="2972930" cy="1794933"/>
          </a:xfrm>
          <a:prstGeom prst="ellipse">
            <a:avLst/>
          </a:prstGeom>
          <a:solidFill>
            <a:schemeClr val="accent1">
              <a:lumMod val="40000"/>
              <a:lumOff val="6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278414" y="1286933"/>
            <a:ext cx="4884389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</a:rPr>
              <a:t>Management Group (ED, SD, OD, OU heads)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1981227" y="1896533"/>
            <a:ext cx="509698" cy="541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0" idx="2"/>
          </p:cNvCxnSpPr>
          <p:nvPr/>
        </p:nvCxnSpPr>
        <p:spPr>
          <a:xfrm flipH="1">
            <a:off x="4720608" y="1896533"/>
            <a:ext cx="1" cy="575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39" idx="0"/>
          </p:cNvCxnSpPr>
          <p:nvPr/>
        </p:nvCxnSpPr>
        <p:spPr>
          <a:xfrm>
            <a:off x="7002649" y="1896533"/>
            <a:ext cx="504096" cy="541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114404" y="5266267"/>
            <a:ext cx="5553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7AC143"/>
                </a:solidFill>
                <a:latin typeface="Arial" charset="0"/>
                <a:ea typeface="ＭＳ Ｐゴシック" pitchFamily="34" charset="-128"/>
              </a:rPr>
              <a:t>Working and management groups: meet monthly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7AC143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282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Goals </a:t>
            </a:r>
            <a:r>
              <a:rPr lang="en-US" dirty="0" smtClean="0"/>
              <a:t>for the CEITEC-CMS</a:t>
            </a:r>
            <a:r>
              <a:rPr lang="cs-CZ" dirty="0" smtClean="0"/>
              <a:t> 2013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69BE28"/>
                </a:solidFill>
              </a:rPr>
              <a:t>The goals will </a:t>
            </a:r>
            <a:endParaRPr lang="cs-CZ" dirty="0" smtClean="0">
              <a:solidFill>
                <a:srgbClr val="69BE28"/>
              </a:solidFill>
            </a:endParaRPr>
          </a:p>
          <a:p>
            <a:pPr lvl="1"/>
            <a:r>
              <a:rPr lang="en-US" dirty="0" smtClean="0"/>
              <a:t>reflect the expected growth and long-term interests of the project</a:t>
            </a:r>
            <a:endParaRPr lang="cs-CZ" dirty="0" smtClean="0"/>
          </a:p>
          <a:p>
            <a:pPr lvl="1"/>
            <a:r>
              <a:rPr lang="en-US" dirty="0" smtClean="0"/>
              <a:t>focus on </a:t>
            </a:r>
            <a:endParaRPr lang="cs-CZ" dirty="0" smtClean="0"/>
          </a:p>
          <a:p>
            <a:pPr lvl="2"/>
            <a:r>
              <a:rPr lang="en-US" dirty="0" smtClean="0"/>
              <a:t>cornerstones for the CMS’s development, </a:t>
            </a:r>
            <a:endParaRPr lang="cs-CZ" dirty="0" smtClean="0"/>
          </a:p>
          <a:p>
            <a:pPr lvl="2"/>
            <a:r>
              <a:rPr lang="en-US" dirty="0" smtClean="0"/>
              <a:t>financial sustainability </a:t>
            </a:r>
            <a:endParaRPr lang="cs-CZ" dirty="0" smtClean="0"/>
          </a:p>
          <a:p>
            <a:pPr lvl="2"/>
            <a:r>
              <a:rPr lang="en-US" dirty="0" smtClean="0"/>
              <a:t>development of our capabilities.  </a:t>
            </a:r>
            <a:endParaRPr lang="cs-CZ" dirty="0" smtClean="0"/>
          </a:p>
          <a:p>
            <a:pPr lvl="2"/>
            <a:r>
              <a:rPr lang="en-US" dirty="0" smtClean="0"/>
              <a:t>areas of essential operational needs.</a:t>
            </a:r>
            <a:endParaRPr lang="cs-CZ" dirty="0" smtClean="0"/>
          </a:p>
          <a:p>
            <a:pPr lvl="1"/>
            <a:r>
              <a:rPr lang="en-US" dirty="0" smtClean="0"/>
              <a:t>reflect the interests of the office as a whole</a:t>
            </a:r>
            <a:endParaRPr lang="cs-CZ" dirty="0" smtClean="0"/>
          </a:p>
          <a:p>
            <a:pPr lvl="1"/>
            <a:r>
              <a:rPr lang="en-US" dirty="0" smtClean="0"/>
              <a:t>achievement of those goals will </a:t>
            </a:r>
            <a:r>
              <a:rPr lang="cs-CZ" dirty="0" smtClean="0"/>
              <a:t>regularly </a:t>
            </a:r>
            <a:r>
              <a:rPr lang="cs-CZ" dirty="0" smtClean="0"/>
              <a:t>asses</a:t>
            </a:r>
            <a:r>
              <a:rPr lang="en-US" dirty="0" smtClean="0"/>
              <a:t>s</a:t>
            </a:r>
            <a:r>
              <a:rPr lang="cs-CZ" dirty="0" smtClean="0"/>
              <a:t>ed</a:t>
            </a:r>
            <a:endParaRPr lang="cs-CZ" dirty="0" smtClean="0"/>
          </a:p>
          <a:p>
            <a:endParaRPr lang="cs-CZ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80C8E-DDAB-4657-93FD-4D9ACA88BC1B}" type="slidenum">
              <a:rPr lang="cs-CZ" smtClean="0"/>
              <a:pPr>
                <a:defRPr/>
              </a:pPr>
              <a:t>19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76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le 8"/>
          <p:cNvSpPr txBox="1">
            <a:spLocks/>
          </p:cNvSpPr>
          <p:nvPr/>
        </p:nvSpPr>
        <p:spPr bwMode="auto">
          <a:xfrm>
            <a:off x="427038" y="200025"/>
            <a:ext cx="82740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smtClean="0">
                <a:solidFill>
                  <a:srgbClr val="FFFFFF"/>
                </a:solidFill>
                <a:ea typeface="ＭＳ Ｐゴシック" pitchFamily="34" charset="-128"/>
              </a:rPr>
              <a:t>Aim and Vision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33425" y="1963738"/>
            <a:ext cx="7705725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fontAlgn="base">
              <a:lnSpc>
                <a:spcPts val="3100"/>
              </a:lnSpc>
              <a:spcBef>
                <a:spcPct val="0"/>
              </a:spcBef>
              <a:spcAft>
                <a:spcPct val="50000"/>
              </a:spcAft>
            </a:pPr>
            <a:r>
              <a:rPr lang="en-GB" sz="2200" i="1">
                <a:solidFill>
                  <a:srgbClr val="BFBFBF"/>
                </a:solidFill>
              </a:rPr>
              <a:t>CEITEC </a:t>
            </a:r>
            <a:r>
              <a:rPr lang="en-US" sz="2200" i="1">
                <a:solidFill>
                  <a:srgbClr val="BFBFBF"/>
                </a:solidFill>
              </a:rPr>
              <a:t>is a scientific centre in the </a:t>
            </a:r>
            <a:r>
              <a:rPr lang="en-US" sz="2200" b="1" i="1">
                <a:solidFill>
                  <a:srgbClr val="7AC143"/>
                </a:solidFill>
              </a:rPr>
              <a:t>fields of life sciences, advanced materials and technologies </a:t>
            </a:r>
            <a:r>
              <a:rPr lang="en-US" sz="2200" i="1">
                <a:solidFill>
                  <a:srgbClr val="BFBFBF"/>
                </a:solidFill>
              </a:rPr>
              <a:t>whose aim is to establish itself as a recognized European center of science</a:t>
            </a:r>
            <a:r>
              <a:rPr lang="cs-CZ" sz="2200" i="1">
                <a:solidFill>
                  <a:srgbClr val="BFBFBF"/>
                </a:solidFill>
              </a:rPr>
              <a:t>.</a:t>
            </a:r>
            <a:r>
              <a:rPr lang="en-US" sz="2200" i="1">
                <a:solidFill>
                  <a:srgbClr val="BFBFBF"/>
                </a:solidFill>
              </a:rPr>
              <a:t> </a:t>
            </a:r>
            <a:endParaRPr lang="en-GB" sz="2200" i="1">
              <a:solidFill>
                <a:srgbClr val="BFBFBF"/>
              </a:solidFill>
            </a:endParaRPr>
          </a:p>
          <a:p>
            <a:pPr algn="just" fontAlgn="base">
              <a:lnSpc>
                <a:spcPts val="3100"/>
              </a:lnSpc>
              <a:spcBef>
                <a:spcPct val="0"/>
              </a:spcBef>
              <a:spcAft>
                <a:spcPct val="50000"/>
              </a:spcAft>
              <a:buFont typeface="Wingdings" pitchFamily="2" charset="2"/>
              <a:buNone/>
            </a:pPr>
            <a:endParaRPr lang="en-GB" sz="2200" i="1">
              <a:solidFill>
                <a:srgbClr val="BFBFBF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en-GB" sz="2200" i="1">
                <a:solidFill>
                  <a:srgbClr val="64B923"/>
                </a:solidFill>
              </a:rPr>
              <a:t>CEITEC </a:t>
            </a:r>
            <a:r>
              <a:rPr lang="en-US" sz="2200" i="1">
                <a:solidFill>
                  <a:srgbClr val="64B923"/>
                </a:solidFill>
              </a:rPr>
              <a:t>is leading a path to </a:t>
            </a:r>
          </a:p>
          <a:p>
            <a:pPr algn="just" fontAlgn="base">
              <a:spcBef>
                <a:spcPct val="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en-US" sz="2200" i="1">
                <a:solidFill>
                  <a:srgbClr val="64B923"/>
                </a:solidFill>
              </a:rPr>
              <a:t>global scientific recognition</a:t>
            </a:r>
          </a:p>
          <a:p>
            <a:pPr algn="just" fontAlgn="base">
              <a:spcBef>
                <a:spcPct val="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en-US" sz="2200" i="1">
                <a:solidFill>
                  <a:srgbClr val="64B923"/>
                </a:solidFill>
              </a:rPr>
              <a:t>through synergy and collaboration,</a:t>
            </a:r>
          </a:p>
          <a:p>
            <a:pPr algn="just" fontAlgn="base">
              <a:spcBef>
                <a:spcPct val="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en-US" sz="2200" i="1">
                <a:solidFill>
                  <a:srgbClr val="64B923"/>
                </a:solidFill>
              </a:rPr>
              <a:t>in order to achieve a regional knowledge-based economy.</a:t>
            </a:r>
            <a:endParaRPr lang="en-GB" sz="2200" i="1">
              <a:solidFill>
                <a:srgbClr val="64B923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50000"/>
              </a:spcAft>
            </a:pPr>
            <a:endParaRPr lang="en-GB" sz="2200" b="1" i="1">
              <a:solidFill>
                <a:srgbClr val="BFBFBF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50000"/>
              </a:spcAft>
            </a:pPr>
            <a:r>
              <a:rPr lang="en-GB" sz="2200" b="1" i="1">
                <a:solidFill>
                  <a:srgbClr val="BFBFBF"/>
                </a:solidFill>
              </a:rPr>
              <a:t>	</a:t>
            </a:r>
          </a:p>
          <a:p>
            <a:pPr algn="just" fontAlgn="base">
              <a:spcBef>
                <a:spcPct val="0"/>
              </a:spcBef>
              <a:spcAft>
                <a:spcPct val="50000"/>
              </a:spcAft>
            </a:pPr>
            <a:endParaRPr lang="en-GB" sz="2200" b="1" i="1">
              <a:solidFill>
                <a:srgbClr val="BFBFBF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50000"/>
              </a:spcAft>
            </a:pPr>
            <a:endParaRPr lang="en-GB" sz="2200" b="1" i="1">
              <a:solidFill>
                <a:srgbClr val="BFBFBF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50000"/>
              </a:spcAft>
            </a:pPr>
            <a:endParaRPr lang="en-GB" sz="2200" b="1" i="1">
              <a:solidFill>
                <a:srgbClr val="BFBFBF"/>
              </a:solidFill>
            </a:endParaRPr>
          </a:p>
          <a:p>
            <a:pPr algn="just" fontAlgn="base">
              <a:lnSpc>
                <a:spcPts val="3100"/>
              </a:lnSpc>
              <a:spcBef>
                <a:spcPct val="0"/>
              </a:spcBef>
              <a:spcAft>
                <a:spcPct val="50000"/>
              </a:spcAft>
            </a:pPr>
            <a:endParaRPr lang="en-GB" sz="2200" i="1">
              <a:solidFill>
                <a:srgbClr val="BFBFBF"/>
              </a:solidFill>
            </a:endParaRPr>
          </a:p>
          <a:p>
            <a:pPr algn="just" fontAlgn="base">
              <a:lnSpc>
                <a:spcPts val="3100"/>
              </a:lnSpc>
              <a:spcBef>
                <a:spcPct val="0"/>
              </a:spcBef>
              <a:spcAft>
                <a:spcPct val="50000"/>
              </a:spcAft>
            </a:pPr>
            <a:r>
              <a:rPr lang="en-GB" sz="2200" i="1">
                <a:solidFill>
                  <a:srgbClr val="BFBFBF"/>
                </a:solidFill>
              </a:rPr>
              <a:t>	</a:t>
            </a:r>
          </a:p>
        </p:txBody>
      </p:sp>
      <p:pic>
        <p:nvPicPr>
          <p:cNvPr id="67588" name="Obrázek 5" descr="kou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3" y="3214688"/>
            <a:ext cx="33845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14" descr="uvozov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958975"/>
            <a:ext cx="3730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Nadpis 1"/>
          <p:cNvSpPr txBox="1">
            <a:spLocks/>
          </p:cNvSpPr>
          <p:nvPr/>
        </p:nvSpPr>
        <p:spPr bwMode="auto">
          <a:xfrm>
            <a:off x="579438" y="352425"/>
            <a:ext cx="82740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7AC143"/>
                </a:solidFill>
              </a:rPr>
              <a:t>Aim and Vision</a:t>
            </a:r>
            <a:endParaRPr lang="cs-CZ" sz="3200">
              <a:solidFill>
                <a:srgbClr val="7AC1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96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ea typeface="ＭＳ Ｐゴシック" pitchFamily="34" charset="-128"/>
              </a:rPr>
              <a:t>CEITEC -  Facts and Status of The Project 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>
                <a:ea typeface="ＭＳ Ｐゴシック" pitchFamily="34" charset="-128"/>
              </a:rPr>
              <a:t/>
            </a:r>
            <a:br>
              <a:rPr lang="en-US" dirty="0">
                <a:ea typeface="ＭＳ Ｐゴシック" pitchFamily="34" charset="-128"/>
              </a:rPr>
            </a:br>
            <a:r>
              <a:rPr lang="en-US" sz="2400" b="1" dirty="0" smtClean="0">
                <a:solidFill>
                  <a:srgbClr val="69BE28"/>
                </a:solidFill>
                <a:ea typeface="ＭＳ Ｐゴシック" pitchFamily="34" charset="-128"/>
              </a:rPr>
              <a:t>Jiri </a:t>
            </a:r>
            <a:r>
              <a:rPr lang="en-US" sz="2400" b="1" dirty="0" err="1" smtClean="0">
                <a:solidFill>
                  <a:srgbClr val="69BE28"/>
                </a:solidFill>
                <a:ea typeface="ＭＳ Ｐゴシック" pitchFamily="34" charset="-128"/>
              </a:rPr>
              <a:t>Deml</a:t>
            </a:r>
            <a:r>
              <a:rPr lang="en-US" sz="2800" dirty="0" smtClean="0">
                <a:ea typeface="ＭＳ Ｐゴシック" pitchFamily="34" charset="-128"/>
              </a:rPr>
              <a:t/>
            </a:r>
            <a:br>
              <a:rPr lang="en-US" sz="2800" dirty="0" smtClean="0">
                <a:ea typeface="ＭＳ Ｐゴシック" pitchFamily="34" charset="-128"/>
              </a:rPr>
            </a:br>
            <a:r>
              <a:rPr lang="en-US" sz="1800" dirty="0" smtClean="0">
                <a:ea typeface="ＭＳ Ｐゴシック" pitchFamily="34" charset="-128"/>
              </a:rPr>
              <a:t>Operational Director</a:t>
            </a:r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195968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Project </a:t>
            </a:r>
            <a:r>
              <a:rPr lang="cs-CZ" dirty="0" err="1" smtClean="0"/>
              <a:t>facts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status – 7 MR - 30.11. 2012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80C8E-DDAB-4657-93FD-4D9ACA88BC1B}" type="slidenum">
              <a:rPr lang="cs-CZ" smtClean="0"/>
              <a:pPr>
                <a:defRPr/>
              </a:pPr>
              <a:t>21</a:t>
            </a:fld>
            <a:endParaRPr lang="cs-CZ">
              <a:solidFill>
                <a:srgbClr val="E1F0D2"/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522513" y="754742"/>
          <a:ext cx="7866743" cy="2683255"/>
        </p:xfrm>
        <a:graphic>
          <a:graphicData uri="http://schemas.openxmlformats.org/drawingml/2006/table">
            <a:tbl>
              <a:tblPr/>
              <a:tblGrid>
                <a:gridCol w="1791437"/>
                <a:gridCol w="2077028"/>
                <a:gridCol w="1999139"/>
                <a:gridCol w="1999139"/>
              </a:tblGrid>
              <a:tr h="4756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Investment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Non-investment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 </a:t>
                      </a:r>
                      <a:b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budget plan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78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CMS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18 266 500,00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181 832 226,00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200 098 726,00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378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MU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2 420 553 181,00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464 124 559,00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2 884 677 740,00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378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BUT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1 541 275 232,00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308 264 963,00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1 849 540 195,00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378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Mendelu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70 705 919,00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14 086 801,00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84 792 720,00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54305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VFU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51 567 947,00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10 273 926,00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61 841 873,00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378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IPM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92 697 878,00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18 468 277,00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111 166 155,00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378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VRI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44 930 958,00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8 951 633,00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53 882 591,00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378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4 239 997 615,00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1 006 002 385,00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5 246 000 </a:t>
                      </a:r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000</a:t>
                      </a: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522515" y="3599542"/>
          <a:ext cx="7837714" cy="2949802"/>
        </p:xfrm>
        <a:graphic>
          <a:graphicData uri="http://schemas.openxmlformats.org/drawingml/2006/table">
            <a:tbl>
              <a:tblPr/>
              <a:tblGrid>
                <a:gridCol w="1770742"/>
                <a:gridCol w="2133600"/>
                <a:gridCol w="1988457"/>
                <a:gridCol w="1944915"/>
              </a:tblGrid>
              <a:tr h="46894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Institution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1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INVESTMENTS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1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NON-INVESTMENTS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1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143"/>
                    </a:solidFill>
                  </a:tcPr>
                </a:tc>
              </a:tr>
              <a:tr h="24203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CMS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1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9 823 408,04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45 039 225,18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54 862 633,22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4203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MU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1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566 150 906,34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73 900 024,71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640 050 931,05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4203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BUT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1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173 428 848,89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26 404 601,32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199 833 450,21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4203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Mendelu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1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3 183 355,00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2 685 637,14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5 868 992,14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55970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VFU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1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12 936 772,29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2 249 307,00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15 186 079,29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4203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IPM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1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7 066 800,00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5 299 593,50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12 366 393,50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4203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VRI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1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26 338 165,62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2 600 580,69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28 938 746,31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4203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798 928 256,18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158 178 969,54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957 107 225,72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269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 30th of November 2012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16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Project </a:t>
            </a:r>
            <a:r>
              <a:rPr lang="cs-CZ" dirty="0" err="1" smtClean="0"/>
              <a:t>facts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status – 7 MR - 30.11. 2012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80C8E-DDAB-4657-93FD-4D9ACA88BC1B}" type="slidenum">
              <a:rPr lang="cs-CZ" smtClean="0"/>
              <a:pPr>
                <a:defRPr/>
              </a:pPr>
              <a:t>22</a:t>
            </a:fld>
            <a:endParaRPr lang="cs-CZ">
              <a:solidFill>
                <a:srgbClr val="E1F0D2"/>
              </a:solidFill>
            </a:endParaRPr>
          </a:p>
        </p:txBody>
      </p:sp>
      <p:graphicFrame>
        <p:nvGraphicFramePr>
          <p:cNvPr id="5" name="Graf 4"/>
          <p:cNvGraphicFramePr>
            <a:graphicFrameLocks/>
          </p:cNvGraphicFramePr>
          <p:nvPr/>
        </p:nvGraphicFramePr>
        <p:xfrm>
          <a:off x="188686" y="1175657"/>
          <a:ext cx="8606971" cy="467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153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Monitoring </a:t>
            </a:r>
            <a:r>
              <a:rPr lang="en-US" dirty="0" err="1"/>
              <a:t>I</a:t>
            </a:r>
            <a:r>
              <a:rPr lang="cs-CZ" dirty="0" smtClean="0"/>
              <a:t>ndicators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41251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CEITEC </a:t>
            </a:r>
            <a:r>
              <a:rPr lang="cs-CZ" smtClean="0"/>
              <a:t>Total</a:t>
            </a:r>
            <a:r>
              <a:rPr lang="en-US" smtClean="0"/>
              <a:t> – Monitoring indicators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60337" y="1135063"/>
          <a:ext cx="8512607" cy="51895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8021"/>
                <a:gridCol w="4245246"/>
                <a:gridCol w="1080202"/>
                <a:gridCol w="914374"/>
                <a:gridCol w="917504"/>
                <a:gridCol w="1007260"/>
              </a:tblGrid>
              <a:tr h="667794">
                <a:tc>
                  <a:txBody>
                    <a:bodyPr/>
                    <a:lstStyle/>
                    <a:p>
                      <a:pPr algn="l" fontAlgn="ctr"/>
                      <a:endParaRPr lang="en-US" sz="1100" b="1" i="0" u="none" strike="noStrike" noProof="0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3" marB="0" anchor="ctr">
                    <a:solidFill>
                      <a:srgbClr val="7AC14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noProof="0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Indicators</a:t>
                      </a:r>
                      <a:r>
                        <a:rPr lang="en-US" sz="1100" b="1" i="0" u="none" strike="noStrike" baseline="0" noProof="0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 name</a:t>
                      </a:r>
                      <a:endParaRPr lang="en-US" sz="1100" b="1" i="0" u="none" strike="noStrike" noProof="0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3" marB="0" anchor="ctr">
                    <a:solidFill>
                      <a:srgbClr val="7AC1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noProof="0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Commitment plan</a:t>
                      </a:r>
                      <a:r>
                        <a:rPr lang="en-US" sz="1100" b="1" i="0" u="none" strike="noStrike" baseline="0" noProof="0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 2015 </a:t>
                      </a:r>
                      <a:r>
                        <a:rPr lang="en-US" sz="1100" b="0" i="1" u="none" strike="noStrike" baseline="0" noProof="0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(TA)</a:t>
                      </a:r>
                      <a:endParaRPr lang="en-US" sz="1100" b="0" i="1" u="none" strike="noStrike" noProof="0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3" marB="0" anchor="ctr">
                    <a:solidFill>
                      <a:srgbClr val="7AC1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noProof="0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Expected performance 2015</a:t>
                      </a:r>
                    </a:p>
                  </a:txBody>
                  <a:tcPr marL="9524" marR="9524" marT="9523" marB="0" anchor="ctr">
                    <a:solidFill>
                      <a:srgbClr val="7AC1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noProof="0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Achieved </a:t>
                      </a:r>
                      <a:r>
                        <a:rPr lang="en-US" sz="1100" b="1" i="0" u="none" strike="noStrike" noProof="0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value  31.12.2012</a:t>
                      </a:r>
                      <a:endParaRPr lang="en-US" sz="1100" b="1" i="0" u="none" strike="noStrike" noProof="0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3" marB="0" anchor="ctr">
                    <a:solidFill>
                      <a:srgbClr val="7AC1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noProof="0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Implementation rate for 31.12.2012</a:t>
                      </a:r>
                    </a:p>
                  </a:txBody>
                  <a:tcPr marL="9524" marR="9524" marT="952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9448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Volume of contract research (thousands CZK)</a:t>
                      </a:r>
                    </a:p>
                  </a:txBody>
                  <a:tcPr marL="9524" marR="9524" marT="952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50 906 000,00</a:t>
                      </a:r>
                    </a:p>
                  </a:txBody>
                  <a:tcPr marL="9525" marR="9525" marT="9525" marB="0" anchor="b">
                    <a:solidFill>
                      <a:srgbClr val="ECF4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23 360 575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3 757 179</a:t>
                      </a: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7,03%</a:t>
                      </a:r>
                    </a:p>
                  </a:txBody>
                  <a:tcPr marL="9524" marR="9524" marT="952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7989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Volume of funds for R&amp;D from international sources (thousands CZK)</a:t>
                      </a:r>
                    </a:p>
                  </a:txBody>
                  <a:tcPr marL="9524" marR="9524" marT="952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99 544 000,00</a:t>
                      </a:r>
                    </a:p>
                  </a:txBody>
                  <a:tcPr marL="9525" marR="9525" marT="9525" marB="0" anchor="b">
                    <a:solidFill>
                      <a:srgbClr val="ECF4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129 320 287</a:t>
                      </a:r>
                    </a:p>
                  </a:txBody>
                  <a:tcPr marL="9525" marR="9525" marT="9525" marB="0" anchor="b">
                    <a:solidFill>
                      <a:srgbClr val="7AC1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34 379 681</a:t>
                      </a: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32,89%</a:t>
                      </a:r>
                    </a:p>
                  </a:txBody>
                  <a:tcPr marL="9524" marR="9524" marT="952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9448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PhD graduates</a:t>
                      </a:r>
                    </a:p>
                  </a:txBody>
                  <a:tcPr marL="9524" marR="9524" marT="952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207,00</a:t>
                      </a:r>
                    </a:p>
                  </a:txBody>
                  <a:tcPr marL="9525" marR="9525" marT="9525" marB="0" anchor="b">
                    <a:solidFill>
                      <a:srgbClr val="ECF4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211</a:t>
                      </a:r>
                    </a:p>
                  </a:txBody>
                  <a:tcPr marL="9525" marR="9525" marT="9525" marB="0" anchor="b">
                    <a:solidFill>
                      <a:srgbClr val="7AC1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11,06%</a:t>
                      </a:r>
                    </a:p>
                  </a:txBody>
                  <a:tcPr marL="9524" marR="9524" marT="952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9448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collaborative projects with application sphere</a:t>
                      </a:r>
                    </a:p>
                  </a:txBody>
                  <a:tcPr marL="9524" marR="9524" marT="952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15,00</a:t>
                      </a:r>
                    </a:p>
                  </a:txBody>
                  <a:tcPr marL="9525" marR="9525" marT="9525" marB="0" anchor="b">
                    <a:solidFill>
                      <a:srgbClr val="ECF4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b">
                    <a:solidFill>
                      <a:srgbClr val="7AC1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20,00%</a:t>
                      </a:r>
                    </a:p>
                  </a:txBody>
                  <a:tcPr marL="9524" marR="9524" marT="952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1501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students of master and doctor  study </a:t>
                      </a:r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programs </a:t>
                      </a: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using the new  infrastructure </a:t>
                      </a:r>
                    </a:p>
                  </a:txBody>
                  <a:tcPr marL="9524" marR="9524" marT="952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1 296,00</a:t>
                      </a:r>
                    </a:p>
                  </a:txBody>
                  <a:tcPr marL="9525" marR="9525" marT="9525" marB="0" anchor="b">
                    <a:solidFill>
                      <a:srgbClr val="ECF4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1 113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4,26%</a:t>
                      </a:r>
                    </a:p>
                  </a:txBody>
                  <a:tcPr marL="9524" marR="9524" marT="952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9448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 researchers using the new infrastructure</a:t>
                      </a:r>
                    </a:p>
                  </a:txBody>
                  <a:tcPr marL="9524" marR="9524" marT="952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557,00</a:t>
                      </a:r>
                    </a:p>
                  </a:txBody>
                  <a:tcPr marL="9525" marR="9525" marT="9525" marB="0" anchor="b">
                    <a:solidFill>
                      <a:srgbClr val="ECF4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559</a:t>
                      </a:r>
                    </a:p>
                  </a:txBody>
                  <a:tcPr marL="9525" marR="9525" marT="9525" marB="0" anchor="b">
                    <a:solidFill>
                      <a:srgbClr val="7AC1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145</a:t>
                      </a: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26,03%</a:t>
                      </a:r>
                    </a:p>
                  </a:txBody>
                  <a:tcPr marL="9524" marR="9524" marT="952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8572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Share of  the new infrastructure used by other subjects (%)</a:t>
                      </a:r>
                    </a:p>
                  </a:txBody>
                  <a:tcPr marL="9524" marR="9524" marT="952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30,00</a:t>
                      </a:r>
                    </a:p>
                  </a:txBody>
                  <a:tcPr marL="9525" marR="9525" marT="9525" marB="0" anchor="b">
                    <a:solidFill>
                      <a:srgbClr val="ECF4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7AC1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0,00%</a:t>
                      </a:r>
                    </a:p>
                  </a:txBody>
                  <a:tcPr marL="9524" marR="9524" marT="952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9448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Gross new jobs - total R&amp;D personnel </a:t>
                      </a:r>
                    </a:p>
                  </a:txBody>
                  <a:tcPr marL="9524" marR="9524" marT="952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460,90</a:t>
                      </a:r>
                    </a:p>
                  </a:txBody>
                  <a:tcPr marL="9525" marR="9525" marT="9525" marB="0" anchor="b">
                    <a:solidFill>
                      <a:srgbClr val="ECF4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461</a:t>
                      </a:r>
                    </a:p>
                  </a:txBody>
                  <a:tcPr marL="9525" marR="9525" marT="9525" marB="0" anchor="b">
                    <a:solidFill>
                      <a:srgbClr val="ECF4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334</a:t>
                      </a: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72,57%</a:t>
                      </a:r>
                    </a:p>
                  </a:txBody>
                  <a:tcPr marL="9524" marR="9524" marT="952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9448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Gross new jobs - researchers total</a:t>
                      </a:r>
                    </a:p>
                  </a:txBody>
                  <a:tcPr marL="9524" marR="9524" marT="952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344,75</a:t>
                      </a:r>
                    </a:p>
                  </a:txBody>
                  <a:tcPr marL="9525" marR="9525" marT="9525" marB="0" anchor="b">
                    <a:solidFill>
                      <a:srgbClr val="ECF4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345</a:t>
                      </a:r>
                    </a:p>
                  </a:txBody>
                  <a:tcPr marL="9525" marR="9525" marT="9525" marB="0" anchor="b">
                    <a:solidFill>
                      <a:srgbClr val="ECF4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287</a:t>
                      </a: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83,23%</a:t>
                      </a:r>
                    </a:p>
                  </a:txBody>
                  <a:tcPr marL="9524" marR="9524" marT="952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9448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Gross new jobs - researchers under 35 years</a:t>
                      </a:r>
                    </a:p>
                  </a:txBody>
                  <a:tcPr marL="9524" marR="9524" marT="952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112,60</a:t>
                      </a:r>
                    </a:p>
                  </a:txBody>
                  <a:tcPr marL="9525" marR="9525" marT="9525" marB="0" anchor="b">
                    <a:solidFill>
                      <a:srgbClr val="ECF4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</a:t>
                      </a:r>
                    </a:p>
                  </a:txBody>
                  <a:tcPr marL="9525" marR="9525" marT="9525" marB="0" anchor="b">
                    <a:solidFill>
                      <a:srgbClr val="ECF4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120,27%</a:t>
                      </a:r>
                    </a:p>
                  </a:txBody>
                  <a:tcPr marL="9524" marR="9524" marT="952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9448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Reconstructed premises</a:t>
                      </a:r>
                    </a:p>
                  </a:txBody>
                  <a:tcPr marL="9524" marR="9524" marT="952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195,00</a:t>
                      </a:r>
                    </a:p>
                  </a:txBody>
                  <a:tcPr marL="9525" marR="9525" marT="9525" marB="0" anchor="b">
                    <a:solidFill>
                      <a:srgbClr val="ECF4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381</a:t>
                      </a:r>
                    </a:p>
                  </a:txBody>
                  <a:tcPr marL="9525" marR="9525" marT="9525" marB="0" anchor="b">
                    <a:solidFill>
                      <a:srgbClr val="7AC1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195</a:t>
                      </a: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100,00%</a:t>
                      </a:r>
                    </a:p>
                  </a:txBody>
                  <a:tcPr marL="9524" marR="9524" marT="952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9448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Newly constructed premises</a:t>
                      </a: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24 937,00</a:t>
                      </a:r>
                    </a:p>
                  </a:txBody>
                  <a:tcPr marL="9525" marR="9525" marT="9525" marB="0" anchor="b">
                    <a:solidFill>
                      <a:srgbClr val="ECF4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25 954</a:t>
                      </a:r>
                    </a:p>
                  </a:txBody>
                  <a:tcPr marL="9525" marR="9525" marT="9525" marB="0" anchor="b">
                    <a:solidFill>
                      <a:srgbClr val="7AC1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</a:t>
                      </a: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0,81%</a:t>
                      </a:r>
                    </a:p>
                  </a:txBody>
                  <a:tcPr marL="9524" marR="9524" marT="952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8572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Scientific publications (according to R&amp;D Council methodology)***</a:t>
                      </a:r>
                    </a:p>
                  </a:txBody>
                  <a:tcPr marL="9524" marR="9524" marT="952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809,00</a:t>
                      </a:r>
                    </a:p>
                  </a:txBody>
                  <a:tcPr marL="9525" marR="9525" marT="9525" marB="0" anchor="b">
                    <a:solidFill>
                      <a:srgbClr val="ECF4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1 041</a:t>
                      </a:r>
                    </a:p>
                  </a:txBody>
                  <a:tcPr marL="9525" marR="9525" marT="9525" marB="0" anchor="b">
                    <a:solidFill>
                      <a:srgbClr val="7AC1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285</a:t>
                      </a: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33,57%</a:t>
                      </a:r>
                    </a:p>
                  </a:txBody>
                  <a:tcPr marL="9524" marR="9524" marT="952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1501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Protected R&amp;D results (according to R&amp;D Council methodology)</a:t>
                      </a:r>
                    </a:p>
                  </a:txBody>
                  <a:tcPr marL="9524" marR="9524" marT="952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2,00</a:t>
                      </a:r>
                    </a:p>
                  </a:txBody>
                  <a:tcPr marL="9525" marR="9525" marT="9525" marB="0" anchor="b">
                    <a:solidFill>
                      <a:srgbClr val="ECF4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rgbClr val="7AC1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0,00%</a:t>
                      </a:r>
                    </a:p>
                  </a:txBody>
                  <a:tcPr marL="9524" marR="9524" marT="952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8572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Applied research results (according to R&amp;D Council methodology)</a:t>
                      </a:r>
                    </a:p>
                  </a:txBody>
                  <a:tcPr marL="9524" marR="9524" marT="952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163,00</a:t>
                      </a:r>
                    </a:p>
                  </a:txBody>
                  <a:tcPr marL="9525" marR="9525" marT="9525" marB="0" anchor="b">
                    <a:solidFill>
                      <a:srgbClr val="ECF4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1,18%</a:t>
                      </a:r>
                    </a:p>
                  </a:txBody>
                  <a:tcPr marL="9524" marR="9524" marT="952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91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CEITEC MU – Monitoring indicators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84163" y="1230313"/>
          <a:ext cx="8507412" cy="47148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360"/>
                <a:gridCol w="4489881"/>
                <a:gridCol w="894607"/>
                <a:gridCol w="952411"/>
                <a:gridCol w="876218"/>
                <a:gridCol w="961935"/>
              </a:tblGrid>
              <a:tr h="512467">
                <a:tc>
                  <a:txBody>
                    <a:bodyPr/>
                    <a:lstStyle/>
                    <a:p>
                      <a:pPr algn="l" fontAlgn="ctr"/>
                      <a:endParaRPr lang="en-US" sz="1100" b="1" i="0" u="none" strike="noStrike" noProof="0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5" marB="0" anchor="ctr">
                    <a:solidFill>
                      <a:srgbClr val="7AC14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noProof="0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Indicators</a:t>
                      </a:r>
                      <a:r>
                        <a:rPr lang="en-US" sz="1100" b="1" i="0" u="none" strike="noStrike" baseline="0" noProof="0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 name</a:t>
                      </a:r>
                      <a:endParaRPr lang="en-US" sz="1100" b="1" i="0" u="none" strike="noStrike" noProof="0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5" marB="0" anchor="ctr">
                    <a:solidFill>
                      <a:srgbClr val="7AC1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noProof="0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Commitment plan  2015</a:t>
                      </a:r>
                    </a:p>
                  </a:txBody>
                  <a:tcPr marL="9524" marR="9524" marT="9525" marB="0" anchor="ctr">
                    <a:solidFill>
                      <a:srgbClr val="7AC1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noProof="0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Expected performance 2015</a:t>
                      </a:r>
                    </a:p>
                  </a:txBody>
                  <a:tcPr marL="9524" marR="9524" marT="9525" marB="0" anchor="ctr">
                    <a:solidFill>
                      <a:srgbClr val="7AC1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noProof="0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Achieved </a:t>
                      </a:r>
                      <a:r>
                        <a:rPr lang="en-US" sz="1100" b="1" i="0" u="none" strike="noStrike" noProof="0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value  31.12.2012</a:t>
                      </a:r>
                      <a:endParaRPr lang="en-US" sz="1100" b="1" i="0" u="none" strike="noStrike" noProof="0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5" marB="0" anchor="ctr">
                    <a:solidFill>
                      <a:srgbClr val="7AC1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noProof="0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Implementation rate for 31.12.2012</a:t>
                      </a:r>
                    </a:p>
                  </a:txBody>
                  <a:tcPr marL="9524" marR="9524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4820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Volume of contract research (thousands CZK)</a:t>
                      </a:r>
                    </a:p>
                  </a:txBody>
                  <a:tcPr marL="9524" marR="9524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38 217 313,00</a:t>
                      </a: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8 779 600,00</a:t>
                      </a:r>
                    </a:p>
                  </a:txBody>
                  <a:tcPr marL="9524" marR="9524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2 649 600</a:t>
                      </a: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6,93%</a:t>
                      </a:r>
                    </a:p>
                  </a:txBody>
                  <a:tcPr marL="9524" marR="9524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4820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Volume of funds for R&amp;D from international sources (thousands CZK)</a:t>
                      </a:r>
                    </a:p>
                  </a:txBody>
                  <a:tcPr marL="9524" marR="9524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69 730 201,00</a:t>
                      </a: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96 515 681,34</a:t>
                      </a:r>
                    </a:p>
                  </a:txBody>
                  <a:tcPr marL="9524" marR="9524" marT="9525" marB="0" anchor="b">
                    <a:solidFill>
                      <a:srgbClr val="7AC1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32 515 681</a:t>
                      </a: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46,63%</a:t>
                      </a:r>
                    </a:p>
                  </a:txBody>
                  <a:tcPr marL="9524" marR="9524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0271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PhD graduates</a:t>
                      </a:r>
                    </a:p>
                  </a:txBody>
                  <a:tcPr marL="9524" marR="9524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133,00</a:t>
                      </a: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127,00</a:t>
                      </a:r>
                    </a:p>
                  </a:txBody>
                  <a:tcPr marL="9524" marR="9524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14,29%</a:t>
                      </a:r>
                    </a:p>
                  </a:txBody>
                  <a:tcPr marL="9524" marR="9524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0271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collaborative projects with application sphere</a:t>
                      </a:r>
                    </a:p>
                  </a:txBody>
                  <a:tcPr marL="9524" marR="9524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8,00</a:t>
                      </a: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8,00</a:t>
                      </a: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12,50%</a:t>
                      </a:r>
                    </a:p>
                  </a:txBody>
                  <a:tcPr marL="9524" marR="9524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4892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students of master and doctor  study </a:t>
                      </a:r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programs </a:t>
                      </a: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using the new  infrastructure </a:t>
                      </a:r>
                    </a:p>
                  </a:txBody>
                  <a:tcPr marL="9524" marR="9524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782,00</a:t>
                      </a: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500,00</a:t>
                      </a:r>
                    </a:p>
                  </a:txBody>
                  <a:tcPr marL="9524" marR="9524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3,84%</a:t>
                      </a:r>
                    </a:p>
                  </a:txBody>
                  <a:tcPr marL="9524" marR="9524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0271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 researchers using the new infrastructure</a:t>
                      </a:r>
                    </a:p>
                  </a:txBody>
                  <a:tcPr marL="9524" marR="9524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297,00</a:t>
                      </a: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297,00</a:t>
                      </a: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20,20%</a:t>
                      </a:r>
                    </a:p>
                  </a:txBody>
                  <a:tcPr marL="9524" marR="9524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0271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Share of  the new infrastructure used by other subjects (%)</a:t>
                      </a:r>
                    </a:p>
                  </a:txBody>
                  <a:tcPr marL="9524" marR="9524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30,00</a:t>
                      </a: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30,00</a:t>
                      </a: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0,00%</a:t>
                      </a:r>
                    </a:p>
                  </a:txBody>
                  <a:tcPr marL="9524" marR="9524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0271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Gross new jobs - total R&amp;D personnel </a:t>
                      </a:r>
                    </a:p>
                  </a:txBody>
                  <a:tcPr marL="9524" marR="9524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254,70</a:t>
                      </a: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254,70</a:t>
                      </a: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231,77</a:t>
                      </a: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91,00%</a:t>
                      </a:r>
                    </a:p>
                  </a:txBody>
                  <a:tcPr marL="9524" marR="9524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0271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Gross new jobs - researchers total</a:t>
                      </a:r>
                    </a:p>
                  </a:txBody>
                  <a:tcPr marL="9524" marR="9524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182,45</a:t>
                      </a: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182,45</a:t>
                      </a: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201,23</a:t>
                      </a: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110,29%</a:t>
                      </a:r>
                    </a:p>
                  </a:txBody>
                  <a:tcPr marL="9524" marR="9524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0271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Gross new jobs - researchers under 35 years</a:t>
                      </a:r>
                    </a:p>
                  </a:txBody>
                  <a:tcPr marL="9524" marR="9524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58,30</a:t>
                      </a: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58,30</a:t>
                      </a: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105,55</a:t>
                      </a: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181,05%</a:t>
                      </a:r>
                    </a:p>
                  </a:txBody>
                  <a:tcPr marL="9524" marR="9524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0271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Reconstructed premises</a:t>
                      </a:r>
                    </a:p>
                  </a:txBody>
                  <a:tcPr marL="9524" marR="9524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195,00</a:t>
                      </a: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380,92</a:t>
                      </a: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195</a:t>
                      </a: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100,00%</a:t>
                      </a:r>
                    </a:p>
                  </a:txBody>
                  <a:tcPr marL="9524" marR="9524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0271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Newly constructed premises</a:t>
                      </a: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10 770,00</a:t>
                      </a: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11 786,80</a:t>
                      </a: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</a:t>
                      </a: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1,86%</a:t>
                      </a:r>
                    </a:p>
                  </a:txBody>
                  <a:tcPr marL="9524" marR="9524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0271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Scientific publications (according to R&amp;D Council methodology)***</a:t>
                      </a:r>
                    </a:p>
                  </a:txBody>
                  <a:tcPr marL="9524" marR="9524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478,00</a:t>
                      </a: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678,00</a:t>
                      </a:r>
                    </a:p>
                  </a:txBody>
                  <a:tcPr marL="9524" marR="9524" marT="9525" marB="0" anchor="b">
                    <a:solidFill>
                      <a:srgbClr val="7AC1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218,00</a:t>
                      </a: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45,61%</a:t>
                      </a:r>
                    </a:p>
                  </a:txBody>
                  <a:tcPr marL="9524" marR="9524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4892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Protected R&amp;D results (according to R&amp;D Council methodology)</a:t>
                      </a:r>
                    </a:p>
                  </a:txBody>
                  <a:tcPr marL="9524" marR="9524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1,00</a:t>
                      </a: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1,00</a:t>
                      </a: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0,00%</a:t>
                      </a:r>
                    </a:p>
                  </a:txBody>
                  <a:tcPr marL="9524" marR="9524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0271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Applied research results (according to R&amp;D Council methodology)</a:t>
                      </a:r>
                    </a:p>
                  </a:txBody>
                  <a:tcPr marL="9524" marR="9524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97,00</a:t>
                      </a: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25,00</a:t>
                      </a:r>
                    </a:p>
                  </a:txBody>
                  <a:tcPr marL="9524" marR="9524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2,00</a:t>
                      </a: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2,06%</a:t>
                      </a:r>
                    </a:p>
                  </a:txBody>
                  <a:tcPr marL="9524" marR="9524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51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CEITEC </a:t>
            </a:r>
            <a:r>
              <a:rPr lang="cs-CZ" smtClean="0"/>
              <a:t>BUT</a:t>
            </a:r>
            <a:r>
              <a:rPr lang="en-US" smtClean="0"/>
              <a:t> – Monitoring indicators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84163" y="1230313"/>
          <a:ext cx="8507412" cy="45053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360"/>
                <a:gridCol w="4346360"/>
                <a:gridCol w="980983"/>
                <a:gridCol w="1009556"/>
                <a:gridCol w="876218"/>
                <a:gridCol w="961935"/>
              </a:tblGrid>
              <a:tr h="512441">
                <a:tc>
                  <a:txBody>
                    <a:bodyPr/>
                    <a:lstStyle/>
                    <a:p>
                      <a:pPr algn="l" fontAlgn="ctr"/>
                      <a:endParaRPr lang="en-US" sz="1100" b="1" i="0" u="none" strike="noStrike" noProof="0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rgbClr val="7AC14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noProof="0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Indicators</a:t>
                      </a:r>
                      <a:r>
                        <a:rPr lang="en-US" sz="1100" b="1" i="0" u="none" strike="noStrike" baseline="0" noProof="0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 name</a:t>
                      </a:r>
                      <a:endParaRPr lang="en-US" sz="1100" b="1" i="0" u="none" strike="noStrike" noProof="0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rgbClr val="7AC1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noProof="0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Commitment plan  2015</a:t>
                      </a:r>
                    </a:p>
                  </a:txBody>
                  <a:tcPr marL="9524" marR="9524" marT="9524" marB="0" anchor="ctr">
                    <a:solidFill>
                      <a:srgbClr val="7AC1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noProof="0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Expected performance 2015</a:t>
                      </a:r>
                    </a:p>
                  </a:txBody>
                  <a:tcPr marL="9524" marR="9524" marT="9524" marB="0" anchor="ctr">
                    <a:solidFill>
                      <a:srgbClr val="7AC1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noProof="0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Achieved </a:t>
                      </a:r>
                      <a:r>
                        <a:rPr lang="en-US" sz="1100" b="1" i="0" u="none" strike="noStrike" noProof="0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value  31.12.2012</a:t>
                      </a:r>
                      <a:endParaRPr lang="en-US" sz="1100" b="1" i="0" u="none" strike="noStrike" noProof="0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rgbClr val="7AC1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noProof="0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Implementation rate for 31.12.2012</a:t>
                      </a:r>
                    </a:p>
                  </a:txBody>
                  <a:tcPr marL="9524" marR="9524" marT="952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0246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Volume of contract research (thousands CZK)</a:t>
                      </a:r>
                    </a:p>
                  </a:txBody>
                  <a:tcPr marL="9524" marR="9524" marT="9524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11 158 643,00</a:t>
                      </a:r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10 627 279,00</a:t>
                      </a:r>
                    </a:p>
                  </a:txBody>
                  <a:tcPr marL="9524" marR="9524" marT="9524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0,00%</a:t>
                      </a:r>
                    </a:p>
                  </a:txBody>
                  <a:tcPr marL="9524" marR="9524" marT="952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0246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Volume of funds for R&amp;D from international sources (thousands CZK)</a:t>
                      </a:r>
                    </a:p>
                  </a:txBody>
                  <a:tcPr marL="9524" marR="9524" marT="9524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27 730 974,00</a:t>
                      </a:r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26 410 451,00</a:t>
                      </a:r>
                    </a:p>
                  </a:txBody>
                  <a:tcPr marL="9524" marR="9524" marT="9524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1 200 000</a:t>
                      </a:r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4,33%</a:t>
                      </a:r>
                    </a:p>
                  </a:txBody>
                  <a:tcPr marL="9524" marR="9524" marT="952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0246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PhD graduates</a:t>
                      </a:r>
                    </a:p>
                  </a:txBody>
                  <a:tcPr marL="9524" marR="9524" marT="9524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75,00</a:t>
                      </a:r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71,00</a:t>
                      </a:r>
                    </a:p>
                  </a:txBody>
                  <a:tcPr marL="9524" marR="9524" marT="9524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4,00%</a:t>
                      </a:r>
                    </a:p>
                  </a:txBody>
                  <a:tcPr marL="9524" marR="9524" marT="952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0246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collaborative projects with application sphere</a:t>
                      </a:r>
                    </a:p>
                  </a:txBody>
                  <a:tcPr marL="9524" marR="9524" marT="9524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5,00</a:t>
                      </a:r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20,00</a:t>
                      </a:r>
                    </a:p>
                  </a:txBody>
                  <a:tcPr marL="9524" marR="9524" marT="9524" marB="0" anchor="b">
                    <a:solidFill>
                      <a:srgbClr val="7AC1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40,00%</a:t>
                      </a:r>
                    </a:p>
                  </a:txBody>
                  <a:tcPr marL="9524" marR="9524" marT="952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4845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students of master and doctor  study </a:t>
                      </a:r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programs </a:t>
                      </a: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using the new  infrastructure </a:t>
                      </a:r>
                    </a:p>
                  </a:txBody>
                  <a:tcPr marL="9524" marR="9524" marT="9524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490,00</a:t>
                      </a:r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510,00</a:t>
                      </a:r>
                    </a:p>
                  </a:txBody>
                  <a:tcPr marL="9524" marR="9524" marT="9524" marB="0" anchor="b">
                    <a:solidFill>
                      <a:srgbClr val="7AC1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2,04%</a:t>
                      </a:r>
                    </a:p>
                  </a:txBody>
                  <a:tcPr marL="9524" marR="9524" marT="952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0246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 researchers using the new infrastructure</a:t>
                      </a:r>
                    </a:p>
                  </a:txBody>
                  <a:tcPr marL="9524" marR="9524" marT="9524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177,00</a:t>
                      </a:r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177,00</a:t>
                      </a:r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11,30%</a:t>
                      </a:r>
                    </a:p>
                  </a:txBody>
                  <a:tcPr marL="9524" marR="9524" marT="952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0246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Share of  the new infrastructure used by other subjects (%)</a:t>
                      </a:r>
                    </a:p>
                  </a:txBody>
                  <a:tcPr marL="9524" marR="9524" marT="9524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30,00</a:t>
                      </a:r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20,00</a:t>
                      </a:r>
                    </a:p>
                  </a:txBody>
                  <a:tcPr marL="9524" marR="9524" marT="9524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0,00%</a:t>
                      </a:r>
                    </a:p>
                  </a:txBody>
                  <a:tcPr marL="9524" marR="9524" marT="952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0246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Gross new jobs - total R&amp;D personnel </a:t>
                      </a:r>
                    </a:p>
                  </a:txBody>
                  <a:tcPr marL="9524" marR="9524" marT="9524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153,50</a:t>
                      </a:r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153,50</a:t>
                      </a:r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52,73</a:t>
                      </a:r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34,35%</a:t>
                      </a:r>
                    </a:p>
                  </a:txBody>
                  <a:tcPr marL="9524" marR="9524" marT="952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0246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Gross new jobs - researchers total</a:t>
                      </a:r>
                    </a:p>
                  </a:txBody>
                  <a:tcPr marL="9524" marR="9524" marT="9524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120,00</a:t>
                      </a:r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120,00</a:t>
                      </a:r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43,73</a:t>
                      </a:r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36,44%</a:t>
                      </a:r>
                    </a:p>
                  </a:txBody>
                  <a:tcPr marL="9524" marR="9524" marT="952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0246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Gross new jobs - researchers under 35 years</a:t>
                      </a:r>
                    </a:p>
                  </a:txBody>
                  <a:tcPr marL="9524" marR="9524" marT="9524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50,80</a:t>
                      </a:r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50,80</a:t>
                      </a:r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21,80</a:t>
                      </a:r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42,91%</a:t>
                      </a:r>
                    </a:p>
                  </a:txBody>
                  <a:tcPr marL="9524" marR="9524" marT="952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0246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Reconstructed premises</a:t>
                      </a:r>
                    </a:p>
                  </a:txBody>
                  <a:tcPr marL="9524" marR="9524" marT="9524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0,00%</a:t>
                      </a:r>
                    </a:p>
                  </a:txBody>
                  <a:tcPr marL="9524" marR="9524" marT="952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0246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Newly constructed premises</a:t>
                      </a:r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14 167,00</a:t>
                      </a:r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14 167,00</a:t>
                      </a:r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0,00%</a:t>
                      </a:r>
                    </a:p>
                  </a:txBody>
                  <a:tcPr marL="9524" marR="9524" marT="952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0246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Scientific publications (according to R&amp;D Council methodology)***</a:t>
                      </a:r>
                    </a:p>
                  </a:txBody>
                  <a:tcPr marL="9524" marR="9524" marT="9524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235,00</a:t>
                      </a:r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245,00</a:t>
                      </a:r>
                    </a:p>
                  </a:txBody>
                  <a:tcPr marL="9524" marR="9524" marT="9524" marB="0" anchor="b">
                    <a:solidFill>
                      <a:srgbClr val="7AC1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32,00</a:t>
                      </a:r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13,62%</a:t>
                      </a:r>
                    </a:p>
                  </a:txBody>
                  <a:tcPr marL="9524" marR="9524" marT="952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4845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Protected R&amp;D results (according to R&amp;D Council methodology)</a:t>
                      </a:r>
                    </a:p>
                  </a:txBody>
                  <a:tcPr marL="9524" marR="9524" marT="9524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1,00</a:t>
                      </a:r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6,00</a:t>
                      </a:r>
                    </a:p>
                  </a:txBody>
                  <a:tcPr marL="9524" marR="9524" marT="9524" marB="0" anchor="b">
                    <a:solidFill>
                      <a:srgbClr val="7AC1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0,00%</a:t>
                      </a:r>
                    </a:p>
                  </a:txBody>
                  <a:tcPr marL="9524" marR="9524" marT="952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0246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Applied research results (according to R&amp;D Council methodology)</a:t>
                      </a:r>
                    </a:p>
                  </a:txBody>
                  <a:tcPr marL="9524" marR="9524" marT="9524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64,00</a:t>
                      </a:r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84,00</a:t>
                      </a:r>
                    </a:p>
                  </a:txBody>
                  <a:tcPr marL="9524" marR="9524" marT="9524" marB="0" anchor="b">
                    <a:solidFill>
                      <a:srgbClr val="7AC1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0,00%</a:t>
                      </a:r>
                    </a:p>
                  </a:txBody>
                  <a:tcPr marL="9524" marR="9524" marT="952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75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Central</a:t>
            </a:r>
            <a:r>
              <a:rPr lang="cs-CZ" dirty="0" smtClean="0"/>
              <a:t> Management </a:t>
            </a:r>
            <a:r>
              <a:rPr lang="cs-CZ" dirty="0" err="1" smtClean="0"/>
              <a:t>Structure</a:t>
            </a:r>
            <a:r>
              <a:rPr lang="cs-CZ" dirty="0" smtClean="0"/>
              <a:t> (CMS)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7483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Operational</a:t>
            </a:r>
            <a:r>
              <a:rPr lang="cs-CZ" dirty="0" smtClean="0"/>
              <a:t> Management – </a:t>
            </a:r>
            <a:r>
              <a:rPr lang="cs-CZ" dirty="0" err="1" smtClean="0"/>
              <a:t>Goals</a:t>
            </a:r>
            <a:r>
              <a:rPr lang="cs-CZ" dirty="0" smtClean="0"/>
              <a:t> 2013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0213" y="1045029"/>
            <a:ext cx="8285162" cy="5210627"/>
          </a:xfrm>
        </p:spPr>
        <p:txBody>
          <a:bodyPr>
            <a:normAutofit fontScale="70000" lnSpcReduction="20000"/>
          </a:bodyPr>
          <a:lstStyle/>
          <a:p>
            <a:pPr lvl="0"/>
            <a:endParaRPr lang="cs-CZ" dirty="0" smtClean="0"/>
          </a:p>
          <a:p>
            <a:pPr lvl="0"/>
            <a:r>
              <a:rPr lang="en-US" dirty="0" smtClean="0"/>
              <a:t>Establish regular finance control/ management for entire period of the project + horizon 2020</a:t>
            </a:r>
            <a:endParaRPr lang="cs-CZ" sz="2400" dirty="0" smtClean="0"/>
          </a:p>
          <a:p>
            <a:pPr lvl="1"/>
            <a:r>
              <a:rPr lang="en-US" dirty="0" smtClean="0"/>
              <a:t>Establish quarterly reporting of financials from all units (partners, CMS, core facilities)</a:t>
            </a:r>
            <a:endParaRPr lang="cs-CZ" sz="2000" dirty="0" smtClean="0"/>
          </a:p>
          <a:p>
            <a:pPr lvl="1"/>
            <a:r>
              <a:rPr lang="en-US" dirty="0" smtClean="0"/>
              <a:t>Establish quarterly managerial finance reporting of entire project</a:t>
            </a:r>
            <a:endParaRPr lang="cs-CZ" sz="2000" dirty="0" smtClean="0"/>
          </a:p>
          <a:p>
            <a:pPr lvl="1"/>
            <a:r>
              <a:rPr lang="en-US" dirty="0" smtClean="0"/>
              <a:t>Establish process of budget </a:t>
            </a:r>
            <a:r>
              <a:rPr lang="en-US" dirty="0" smtClean="0"/>
              <a:t>preparation </a:t>
            </a:r>
            <a:r>
              <a:rPr lang="en-US" dirty="0" smtClean="0"/>
              <a:t>for year 2014 + rules</a:t>
            </a:r>
            <a:endParaRPr lang="cs-CZ" sz="2000" dirty="0" smtClean="0"/>
          </a:p>
          <a:p>
            <a:pPr lvl="1"/>
            <a:r>
              <a:rPr lang="en-US" dirty="0" smtClean="0"/>
              <a:t>Establish the full visibility and planning till end of the project + vision for 2020</a:t>
            </a:r>
            <a:endParaRPr lang="cs-CZ" sz="2000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cs-CZ" sz="2400" dirty="0" smtClean="0"/>
          </a:p>
          <a:p>
            <a:pPr lvl="0"/>
            <a:r>
              <a:rPr lang="en-US" dirty="0" smtClean="0"/>
              <a:t>Establish system for management/reporting monitoring indicators for entire project</a:t>
            </a:r>
            <a:endParaRPr lang="cs-CZ" sz="2400" dirty="0" smtClean="0"/>
          </a:p>
          <a:p>
            <a:pPr marL="0" indent="0">
              <a:buNone/>
            </a:pPr>
            <a:r>
              <a:rPr lang="en-US" dirty="0" smtClean="0"/>
              <a:t> </a:t>
            </a:r>
            <a:endParaRPr lang="cs-CZ" sz="2400" dirty="0" smtClean="0"/>
          </a:p>
          <a:p>
            <a:pPr lvl="0"/>
            <a:r>
              <a:rPr lang="en-US" dirty="0" smtClean="0"/>
              <a:t>Establish and execute new risk management plan and measurements</a:t>
            </a:r>
            <a:endParaRPr lang="cs-CZ" dirty="0" smtClean="0"/>
          </a:p>
          <a:p>
            <a:pPr lvl="0"/>
            <a:endParaRPr lang="cs-CZ" dirty="0" smtClean="0"/>
          </a:p>
          <a:p>
            <a:pPr lvl="0"/>
            <a:r>
              <a:rPr lang="en-US" dirty="0" smtClean="0"/>
              <a:t>Set the HR strategy through to 2015</a:t>
            </a:r>
            <a:endParaRPr lang="cs-CZ" sz="2400" dirty="0" smtClean="0"/>
          </a:p>
          <a:p>
            <a:pPr lvl="1"/>
            <a:r>
              <a:rPr lang="en-US" dirty="0" smtClean="0"/>
              <a:t>The HR processes and motivation systems of all units needs to be analyzed and </a:t>
            </a:r>
            <a:r>
              <a:rPr lang="en-US" dirty="0" smtClean="0"/>
              <a:t>orchestrated</a:t>
            </a:r>
            <a:endParaRPr lang="cs-CZ" sz="2000" dirty="0" smtClean="0"/>
          </a:p>
          <a:p>
            <a:pPr lvl="1"/>
            <a:r>
              <a:rPr lang="en-US" dirty="0" smtClean="0"/>
              <a:t>The HR needs to be set as key part of the success of the project</a:t>
            </a:r>
            <a:endParaRPr lang="cs-CZ" sz="2000" dirty="0" smtClean="0"/>
          </a:p>
          <a:p>
            <a:pPr lvl="0"/>
            <a:endParaRPr lang="cs-CZ" sz="2400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80C8E-DDAB-4657-93FD-4D9ACA88BC1B}" type="slidenum">
              <a:rPr lang="cs-CZ" smtClean="0"/>
              <a:pPr>
                <a:defRPr/>
              </a:pPr>
              <a:t>28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9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609600" y="2819400"/>
            <a:ext cx="8001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>
              <a:spcBef>
                <a:spcPct val="20000"/>
              </a:spcBef>
              <a:spcAft>
                <a:spcPct val="20000"/>
              </a:spcAft>
            </a:pPr>
            <a:endParaRPr lang="en-US" altLang="en-US" sz="3200" b="1">
              <a:solidFill>
                <a:srgbClr val="BBE0E3"/>
              </a:solidFill>
              <a:latin typeface="Times New Roman" pitchFamily="26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Core</a:t>
            </a:r>
            <a:r>
              <a:rPr lang="cs-CZ" dirty="0" smtClean="0"/>
              <a:t> </a:t>
            </a:r>
            <a:r>
              <a:rPr lang="cs-CZ" dirty="0" err="1" smtClean="0"/>
              <a:t>Values</a:t>
            </a:r>
            <a:r>
              <a:rPr lang="cs-CZ" dirty="0" smtClean="0"/>
              <a:t> - </a:t>
            </a:r>
            <a:r>
              <a:rPr lang="en-US" dirty="0" smtClean="0"/>
              <a:t>Key Cultural Factors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he-IL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Strive for ambitious results (</a:t>
            </a:r>
            <a:r>
              <a:rPr lang="en-US" altLang="he-IL" sz="2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Leadership</a:t>
            </a:r>
            <a:r>
              <a:rPr lang="en-US" altLang="he-IL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altLang="he-IL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Keep a big-picture, long-term approach (</a:t>
            </a:r>
            <a:r>
              <a:rPr lang="en-US" altLang="he-IL" sz="2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Strategic Discipline</a:t>
            </a:r>
            <a:r>
              <a:rPr lang="en-US" altLang="he-IL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altLang="he-IL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Maintain a Global Mindset (</a:t>
            </a:r>
            <a:r>
              <a:rPr lang="en-US" altLang="he-IL" sz="2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Strategic Discipline </a:t>
            </a:r>
            <a:r>
              <a:rPr lang="en-US" altLang="he-IL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altLang="he-IL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Get more and better for less (</a:t>
            </a:r>
            <a:r>
              <a:rPr lang="en-US" altLang="he-IL" sz="2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Operational Excellence</a:t>
            </a:r>
            <a:r>
              <a:rPr lang="en-US" altLang="he-IL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altLang="he-IL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he-IL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Aspire to professional mastery </a:t>
            </a:r>
            <a:r>
              <a:rPr lang="en-US" altLang="he-IL" sz="2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(Operational Excellence )</a:t>
            </a:r>
          </a:p>
          <a:p>
            <a:pPr>
              <a:spcBef>
                <a:spcPct val="50000"/>
              </a:spcBef>
            </a:pPr>
            <a:r>
              <a:rPr lang="en-US" altLang="he-IL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Innovate </a:t>
            </a:r>
            <a:r>
              <a:rPr lang="en-US" altLang="he-IL" sz="2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(Creativity &amp; Openness )</a:t>
            </a:r>
          </a:p>
          <a:p>
            <a:pPr>
              <a:spcBef>
                <a:spcPct val="50000"/>
              </a:spcBef>
            </a:pPr>
            <a:r>
              <a:rPr lang="en-US" altLang="he-IL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 informal and direct </a:t>
            </a:r>
            <a:r>
              <a:rPr lang="en-US" altLang="he-IL" sz="2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(Creativity &amp; Openness )</a:t>
            </a:r>
          </a:p>
          <a:p>
            <a:pPr>
              <a:spcBef>
                <a:spcPct val="50000"/>
              </a:spcBef>
            </a:pPr>
            <a:r>
              <a:rPr lang="en-US" altLang="he-IL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 open to change </a:t>
            </a:r>
            <a:r>
              <a:rPr lang="en-US" altLang="he-IL" sz="2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(Creativity &amp; Openness )</a:t>
            </a:r>
          </a:p>
          <a:p>
            <a:pPr>
              <a:spcBef>
                <a:spcPct val="50000"/>
              </a:spcBef>
            </a:pPr>
            <a:endParaRPr lang="en-US" altLang="he-IL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43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Pillars for Success</a:t>
            </a:r>
            <a:endParaRPr lang="cs-CZ" smtClean="0"/>
          </a:p>
        </p:txBody>
      </p:sp>
      <p:pic>
        <p:nvPicPr>
          <p:cNvPr id="68611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1979613"/>
            <a:ext cx="3302000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719388" y="1489075"/>
            <a:ext cx="434181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defRPr/>
            </a:pPr>
            <a:r>
              <a:rPr lang="cs-CZ" i="1" dirty="0">
                <a:solidFill>
                  <a:srgbClr val="808080"/>
                </a:solidFill>
                <a:ea typeface="ＭＳ Ｐゴシック" charset="0"/>
              </a:rPr>
              <a:t>	</a:t>
            </a:r>
            <a:r>
              <a:rPr lang="cs-CZ" i="1" dirty="0">
                <a:solidFill>
                  <a:srgbClr val="7F7F7F"/>
                </a:solidFill>
                <a:ea typeface="ＭＳ Ｐゴシック" charset="0"/>
              </a:rPr>
              <a:t>T</a:t>
            </a:r>
            <a:r>
              <a:rPr lang="en-US" i="1" dirty="0">
                <a:solidFill>
                  <a:srgbClr val="7F7F7F"/>
                </a:solidFill>
                <a:ea typeface="ＭＳ Ｐゴシック" charset="0"/>
              </a:rPr>
              <a:t>o produce </a:t>
            </a:r>
            <a:r>
              <a:rPr lang="en-US" b="1" i="1" dirty="0">
                <a:solidFill>
                  <a:srgbClr val="7AC143"/>
                </a:solidFill>
                <a:ea typeface="ＭＳ Ｐゴシック" charset="0"/>
              </a:rPr>
              <a:t>excellent scientific results </a:t>
            </a:r>
            <a:r>
              <a:rPr lang="en-US" i="1" dirty="0">
                <a:solidFill>
                  <a:srgbClr val="7F7F7F"/>
                </a:solidFill>
                <a:ea typeface="ＭＳ Ｐゴシック" charset="0"/>
              </a:rPr>
              <a:t>and to utilize </a:t>
            </a:r>
            <a:r>
              <a:rPr lang="en-US" b="1" i="1" dirty="0">
                <a:solidFill>
                  <a:srgbClr val="7AC143"/>
                </a:solidFill>
                <a:ea typeface="ＭＳ Ｐゴシック" charset="0"/>
              </a:rPr>
              <a:t>synergies</a:t>
            </a:r>
            <a:endParaRPr lang="cs-CZ" i="1" dirty="0">
              <a:solidFill>
                <a:srgbClr val="808080"/>
              </a:solidFill>
              <a:ea typeface="ＭＳ Ｐゴシック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79425" y="3494088"/>
            <a:ext cx="2513013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defRPr/>
            </a:pPr>
            <a:r>
              <a:rPr lang="cs-CZ" i="1" dirty="0">
                <a:solidFill>
                  <a:srgbClr val="808080"/>
                </a:solidFill>
                <a:ea typeface="ＭＳ Ｐゴシック" charset="0"/>
              </a:rPr>
              <a:t>	</a:t>
            </a:r>
            <a:r>
              <a:rPr lang="en-US" b="1" i="1" dirty="0">
                <a:solidFill>
                  <a:srgbClr val="7AC143"/>
                </a:solidFill>
                <a:ea typeface="ＭＳ Ｐゴシック" charset="0"/>
              </a:rPr>
              <a:t>State-of-the-art infrastructure</a:t>
            </a:r>
            <a:endParaRPr lang="cs-CZ" i="1" dirty="0">
              <a:solidFill>
                <a:srgbClr val="808080"/>
              </a:solidFill>
              <a:ea typeface="ＭＳ Ｐゴシック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553200" y="3386138"/>
            <a:ext cx="230663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 eaLnBrk="0" hangingPunct="0">
              <a:spcBef>
                <a:spcPct val="20000"/>
              </a:spcBef>
              <a:buClr>
                <a:srgbClr val="69BE28"/>
              </a:buClr>
              <a:buSzPct val="75000"/>
              <a:defRPr/>
            </a:pPr>
            <a:r>
              <a:rPr lang="cs-CZ" i="1" dirty="0">
                <a:solidFill>
                  <a:srgbClr val="808080"/>
                </a:solidFill>
                <a:ea typeface="ＭＳ Ｐゴシック" pitchFamily="34" charset="-128"/>
              </a:rPr>
              <a:t>	</a:t>
            </a:r>
            <a:r>
              <a:rPr lang="cs-CZ" i="1" dirty="0">
                <a:solidFill>
                  <a:srgbClr val="7F7F7F"/>
                </a:solidFill>
                <a:ea typeface="ＭＳ Ｐゴシック" pitchFamily="34" charset="-128"/>
              </a:rPr>
              <a:t>T</a:t>
            </a:r>
            <a:r>
              <a:rPr lang="en-US" i="1" dirty="0">
                <a:solidFill>
                  <a:srgbClr val="7F7F7F"/>
                </a:solidFill>
                <a:ea typeface="ＭＳ Ｐゴシック" pitchFamily="34" charset="-128"/>
              </a:rPr>
              <a:t>o support </a:t>
            </a:r>
            <a:r>
              <a:rPr lang="en-US" b="1" i="1" dirty="0">
                <a:solidFill>
                  <a:srgbClr val="7AC143"/>
                </a:solidFill>
                <a:ea typeface="ＭＳ Ｐゴシック" pitchFamily="34" charset="-128"/>
              </a:rPr>
              <a:t>high-quality education</a:t>
            </a:r>
            <a:endParaRPr lang="cs-CZ" i="1" kern="0" dirty="0">
              <a:solidFill>
                <a:srgbClr val="808080"/>
              </a:solidFill>
              <a:ea typeface="ＭＳ Ｐゴシック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None/>
              <a:defRPr/>
            </a:pPr>
            <a:endParaRPr lang="cs-CZ" i="1" dirty="0">
              <a:solidFill>
                <a:srgbClr val="808080"/>
              </a:solidFill>
              <a:ea typeface="ＭＳ Ｐゴシック" pitchFamily="34" charset="-128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3109913" y="4816475"/>
            <a:ext cx="40640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charset="0"/>
              <a:buNone/>
              <a:defRPr/>
            </a:pPr>
            <a:endParaRPr lang="cs-CZ" i="1" dirty="0">
              <a:solidFill>
                <a:srgbClr val="808080"/>
              </a:solidFill>
              <a:ea typeface="ＭＳ Ｐゴシック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defRPr/>
            </a:pPr>
            <a:r>
              <a:rPr lang="cs-CZ" i="1" dirty="0">
                <a:solidFill>
                  <a:srgbClr val="808080"/>
                </a:solidFill>
                <a:ea typeface="ＭＳ Ｐゴシック" charset="0"/>
              </a:rPr>
              <a:t>	</a:t>
            </a:r>
            <a:r>
              <a:rPr lang="cs-CZ" i="1" dirty="0">
                <a:solidFill>
                  <a:srgbClr val="7F7F7F"/>
                </a:solidFill>
                <a:ea typeface="ＭＳ Ｐゴシック" charset="0"/>
              </a:rPr>
              <a:t>T</a:t>
            </a:r>
            <a:r>
              <a:rPr lang="en-US" i="1" dirty="0">
                <a:solidFill>
                  <a:srgbClr val="7F7F7F"/>
                </a:solidFill>
                <a:ea typeface="ＭＳ Ｐゴシック" charset="0"/>
              </a:rPr>
              <a:t>o encourage the </a:t>
            </a:r>
            <a:r>
              <a:rPr lang="en-US" b="1" i="1" dirty="0">
                <a:solidFill>
                  <a:srgbClr val="7AC143"/>
                </a:solidFill>
                <a:ea typeface="ＭＳ Ｐゴシック" charset="0"/>
              </a:rPr>
              <a:t>transfer of research results into practice </a:t>
            </a:r>
            <a:endParaRPr lang="cs-CZ" i="1" dirty="0">
              <a:solidFill>
                <a:srgbClr val="808080"/>
              </a:solidFill>
              <a:ea typeface="ＭＳ Ｐゴシック" charset="0"/>
            </a:endParaRPr>
          </a:p>
        </p:txBody>
      </p:sp>
      <p:pic>
        <p:nvPicPr>
          <p:cNvPr id="68616" name="Picture 14" descr="uvozov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85888"/>
            <a:ext cx="3730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7" name="Picture 15" descr="uvozov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3427413"/>
            <a:ext cx="373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8" name="Picture 16" descr="uvozov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3375025"/>
            <a:ext cx="3730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9" name="Picture 17" descr="uvozov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5089525"/>
            <a:ext cx="3730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049713" y="3457575"/>
            <a:ext cx="1092200" cy="3683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808080">
                    <a:lumMod val="60000"/>
                    <a:lumOff val="40000"/>
                  </a:srgbClr>
                </a:solidFill>
                <a:ea typeface="ＭＳ Ｐゴシック" pitchFamily="34" charset="-128"/>
              </a:rPr>
              <a:t>Pillars</a:t>
            </a:r>
          </a:p>
        </p:txBody>
      </p:sp>
    </p:spTree>
    <p:extLst>
      <p:ext uri="{BB962C8B-B14F-4D97-AF65-F5344CB8AC3E}">
        <p14:creationId xmlns:p14="http://schemas.microsoft.com/office/powerpoint/2010/main" val="283275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marL="363538" indent="-363538" eaLnBrk="1" hangingPunct="1"/>
            <a:r>
              <a:rPr lang="cs-CZ" smtClean="0"/>
              <a:t>Thank you for your attention</a:t>
            </a:r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98513" y="3576638"/>
            <a:ext cx="5010150" cy="13620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Central European Institute of Technology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c/o Masaryk University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Žerotínovo nám. 9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601 77 Brno, Czech Republic</a:t>
            </a:r>
          </a:p>
          <a:p>
            <a:pPr eaLnBrk="1" hangingPunct="1">
              <a:lnSpc>
                <a:spcPct val="90000"/>
              </a:lnSpc>
            </a:pPr>
            <a:endParaRPr lang="cs-CZ" smtClean="0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smtClean="0">
                <a:solidFill>
                  <a:srgbClr val="7AC143"/>
                </a:solidFill>
              </a:rPr>
              <a:t>www.ceitec.eu | info@ceitec.cz</a:t>
            </a:r>
          </a:p>
          <a:p>
            <a:pPr eaLnBrk="1" hangingPunct="1">
              <a:lnSpc>
                <a:spcPct val="90000"/>
              </a:lnSpc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66289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Documents and Settings\Stritecka\Dokumenty\Logotypy\LOGO_partneři\logapatnerposebe_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1338263"/>
            <a:ext cx="7107238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kern="1200" dirty="0">
                <a:ea typeface="ＭＳ Ｐゴシック" charset="-128"/>
              </a:rPr>
              <a:t>Partnering</a:t>
            </a:r>
            <a:r>
              <a:rPr lang="en-GB" sz="4800" kern="1200" dirty="0">
                <a:ea typeface="ＭＳ Ｐゴシック" charset="-128"/>
              </a:rPr>
              <a:t> </a:t>
            </a:r>
            <a:r>
              <a:rPr lang="en-GB" kern="1200" dirty="0">
                <a:ea typeface="ＭＳ Ｐゴシック" charset="-128"/>
              </a:rPr>
              <a:t>institutions</a:t>
            </a:r>
            <a:r>
              <a:rPr lang="cs-CZ" sz="4800" kern="1200" dirty="0">
                <a:ea typeface="ＭＳ Ｐゴシック" charset="-128"/>
              </a:rPr>
              <a:t/>
            </a:r>
            <a:br>
              <a:rPr lang="cs-CZ" sz="4800" kern="1200" dirty="0">
                <a:ea typeface="ＭＳ Ｐゴシック" charset="-128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372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1377950"/>
            <a:ext cx="4159250" cy="247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59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CEITEC overview</a:t>
            </a:r>
          </a:p>
        </p:txBody>
      </p:sp>
      <p:sp>
        <p:nvSpPr>
          <p:cNvPr id="70660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SzPct val="65000"/>
            </a:pPr>
            <a:r>
              <a:rPr lang="en-GB" b="1" dirty="0" smtClean="0">
                <a:solidFill>
                  <a:srgbClr val="7AC143"/>
                </a:solidFill>
                <a:ea typeface="ＭＳ Ｐゴシック" pitchFamily="34" charset="-128"/>
              </a:rPr>
              <a:t>6</a:t>
            </a:r>
            <a:r>
              <a:rPr lang="en-GB" b="1" dirty="0" smtClean="0">
                <a:solidFill>
                  <a:srgbClr val="64B923"/>
                </a:solidFill>
                <a:ea typeface="ＭＳ Ｐゴシック" pitchFamily="34" charset="-128"/>
              </a:rPr>
              <a:t> </a:t>
            </a:r>
            <a:r>
              <a:rPr lang="en-GB" dirty="0" smtClean="0">
                <a:solidFill>
                  <a:srgbClr val="7F7F7F"/>
                </a:solidFill>
                <a:ea typeface="ＭＳ Ｐゴシック" pitchFamily="34" charset="-128"/>
              </a:rPr>
              <a:t>partners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SzPct val="65000"/>
            </a:pPr>
            <a:r>
              <a:rPr lang="en-GB" b="1" dirty="0" smtClean="0">
                <a:solidFill>
                  <a:srgbClr val="64B923"/>
                </a:solidFill>
                <a:ea typeface="ＭＳ Ｐゴシック" pitchFamily="34" charset="-128"/>
              </a:rPr>
              <a:t>557</a:t>
            </a:r>
            <a:r>
              <a:rPr lang="en-GB" dirty="0" smtClean="0">
                <a:ea typeface="ＭＳ Ｐゴシック" pitchFamily="34" charset="-128"/>
              </a:rPr>
              <a:t> </a:t>
            </a:r>
            <a:r>
              <a:rPr lang="en-GB" dirty="0" smtClean="0">
                <a:solidFill>
                  <a:srgbClr val="7F7F7F"/>
                </a:solidFill>
                <a:ea typeface="ＭＳ Ｐゴシック" pitchFamily="34" charset="-128"/>
              </a:rPr>
              <a:t>researchers (2015)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SzPct val="65000"/>
            </a:pPr>
            <a:r>
              <a:rPr lang="en-GB" b="1" dirty="0" smtClean="0">
                <a:solidFill>
                  <a:srgbClr val="7AC143"/>
                </a:solidFill>
                <a:ea typeface="ＭＳ Ｐゴシック" pitchFamily="34" charset="-128"/>
              </a:rPr>
              <a:t>7</a:t>
            </a:r>
            <a:r>
              <a:rPr lang="en-GB" dirty="0" smtClean="0">
                <a:ea typeface="ＭＳ Ｐゴシック" pitchFamily="34" charset="-128"/>
              </a:rPr>
              <a:t> </a:t>
            </a:r>
            <a:r>
              <a:rPr lang="en-GB" dirty="0" smtClean="0">
                <a:solidFill>
                  <a:schemeClr val="bg2"/>
                </a:solidFill>
                <a:ea typeface="ＭＳ Ｐゴシック" pitchFamily="34" charset="-128"/>
              </a:rPr>
              <a:t>research programmes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SzPct val="65000"/>
            </a:pPr>
            <a:r>
              <a:rPr lang="en-GB" b="1" dirty="0" smtClean="0">
                <a:solidFill>
                  <a:srgbClr val="7AC143"/>
                </a:solidFill>
                <a:ea typeface="ＭＳ Ｐゴシック" pitchFamily="34" charset="-128"/>
              </a:rPr>
              <a:t>6</a:t>
            </a:r>
            <a:r>
              <a:rPr lang="cs-CZ" b="1" dirty="0" smtClean="0">
                <a:solidFill>
                  <a:srgbClr val="7AC143"/>
                </a:solidFill>
                <a:ea typeface="ＭＳ Ｐゴシック" pitchFamily="34" charset="-128"/>
              </a:rPr>
              <a:t>4</a:t>
            </a:r>
            <a:r>
              <a:rPr lang="en-GB" dirty="0" smtClean="0">
                <a:ea typeface="ＭＳ Ｐゴシック" pitchFamily="34" charset="-128"/>
              </a:rPr>
              <a:t> </a:t>
            </a:r>
            <a:r>
              <a:rPr lang="en-GB" dirty="0" smtClean="0">
                <a:solidFill>
                  <a:schemeClr val="bg2"/>
                </a:solidFill>
                <a:ea typeface="ＭＳ Ｐゴシック" pitchFamily="34" charset="-128"/>
              </a:rPr>
              <a:t>research groups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SzPct val="65000"/>
            </a:pPr>
            <a:r>
              <a:rPr lang="en-GB" b="1" dirty="0" smtClean="0">
                <a:solidFill>
                  <a:srgbClr val="7AC143"/>
                </a:solidFill>
                <a:ea typeface="ＭＳ Ｐゴシック" pitchFamily="34" charset="-128"/>
              </a:rPr>
              <a:t>26,000 </a:t>
            </a:r>
            <a:r>
              <a:rPr lang="en-GB" b="1" dirty="0" smtClean="0">
                <a:solidFill>
                  <a:srgbClr val="7AC143"/>
                </a:solidFill>
                <a:ea typeface="ＭＳ Ｐゴシック" pitchFamily="34" charset="-128"/>
              </a:rPr>
              <a:t>m</a:t>
            </a:r>
            <a:r>
              <a:rPr lang="en-GB" b="1" baseline="30000" dirty="0" smtClean="0">
                <a:solidFill>
                  <a:srgbClr val="7AC143"/>
                </a:solidFill>
                <a:ea typeface="ＭＳ Ｐゴシック" pitchFamily="34" charset="-128"/>
              </a:rPr>
              <a:t>2 </a:t>
            </a:r>
            <a:r>
              <a:rPr lang="en-GB" dirty="0" smtClean="0">
                <a:solidFill>
                  <a:schemeClr val="bg2"/>
                </a:solidFill>
                <a:ea typeface="ＭＳ Ｐゴシック" pitchFamily="34" charset="-128"/>
              </a:rPr>
              <a:t>of new laboratories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SzPct val="65000"/>
            </a:pPr>
            <a:r>
              <a:rPr lang="en-GB" b="1" dirty="0" smtClean="0">
                <a:solidFill>
                  <a:srgbClr val="7AC143"/>
                </a:solidFill>
                <a:ea typeface="ＭＳ Ｐゴシック" pitchFamily="34" charset="-128"/>
              </a:rPr>
              <a:t>10</a:t>
            </a:r>
            <a:r>
              <a:rPr lang="en-GB" dirty="0" smtClean="0">
                <a:ea typeface="ＭＳ Ｐゴシック" pitchFamily="34" charset="-128"/>
              </a:rPr>
              <a:t> </a:t>
            </a:r>
            <a:r>
              <a:rPr lang="en-GB" dirty="0" smtClean="0">
                <a:solidFill>
                  <a:schemeClr val="bg2"/>
                </a:solidFill>
                <a:ea typeface="ＭＳ Ｐゴシック" pitchFamily="34" charset="-128"/>
              </a:rPr>
              <a:t>core facilities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SzPct val="65000"/>
            </a:pPr>
            <a:r>
              <a:rPr lang="en-GB" dirty="0" smtClean="0">
                <a:solidFill>
                  <a:schemeClr val="bg2"/>
                </a:solidFill>
                <a:ea typeface="ＭＳ Ｐゴシック" pitchFamily="34" charset="-128"/>
              </a:rPr>
              <a:t>Budget (eligible cost):  </a:t>
            </a:r>
            <a:r>
              <a:rPr lang="en-GB" b="1" dirty="0" smtClean="0">
                <a:solidFill>
                  <a:srgbClr val="7AC143"/>
                </a:solidFill>
                <a:ea typeface="ＭＳ Ｐゴシック" pitchFamily="34" charset="-128"/>
              </a:rPr>
              <a:t>EUR</a:t>
            </a:r>
            <a:r>
              <a:rPr lang="en-GB" dirty="0" smtClean="0">
                <a:solidFill>
                  <a:srgbClr val="7AC143"/>
                </a:solidFill>
                <a:ea typeface="ＭＳ Ｐゴシック" pitchFamily="34" charset="-128"/>
              </a:rPr>
              <a:t>  </a:t>
            </a:r>
            <a:r>
              <a:rPr lang="en-GB" b="1" dirty="0" smtClean="0">
                <a:solidFill>
                  <a:srgbClr val="7AC143"/>
                </a:solidFill>
                <a:ea typeface="ＭＳ Ｐゴシック" pitchFamily="34" charset="-128"/>
              </a:rPr>
              <a:t>2</a:t>
            </a:r>
            <a:r>
              <a:rPr lang="cs-CZ" b="1" dirty="0" smtClean="0">
                <a:solidFill>
                  <a:srgbClr val="7AC143"/>
                </a:solidFill>
                <a:ea typeface="ＭＳ Ｐゴシック" pitchFamily="34" charset="-128"/>
              </a:rPr>
              <a:t>08/ USD 275</a:t>
            </a:r>
            <a:r>
              <a:rPr lang="en-GB" b="1" dirty="0" smtClean="0">
                <a:solidFill>
                  <a:srgbClr val="7AC143"/>
                </a:solidFill>
                <a:ea typeface="ＭＳ Ｐゴシック" pitchFamily="34" charset="-128"/>
              </a:rPr>
              <a:t> </a:t>
            </a:r>
            <a:r>
              <a:rPr lang="cs-CZ" b="1" dirty="0" smtClean="0">
                <a:solidFill>
                  <a:srgbClr val="7AC143"/>
                </a:solidFill>
                <a:ea typeface="ＭＳ Ｐゴシック" pitchFamily="34" charset="-128"/>
              </a:rPr>
              <a:t>mil.</a:t>
            </a:r>
            <a:endParaRPr lang="en-GB" dirty="0" smtClean="0">
              <a:solidFill>
                <a:srgbClr val="7AC143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SzPct val="65000"/>
            </a:pPr>
            <a:r>
              <a:rPr lang="en-GB" dirty="0" smtClean="0">
                <a:solidFill>
                  <a:schemeClr val="bg2"/>
                </a:solidFill>
                <a:ea typeface="ＭＳ Ｐゴシック" pitchFamily="34" charset="-128"/>
              </a:rPr>
              <a:t>Start of research activities: </a:t>
            </a:r>
            <a:r>
              <a:rPr lang="en-GB" b="1" dirty="0" smtClean="0">
                <a:solidFill>
                  <a:srgbClr val="7AC143"/>
                </a:solidFill>
                <a:ea typeface="ＭＳ Ｐゴシック" pitchFamily="34" charset="-128"/>
              </a:rPr>
              <a:t>Q1 2011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SzPct val="65000"/>
            </a:pPr>
            <a:r>
              <a:rPr lang="en-GB" dirty="0" smtClean="0">
                <a:solidFill>
                  <a:schemeClr val="bg2"/>
                </a:solidFill>
                <a:ea typeface="ＭＳ Ｐゴシック" pitchFamily="34" charset="-128"/>
              </a:rPr>
              <a:t>Project completion: </a:t>
            </a:r>
            <a:r>
              <a:rPr lang="en-GB" b="1" dirty="0" smtClean="0">
                <a:solidFill>
                  <a:srgbClr val="7AC143"/>
                </a:solidFill>
                <a:ea typeface="ＭＳ Ｐゴシック" pitchFamily="34" charset="-128"/>
              </a:rPr>
              <a:t>Q4 2015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52550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1363663"/>
            <a:ext cx="9144000" cy="428307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en-US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8513" y="1397000"/>
            <a:ext cx="9779001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Title 1"/>
          <p:cNvSpPr txBox="1">
            <a:spLocks/>
          </p:cNvSpPr>
          <p:nvPr/>
        </p:nvSpPr>
        <p:spPr bwMode="auto">
          <a:xfrm>
            <a:off x="427038" y="200025"/>
            <a:ext cx="82740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69BE28"/>
                </a:solidFill>
                <a:latin typeface="+mj-lt"/>
              </a:rPr>
              <a:t>Vision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69BE28"/>
                </a:solidFill>
                <a:latin typeface="+mj-lt"/>
              </a:rPr>
              <a:t>Roadmap</a:t>
            </a:r>
          </a:p>
        </p:txBody>
      </p:sp>
    </p:spTree>
    <p:extLst>
      <p:ext uri="{BB962C8B-B14F-4D97-AF65-F5344CB8AC3E}">
        <p14:creationId xmlns:p14="http://schemas.microsoft.com/office/powerpoint/2010/main" val="95480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4175" y="200025"/>
            <a:ext cx="8274050" cy="792163"/>
          </a:xfrm>
        </p:spPr>
        <p:txBody>
          <a:bodyPr/>
          <a:lstStyle/>
          <a:p>
            <a:pPr>
              <a:defRPr/>
            </a:pPr>
            <a:r>
              <a:rPr lang="en-GB" kern="1200" dirty="0">
                <a:solidFill>
                  <a:srgbClr val="69BE28"/>
                </a:solidFill>
                <a:ea typeface="ＭＳ Ｐゴシック" charset="-128"/>
                <a:cs typeface="+mn-cs"/>
              </a:rPr>
              <a:t>Research Programmes</a:t>
            </a:r>
            <a:endParaRPr lang="cs-CZ" kern="1200" dirty="0">
              <a:solidFill>
                <a:srgbClr val="69BE28"/>
              </a:solidFill>
              <a:ea typeface="ＭＳ Ｐゴシック" charset="-128"/>
              <a:cs typeface="+mn-cs"/>
            </a:endParaRPr>
          </a:p>
        </p:txBody>
      </p:sp>
      <p:pic>
        <p:nvPicPr>
          <p:cNvPr id="76803" name="Picture 3" descr="C:\Documents and Settings\Stritecka\Dokumenty\DANKA_DESIGNMANUAL\schemata RP_CF\schema_programyAJ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213" y="1536700"/>
            <a:ext cx="8285162" cy="4287838"/>
          </a:xfrm>
        </p:spPr>
      </p:pic>
    </p:spTree>
    <p:extLst>
      <p:ext uri="{BB962C8B-B14F-4D97-AF65-F5344CB8AC3E}">
        <p14:creationId xmlns:p14="http://schemas.microsoft.com/office/powerpoint/2010/main" val="188786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DE727F9-D108-4D5F-A275-FCFEEDE217C9}" type="slidenum">
              <a:rPr lang="cs-CZ" smtClean="0">
                <a:solidFill>
                  <a:srgbClr val="FFFFFF"/>
                </a:solidFill>
              </a:rPr>
              <a:pPr eaLnBrk="1" hangingPunct="1"/>
              <a:t>8</a:t>
            </a:fld>
            <a:endParaRPr lang="cs-CZ" smtClean="0">
              <a:solidFill>
                <a:srgbClr val="E1F0D2"/>
              </a:solidFill>
            </a:endParaRPr>
          </a:p>
        </p:txBody>
      </p:sp>
      <p:pic>
        <p:nvPicPr>
          <p:cNvPr id="7885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344613"/>
            <a:ext cx="1870075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2" name="TextBox 3"/>
          <p:cNvSpPr txBox="1">
            <a:spLocks noChangeArrowheads="1"/>
          </p:cNvSpPr>
          <p:nvPr/>
        </p:nvSpPr>
        <p:spPr bwMode="auto">
          <a:xfrm>
            <a:off x="708025" y="860425"/>
            <a:ext cx="212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333399"/>
                </a:solidFill>
              </a:rPr>
              <a:t>Impact factor: 3.8</a:t>
            </a:r>
          </a:p>
        </p:txBody>
      </p:sp>
      <p:pic>
        <p:nvPicPr>
          <p:cNvPr id="788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3" y="1354138"/>
            <a:ext cx="1943100" cy="232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4" name="TextBox 5"/>
          <p:cNvSpPr txBox="1">
            <a:spLocks noChangeArrowheads="1"/>
          </p:cNvSpPr>
          <p:nvPr/>
        </p:nvSpPr>
        <p:spPr bwMode="auto">
          <a:xfrm>
            <a:off x="2835275" y="865188"/>
            <a:ext cx="2232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333399"/>
                </a:solidFill>
              </a:rPr>
              <a:t>Impact factor: 9.9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0538" y="3686175"/>
            <a:ext cx="22733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b="1" kern="0" dirty="0">
                <a:solidFill>
                  <a:srgbClr val="333399"/>
                </a:solidFill>
                <a:ea typeface="ＭＳ Ｐゴシック" pitchFamily="34" charset="-128"/>
              </a:rPr>
              <a:t>Impact factor: 9.6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0013" y="852488"/>
            <a:ext cx="24304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b="1" kern="0" dirty="0">
                <a:solidFill>
                  <a:srgbClr val="333399"/>
                </a:solidFill>
                <a:ea typeface="ＭＳ Ｐゴシック" pitchFamily="34" charset="-128"/>
              </a:rPr>
              <a:t>Impact factor: 10.2</a:t>
            </a:r>
          </a:p>
        </p:txBody>
      </p:sp>
      <p:pic>
        <p:nvPicPr>
          <p:cNvPr id="7885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4181475"/>
            <a:ext cx="2005013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88" y="1301750"/>
            <a:ext cx="2035175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9" name="TextBox 10"/>
          <p:cNvSpPr txBox="1">
            <a:spLocks noChangeArrowheads="1"/>
          </p:cNvSpPr>
          <p:nvPr/>
        </p:nvSpPr>
        <p:spPr bwMode="auto">
          <a:xfrm>
            <a:off x="2835275" y="3676650"/>
            <a:ext cx="2344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333399"/>
                </a:solidFill>
              </a:rPr>
              <a:t>Impact factor: 9.9</a:t>
            </a:r>
          </a:p>
        </p:txBody>
      </p:sp>
      <p:pic>
        <p:nvPicPr>
          <p:cNvPr id="7886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4238625"/>
            <a:ext cx="1963738" cy="230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61" name="TextBox 12"/>
          <p:cNvSpPr txBox="1">
            <a:spLocks noChangeArrowheads="1"/>
          </p:cNvSpPr>
          <p:nvPr/>
        </p:nvSpPr>
        <p:spPr bwMode="auto">
          <a:xfrm>
            <a:off x="5180013" y="3659188"/>
            <a:ext cx="2416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333399"/>
                </a:solidFill>
              </a:rPr>
              <a:t>Impact factor: 14.2</a:t>
            </a:r>
          </a:p>
        </p:txBody>
      </p:sp>
      <p:pic>
        <p:nvPicPr>
          <p:cNvPr id="7886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4144963"/>
            <a:ext cx="2097088" cy="244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Nadpis 1"/>
          <p:cNvSpPr txBox="1">
            <a:spLocks/>
          </p:cNvSpPr>
          <p:nvPr/>
        </p:nvSpPr>
        <p:spPr bwMode="auto">
          <a:xfrm>
            <a:off x="427038" y="200025"/>
            <a:ext cx="82740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7AC14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7AC143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7AC143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7AC143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7AC143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9BE28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9BE28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9BE28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9BE28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 smtClean="0">
                <a:solidFill>
                  <a:srgbClr val="69BE28"/>
                </a:solidFill>
              </a:rPr>
              <a:t>Recent </a:t>
            </a:r>
            <a:r>
              <a:rPr lang="cs-CZ" kern="0" dirty="0" smtClean="0">
                <a:solidFill>
                  <a:srgbClr val="69BE28"/>
                </a:solidFill>
              </a:rPr>
              <a:t>CEITEC</a:t>
            </a:r>
            <a:r>
              <a:rPr lang="en-US" kern="0" dirty="0" smtClean="0">
                <a:solidFill>
                  <a:srgbClr val="69BE28"/>
                </a:solidFill>
              </a:rPr>
              <a:t> Publications</a:t>
            </a:r>
            <a:endParaRPr lang="cs-CZ" kern="0" dirty="0" smtClean="0">
              <a:solidFill>
                <a:srgbClr val="69BE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96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Strategy</a:t>
            </a:r>
            <a:r>
              <a:rPr lang="cs-CZ" dirty="0" smtClean="0"/>
              <a:t> – </a:t>
            </a:r>
            <a:r>
              <a:rPr lang="cs-CZ" dirty="0" err="1" smtClean="0"/>
              <a:t>Goals</a:t>
            </a:r>
            <a:r>
              <a:rPr lang="cs-CZ" dirty="0" smtClean="0"/>
              <a:t> 2013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200" dirty="0" smtClean="0"/>
              <a:t>Set the scientific strategy through to 2015</a:t>
            </a:r>
          </a:p>
          <a:p>
            <a:pPr lvl="1"/>
            <a:r>
              <a:rPr lang="en-US" sz="2200" dirty="0" smtClean="0"/>
              <a:t>The scientific strategy is</a:t>
            </a:r>
            <a:r>
              <a:rPr lang="en-US" sz="2200" b="1" dirty="0" smtClean="0"/>
              <a:t> </a:t>
            </a:r>
            <a:r>
              <a:rPr lang="en-US" sz="2200" b="1" dirty="0" smtClean="0">
                <a:solidFill>
                  <a:srgbClr val="69BE28"/>
                </a:solidFill>
              </a:rPr>
              <a:t>key</a:t>
            </a:r>
            <a:r>
              <a:rPr lang="en-US" sz="2200" b="1" dirty="0" smtClean="0"/>
              <a:t> </a:t>
            </a:r>
            <a:r>
              <a:rPr lang="en-US" sz="2200" dirty="0" smtClean="0"/>
              <a:t>to the success of CEITEC.  </a:t>
            </a:r>
          </a:p>
          <a:p>
            <a:pPr lvl="1"/>
            <a:r>
              <a:rPr lang="en-US" sz="2200" dirty="0" smtClean="0"/>
              <a:t>The new Scientific Director will lead the effort to </a:t>
            </a:r>
          </a:p>
          <a:p>
            <a:pPr lvl="1"/>
            <a:r>
              <a:rPr lang="en-US" sz="2200" dirty="0" smtClean="0"/>
              <a:t>define the scientific strategic goals, </a:t>
            </a:r>
          </a:p>
          <a:p>
            <a:pPr lvl="2"/>
            <a:r>
              <a:rPr lang="en-US" sz="1800" b="1" dirty="0" smtClean="0">
                <a:solidFill>
                  <a:srgbClr val="69BE28"/>
                </a:solidFill>
              </a:rPr>
              <a:t>the specialties to place emphasis on, </a:t>
            </a:r>
          </a:p>
          <a:p>
            <a:pPr lvl="2"/>
            <a:r>
              <a:rPr lang="en-US" sz="1800" b="1" dirty="0" smtClean="0">
                <a:solidFill>
                  <a:srgbClr val="69BE28"/>
                </a:solidFill>
              </a:rPr>
              <a:t>Group Leader hiring strategy.</a:t>
            </a:r>
          </a:p>
          <a:p>
            <a:pPr lvl="0"/>
            <a:endParaRPr lang="en-US" sz="2200" dirty="0" smtClean="0"/>
          </a:p>
          <a:p>
            <a:pPr lvl="0"/>
            <a:r>
              <a:rPr lang="en-US" sz="2200" dirty="0" smtClean="0"/>
              <a:t>Determine </a:t>
            </a:r>
            <a:r>
              <a:rPr lang="en-US" sz="2200" dirty="0" smtClean="0"/>
              <a:t>and initiate our </a:t>
            </a:r>
            <a:r>
              <a:rPr lang="en-US" sz="2200" dirty="0" smtClean="0">
                <a:solidFill>
                  <a:srgbClr val="69BE28"/>
                </a:solidFill>
              </a:rPr>
              <a:t>market strategy </a:t>
            </a:r>
            <a:r>
              <a:rPr lang="en-US" sz="2200" dirty="0" smtClean="0"/>
              <a:t>for positioning</a:t>
            </a:r>
          </a:p>
          <a:p>
            <a:pPr lvl="0"/>
            <a:r>
              <a:rPr lang="en-US" sz="2200" dirty="0" smtClean="0"/>
              <a:t>Establish a functional </a:t>
            </a:r>
            <a:r>
              <a:rPr lang="en-US" sz="2200" dirty="0" smtClean="0">
                <a:solidFill>
                  <a:srgbClr val="69BE28"/>
                </a:solidFill>
              </a:rPr>
              <a:t>Technology Transfer office </a:t>
            </a:r>
            <a:r>
              <a:rPr lang="en-US" sz="2200" dirty="0" smtClean="0"/>
              <a:t>with partners </a:t>
            </a:r>
          </a:p>
          <a:p>
            <a:pPr lvl="0"/>
            <a:r>
              <a:rPr lang="en-US" sz="2200" dirty="0" smtClean="0"/>
              <a:t>New </a:t>
            </a:r>
            <a:r>
              <a:rPr lang="en-US" sz="2200" dirty="0" smtClean="0">
                <a:solidFill>
                  <a:srgbClr val="69BE28"/>
                </a:solidFill>
              </a:rPr>
              <a:t>CEITEC web </a:t>
            </a:r>
            <a:r>
              <a:rPr lang="en-US" sz="2200" dirty="0" smtClean="0"/>
              <a:t>to be functional and utilized</a:t>
            </a:r>
          </a:p>
          <a:p>
            <a:r>
              <a:rPr lang="en-US" sz="2200" dirty="0" smtClean="0">
                <a:solidFill>
                  <a:srgbClr val="69BE28"/>
                </a:solidFill>
              </a:rPr>
              <a:t>Information System </a:t>
            </a:r>
            <a:r>
              <a:rPr lang="en-US" sz="2200" dirty="0" smtClean="0"/>
              <a:t>successful  implementation</a:t>
            </a:r>
          </a:p>
          <a:p>
            <a:pPr lvl="0"/>
            <a:r>
              <a:rPr lang="en-US" sz="2200" dirty="0" smtClean="0"/>
              <a:t>Establish a CEITEC </a:t>
            </a:r>
            <a:r>
              <a:rPr lang="en-US" sz="2200" dirty="0" smtClean="0">
                <a:solidFill>
                  <a:srgbClr val="69BE28"/>
                </a:solidFill>
              </a:rPr>
              <a:t>endowment</a:t>
            </a:r>
          </a:p>
          <a:p>
            <a:pPr lvl="0"/>
            <a:endParaRPr lang="en-US" sz="22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80C8E-DDAB-4657-93FD-4D9ACA88BC1B}" type="slidenum">
              <a:rPr lang="cs-CZ" smtClean="0"/>
              <a:pPr>
                <a:defRPr/>
              </a:pPr>
              <a:t>9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2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CEITEC_sablona-prezentace_CZ">
  <a:themeElements>
    <a:clrScheme name="CEITEC">
      <a:dk1>
        <a:srgbClr val="808080"/>
      </a:dk1>
      <a:lt1>
        <a:srgbClr val="FFFFFF"/>
      </a:lt1>
      <a:dk2>
        <a:srgbClr val="7AC143"/>
      </a:dk2>
      <a:lt2>
        <a:srgbClr val="808080"/>
      </a:lt2>
      <a:accent1>
        <a:srgbClr val="7AC143"/>
      </a:accent1>
      <a:accent2>
        <a:srgbClr val="F58220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á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1" i="0" u="none" strike="noStrike" kern="0" cap="none" spc="0" normalizeH="0" baseline="0" noProof="0" dirty="0" smtClean="0">
            <a:ln>
              <a:noFill/>
            </a:ln>
            <a:solidFill>
              <a:srgbClr val="7AC143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>
    <a:extraClrScheme>
      <a:clrScheme name="CEITEC_sablona-prezentace_C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EITEC_sablona-prezentace_CZ">
  <a:themeElements>
    <a:clrScheme name="CEITEC_sablona-prezentace_CZ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ITEC_sablona-prezentace_C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EITEC_sablona-prezentace_C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EITEC_sablona-prezentace_CZ">
  <a:themeElements>
    <a:clrScheme name="CEITEC_sablona-prezentace_CZ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ITEC_sablona-prezentace_C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EITEC_sablona-prezentace_C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EITEC_sablona-prezentace_CZ">
  <a:themeElements>
    <a:clrScheme name="Vlastná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AC143"/>
      </a:accent1>
      <a:accent2>
        <a:srgbClr val="F58220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á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EITEC_sablona-prezentace_C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1612</Words>
  <Application>Microsoft Office PowerPoint</Application>
  <PresentationFormat>On-screen Show (4:3)</PresentationFormat>
  <Paragraphs>539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7_CEITEC_sablona-prezentace_CZ</vt:lpstr>
      <vt:lpstr>3_CEITEC_sablona-prezentace_CZ</vt:lpstr>
      <vt:lpstr>1_CEITEC_sablona-prezentace_CZ</vt:lpstr>
      <vt:lpstr>4_CEITEC_sablona-prezentace_CZ</vt:lpstr>
      <vt:lpstr>Office Theme</vt:lpstr>
      <vt:lpstr>CEITEC Masaryk University Board of Directors Meeting</vt:lpstr>
      <vt:lpstr>PowerPoint Presentation</vt:lpstr>
      <vt:lpstr>Pillars for Success</vt:lpstr>
      <vt:lpstr>Partnering institutions </vt:lpstr>
      <vt:lpstr>CEITEC overview</vt:lpstr>
      <vt:lpstr>PowerPoint Presentation</vt:lpstr>
      <vt:lpstr>Research Programmes</vt:lpstr>
      <vt:lpstr>PowerPoint Presentation</vt:lpstr>
      <vt:lpstr>Strategy – Goals 2013</vt:lpstr>
      <vt:lpstr>PowerPoint Presentation</vt:lpstr>
      <vt:lpstr>PowerPoint Presentation</vt:lpstr>
      <vt:lpstr>PowerPoint Presentation</vt:lpstr>
      <vt:lpstr>PowerPoint Presentation</vt:lpstr>
      <vt:lpstr>Technology Transfer Overview </vt:lpstr>
      <vt:lpstr>CEITEC-Technology Transfer Overview</vt:lpstr>
      <vt:lpstr>Organizational Structure</vt:lpstr>
      <vt:lpstr>PowerPoint Presentation</vt:lpstr>
      <vt:lpstr>PowerPoint Presentation</vt:lpstr>
      <vt:lpstr>The Goals for the CEITEC-CMS 2013</vt:lpstr>
      <vt:lpstr>CEITEC -  Facts and Status of The Project   Jiri Deml Operational Director</vt:lpstr>
      <vt:lpstr>Project facts and status – 7 MR - 30.11. 2012</vt:lpstr>
      <vt:lpstr>Project facts and status – 7 MR - 30.11. 2012</vt:lpstr>
      <vt:lpstr>Monitoring Indicators</vt:lpstr>
      <vt:lpstr>CEITEC Total – Monitoring indicators</vt:lpstr>
      <vt:lpstr>CEITEC MU – Monitoring indicators</vt:lpstr>
      <vt:lpstr>CEITEC BUT – Monitoring indicators</vt:lpstr>
      <vt:lpstr>Central Management Structure (CMS)</vt:lpstr>
      <vt:lpstr>Operational Management – Goals 2013</vt:lpstr>
      <vt:lpstr>Core Values - Key Cultural Factors 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CEITEC Masaryk University Board of Directors Meeting</dc:title>
  <dc:creator>Markus Dettenhofer</dc:creator>
  <cp:lastModifiedBy>Markus Dettenhofer</cp:lastModifiedBy>
  <cp:revision>13</cp:revision>
  <dcterms:created xsi:type="dcterms:W3CDTF">2013-02-18T11:27:37Z</dcterms:created>
  <dcterms:modified xsi:type="dcterms:W3CDTF">2013-02-18T15:58:21Z</dcterms:modified>
</cp:coreProperties>
</file>