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4"/>
  </p:sldMasterIdLst>
  <p:notesMasterIdLst>
    <p:notesMasterId r:id="rId18"/>
  </p:notesMasterIdLst>
  <p:handoutMasterIdLst>
    <p:handoutMasterId r:id="rId19"/>
  </p:handoutMasterIdLst>
  <p:sldIdLst>
    <p:sldId id="276" r:id="rId5"/>
    <p:sldId id="335" r:id="rId6"/>
    <p:sldId id="283" r:id="rId7"/>
    <p:sldId id="331" r:id="rId8"/>
    <p:sldId id="341" r:id="rId9"/>
    <p:sldId id="332" r:id="rId10"/>
    <p:sldId id="333" r:id="rId11"/>
    <p:sldId id="334" r:id="rId12"/>
    <p:sldId id="336" r:id="rId13"/>
    <p:sldId id="338" r:id="rId14"/>
    <p:sldId id="339" r:id="rId15"/>
    <p:sldId id="340" r:id="rId16"/>
    <p:sldId id="342" r:id="rId17"/>
  </p:sldIdLst>
  <p:sldSz cx="12192000" cy="6858000"/>
  <p:notesSz cx="6858000" cy="994727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20" userDrawn="1">
          <p15:clr>
            <a:srgbClr val="A4A3A4"/>
          </p15:clr>
        </p15:guide>
        <p15:guide id="2" orient="horz" pos="1272" userDrawn="1">
          <p15:clr>
            <a:srgbClr val="A4A3A4"/>
          </p15:clr>
        </p15:guide>
        <p15:guide id="3" orient="horz" pos="715" userDrawn="1">
          <p15:clr>
            <a:srgbClr val="A4A3A4"/>
          </p15:clr>
        </p15:guide>
        <p15:guide id="4" orient="horz" pos="3861" userDrawn="1">
          <p15:clr>
            <a:srgbClr val="A4A3A4"/>
          </p15:clr>
        </p15:guide>
        <p15:guide id="5" orient="horz" pos="3944" userDrawn="1">
          <p15:clr>
            <a:srgbClr val="A4A3A4"/>
          </p15:clr>
        </p15:guide>
        <p15:guide id="6" pos="428" userDrawn="1">
          <p15:clr>
            <a:srgbClr val="A4A3A4"/>
          </p15:clr>
        </p15:guide>
        <p15:guide id="7" pos="7224" userDrawn="1">
          <p15:clr>
            <a:srgbClr val="A4A3A4"/>
          </p15:clr>
        </p15:guide>
        <p15:guide id="8" pos="909" userDrawn="1">
          <p15:clr>
            <a:srgbClr val="A4A3A4"/>
          </p15:clr>
        </p15:guide>
        <p15:guide id="9" pos="3688" userDrawn="1">
          <p15:clr>
            <a:srgbClr val="A4A3A4"/>
          </p15:clr>
        </p15:guide>
        <p15:guide id="10" pos="396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ristína Chudá" initials="KC" lastIdx="24" clrIdx="0"/>
  <p:cmAuthor id="2" name="Barbora Wahlová" initials="BW" lastIdx="7" clrIdx="1"/>
  <p:cmAuthor id="3" name="vondra" initials="v" lastIdx="0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DC"/>
    <a:srgbClr val="F01928"/>
    <a:srgbClr val="4BC8FF"/>
    <a:srgbClr val="00AF3F"/>
    <a:srgbClr val="008C78"/>
    <a:srgbClr val="FFFF99"/>
    <a:srgbClr val="9100DC"/>
    <a:srgbClr val="5AC8AF"/>
    <a:srgbClr val="00287D"/>
    <a:srgbClr val="96969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Bez stylu, bez mřížky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012ECD-51FC-41F1-AA8D-1B2483CD663E}" styleName="Světlý styl 2 – zvýraznění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940675A-B579-460E-94D1-54222C63F5DA}" styleName="Bez stylu, mřížka tabulky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5" autoAdjust="0"/>
    <p:restoredTop sz="93792" autoAdjust="0"/>
  </p:normalViewPr>
  <p:slideViewPr>
    <p:cSldViewPr snapToGrid="0">
      <p:cViewPr varScale="1">
        <p:scale>
          <a:sx n="98" d="100"/>
          <a:sy n="98" d="100"/>
        </p:scale>
        <p:origin x="115" y="91"/>
      </p:cViewPr>
      <p:guideLst>
        <p:guide orient="horz" pos="1120"/>
        <p:guide orient="horz" pos="1272"/>
        <p:guide orient="horz" pos="715"/>
        <p:guide orient="horz" pos="3861"/>
        <p:guide orient="horz" pos="3944"/>
        <p:guide pos="428"/>
        <p:guide pos="7224"/>
        <p:guide pos="909"/>
        <p:guide pos="3688"/>
        <p:guide pos="3968"/>
      </p:guideLst>
    </p:cSldViewPr>
  </p:slideViewPr>
  <p:outlineViewPr>
    <p:cViewPr>
      <p:scale>
        <a:sx n="33" d="100"/>
        <a:sy n="33" d="100"/>
      </p:scale>
      <p:origin x="48" y="8466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6168"/>
    </p:cViewPr>
  </p:sorterViewPr>
  <p:notesViewPr>
    <p:cSldViewPr snapToGrid="0">
      <p:cViewPr varScale="1">
        <p:scale>
          <a:sx n="52" d="100"/>
          <a:sy n="52" d="100"/>
        </p:scale>
        <p:origin x="1904" y="6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presProps" Target="pres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commentAuthors" Target="commentAuthor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cs-CZ" altLang="cs-CZ"/>
          </a:p>
        </p:txBody>
      </p:sp>
      <p:sp>
        <p:nvSpPr>
          <p:cNvPr id="1003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1" y="0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cs-CZ" altLang="cs-CZ"/>
          </a:p>
        </p:txBody>
      </p:sp>
      <p:sp>
        <p:nvSpPr>
          <p:cNvPr id="1003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9911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cs-CZ" altLang="cs-CZ"/>
          </a:p>
        </p:txBody>
      </p:sp>
      <p:sp>
        <p:nvSpPr>
          <p:cNvPr id="1003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1" y="9449911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634D9CB-1186-4E97-85EF-EEFDD3E78B1E}" type="slidenum">
              <a:rPr lang="cs-CZ" altLang="cs-CZ"/>
              <a:pPr/>
              <a:t>‹#›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845144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4" y="0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2713" y="746125"/>
            <a:ext cx="6632575" cy="373062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24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1" y="4724956"/>
            <a:ext cx="5486400" cy="447627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altLang="cs-CZ"/>
              <a:t>Klepnutím lze upravit styly předlohy textu.</a:t>
            </a:r>
          </a:p>
          <a:p>
            <a:pPr lvl="1"/>
            <a:r>
              <a:rPr lang="cs-CZ" altLang="cs-CZ"/>
              <a:t>Druhá úroveň</a:t>
            </a:r>
          </a:p>
          <a:p>
            <a:pPr lvl="2"/>
            <a:r>
              <a:rPr lang="cs-CZ" altLang="cs-CZ"/>
              <a:t>Třetí úroveň</a:t>
            </a:r>
          </a:p>
          <a:p>
            <a:pPr lvl="3"/>
            <a:r>
              <a:rPr lang="cs-CZ" altLang="cs-CZ"/>
              <a:t>Čtvrtá úroveň</a:t>
            </a:r>
          </a:p>
          <a:p>
            <a:pPr lvl="4"/>
            <a:r>
              <a:rPr lang="cs-CZ" altLang="cs-CZ"/>
              <a:t>Pátá úroveň</a:t>
            </a:r>
          </a:p>
        </p:txBody>
      </p:sp>
      <p:sp>
        <p:nvSpPr>
          <p:cNvPr id="1024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8184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cs-CZ" altLang="cs-CZ"/>
          </a:p>
        </p:txBody>
      </p:sp>
      <p:sp>
        <p:nvSpPr>
          <p:cNvPr id="1024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4" y="9448184"/>
            <a:ext cx="2971800" cy="4973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879" tIns="45939" rIns="91879" bIns="45939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061A6D36-8CFB-40FE-8D60-D2050488125D}" type="slidenum">
              <a:rPr lang="cs-CZ" altLang="cs-CZ"/>
              <a:pPr/>
              <a:t>‹#›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3881114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b="1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1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65427678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12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1511503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b="1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13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7699552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3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222997777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4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4564192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5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20131477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6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33269805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7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38158169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8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226370770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10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01133852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z="1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61A6D36-8CFB-40FE-8D60-D2050488125D}" type="slidenum">
              <a:rPr lang="cs-CZ" altLang="cs-CZ" smtClean="0"/>
              <a:pPr/>
              <a:t>11</a:t>
            </a:fld>
            <a:endParaRPr lang="cs-CZ" altLang="cs-CZ"/>
          </a:p>
        </p:txBody>
      </p:sp>
    </p:spTree>
    <p:extLst>
      <p:ext uri="{BB962C8B-B14F-4D97-AF65-F5344CB8AC3E}">
        <p14:creationId xmlns:p14="http://schemas.microsoft.com/office/powerpoint/2010/main" val="14234729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D8587455-5AC3-4F6B-BE52-826326AFD38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F3A84368-F699-48A6-8383-4822D7F23BC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DE708CC-0C3F-4567-9698-B54C0F35BD31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  <p:sp>
        <p:nvSpPr>
          <p:cNvPr id="7" name="Nadpis 6">
            <a:extLst>
              <a:ext uri="{FF2B5EF4-FFF2-40B4-BE49-F238E27FC236}">
                <a16:creationId xmlns:a16="http://schemas.microsoft.com/office/drawing/2014/main" id="{322FA9F0-97E4-45C3-84A8-592F85A6A3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8502" y="2900365"/>
            <a:ext cx="11361600" cy="1171580"/>
          </a:xfrm>
        </p:spPr>
        <p:txBody>
          <a:bodyPr anchor="t"/>
          <a:lstStyle>
            <a:lvl1pPr algn="l">
              <a:lnSpc>
                <a:spcPts val="4400"/>
              </a:lnSpc>
              <a:defRPr sz="4400"/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8" name="Podnadpis 2"/>
          <p:cNvSpPr>
            <a:spLocks noGrp="1"/>
          </p:cNvSpPr>
          <p:nvPr>
            <p:ph type="subTitle" idx="1"/>
          </p:nvPr>
        </p:nvSpPr>
        <p:spPr>
          <a:xfrm>
            <a:off x="398502" y="4116402"/>
            <a:ext cx="11361600" cy="698497"/>
          </a:xfrm>
        </p:spPr>
        <p:txBody>
          <a:bodyPr anchor="t"/>
          <a:lstStyle>
            <a:lvl1pPr marL="0" indent="0" algn="l">
              <a:buNone/>
              <a:defRPr lang="cs-CZ" sz="2400" b="0" dirty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  <a:endParaRPr lang="cs-CZ" dirty="0"/>
          </a:p>
        </p:txBody>
      </p:sp>
      <p:pic>
        <p:nvPicPr>
          <p:cNvPr id="10" name="Obrázek 9">
            <a:extLst>
              <a:ext uri="{FF2B5EF4-FFF2-40B4-BE49-F238E27FC236}">
                <a16:creationId xmlns:a16="http://schemas.microsoft.com/office/drawing/2014/main" id="{83F24B06-B2DE-4D1F-B580-6248E87C08F0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414000" y="414000"/>
            <a:ext cx="3989460" cy="1069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3538414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32" userDrawn="1">
          <p15:clr>
            <a:srgbClr val="FBAE40"/>
          </p15:clr>
        </p15:guide>
        <p15:guide id="2" pos="234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brázky text - dva sloup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Zástupný symbol pro obsah 12">
            <a:extLst>
              <a:ext uri="{FF2B5EF4-FFF2-40B4-BE49-F238E27FC236}">
                <a16:creationId xmlns:a16="http://schemas.microsoft.com/office/drawing/2014/main" id="{9622FDD6-5C71-4DE9-BFBE-6443A2855E5C}"/>
              </a:ext>
            </a:extLst>
          </p:cNvPr>
          <p:cNvSpPr>
            <a:spLocks noGrp="1"/>
          </p:cNvSpPr>
          <p:nvPr>
            <p:ph sz="quarter" idx="24"/>
          </p:nvPr>
        </p:nvSpPr>
        <p:spPr>
          <a:xfrm>
            <a:off x="719997" y="718712"/>
            <a:ext cx="5220001" cy="320400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9" name="Zástupný symbol pro text 5">
            <a:extLst>
              <a:ext uri="{FF2B5EF4-FFF2-40B4-BE49-F238E27FC236}">
                <a16:creationId xmlns:a16="http://schemas.microsoft.com/office/drawing/2014/main" id="{8D903DEB-B441-46DB-8462-2640DC8DB3E8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719999" y="4500000"/>
            <a:ext cx="5220000" cy="1331998"/>
          </a:xfrm>
        </p:spPr>
        <p:txBody>
          <a:bodyPr lIns="0" tIns="0" rIns="0" bIns="0" numCol="1" spcCol="324000">
            <a:noAutofit/>
          </a:bodyPr>
          <a:lstStyle>
            <a:lvl1pPr algn="l">
              <a:lnSpc>
                <a:spcPts val="1800"/>
              </a:lnSpc>
              <a:defRPr sz="1500" b="0">
                <a:solidFill>
                  <a:schemeClr val="tx1"/>
                </a:solidFill>
              </a:defRPr>
            </a:lvl1pPr>
            <a:lvl2pPr algn="l">
              <a:defRPr u="none"/>
            </a:lvl2pPr>
            <a:lvl3pPr algn="l">
              <a:defRPr>
                <a:latin typeface="+mn-lt"/>
              </a:defRPr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1" name="Zástupný symbol pro text 13">
            <a:extLst>
              <a:ext uri="{FF2B5EF4-FFF2-40B4-BE49-F238E27FC236}">
                <a16:creationId xmlns:a16="http://schemas.microsoft.com/office/drawing/2014/main" id="{66F1D7B9-D1BE-446E-87CA-6AD81AFA8389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0724" y="4068000"/>
            <a:ext cx="5220000" cy="360000"/>
          </a:xfrm>
        </p:spPr>
        <p:txBody>
          <a:bodyPr/>
          <a:lstStyle>
            <a:lvl1pPr>
              <a:lnSpc>
                <a:spcPts val="1100"/>
              </a:lnSpc>
              <a:defRPr sz="900" b="1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3" name="Zástupný symbol pro text 5">
            <a:extLst>
              <a:ext uri="{FF2B5EF4-FFF2-40B4-BE49-F238E27FC236}">
                <a16:creationId xmlns:a16="http://schemas.microsoft.com/office/drawing/2014/main" id="{3947EF07-8AF7-4904-8565-F5D81E4282DE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6251278" y="4500000"/>
            <a:ext cx="5220000" cy="1331998"/>
          </a:xfrm>
        </p:spPr>
        <p:txBody>
          <a:bodyPr lIns="0" tIns="0" rIns="0" bIns="0" numCol="1" spcCol="324000">
            <a:noAutofit/>
          </a:bodyPr>
          <a:lstStyle>
            <a:lvl1pPr algn="l">
              <a:lnSpc>
                <a:spcPts val="1800"/>
              </a:lnSpc>
              <a:defRPr sz="1500" b="0">
                <a:solidFill>
                  <a:schemeClr val="tx1"/>
                </a:solidFill>
              </a:defRPr>
            </a:lvl1pPr>
            <a:lvl2pPr algn="l">
              <a:defRPr u="none"/>
            </a:lvl2pPr>
            <a:lvl3pPr algn="l">
              <a:defRPr>
                <a:latin typeface="+mn-lt"/>
              </a:defRPr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5" name="Zástupný symbol pro text 13">
            <a:extLst>
              <a:ext uri="{FF2B5EF4-FFF2-40B4-BE49-F238E27FC236}">
                <a16:creationId xmlns:a16="http://schemas.microsoft.com/office/drawing/2014/main" id="{334B9440-7A06-4BF8-9532-C11248171B0C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>
          <a:xfrm>
            <a:off x="6252003" y="4068000"/>
            <a:ext cx="5220000" cy="360000"/>
          </a:xfrm>
        </p:spPr>
        <p:txBody>
          <a:bodyPr/>
          <a:lstStyle>
            <a:lvl1pPr>
              <a:lnSpc>
                <a:spcPts val="1100"/>
              </a:lnSpc>
              <a:defRPr sz="900" b="1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7" name="Zástupný symbol pro obsah 12">
            <a:extLst>
              <a:ext uri="{FF2B5EF4-FFF2-40B4-BE49-F238E27FC236}">
                <a16:creationId xmlns:a16="http://schemas.microsoft.com/office/drawing/2014/main" id="{263AA377-982D-4CA3-B9BD-C61AF6524812}"/>
              </a:ext>
            </a:extLst>
          </p:cNvPr>
          <p:cNvSpPr>
            <a:spLocks noGrp="1"/>
          </p:cNvSpPr>
          <p:nvPr>
            <p:ph sz="quarter" idx="25"/>
          </p:nvPr>
        </p:nvSpPr>
        <p:spPr>
          <a:xfrm>
            <a:off x="6251278" y="718712"/>
            <a:ext cx="5220001" cy="320400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pic>
        <p:nvPicPr>
          <p:cNvPr id="16" name="Obrázek 15">
            <a:extLst>
              <a:ext uri="{FF2B5EF4-FFF2-40B4-BE49-F238E27FC236}">
                <a16:creationId xmlns:a16="http://schemas.microsoft.com/office/drawing/2014/main" id="{79CBA7E9-39FD-48DD-A531-4FACEAA89BFE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229866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rázdný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id="{25986A44-E305-439C-A6E6-84D98B56C7FC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2389077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verzní snímek s obrázkem">
    <p:bg>
      <p:bgPr>
        <a:solidFill>
          <a:srgbClr val="00AF3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zápatí 1"/>
          <p:cNvSpPr>
            <a:spLocks noGrp="1"/>
          </p:cNvSpPr>
          <p:nvPr>
            <p:ph type="ftr" sz="quarter" idx="10"/>
          </p:nvPr>
        </p:nvSpPr>
        <p:spPr>
          <a:xfrm>
            <a:off x="720000" y="6228000"/>
            <a:ext cx="7920000" cy="252000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2"/>
          <p:cNvSpPr>
            <a:spLocks noGrp="1"/>
          </p:cNvSpPr>
          <p:nvPr>
            <p:ph type="sldNum" sz="quarter" idx="11"/>
          </p:nvPr>
        </p:nvSpPr>
        <p:spPr>
          <a:xfrm>
            <a:off x="414000" y="6228000"/>
            <a:ext cx="252000" cy="252000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6D6C118-631F-4A80-9886-907009361577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  <p:sp>
        <p:nvSpPr>
          <p:cNvPr id="8" name="Zástupný symbol pro obrázek 7"/>
          <p:cNvSpPr>
            <a:spLocks noGrp="1"/>
          </p:cNvSpPr>
          <p:nvPr>
            <p:ph type="pic" sz="quarter" idx="12"/>
          </p:nvPr>
        </p:nvSpPr>
        <p:spPr>
          <a:xfrm>
            <a:off x="0" y="1"/>
            <a:ext cx="12192000" cy="5842000"/>
          </a:xfrm>
        </p:spPr>
        <p:txBody>
          <a:bodyPr anchor="ctr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lang="cs-CZ"/>
              <a:t>Kliknutím na ikonu přidáte obrázek.</a:t>
            </a:r>
            <a:endParaRPr lang="cs-CZ" dirty="0"/>
          </a:p>
        </p:txBody>
      </p:sp>
      <p:pic>
        <p:nvPicPr>
          <p:cNvPr id="6" name="Obrázek 5">
            <a:extLst>
              <a:ext uri="{FF2B5EF4-FFF2-40B4-BE49-F238E27FC236}">
                <a16:creationId xmlns:a16="http://schemas.microsoft.com/office/drawing/2014/main" id="{950A24FA-DC66-4A1A-846A-111B3D2C5F2D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9" y="6062047"/>
            <a:ext cx="2220045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38545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nímek MUNI CSI HR">
    <p:bg>
      <p:bgPr>
        <a:solidFill>
          <a:srgbClr val="00AF3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zápatí 1"/>
          <p:cNvSpPr>
            <a:spLocks noGrp="1"/>
          </p:cNvSpPr>
          <p:nvPr>
            <p:ph type="ftr" sz="quarter" idx="10"/>
          </p:nvPr>
        </p:nvSpPr>
        <p:spPr>
          <a:xfrm>
            <a:off x="720000" y="6228000"/>
            <a:ext cx="7920000" cy="252000"/>
          </a:xfrm>
        </p:spPr>
        <p:txBody>
          <a:bodyPr/>
          <a:lstStyle>
            <a:lvl1pPr>
              <a:defRPr>
                <a:solidFill>
                  <a:srgbClr val="00AF3F"/>
                </a:solidFill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4" name="Zástupný symbol pro číslo snímku 2"/>
          <p:cNvSpPr>
            <a:spLocks noGrp="1"/>
          </p:cNvSpPr>
          <p:nvPr>
            <p:ph type="sldNum" sz="quarter" idx="11"/>
          </p:nvPr>
        </p:nvSpPr>
        <p:spPr>
          <a:xfrm>
            <a:off x="414000" y="6228000"/>
            <a:ext cx="252000" cy="252000"/>
          </a:xfrm>
        </p:spPr>
        <p:txBody>
          <a:bodyPr/>
          <a:lstStyle>
            <a:lvl1pPr>
              <a:defRPr>
                <a:solidFill>
                  <a:srgbClr val="00AF3F"/>
                </a:solidFill>
              </a:defRPr>
            </a:lvl1pPr>
          </a:lstStyle>
          <a:p>
            <a:fld id="{D6D6C118-631F-4A80-9886-907009361577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  <p:pic>
        <p:nvPicPr>
          <p:cNvPr id="7" name="Obrázek 6">
            <a:extLst>
              <a:ext uri="{FF2B5EF4-FFF2-40B4-BE49-F238E27FC236}">
                <a16:creationId xmlns:a16="http://schemas.microsoft.com/office/drawing/2014/main" id="{830D7435-90FF-41A9-9268-6F9C7D7A2F7C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86710" y="2094977"/>
            <a:ext cx="8218579" cy="22026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97039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nímek MUNI CSI">
    <p:bg>
      <p:bgPr>
        <a:solidFill>
          <a:srgbClr val="00AF3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Obrázek 4">
            <a:extLst>
              <a:ext uri="{FF2B5EF4-FFF2-40B4-BE49-F238E27FC236}">
                <a16:creationId xmlns:a16="http://schemas.microsoft.com/office/drawing/2014/main" id="{9D114D9D-A2CF-4840-9721-521117432BBB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42870" y="2019300"/>
            <a:ext cx="4087670" cy="2820493"/>
          </a:xfrm>
          <a:prstGeom prst="rect">
            <a:avLst/>
          </a:prstGeom>
        </p:spPr>
      </p:pic>
      <p:sp>
        <p:nvSpPr>
          <p:cNvPr id="3" name="Zástupný symbol pro zápatí 1"/>
          <p:cNvSpPr>
            <a:spLocks noGrp="1"/>
          </p:cNvSpPr>
          <p:nvPr>
            <p:ph type="ftr" sz="quarter" idx="10"/>
          </p:nvPr>
        </p:nvSpPr>
        <p:spPr>
          <a:xfrm>
            <a:off x="720000" y="6228000"/>
            <a:ext cx="7920000" cy="252000"/>
          </a:xfrm>
        </p:spPr>
        <p:txBody>
          <a:bodyPr/>
          <a:lstStyle>
            <a:lvl1pPr>
              <a:defRPr>
                <a:solidFill>
                  <a:srgbClr val="00AF3F"/>
                </a:solidFill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4" name="Zástupný symbol pro číslo snímku 2"/>
          <p:cNvSpPr>
            <a:spLocks noGrp="1"/>
          </p:cNvSpPr>
          <p:nvPr>
            <p:ph type="sldNum" sz="quarter" idx="11"/>
          </p:nvPr>
        </p:nvSpPr>
        <p:spPr>
          <a:xfrm>
            <a:off x="414000" y="6228000"/>
            <a:ext cx="252000" cy="252000"/>
          </a:xfrm>
        </p:spPr>
        <p:txBody>
          <a:bodyPr/>
          <a:lstStyle>
            <a:lvl1pPr>
              <a:defRPr>
                <a:solidFill>
                  <a:srgbClr val="00AF3F"/>
                </a:solidFill>
              </a:defRPr>
            </a:lvl1pPr>
          </a:lstStyle>
          <a:p>
            <a:fld id="{D6D6C118-631F-4A80-9886-907009361577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32278166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nímek MUNI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50208" y="2434288"/>
            <a:ext cx="7673489" cy="1989423"/>
          </a:xfrm>
          <a:prstGeom prst="rect">
            <a:avLst/>
          </a:prstGeom>
        </p:spPr>
      </p:pic>
      <p:sp>
        <p:nvSpPr>
          <p:cNvPr id="3" name="Zástupný symbol pro zápatí 1">
            <a:extLst>
              <a:ext uri="{FF2B5EF4-FFF2-40B4-BE49-F238E27FC236}">
                <a16:creationId xmlns:a16="http://schemas.microsoft.com/office/drawing/2014/main" id="{F79F468F-CBBF-4FBC-9D13-2F9F8C72B9F0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720000" y="6228000"/>
            <a:ext cx="7920000" cy="252000"/>
          </a:xfrm>
        </p:spPr>
        <p:txBody>
          <a:bodyPr/>
          <a:lstStyle>
            <a:lvl1pPr>
              <a:defRPr>
                <a:solidFill>
                  <a:srgbClr val="0000DC"/>
                </a:solidFill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2">
            <a:extLst>
              <a:ext uri="{FF2B5EF4-FFF2-40B4-BE49-F238E27FC236}">
                <a16:creationId xmlns:a16="http://schemas.microsoft.com/office/drawing/2014/main" id="{86C4ECC2-52CE-44A7-BFFB-E1B0BA66ECAA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414000" y="6228000"/>
            <a:ext cx="252000" cy="252000"/>
          </a:xfrm>
        </p:spPr>
        <p:txBody>
          <a:bodyPr/>
          <a:lstStyle>
            <a:lvl1pPr>
              <a:defRPr>
                <a:solidFill>
                  <a:srgbClr val="0000DC"/>
                </a:solidFill>
              </a:defRPr>
            </a:lvl1pPr>
          </a:lstStyle>
          <a:p>
            <a:fld id="{D6D6C118-631F-4A80-9886-907009361577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</p:spTree>
    <p:extLst>
      <p:ext uri="{BB962C8B-B14F-4D97-AF65-F5344CB8AC3E}">
        <p14:creationId xmlns:p14="http://schemas.microsoft.com/office/powerpoint/2010/main" val="79121426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>
          <a:xfrm>
            <a:off x="720000" y="6228000"/>
            <a:ext cx="7920000" cy="252000"/>
          </a:xfrm>
        </p:spPr>
        <p:txBody>
          <a:bodyPr/>
          <a:lstStyle>
            <a:lvl1pPr>
              <a:defRPr sz="1200"/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970407D-EE58-4A0B-824B-1D3AE42DD9CF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13" name="Nadpis 12">
            <a:extLst>
              <a:ext uri="{FF2B5EF4-FFF2-40B4-BE49-F238E27FC236}">
                <a16:creationId xmlns:a16="http://schemas.microsoft.com/office/drawing/2014/main" id="{6B0440B8-6781-4DF7-853B-03D5855A8C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7" name="Zástupný symbol pro obsah 2"/>
          <p:cNvSpPr>
            <a:spLocks noGrp="1"/>
          </p:cNvSpPr>
          <p:nvPr>
            <p:ph idx="1"/>
          </p:nvPr>
        </p:nvSpPr>
        <p:spPr>
          <a:xfrm>
            <a:off x="720000" y="1692002"/>
            <a:ext cx="10753200" cy="4139998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20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pic>
        <p:nvPicPr>
          <p:cNvPr id="10" name="Obrázek 9">
            <a:extLst>
              <a:ext uri="{FF2B5EF4-FFF2-40B4-BE49-F238E27FC236}">
                <a16:creationId xmlns:a16="http://schemas.microsoft.com/office/drawing/2014/main" id="{B6D16620-68B9-46F0-9511-83A054A4C551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122957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997" userDrawn="1">
          <p15:clr>
            <a:srgbClr val="FBAE40"/>
          </p15:clr>
        </p15:guide>
        <p15:guide id="2" pos="438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Úvodní snímek – inverzní">
    <p:bg>
      <p:bgPr>
        <a:solidFill>
          <a:srgbClr val="00AF3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zápatí 2">
            <a:extLst>
              <a:ext uri="{FF2B5EF4-FFF2-40B4-BE49-F238E27FC236}">
                <a16:creationId xmlns:a16="http://schemas.microsoft.com/office/drawing/2014/main" id="{D8587455-5AC3-4F6B-BE52-826326AFD38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F3A84368-F699-48A6-8383-4822D7F23BC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0DE708CC-0C3F-4567-9698-B54C0F35BD31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  <p:sp>
        <p:nvSpPr>
          <p:cNvPr id="7" name="Nadpis 6">
            <a:extLst>
              <a:ext uri="{FF2B5EF4-FFF2-40B4-BE49-F238E27FC236}">
                <a16:creationId xmlns:a16="http://schemas.microsoft.com/office/drawing/2014/main" id="{322FA9F0-97E4-45C3-84A8-592F85A6A3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8502" y="2900365"/>
            <a:ext cx="11361600" cy="1171580"/>
          </a:xfrm>
        </p:spPr>
        <p:txBody>
          <a:bodyPr anchor="t"/>
          <a:lstStyle>
            <a:lvl1pPr algn="l">
              <a:lnSpc>
                <a:spcPts val="4400"/>
              </a:lnSpc>
              <a:defRPr sz="4400">
                <a:solidFill>
                  <a:schemeClr val="bg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8" name="Podnadpis 2"/>
          <p:cNvSpPr>
            <a:spLocks noGrp="1"/>
          </p:cNvSpPr>
          <p:nvPr>
            <p:ph type="subTitle" idx="1"/>
          </p:nvPr>
        </p:nvSpPr>
        <p:spPr>
          <a:xfrm>
            <a:off x="398502" y="4116402"/>
            <a:ext cx="11361600" cy="698497"/>
          </a:xfrm>
        </p:spPr>
        <p:txBody>
          <a:bodyPr anchor="t"/>
          <a:lstStyle>
            <a:lvl1pPr marL="0" indent="0" algn="l">
              <a:buNone/>
              <a:defRPr lang="cs-CZ" sz="2400" b="0" dirty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  <a:endParaRPr lang="cs-CZ" dirty="0"/>
          </a:p>
        </p:txBody>
      </p:sp>
      <p:pic>
        <p:nvPicPr>
          <p:cNvPr id="10" name="Obrázek 9">
            <a:extLst>
              <a:ext uri="{FF2B5EF4-FFF2-40B4-BE49-F238E27FC236}">
                <a16:creationId xmlns:a16="http://schemas.microsoft.com/office/drawing/2014/main" id="{F6DAD2CB-9E1E-41D7-BAB2-CD74A5F15CE2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414003" y="414000"/>
            <a:ext cx="3989453" cy="1069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48116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32">
          <p15:clr>
            <a:srgbClr val="FBAE40"/>
          </p15:clr>
        </p15:guide>
        <p15:guide id="2" pos="234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, pod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20000" y="1692002"/>
            <a:ext cx="10753200" cy="4139998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20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z="1200"/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0970407D-EE58-4A0B-824B-1D3AE42DD9CF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7" name="Zástupný symbol pro text 7">
            <a:extLst>
              <a:ext uri="{FF2B5EF4-FFF2-40B4-BE49-F238E27FC236}">
                <a16:creationId xmlns:a16="http://schemas.microsoft.com/office/drawing/2014/main" id="{9F610B39-FB78-4767-BA31-C3D4E7D5586C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720725" y="1296001"/>
            <a:ext cx="10752138" cy="271576"/>
          </a:xfrm>
        </p:spPr>
        <p:txBody>
          <a:bodyPr lIns="0" tIns="0" rIns="0" bIns="0">
            <a:noAutofit/>
          </a:bodyPr>
          <a:lstStyle>
            <a:lvl1pPr algn="l">
              <a:lnSpc>
                <a:spcPts val="2300"/>
              </a:lnSpc>
              <a:defRPr sz="2000" b="0">
                <a:solidFill>
                  <a:schemeClr val="tx2"/>
                </a:solidFill>
              </a:defRPr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3" name="Nadpis 12">
            <a:extLst>
              <a:ext uri="{FF2B5EF4-FFF2-40B4-BE49-F238E27FC236}">
                <a16:creationId xmlns:a16="http://schemas.microsoft.com/office/drawing/2014/main" id="{6B0440B8-6781-4DF7-853B-03D5855A8C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pic>
        <p:nvPicPr>
          <p:cNvPr id="9" name="Obrázek 8">
            <a:extLst>
              <a:ext uri="{FF2B5EF4-FFF2-40B4-BE49-F238E27FC236}">
                <a16:creationId xmlns:a16="http://schemas.microsoft.com/office/drawing/2014/main" id="{F6416C9C-C331-4B3B-985F-C9EB45298149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4428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 a 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16" name="Zástupný symbol pro text 7">
            <a:extLst>
              <a:ext uri="{FF2B5EF4-FFF2-40B4-BE49-F238E27FC236}">
                <a16:creationId xmlns:a16="http://schemas.microsoft.com/office/drawing/2014/main" id="{9F610B39-FB78-4767-BA31-C3D4E7D5586C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>
          <a:xfrm>
            <a:off x="720725" y="1296001"/>
            <a:ext cx="5220000" cy="271576"/>
          </a:xfrm>
        </p:spPr>
        <p:txBody>
          <a:bodyPr lIns="0" tIns="0" rIns="0" bIns="0">
            <a:noAutofit/>
          </a:bodyPr>
          <a:lstStyle>
            <a:lvl1pPr algn="l">
              <a:lnSpc>
                <a:spcPts val="2300"/>
              </a:lnSpc>
              <a:defRPr sz="2000" b="0">
                <a:solidFill>
                  <a:schemeClr val="tx2"/>
                </a:solidFill>
              </a:defRPr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8" name="Nadpis 12">
            <a:extLst>
              <a:ext uri="{FF2B5EF4-FFF2-40B4-BE49-F238E27FC236}">
                <a16:creationId xmlns:a16="http://schemas.microsoft.com/office/drawing/2014/main" id="{6B0440B8-6781-4DF7-853B-03D5855A8C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0000" y="720000"/>
            <a:ext cx="10753200" cy="451576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21" name="Zástupný symbol pro text 7">
            <a:extLst>
              <a:ext uri="{FF2B5EF4-FFF2-40B4-BE49-F238E27FC236}">
                <a16:creationId xmlns:a16="http://schemas.microsoft.com/office/drawing/2014/main" id="{9F610B39-FB78-4767-BA31-C3D4E7D5586C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>
          <a:xfrm>
            <a:off x="6251278" y="1290515"/>
            <a:ext cx="5220000" cy="271576"/>
          </a:xfrm>
        </p:spPr>
        <p:txBody>
          <a:bodyPr lIns="0" tIns="0" rIns="0" bIns="0">
            <a:noAutofit/>
          </a:bodyPr>
          <a:lstStyle>
            <a:lvl1pPr algn="l">
              <a:lnSpc>
                <a:spcPts val="2300"/>
              </a:lnSpc>
              <a:defRPr sz="2000" b="0">
                <a:solidFill>
                  <a:schemeClr val="tx2"/>
                </a:solidFill>
              </a:defRPr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2" name="Zástupný symbol pro obsah 2"/>
          <p:cNvSpPr>
            <a:spLocks noGrp="1"/>
          </p:cNvSpPr>
          <p:nvPr>
            <p:ph idx="1"/>
          </p:nvPr>
        </p:nvSpPr>
        <p:spPr>
          <a:xfrm>
            <a:off x="720000" y="1692001"/>
            <a:ext cx="5219998" cy="4140000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20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sp>
        <p:nvSpPr>
          <p:cNvPr id="23" name="Zástupný symbol pro obsah 2"/>
          <p:cNvSpPr>
            <a:spLocks noGrp="1"/>
          </p:cNvSpPr>
          <p:nvPr>
            <p:ph idx="28"/>
          </p:nvPr>
        </p:nvSpPr>
        <p:spPr>
          <a:xfrm>
            <a:off x="6251280" y="1690271"/>
            <a:ext cx="5219998" cy="4140000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20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pic>
        <p:nvPicPr>
          <p:cNvPr id="10" name="Obrázek 9">
            <a:extLst>
              <a:ext uri="{FF2B5EF4-FFF2-40B4-BE49-F238E27FC236}">
                <a16:creationId xmlns:a16="http://schemas.microsoft.com/office/drawing/2014/main" id="{19723587-2EDF-4DE7-A638-CB219D80BAF2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171684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886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, obsah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Zástupný symbol pro obsah 12">
            <a:extLst>
              <a:ext uri="{FF2B5EF4-FFF2-40B4-BE49-F238E27FC236}">
                <a16:creationId xmlns:a16="http://schemas.microsoft.com/office/drawing/2014/main" id="{83517C49-9C06-4658-8660-E0D21D83CE29}"/>
              </a:ext>
            </a:extLst>
          </p:cNvPr>
          <p:cNvSpPr>
            <a:spLocks noGrp="1"/>
          </p:cNvSpPr>
          <p:nvPr>
            <p:ph sz="quarter" idx="24"/>
          </p:nvPr>
        </p:nvSpPr>
        <p:spPr>
          <a:xfrm>
            <a:off x="719137" y="1695074"/>
            <a:ext cx="5218413" cy="389671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4" name="Nadpis 3">
            <a:extLst>
              <a:ext uri="{FF2B5EF4-FFF2-40B4-BE49-F238E27FC236}">
                <a16:creationId xmlns:a16="http://schemas.microsoft.com/office/drawing/2014/main" id="{ABDE9BC5-EE25-44B2-8081-F2B94BAA68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9" name="Zástupný symbol pro text 13">
            <a:extLst>
              <a:ext uri="{FF2B5EF4-FFF2-40B4-BE49-F238E27FC236}">
                <a16:creationId xmlns:a16="http://schemas.microsoft.com/office/drawing/2014/main" id="{F7FD9E97-5F69-494E-8672-59575278330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0725" y="5599670"/>
            <a:ext cx="5218412" cy="216000"/>
          </a:xfrm>
        </p:spPr>
        <p:txBody>
          <a:bodyPr anchor="ctr"/>
          <a:lstStyle>
            <a:lvl1pPr>
              <a:lnSpc>
                <a:spcPts val="1100"/>
              </a:lnSpc>
              <a:defRPr sz="1000" b="0" i="0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2" name="Zástupný symbol pro obsah 2"/>
          <p:cNvSpPr>
            <a:spLocks noGrp="1"/>
          </p:cNvSpPr>
          <p:nvPr>
            <p:ph idx="28"/>
          </p:nvPr>
        </p:nvSpPr>
        <p:spPr>
          <a:xfrm>
            <a:off x="6251280" y="1667024"/>
            <a:ext cx="5219998" cy="4140000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sz="2000"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16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pic>
        <p:nvPicPr>
          <p:cNvPr id="10" name="Obrázek 9">
            <a:extLst>
              <a:ext uri="{FF2B5EF4-FFF2-40B4-BE49-F238E27FC236}">
                <a16:creationId xmlns:a16="http://schemas.microsoft.com/office/drawing/2014/main" id="{615C5545-1887-4891-9041-0A164B46C349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667395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657" userDrawn="1">
          <p15:clr>
            <a:srgbClr val="FBAE40"/>
          </p15:clr>
        </p15:guide>
        <p15:guide id="2" pos="7242" userDrawn="1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adpis, podnadpis a tři sloup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ástupný symbol pro obsah 12">
            <a:extLst>
              <a:ext uri="{FF2B5EF4-FFF2-40B4-BE49-F238E27FC236}">
                <a16:creationId xmlns:a16="http://schemas.microsoft.com/office/drawing/2014/main" id="{548D6DE9-EB16-4D0A-9F96-DD69C3E97213}"/>
              </a:ext>
            </a:extLst>
          </p:cNvPr>
          <p:cNvSpPr>
            <a:spLocks noGrp="1"/>
          </p:cNvSpPr>
          <p:nvPr>
            <p:ph sz="quarter" idx="22"/>
          </p:nvPr>
        </p:nvSpPr>
        <p:spPr>
          <a:xfrm>
            <a:off x="4440000" y="1692002"/>
            <a:ext cx="3311525" cy="223071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6" name="Zástupný symbol pro text 5">
            <a:extLst>
              <a:ext uri="{FF2B5EF4-FFF2-40B4-BE49-F238E27FC236}">
                <a16:creationId xmlns:a16="http://schemas.microsoft.com/office/drawing/2014/main" id="{C2D097E9-9E99-4F02-A434-E69D713D0FBC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719999" y="4414271"/>
            <a:ext cx="3312000" cy="1427730"/>
          </a:xfrm>
        </p:spPr>
        <p:txBody>
          <a:bodyPr lIns="0" tIns="0" rIns="0" bIns="0" numCol="1" spcCol="324000">
            <a:noAutofit/>
          </a:bodyPr>
          <a:lstStyle>
            <a:lvl1pPr algn="l">
              <a:lnSpc>
                <a:spcPts val="1800"/>
              </a:lnSpc>
              <a:defRPr sz="1500" b="0">
                <a:solidFill>
                  <a:schemeClr val="tx1"/>
                </a:solidFill>
              </a:defRPr>
            </a:lvl1pPr>
            <a:lvl2pPr algn="l">
              <a:defRPr u="none"/>
            </a:lvl2pPr>
            <a:lvl3pPr algn="l">
              <a:defRPr>
                <a:latin typeface="+mn-lt"/>
              </a:defRPr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7" name="Zástupný symbol pro text 5">
            <a:extLst>
              <a:ext uri="{FF2B5EF4-FFF2-40B4-BE49-F238E27FC236}">
                <a16:creationId xmlns:a16="http://schemas.microsoft.com/office/drawing/2014/main" id="{7E169087-A2FD-4849-9AAC-BD41AA07A5EA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4440000" y="4414271"/>
            <a:ext cx="3312000" cy="1427730"/>
          </a:xfrm>
        </p:spPr>
        <p:txBody>
          <a:bodyPr lIns="0" tIns="0" rIns="0" bIns="0" numCol="1" spcCol="324000">
            <a:noAutofit/>
          </a:bodyPr>
          <a:lstStyle>
            <a:lvl1pPr algn="l">
              <a:lnSpc>
                <a:spcPts val="1800"/>
              </a:lnSpc>
              <a:defRPr sz="1500" b="0">
                <a:solidFill>
                  <a:schemeClr val="tx1"/>
                </a:solidFill>
              </a:defRPr>
            </a:lvl1pPr>
            <a:lvl2pPr algn="l">
              <a:defRPr u="none"/>
            </a:lvl2pPr>
            <a:lvl3pPr algn="l">
              <a:defRPr>
                <a:latin typeface="+mn-lt"/>
              </a:defRPr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9" name="Zástupný symbol pro text 5">
            <a:extLst>
              <a:ext uri="{FF2B5EF4-FFF2-40B4-BE49-F238E27FC236}">
                <a16:creationId xmlns:a16="http://schemas.microsoft.com/office/drawing/2014/main" id="{E14CE5FF-FB97-4634-9714-4B5C0FDA3862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8161200" y="4414270"/>
            <a:ext cx="3312000" cy="1427730"/>
          </a:xfrm>
        </p:spPr>
        <p:txBody>
          <a:bodyPr lIns="0" tIns="0" rIns="0" bIns="0" numCol="1" spcCol="324000">
            <a:noAutofit/>
          </a:bodyPr>
          <a:lstStyle>
            <a:lvl1pPr algn="l">
              <a:lnSpc>
                <a:spcPts val="1800"/>
              </a:lnSpc>
              <a:defRPr sz="1500" b="0">
                <a:solidFill>
                  <a:schemeClr val="tx1"/>
                </a:solidFill>
              </a:defRPr>
            </a:lvl1pPr>
            <a:lvl2pPr algn="l">
              <a:defRPr u="none"/>
            </a:lvl2pPr>
            <a:lvl3pPr algn="l">
              <a:defRPr>
                <a:latin typeface="+mn-lt"/>
              </a:defRPr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4" name="Zástupný symbol pro text 13">
            <a:extLst>
              <a:ext uri="{FF2B5EF4-FFF2-40B4-BE49-F238E27FC236}">
                <a16:creationId xmlns:a16="http://schemas.microsoft.com/office/drawing/2014/main" id="{DD220DBF-2B26-4E32-826A-79839FF51027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0725" y="4025136"/>
            <a:ext cx="3311525" cy="216000"/>
          </a:xfrm>
        </p:spPr>
        <p:txBody>
          <a:bodyPr anchor="ctr"/>
          <a:lstStyle>
            <a:lvl1pPr>
              <a:lnSpc>
                <a:spcPts val="1100"/>
              </a:lnSpc>
              <a:defRPr sz="1000" b="0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5" name="Zástupný symbol pro text 13">
            <a:extLst>
              <a:ext uri="{FF2B5EF4-FFF2-40B4-BE49-F238E27FC236}">
                <a16:creationId xmlns:a16="http://schemas.microsoft.com/office/drawing/2014/main" id="{AD9E96F9-7F56-4453-A9FC-693AF7E57BB4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>
          <a:xfrm>
            <a:off x="4440475" y="4025136"/>
            <a:ext cx="3311525" cy="216000"/>
          </a:xfrm>
        </p:spPr>
        <p:txBody>
          <a:bodyPr anchor="ctr"/>
          <a:lstStyle>
            <a:lvl1pPr>
              <a:lnSpc>
                <a:spcPts val="1100"/>
              </a:lnSpc>
              <a:defRPr sz="1000" b="0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6" name="Zástupný symbol pro text 13">
            <a:extLst>
              <a:ext uri="{FF2B5EF4-FFF2-40B4-BE49-F238E27FC236}">
                <a16:creationId xmlns:a16="http://schemas.microsoft.com/office/drawing/2014/main" id="{88362389-3E8C-4129-819C-75F0F7922D0F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>
          <a:xfrm>
            <a:off x="8161436" y="4025136"/>
            <a:ext cx="3311525" cy="216000"/>
          </a:xfrm>
        </p:spPr>
        <p:txBody>
          <a:bodyPr anchor="ctr"/>
          <a:lstStyle>
            <a:lvl1pPr>
              <a:lnSpc>
                <a:spcPts val="1100"/>
              </a:lnSpc>
              <a:defRPr sz="1000" b="0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8" name="Zástupný symbol pro obsah 12">
            <a:extLst>
              <a:ext uri="{FF2B5EF4-FFF2-40B4-BE49-F238E27FC236}">
                <a16:creationId xmlns:a16="http://schemas.microsoft.com/office/drawing/2014/main" id="{DE897ACA-C285-471C-BF3F-2886D04C7F9F}"/>
              </a:ext>
            </a:extLst>
          </p:cNvPr>
          <p:cNvSpPr>
            <a:spLocks noGrp="1"/>
          </p:cNvSpPr>
          <p:nvPr>
            <p:ph sz="quarter" idx="23"/>
          </p:nvPr>
        </p:nvSpPr>
        <p:spPr>
          <a:xfrm>
            <a:off x="719999" y="1692002"/>
            <a:ext cx="3311525" cy="223071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0" name="Zástupný symbol pro obsah 12">
            <a:extLst>
              <a:ext uri="{FF2B5EF4-FFF2-40B4-BE49-F238E27FC236}">
                <a16:creationId xmlns:a16="http://schemas.microsoft.com/office/drawing/2014/main" id="{9AF93628-9CF3-4CB5-A8C7-735B527D49B2}"/>
              </a:ext>
            </a:extLst>
          </p:cNvPr>
          <p:cNvSpPr>
            <a:spLocks noGrp="1"/>
          </p:cNvSpPr>
          <p:nvPr>
            <p:ph sz="quarter" idx="24"/>
          </p:nvPr>
        </p:nvSpPr>
        <p:spPr>
          <a:xfrm>
            <a:off x="8160001" y="1692002"/>
            <a:ext cx="3311525" cy="2230711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9" name="Zástupný symbol pro text 7">
            <a:extLst>
              <a:ext uri="{FF2B5EF4-FFF2-40B4-BE49-F238E27FC236}">
                <a16:creationId xmlns:a16="http://schemas.microsoft.com/office/drawing/2014/main" id="{9F610B39-FB78-4767-BA31-C3D4E7D5586C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720725" y="1296001"/>
            <a:ext cx="10752138" cy="271576"/>
          </a:xfrm>
        </p:spPr>
        <p:txBody>
          <a:bodyPr lIns="0" tIns="0" rIns="0" bIns="0">
            <a:noAutofit/>
          </a:bodyPr>
          <a:lstStyle>
            <a:lvl1pPr algn="l">
              <a:lnSpc>
                <a:spcPts val="2300"/>
              </a:lnSpc>
              <a:defRPr sz="2000" b="0">
                <a:solidFill>
                  <a:schemeClr val="tx2"/>
                </a:solidFill>
              </a:defRPr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21" name="Nadpis 12">
            <a:extLst>
              <a:ext uri="{FF2B5EF4-FFF2-40B4-BE49-F238E27FC236}">
                <a16:creationId xmlns:a16="http://schemas.microsoft.com/office/drawing/2014/main" id="{6B0440B8-6781-4DF7-853B-03D5855A8C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0000" y="720000"/>
            <a:ext cx="10753200" cy="451576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pic>
        <p:nvPicPr>
          <p:cNvPr id="22" name="Obrázek 21">
            <a:extLst>
              <a:ext uri="{FF2B5EF4-FFF2-40B4-BE49-F238E27FC236}">
                <a16:creationId xmlns:a16="http://schemas.microsoft.com/office/drawing/2014/main" id="{BE22061C-0672-4AEC-8A4C-0D11DE6CD321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1374107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049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bsah a text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14" name="Zástupný symbol pro obsah 2"/>
          <p:cNvSpPr>
            <a:spLocks noGrp="1"/>
          </p:cNvSpPr>
          <p:nvPr>
            <p:ph idx="1"/>
          </p:nvPr>
        </p:nvSpPr>
        <p:spPr>
          <a:xfrm>
            <a:off x="6272212" y="692150"/>
            <a:ext cx="5200987" cy="5139850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sz="2000"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16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sp>
        <p:nvSpPr>
          <p:cNvPr id="9" name="Zástupný symbol pro obsah 12">
            <a:extLst>
              <a:ext uri="{FF2B5EF4-FFF2-40B4-BE49-F238E27FC236}">
                <a16:creationId xmlns:a16="http://schemas.microsoft.com/office/drawing/2014/main" id="{83517C49-9C06-4658-8660-E0D21D83CE29}"/>
              </a:ext>
            </a:extLst>
          </p:cNvPr>
          <p:cNvSpPr>
            <a:spLocks noGrp="1"/>
          </p:cNvSpPr>
          <p:nvPr>
            <p:ph sz="quarter" idx="24"/>
          </p:nvPr>
        </p:nvSpPr>
        <p:spPr>
          <a:xfrm>
            <a:off x="719137" y="692150"/>
            <a:ext cx="5218413" cy="4899635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10" name="Zástupný symbol pro text 13">
            <a:extLst>
              <a:ext uri="{FF2B5EF4-FFF2-40B4-BE49-F238E27FC236}">
                <a16:creationId xmlns:a16="http://schemas.microsoft.com/office/drawing/2014/main" id="{F7FD9E97-5F69-494E-8672-595752783306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>
          <a:xfrm>
            <a:off x="720725" y="5599670"/>
            <a:ext cx="5218412" cy="216000"/>
          </a:xfrm>
        </p:spPr>
        <p:txBody>
          <a:bodyPr anchor="ctr"/>
          <a:lstStyle>
            <a:lvl1pPr>
              <a:lnSpc>
                <a:spcPts val="1100"/>
              </a:lnSpc>
              <a:defRPr sz="1000" b="0" i="0"/>
            </a:lvl1pPr>
          </a:lstStyle>
          <a:p>
            <a:pPr lvl="0"/>
            <a:r>
              <a:rPr lang="cs-CZ"/>
              <a:t>Upravte styly předlohy textu.</a:t>
            </a:r>
          </a:p>
        </p:txBody>
      </p:sp>
      <p:pic>
        <p:nvPicPr>
          <p:cNvPr id="8" name="Obrázek 7">
            <a:extLst>
              <a:ext uri="{FF2B5EF4-FFF2-40B4-BE49-F238E27FC236}">
                <a16:creationId xmlns:a16="http://schemas.microsoft.com/office/drawing/2014/main" id="{54677B85-5E2B-482A-93ED-64300A4F3258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173837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158" userDrawn="1">
          <p15:clr>
            <a:srgbClr val="FBAE40"/>
          </p15:clr>
        </p15:guide>
        <p15:guide id="2" pos="438" userDrawn="1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Obsah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3" name="Zástupný symbol pro číslo snímku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6D6C118-631F-4A80-9886-907009361577}" type="slidenum">
              <a:rPr lang="cs-CZ" altLang="cs-CZ"/>
              <a:pPr/>
              <a:t>‹#›</a:t>
            </a:fld>
            <a:endParaRPr lang="cs-CZ" altLang="cs-CZ" dirty="0"/>
          </a:p>
        </p:txBody>
      </p:sp>
      <p:sp>
        <p:nvSpPr>
          <p:cNvPr id="10" name="Zástupný symbol pro obsah 2"/>
          <p:cNvSpPr>
            <a:spLocks noGrp="1"/>
          </p:cNvSpPr>
          <p:nvPr>
            <p:ph idx="1"/>
          </p:nvPr>
        </p:nvSpPr>
        <p:spPr>
          <a:xfrm>
            <a:off x="720000" y="692150"/>
            <a:ext cx="10753200" cy="5139850"/>
          </a:xfrm>
          <a:prstGeom prst="rect">
            <a:avLst/>
          </a:prstGeom>
        </p:spPr>
        <p:txBody>
          <a:bodyPr/>
          <a:lstStyle>
            <a:lvl1pPr marL="252000" indent="-180000">
              <a:lnSpc>
                <a:spcPct val="150000"/>
              </a:lnSpc>
              <a:buClr>
                <a:schemeClr val="tx2"/>
              </a:buClr>
              <a:buSzPct val="100000"/>
              <a:buFont typeface="Arial" panose="020B0604020202020204" pitchFamily="34" charset="0"/>
              <a:buChar char="̶"/>
              <a:defRPr b="0"/>
            </a:lvl1pPr>
            <a:lvl2pPr marL="504000" indent="-180000">
              <a:lnSpc>
                <a:spcPct val="100000"/>
              </a:lnSpc>
              <a:buClr>
                <a:schemeClr val="tx2"/>
              </a:buClr>
              <a:buFont typeface="Arial" panose="020B0604020202020204" pitchFamily="34" charset="0"/>
              <a:buChar char="̶"/>
              <a:defRPr sz="2000"/>
            </a:lvl2pPr>
            <a:lvl3pPr marL="914400" indent="0">
              <a:buNone/>
              <a:defRPr/>
            </a:lvl3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</p:txBody>
      </p:sp>
      <p:pic>
        <p:nvPicPr>
          <p:cNvPr id="6" name="Obrázek 5">
            <a:extLst>
              <a:ext uri="{FF2B5EF4-FFF2-40B4-BE49-F238E27FC236}">
                <a16:creationId xmlns:a16="http://schemas.microsoft.com/office/drawing/2014/main" id="{1674B280-0EBE-452C-88FC-C60D2D2F763F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9638267" y="6062047"/>
            <a:ext cx="2220049" cy="59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497552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436" userDrawn="1">
          <p15:clr>
            <a:srgbClr val="FBAE40"/>
          </p15:clr>
        </p15:guide>
        <p15:guide id="2" pos="438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29" name="Rectangle 1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20000" y="6228000"/>
            <a:ext cx="7920000" cy="25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>
              <a:defRPr lang="cs-CZ" altLang="cs-CZ" sz="1200" dirty="0" smtClean="0">
                <a:solidFill>
                  <a:schemeClr val="tx2"/>
                </a:solidFill>
                <a:latin typeface="+mj-lt"/>
              </a:defRPr>
            </a:lvl1pPr>
          </a:lstStyle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64530" name="Rectangle 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14000" y="6228000"/>
            <a:ext cx="252000" cy="25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ctr" anchorCtr="0" compatLnSpc="1">
            <a:prstTxWarp prst="textNoShape">
              <a:avLst/>
            </a:prstTxWarp>
          </a:bodyPr>
          <a:lstStyle>
            <a:lvl1pPr algn="l">
              <a:defRPr sz="1200" b="0">
                <a:solidFill>
                  <a:schemeClr val="tx2"/>
                </a:solidFill>
                <a:latin typeface="+mj-lt"/>
              </a:defRPr>
            </a:lvl1pPr>
          </a:lstStyle>
          <a:p>
            <a:fld id="{0DE708CC-0C3F-4567-9698-B54C0F35BD31}" type="slidenum">
              <a:rPr lang="cs-CZ" altLang="cs-CZ" smtClean="0"/>
              <a:pPr/>
              <a:t>‹#›</a:t>
            </a:fld>
            <a:endParaRPr lang="cs-CZ" altLang="cs-CZ" dirty="0"/>
          </a:p>
        </p:txBody>
      </p:sp>
      <p:sp>
        <p:nvSpPr>
          <p:cNvPr id="2" name="Zástupný nadpis 1">
            <a:extLst>
              <a:ext uri="{FF2B5EF4-FFF2-40B4-BE49-F238E27FC236}">
                <a16:creationId xmlns:a16="http://schemas.microsoft.com/office/drawing/2014/main" id="{E73EFD05-44F7-4406-AC4D-1167FBFF80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20000" y="720000"/>
            <a:ext cx="10753200" cy="451576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cs-CZ" dirty="0"/>
              <a:t>Kliknutím lze upravit styl.</a:t>
            </a:r>
          </a:p>
        </p:txBody>
      </p:sp>
      <p:sp>
        <p:nvSpPr>
          <p:cNvPr id="5" name="Zástupný symbol pro text 4">
            <a:extLst>
              <a:ext uri="{FF2B5EF4-FFF2-40B4-BE49-F238E27FC236}">
                <a16:creationId xmlns:a16="http://schemas.microsoft.com/office/drawing/2014/main" id="{A4DA628E-D8CA-41EE-AA1A-D14D1A53A2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18800" y="1872000"/>
            <a:ext cx="10753200" cy="39600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cs-CZ" dirty="0"/>
              <a:t>Upravte styly předlohy textu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84" r:id="rId2"/>
    <p:sldLayoutId id="2147483690" r:id="rId3"/>
    <p:sldLayoutId id="2147483685" r:id="rId4"/>
    <p:sldLayoutId id="2147483688" r:id="rId5"/>
    <p:sldLayoutId id="2147483674" r:id="rId6"/>
    <p:sldLayoutId id="2147483673" r:id="rId7"/>
    <p:sldLayoutId id="2147483676" r:id="rId8"/>
    <p:sldLayoutId id="2147483675" r:id="rId9"/>
    <p:sldLayoutId id="2147483677" r:id="rId10"/>
    <p:sldLayoutId id="2147483686" r:id="rId11"/>
    <p:sldLayoutId id="2147483691" r:id="rId12"/>
    <p:sldLayoutId id="2147483692" r:id="rId13"/>
    <p:sldLayoutId id="2147483694" r:id="rId14"/>
    <p:sldLayoutId id="2147483693" r:id="rId15"/>
  </p:sldLayoutIdLst>
  <p:hf hdr="0" dt="0"/>
  <p:txStyles>
    <p:titleStyle>
      <a:lvl1pPr algn="l" rtl="0" eaLnBrk="1" fontAlgn="base" hangingPunct="1">
        <a:lnSpc>
          <a:spcPts val="4000"/>
        </a:lnSpc>
        <a:spcBef>
          <a:spcPct val="0"/>
        </a:spcBef>
        <a:spcAft>
          <a:spcPct val="0"/>
        </a:spcAft>
        <a:defRPr sz="40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rgbClr val="00287D"/>
          </a:solidFill>
          <a:latin typeface="Tahoma" pitchFamily="34" charset="0"/>
        </a:defRPr>
      </a:lvl9pPr>
    </p:titleStyle>
    <p:bodyStyle>
      <a:lvl1pPr marL="0" indent="0" algn="l" rtl="0" eaLnBrk="1" fontAlgn="base" hangingPunct="1">
        <a:lnSpc>
          <a:spcPct val="100000"/>
        </a:lnSpc>
        <a:spcBef>
          <a:spcPts val="0"/>
        </a:spcBef>
        <a:spcAft>
          <a:spcPct val="0"/>
        </a:spcAft>
        <a:buClr>
          <a:schemeClr val="tx2"/>
        </a:buClr>
        <a:buSzPct val="100000"/>
        <a:buFontTx/>
        <a:buNone/>
        <a:defRPr sz="2800" b="0">
          <a:solidFill>
            <a:schemeClr val="tx1"/>
          </a:solidFill>
          <a:latin typeface="+mn-lt"/>
          <a:ea typeface="+mn-ea"/>
          <a:cs typeface="+mn-cs"/>
        </a:defRPr>
      </a:lvl1pPr>
      <a:lvl2pPr marL="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tx2"/>
        </a:buClr>
        <a:buSzPct val="100000"/>
        <a:buFontTx/>
        <a:buNone/>
        <a:defRPr sz="1500" b="0">
          <a:solidFill>
            <a:schemeClr val="tx1"/>
          </a:solidFill>
          <a:latin typeface="+mn-lt"/>
        </a:defRPr>
      </a:lvl2pPr>
      <a:lvl3pPr marL="9144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folHlink"/>
        </a:buClr>
        <a:buSzPct val="80000"/>
        <a:buFontTx/>
        <a:buNone/>
        <a:defRPr sz="1500" b="0">
          <a:solidFill>
            <a:schemeClr val="tx1"/>
          </a:solidFill>
          <a:latin typeface="+mn-lt"/>
        </a:defRPr>
      </a:lvl3pPr>
      <a:lvl4pPr marL="13716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accent2"/>
        </a:buClr>
        <a:buSzPct val="90000"/>
        <a:buFontTx/>
        <a:buNone/>
        <a:defRPr sz="1500" b="0">
          <a:solidFill>
            <a:schemeClr val="tx1"/>
          </a:solidFill>
          <a:latin typeface="+mn-lt"/>
        </a:defRPr>
      </a:lvl4pPr>
      <a:lvl5pPr marL="18288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accent1"/>
        </a:buClr>
        <a:buFontTx/>
        <a:buNone/>
        <a:defRPr sz="1500" b="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Blip>
          <a:blip r:embed="rId17"/>
        </a:buBlip>
        <a:defRPr>
          <a:solidFill>
            <a:schemeClr val="tx1"/>
          </a:solidFill>
          <a:latin typeface="+mn-lt"/>
        </a:defRPr>
      </a:lvl6pPr>
      <a:lvl7pPr marL="27432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accent1"/>
        </a:buClr>
        <a:buFont typeface="Arial" panose="020B0604020202020204" pitchFamily="34" charset="0"/>
        <a:buNone/>
        <a:defRPr baseline="0">
          <a:solidFill>
            <a:schemeClr val="tx1"/>
          </a:solidFill>
          <a:latin typeface="+mn-lt"/>
        </a:defRPr>
      </a:lvl7pPr>
      <a:lvl8pPr marL="32004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accent1"/>
        </a:buClr>
        <a:buFont typeface="Arial" panose="020B0604020202020204" pitchFamily="34" charset="0"/>
        <a:buNone/>
        <a:defRPr>
          <a:solidFill>
            <a:schemeClr val="tx1"/>
          </a:solidFill>
          <a:latin typeface="+mn-lt"/>
        </a:defRPr>
      </a:lvl8pPr>
      <a:lvl9pPr marL="3657600" indent="0" algn="l" rtl="0" eaLnBrk="1" fontAlgn="base" hangingPunct="1">
        <a:lnSpc>
          <a:spcPts val="1800"/>
        </a:lnSpc>
        <a:spcBef>
          <a:spcPts val="0"/>
        </a:spcBef>
        <a:spcAft>
          <a:spcPct val="0"/>
        </a:spcAft>
        <a:buClr>
          <a:schemeClr val="accent1"/>
        </a:buClr>
        <a:buFont typeface="Arial" panose="020B0604020202020204" pitchFamily="34" charset="0"/>
        <a:buNone/>
        <a:defRPr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049" userDrawn="1">
          <p15:clr>
            <a:srgbClr val="F26B43"/>
          </p15:clr>
        </p15:guide>
        <p15:guide id="2" pos="43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DE708CC-0C3F-4567-9698-B54C0F35BD31}" type="slidenum">
              <a:rPr lang="cs-CZ" altLang="cs-CZ" smtClean="0"/>
              <a:pPr/>
              <a:t>1</a:t>
            </a:fld>
            <a:endParaRPr lang="cs-CZ" alt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600" dirty="0"/>
              <a:t>Zpráva ředitele Ústavu matematiky a statistiky</a:t>
            </a:r>
            <a:br>
              <a:rPr lang="cs-CZ" sz="3600" dirty="0"/>
            </a:br>
            <a:r>
              <a:rPr lang="en-US" sz="2800" dirty="0"/>
              <a:t>“on-line” </a:t>
            </a:r>
            <a:r>
              <a:rPr lang="cs-CZ" sz="2800" dirty="0"/>
              <a:t>shromáždění ústavu</a:t>
            </a:r>
            <a:r>
              <a:rPr lang="en-US" sz="2800" dirty="0"/>
              <a:t>, </a:t>
            </a:r>
            <a:r>
              <a:rPr lang="en-US" sz="2800" dirty="0" err="1"/>
              <a:t>prosinec</a:t>
            </a:r>
            <a:r>
              <a:rPr lang="cs-CZ" sz="2800" dirty="0"/>
              <a:t> 20</a:t>
            </a:r>
            <a:r>
              <a:rPr lang="en-US" sz="2800" dirty="0"/>
              <a:t>20</a:t>
            </a:r>
            <a:r>
              <a:rPr lang="cs-CZ" sz="2800" dirty="0"/>
              <a:t> </a:t>
            </a:r>
            <a:br>
              <a:rPr lang="cs-CZ" sz="3600" dirty="0"/>
            </a:br>
            <a:r>
              <a:rPr lang="cs-CZ" sz="3600" dirty="0"/>
              <a:t> </a:t>
            </a:r>
            <a:br>
              <a:rPr lang="cs-CZ" sz="3600" dirty="0"/>
            </a:br>
            <a:br>
              <a:rPr lang="cs-CZ" sz="3600" dirty="0"/>
            </a:br>
            <a:r>
              <a:rPr lang="cs-CZ" sz="3600" dirty="0"/>
              <a:t>Jan Slovák</a:t>
            </a:r>
            <a:br>
              <a:rPr lang="cs-CZ" sz="3600" dirty="0"/>
            </a:br>
            <a:endParaRPr lang="cs-CZ" sz="3600" dirty="0"/>
          </a:p>
        </p:txBody>
      </p:sp>
      <p:sp>
        <p:nvSpPr>
          <p:cNvPr id="4" name="Podnadpis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1886807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10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Hodnocení pracovníků ústavu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Dle nové směrnice univerzity nás čeká každý rok </a:t>
            </a:r>
            <a:r>
              <a:rPr lang="cs-CZ" b="1" dirty="0"/>
              <a:t>hodnocení pracovníků</a:t>
            </a:r>
          </a:p>
          <a:p>
            <a:r>
              <a:rPr lang="cs-CZ" dirty="0"/>
              <a:t>Jen cca jednou za tři roky bude „komplexní“, realizované velmi podobně jako v předchozích dvou případech (</a:t>
            </a:r>
            <a:r>
              <a:rPr lang="cs-CZ" b="1" dirty="0"/>
              <a:t>sběr dat </a:t>
            </a:r>
            <a:r>
              <a:rPr lang="cs-CZ" dirty="0"/>
              <a:t>přes EVAK – </a:t>
            </a:r>
            <a:r>
              <a:rPr lang="cs-CZ" b="1" dirty="0"/>
              <a:t>sebehodnocení</a:t>
            </a:r>
            <a:r>
              <a:rPr lang="cs-CZ" dirty="0"/>
              <a:t> – </a:t>
            </a:r>
            <a:r>
              <a:rPr lang="cs-CZ" b="1" dirty="0"/>
              <a:t>pohovor</a:t>
            </a:r>
            <a:r>
              <a:rPr lang="cs-CZ" dirty="0"/>
              <a:t> s vedoucím pracovníkem – </a:t>
            </a:r>
            <a:r>
              <a:rPr lang="cs-CZ" b="1" dirty="0"/>
              <a:t>závěry</a:t>
            </a:r>
            <a:r>
              <a:rPr lang="cs-CZ" dirty="0"/>
              <a:t>, nyní proběhne po novém roce: </a:t>
            </a:r>
            <a:r>
              <a:rPr lang="cs-CZ" dirty="0" err="1"/>
              <a:t>únor+březen</a:t>
            </a:r>
            <a:r>
              <a:rPr lang="cs-CZ" dirty="0"/>
              <a:t>)</a:t>
            </a:r>
          </a:p>
          <a:p>
            <a:r>
              <a:rPr lang="cs-CZ" dirty="0"/>
              <a:t>V mezidobí jen orientační sběr dat (EVAK) a možnost pohovoru.</a:t>
            </a:r>
          </a:p>
        </p:txBody>
      </p:sp>
    </p:spTree>
    <p:extLst>
      <p:ext uri="{BB962C8B-B14F-4D97-AF65-F5344CB8AC3E}">
        <p14:creationId xmlns:p14="http://schemas.microsoft.com/office/powerpoint/2010/main" val="12787935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11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Hodnocení pracovníků ústavu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Zůstává dosavadní </a:t>
            </a:r>
            <a:r>
              <a:rPr lang="cs-CZ" b="1" dirty="0"/>
              <a:t>pětice pilířů</a:t>
            </a:r>
            <a:r>
              <a:rPr lang="cs-CZ" dirty="0"/>
              <a:t>, </a:t>
            </a:r>
            <a:r>
              <a:rPr lang="cs-CZ" b="1" dirty="0"/>
              <a:t>hodnocení 0-4</a:t>
            </a:r>
            <a:r>
              <a:rPr lang="cs-CZ" dirty="0"/>
              <a:t> a dopady do osobních příplatků i agregovaně do „týmových balíčků“. </a:t>
            </a:r>
          </a:p>
          <a:p>
            <a:r>
              <a:rPr lang="cs-CZ" dirty="0"/>
              <a:t>Zůstává dosavadní legenda k hodnocení.</a:t>
            </a:r>
          </a:p>
          <a:p>
            <a:r>
              <a:rPr lang="cs-CZ" dirty="0"/>
              <a:t>Nově hodnocení proběhne i pro podpůrné pracovníky (sekretariát, IT), ovšem s jinou strukturou a ve velmi zjednodušené formě.</a:t>
            </a:r>
          </a:p>
          <a:p>
            <a:r>
              <a:rPr lang="cs-CZ" dirty="0"/>
              <a:t>Do hodnocení nebudou zařazeni pracovníci s krátkodobou smlouvou s projektovým financováním.</a:t>
            </a:r>
          </a:p>
        </p:txBody>
      </p:sp>
    </p:spTree>
    <p:extLst>
      <p:ext uri="{BB962C8B-B14F-4D97-AF65-F5344CB8AC3E}">
        <p14:creationId xmlns:p14="http://schemas.microsoft.com/office/powerpoint/2010/main" val="17889834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12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/>
              <a:t>Výuka v době </a:t>
            </a:r>
            <a:r>
              <a:rPr lang="cs-CZ" sz="3200" dirty="0"/>
              <a:t>„</a:t>
            </a:r>
            <a:r>
              <a:rPr lang="cs-CZ" sz="3200" dirty="0" err="1"/>
              <a:t>covidové</a:t>
            </a:r>
            <a:r>
              <a:rPr lang="cs-CZ" sz="3200" dirty="0"/>
              <a:t>“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Tento semestr už bude až do konce on-line, zatím není vyloučeno prezenční zkoušení, uvidíme.</a:t>
            </a:r>
          </a:p>
          <a:p>
            <a:r>
              <a:rPr lang="cs-CZ" dirty="0"/>
              <a:t>Další semestr bude pravděpodobně také zejména online, nejspíš také v neobvyklém časovém uspořádání s prostorem na blokovou výuku na konci (11+4 týdny ??).</a:t>
            </a:r>
          </a:p>
          <a:p>
            <a:r>
              <a:rPr lang="cs-CZ" dirty="0"/>
              <a:t>Moc děkuji všem za mimořádné úsilí v této nepříjemné a nelehké době …</a:t>
            </a:r>
          </a:p>
        </p:txBody>
      </p:sp>
    </p:spTree>
    <p:extLst>
      <p:ext uri="{BB962C8B-B14F-4D97-AF65-F5344CB8AC3E}">
        <p14:creationId xmlns:p14="http://schemas.microsoft.com/office/powerpoint/2010/main" val="42775844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DE708CC-0C3F-4567-9698-B54C0F35BD31}" type="slidenum">
              <a:rPr lang="cs-CZ" altLang="cs-CZ" smtClean="0"/>
              <a:pPr/>
              <a:t>13</a:t>
            </a:fld>
            <a:endParaRPr lang="cs-CZ" alt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5400" dirty="0" err="1"/>
              <a:t>Thanks</a:t>
            </a:r>
            <a:r>
              <a:rPr lang="cs-CZ" sz="5400" dirty="0"/>
              <a:t> </a:t>
            </a:r>
            <a:r>
              <a:rPr lang="cs-CZ" sz="5400" dirty="0" err="1"/>
              <a:t>for</a:t>
            </a:r>
            <a:r>
              <a:rPr lang="cs-CZ" sz="5400" dirty="0"/>
              <a:t> </a:t>
            </a:r>
            <a:r>
              <a:rPr lang="cs-CZ" sz="5400" dirty="0" err="1"/>
              <a:t>your</a:t>
            </a:r>
            <a:r>
              <a:rPr lang="cs-CZ" sz="5400" dirty="0"/>
              <a:t> </a:t>
            </a:r>
            <a:r>
              <a:rPr lang="cs-CZ" sz="5400" dirty="0" err="1"/>
              <a:t>work</a:t>
            </a:r>
            <a:r>
              <a:rPr lang="cs-CZ" sz="5400" dirty="0"/>
              <a:t> and care ! </a:t>
            </a:r>
            <a:br>
              <a:rPr lang="cs-CZ" sz="3600" dirty="0"/>
            </a:br>
            <a:r>
              <a:rPr lang="cs-CZ" sz="3600" dirty="0"/>
              <a:t> </a:t>
            </a:r>
            <a:r>
              <a:rPr lang="cs-CZ" sz="2000" dirty="0"/>
              <a:t>(and </a:t>
            </a:r>
            <a:r>
              <a:rPr lang="cs-CZ" sz="2000" dirty="0" err="1"/>
              <a:t>looking</a:t>
            </a:r>
            <a:r>
              <a:rPr lang="cs-CZ" sz="2000" dirty="0"/>
              <a:t> forward to </a:t>
            </a:r>
            <a:r>
              <a:rPr lang="cs-CZ" sz="2000" dirty="0" err="1"/>
              <a:t>seeing</a:t>
            </a:r>
            <a:r>
              <a:rPr lang="cs-CZ" sz="2000" dirty="0"/>
              <a:t> </a:t>
            </a:r>
            <a:r>
              <a:rPr lang="cs-CZ" sz="2000" dirty="0" err="1"/>
              <a:t>you</a:t>
            </a:r>
            <a:r>
              <a:rPr lang="cs-CZ" sz="2000" dirty="0"/>
              <a:t> in </a:t>
            </a:r>
            <a:r>
              <a:rPr lang="cs-CZ" sz="2000" dirty="0" err="1"/>
              <a:t>the</a:t>
            </a:r>
            <a:r>
              <a:rPr lang="cs-CZ" sz="2000" dirty="0"/>
              <a:t> online </a:t>
            </a:r>
            <a:r>
              <a:rPr lang="cs-CZ" sz="2000" dirty="0" err="1"/>
              <a:t>discussion</a:t>
            </a:r>
            <a:r>
              <a:rPr lang="cs-CZ" sz="2000" dirty="0"/>
              <a:t> </a:t>
            </a:r>
            <a:r>
              <a:rPr lang="cs-CZ" sz="2000" dirty="0" err="1"/>
              <a:t>soon</a:t>
            </a:r>
            <a:r>
              <a:rPr lang="cs-CZ" sz="2000" dirty="0"/>
              <a:t>…) </a:t>
            </a:r>
            <a:br>
              <a:rPr lang="cs-CZ" sz="3600" dirty="0"/>
            </a:br>
            <a:br>
              <a:rPr lang="cs-CZ" sz="3600" dirty="0"/>
            </a:br>
            <a:endParaRPr lang="cs-CZ" sz="3600" dirty="0"/>
          </a:p>
        </p:txBody>
      </p:sp>
      <p:sp>
        <p:nvSpPr>
          <p:cNvPr id="4" name="Podnadpis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3335609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>
            <a:extLst>
              <a:ext uri="{FF2B5EF4-FFF2-40B4-BE49-F238E27FC236}">
                <a16:creationId xmlns:a16="http://schemas.microsoft.com/office/drawing/2014/main" id="{DC81B8F8-1A12-4D95-9243-0164853964E1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3" name="Zástupný symbol pro číslo snímku 2">
            <a:extLst>
              <a:ext uri="{FF2B5EF4-FFF2-40B4-BE49-F238E27FC236}">
                <a16:creationId xmlns:a16="http://schemas.microsoft.com/office/drawing/2014/main" id="{8A5245DB-D0C0-402C-A7C0-85AE91A4A262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2</a:t>
            </a:fld>
            <a:endParaRPr lang="cs-CZ" altLang="cs-CZ" dirty="0"/>
          </a:p>
        </p:txBody>
      </p:sp>
      <p:sp>
        <p:nvSpPr>
          <p:cNvPr id="4" name="Nadpis 3">
            <a:extLst>
              <a:ext uri="{FF2B5EF4-FFF2-40B4-BE49-F238E27FC236}">
                <a16:creationId xmlns:a16="http://schemas.microsoft.com/office/drawing/2014/main" id="{F3DAA3C5-028A-4ADE-89C4-5E16B54CC4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1. Hospodaření a rozvoj ústavu</a:t>
            </a:r>
          </a:p>
        </p:txBody>
      </p:sp>
    </p:spTree>
    <p:extLst>
      <p:ext uri="{BB962C8B-B14F-4D97-AF65-F5344CB8AC3E}">
        <p14:creationId xmlns:p14="http://schemas.microsoft.com/office/powerpoint/2010/main" val="10990827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06073" y="295728"/>
            <a:ext cx="9612225" cy="539359"/>
          </a:xfrm>
        </p:spPr>
        <p:txBody>
          <a:bodyPr/>
          <a:lstStyle/>
          <a:p>
            <a:r>
              <a:rPr lang="cs-CZ" sz="3200" dirty="0"/>
              <a:t>Hospodaření ústavu v roce 2020</a:t>
            </a:r>
          </a:p>
        </p:txBody>
      </p:sp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>
          <a:xfrm>
            <a:off x="932873" y="6420931"/>
            <a:ext cx="7406626" cy="373811"/>
          </a:xfrm>
        </p:spPr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3</a:t>
            </a:fld>
            <a:endParaRPr lang="cs-CZ" altLang="cs-CZ" dirty="0"/>
          </a:p>
        </p:txBody>
      </p:sp>
      <p:pic>
        <p:nvPicPr>
          <p:cNvPr id="11" name="Obrázek 10">
            <a:extLst>
              <a:ext uri="{FF2B5EF4-FFF2-40B4-BE49-F238E27FC236}">
                <a16:creationId xmlns:a16="http://schemas.microsoft.com/office/drawing/2014/main" id="{BA0C4A10-197F-49EC-A045-91E10F5EFE5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3999" y="898933"/>
            <a:ext cx="11358603" cy="50577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323294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06073" y="295728"/>
            <a:ext cx="9612225" cy="539359"/>
          </a:xfrm>
        </p:spPr>
        <p:txBody>
          <a:bodyPr/>
          <a:lstStyle/>
          <a:p>
            <a:r>
              <a:rPr lang="cs-CZ" sz="3200" dirty="0"/>
              <a:t>Hospodaření ústavu v roce 2020</a:t>
            </a:r>
          </a:p>
        </p:txBody>
      </p:sp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>
          <a:xfrm>
            <a:off x="932873" y="6420931"/>
            <a:ext cx="7406626" cy="373811"/>
          </a:xfrm>
        </p:spPr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4</a:t>
            </a:fld>
            <a:endParaRPr lang="cs-CZ" altLang="cs-CZ" dirty="0"/>
          </a:p>
        </p:txBody>
      </p:sp>
      <p:pic>
        <p:nvPicPr>
          <p:cNvPr id="3" name="Obrázek 2">
            <a:extLst>
              <a:ext uri="{FF2B5EF4-FFF2-40B4-BE49-F238E27FC236}">
                <a16:creationId xmlns:a16="http://schemas.microsoft.com/office/drawing/2014/main" id="{7E17CDE4-F71F-45C7-876A-3D06B55C531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06073" y="1728664"/>
            <a:ext cx="11554363" cy="22225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861352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5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Hospodaření ústavu</a:t>
            </a:r>
            <a:r>
              <a:rPr lang="en-US" sz="3200" dirty="0"/>
              <a:t> – </a:t>
            </a:r>
            <a:r>
              <a:rPr lang="cs-CZ" sz="3200" dirty="0"/>
              <a:t>rozvoj během 2020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Několik rozvojových záměrů ústavu se zatím nikam neposunulo (např. síť komerčních partnerů, rozvoj v oblasti numeriky).</a:t>
            </a:r>
          </a:p>
          <a:p>
            <a:r>
              <a:rPr lang="cs-CZ" dirty="0"/>
              <a:t>Proběhlo výběrové řízení na pozice </a:t>
            </a:r>
            <a:r>
              <a:rPr lang="cs-CZ" b="1" dirty="0"/>
              <a:t>lektorů</a:t>
            </a:r>
            <a:r>
              <a:rPr lang="cs-CZ" dirty="0"/>
              <a:t> a nově nastoupili </a:t>
            </a:r>
            <a:r>
              <a:rPr lang="cs-CZ" b="1" dirty="0"/>
              <a:t>Veronika Hajnová</a:t>
            </a:r>
            <a:r>
              <a:rPr lang="cs-CZ" dirty="0"/>
              <a:t>, </a:t>
            </a:r>
            <a:r>
              <a:rPr lang="cs-CZ" b="1" dirty="0"/>
              <a:t>Petr Liška </a:t>
            </a:r>
            <a:r>
              <a:rPr lang="cs-CZ" dirty="0"/>
              <a:t>a </a:t>
            </a:r>
            <a:r>
              <a:rPr lang="cs-CZ" b="1" dirty="0"/>
              <a:t>Pavel </a:t>
            </a:r>
            <a:r>
              <a:rPr lang="cs-CZ" b="1" dirty="0" err="1"/>
              <a:t>Francírek</a:t>
            </a:r>
            <a:r>
              <a:rPr lang="cs-CZ" dirty="0"/>
              <a:t>. Zájem o pozici lektora také projevila Iva Dřímalová, která ještě dokončuje doktorské studium.  </a:t>
            </a:r>
          </a:p>
          <a:p>
            <a:r>
              <a:rPr lang="cs-CZ" dirty="0"/>
              <a:t>IGA MU projekty CAREER RESTART, MASH, MASH Junior.</a:t>
            </a:r>
          </a:p>
        </p:txBody>
      </p:sp>
    </p:spTree>
    <p:extLst>
      <p:ext uri="{BB962C8B-B14F-4D97-AF65-F5344CB8AC3E}">
        <p14:creationId xmlns:p14="http://schemas.microsoft.com/office/powerpoint/2010/main" val="30831109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6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Hospodaření a rozvoj ústavu</a:t>
            </a:r>
            <a:r>
              <a:rPr lang="en-US" sz="3200" dirty="0"/>
              <a:t> – v</a:t>
            </a:r>
            <a:r>
              <a:rPr lang="cs-CZ" sz="3200" dirty="0" err="1"/>
              <a:t>ýhled</a:t>
            </a:r>
            <a:r>
              <a:rPr lang="cs-CZ" sz="3200" dirty="0"/>
              <a:t> pro 2021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V institucionálních prostředcích můžeme očekávat jen drobný nárůst.</a:t>
            </a:r>
          </a:p>
          <a:p>
            <a:r>
              <a:rPr lang="cs-CZ" dirty="0"/>
              <a:t>Prostor pro skutečný růst lze hledat jen v jiných zdrojích.</a:t>
            </a:r>
          </a:p>
          <a:p>
            <a:r>
              <a:rPr lang="cs-CZ" dirty="0"/>
              <a:t>Nových projektů pro rok 2021zatím moc známo není (z pěti podaných návrhů v GAČR zatím jen jeden jistě úspěšný, druhý snad také, v hodnocení budou teprve podávané projekty – CAREER RESTART, MASH, MASH Junior, komerční spolupráce).</a:t>
            </a:r>
          </a:p>
        </p:txBody>
      </p:sp>
    </p:spTree>
    <p:extLst>
      <p:ext uri="{BB962C8B-B14F-4D97-AF65-F5344CB8AC3E}">
        <p14:creationId xmlns:p14="http://schemas.microsoft.com/office/powerpoint/2010/main" val="22598619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7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K projektům podávaným během 2021: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20000" y="1503159"/>
            <a:ext cx="10753200" cy="4539832"/>
          </a:xfrm>
        </p:spPr>
        <p:txBody>
          <a:bodyPr/>
          <a:lstStyle/>
          <a:p>
            <a:r>
              <a:rPr lang="cs-CZ" dirty="0"/>
              <a:t>Předsednictvo GAČR z různých důvodů rozhodlo o sloučení panelů P201+P202 (tj. Matematika a Informatika).</a:t>
            </a:r>
          </a:p>
          <a:p>
            <a:r>
              <a:rPr lang="cs-CZ" dirty="0"/>
              <a:t>Snad se toho podaří využít k </a:t>
            </a:r>
            <a:r>
              <a:rPr lang="cs-CZ" b="1" dirty="0"/>
              <a:t>restartu</a:t>
            </a:r>
            <a:r>
              <a:rPr lang="cs-CZ" dirty="0"/>
              <a:t> práce obou panelů, zejména </a:t>
            </a:r>
            <a:r>
              <a:rPr lang="cs-CZ" b="1" dirty="0"/>
              <a:t>rozšířením jejich portfolií </a:t>
            </a:r>
            <a:r>
              <a:rPr lang="cs-CZ" dirty="0"/>
              <a:t>o projekty nabízející zásadní </a:t>
            </a:r>
            <a:r>
              <a:rPr lang="cs-CZ" b="1" dirty="0"/>
              <a:t>inovace v metodikách</a:t>
            </a:r>
            <a:r>
              <a:rPr lang="cs-CZ" dirty="0"/>
              <a:t> využití teoretických výsledků matematiky a informatiky, a snad bude podáno tolik projektů, že předsednictvo nechá již od r. 2022 opět panely samostatně.</a:t>
            </a:r>
          </a:p>
        </p:txBody>
      </p:sp>
    </p:spTree>
    <p:extLst>
      <p:ext uri="{BB962C8B-B14F-4D97-AF65-F5344CB8AC3E}">
        <p14:creationId xmlns:p14="http://schemas.microsoft.com/office/powerpoint/2010/main" val="37800333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ástupný symbol pro zápatí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cs-CZ" altLang="cs-CZ"/>
              <a:t>Ústav matematiky a statistiky, prosinec 2020</a:t>
            </a:r>
            <a:endParaRPr lang="cs-CZ" altLang="cs-CZ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EA3025-6886-4DBE-BE35-DF494B1A83E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8</a:t>
            </a:fld>
            <a:endParaRPr lang="cs-CZ" altLang="cs-CZ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z="3200" dirty="0"/>
              <a:t>Další informace k projektům během 2021</a:t>
            </a:r>
          </a:p>
        </p:txBody>
      </p:sp>
      <p:sp>
        <p:nvSpPr>
          <p:cNvPr id="4" name="Zástupný obsah 3">
            <a:extLst>
              <a:ext uri="{FF2B5EF4-FFF2-40B4-BE49-F238E27FC236}">
                <a16:creationId xmlns:a16="http://schemas.microsoft.com/office/drawing/2014/main" id="{5CCDA246-D78E-442B-95DF-27F4CEDC65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19400" y="1429872"/>
            <a:ext cx="10753200" cy="4539832"/>
          </a:xfrm>
        </p:spPr>
        <p:txBody>
          <a:bodyPr/>
          <a:lstStyle/>
          <a:p>
            <a:r>
              <a:rPr lang="cs-CZ" sz="2000" dirty="0"/>
              <a:t>Každý </a:t>
            </a:r>
            <a:r>
              <a:rPr lang="cs-CZ" sz="2000" b="1" dirty="0"/>
              <a:t>výzkumně orientovaný kmenový akademický zaměstnanec</a:t>
            </a:r>
            <a:r>
              <a:rPr lang="cs-CZ" sz="2000" dirty="0"/>
              <a:t>, který již není velmi významnou částí svého úvazku na nějakém projektu, by měl být schopen a </a:t>
            </a:r>
            <a:r>
              <a:rPr lang="cs-CZ" sz="2000" b="1" dirty="0"/>
              <a:t>ochoten podat svůj  nový projekt </a:t>
            </a:r>
            <a:r>
              <a:rPr lang="cs-CZ" sz="2000" dirty="0"/>
              <a:t>(neměl by být problém s podáváním nových projektů paralelně k běžícím, zejména pokud nejde o hlavní řešitele – berme takový postup jako součást vytváření osobních pracovních záměrů uvnitř týmů, s patřičnou rolí vedoucích týmů).</a:t>
            </a:r>
          </a:p>
          <a:p>
            <a:r>
              <a:rPr lang="cs-CZ" sz="2000" dirty="0"/>
              <a:t>Vedení ústavu stanoví </a:t>
            </a:r>
            <a:r>
              <a:rPr lang="cs-CZ" sz="2000" b="1" dirty="0"/>
              <a:t>přiměřené „</a:t>
            </a:r>
            <a:r>
              <a:rPr lang="cs-CZ" sz="2000" b="1" dirty="0" err="1"/>
              <a:t>tužkovné</a:t>
            </a:r>
            <a:r>
              <a:rPr lang="cs-CZ" sz="2000" b="1" dirty="0"/>
              <a:t>“ </a:t>
            </a:r>
            <a:r>
              <a:rPr lang="cs-CZ" sz="2000" dirty="0"/>
              <a:t>jako jednorázovou odměnu za podání (a také za případné získání projektů). </a:t>
            </a:r>
          </a:p>
          <a:p>
            <a:r>
              <a:rPr lang="cs-CZ" sz="2000" dirty="0"/>
              <a:t>V případě GAČR jde, mimo jiné, i o velmi </a:t>
            </a:r>
            <a:r>
              <a:rPr lang="cs-CZ" sz="2000" b="1" dirty="0"/>
              <a:t>užitečnou službu</a:t>
            </a:r>
            <a:r>
              <a:rPr lang="cs-CZ" sz="2000" dirty="0"/>
              <a:t> české matematické komunitě (v minulých letech byl financován jeden projekt z cca 4 – 6 podaných). </a:t>
            </a:r>
          </a:p>
          <a:p>
            <a:r>
              <a:rPr lang="cs-CZ" sz="2000" dirty="0"/>
              <a:t>U ambiciózních projektů (ERC, EXPRO, IGA MASH, atd.) jde i o </a:t>
            </a:r>
            <a:r>
              <a:rPr lang="cs-CZ" sz="2000" b="1" dirty="0"/>
              <a:t>výrazné PR </a:t>
            </a:r>
            <a:r>
              <a:rPr lang="cs-CZ" sz="2000" dirty="0"/>
              <a:t>pro ústav. </a:t>
            </a:r>
          </a:p>
        </p:txBody>
      </p:sp>
    </p:spTree>
    <p:extLst>
      <p:ext uri="{BB962C8B-B14F-4D97-AF65-F5344CB8AC3E}">
        <p14:creationId xmlns:p14="http://schemas.microsoft.com/office/powerpoint/2010/main" val="15545272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patí 1">
            <a:extLst>
              <a:ext uri="{FF2B5EF4-FFF2-40B4-BE49-F238E27FC236}">
                <a16:creationId xmlns:a16="http://schemas.microsoft.com/office/drawing/2014/main" id="{DC81B8F8-1A12-4D95-9243-0164853964E1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Ústav matematiky a statistiky, prosinec 2020</a:t>
            </a:r>
            <a:endParaRPr lang="cs-CZ" dirty="0"/>
          </a:p>
        </p:txBody>
      </p:sp>
      <p:sp>
        <p:nvSpPr>
          <p:cNvPr id="3" name="Zástupný symbol pro číslo snímku 2">
            <a:extLst>
              <a:ext uri="{FF2B5EF4-FFF2-40B4-BE49-F238E27FC236}">
                <a16:creationId xmlns:a16="http://schemas.microsoft.com/office/drawing/2014/main" id="{8A5245DB-D0C0-402C-A7C0-85AE91A4A262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970407D-EE58-4A0B-824B-1D3AE42DD9CF}" type="slidenum">
              <a:rPr lang="cs-CZ" altLang="cs-CZ" smtClean="0"/>
              <a:pPr/>
              <a:t>9</a:t>
            </a:fld>
            <a:endParaRPr lang="cs-CZ" altLang="cs-CZ" dirty="0"/>
          </a:p>
        </p:txBody>
      </p:sp>
      <p:sp>
        <p:nvSpPr>
          <p:cNvPr id="4" name="Nadpis 3">
            <a:extLst>
              <a:ext uri="{FF2B5EF4-FFF2-40B4-BE49-F238E27FC236}">
                <a16:creationId xmlns:a16="http://schemas.microsoft.com/office/drawing/2014/main" id="{F3DAA3C5-028A-4ADE-89C4-5E16B54CC4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2. Organizační záležitosti</a:t>
            </a:r>
          </a:p>
        </p:txBody>
      </p:sp>
    </p:spTree>
    <p:extLst>
      <p:ext uri="{BB962C8B-B14F-4D97-AF65-F5344CB8AC3E}">
        <p14:creationId xmlns:p14="http://schemas.microsoft.com/office/powerpoint/2010/main" val="1587596417"/>
      </p:ext>
    </p:extLst>
  </p:cSld>
  <p:clrMapOvr>
    <a:masterClrMapping/>
  </p:clrMapOvr>
</p:sld>
</file>

<file path=ppt/theme/theme1.xml><?xml version="1.0" encoding="utf-8"?>
<a:theme xmlns:a="http://schemas.openxmlformats.org/drawingml/2006/main" name="Prezentace_MU_CZ">
  <a:themeElements>
    <a:clrScheme name="MUNI MED">
      <a:dk1>
        <a:srgbClr val="000000"/>
      </a:dk1>
      <a:lt1>
        <a:srgbClr val="FFFFFF"/>
      </a:lt1>
      <a:dk2>
        <a:srgbClr val="0000DC"/>
      </a:dk2>
      <a:lt2>
        <a:srgbClr val="FFC000"/>
      </a:lt2>
      <a:accent1>
        <a:srgbClr val="0000DC"/>
      </a:accent1>
      <a:accent2>
        <a:srgbClr val="F01928"/>
      </a:accent2>
      <a:accent3>
        <a:srgbClr val="00AF3F"/>
      </a:accent3>
      <a:accent4>
        <a:srgbClr val="4BC8FF"/>
      </a:accent4>
      <a:accent5>
        <a:srgbClr val="FF7300"/>
      </a:accent5>
      <a:accent6>
        <a:srgbClr val="B9006E"/>
      </a:accent6>
      <a:hlink>
        <a:srgbClr val="0000DC"/>
      </a:hlink>
      <a:folHlink>
        <a:srgbClr val="5AC8AF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cs-CZ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Směsi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měsi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měsi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měsi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zentace-SCI-HR-CZ.potx" id="{D0649A33-B6CA-4105-9438-C54C3517DA68}" vid="{A4D183C9-CC4D-47B8-9683-9AA6249CE19E}"/>
    </a:ext>
  </a:extLst>
</a:theme>
</file>

<file path=ppt/theme/theme2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D8058EBC04C5494297F071FAAA362FA8" ma:contentTypeVersion="12" ma:contentTypeDescription="Vytvoří nový dokument" ma:contentTypeScope="" ma:versionID="f849d183c16bf827a713bfb98d973fcd">
  <xsd:schema xmlns:xsd="http://www.w3.org/2001/XMLSchema" xmlns:xs="http://www.w3.org/2001/XMLSchema" xmlns:p="http://schemas.microsoft.com/office/2006/metadata/properties" xmlns:ns2="b0fbe9a5-8643-4295-bd17-2d686a448b22" xmlns:ns3="291c7a7e-e635-4e18-aaae-071bbe419dbc" targetNamespace="http://schemas.microsoft.com/office/2006/metadata/properties" ma:root="true" ma:fieldsID="a8e615219e9cbc63714a06b0002bf92c" ns2:_="" ns3:_="">
    <xsd:import namespace="b0fbe9a5-8643-4295-bd17-2d686a448b22"/>
    <xsd:import namespace="291c7a7e-e635-4e18-aaae-071bbe419db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0fbe9a5-8643-4295-bd17-2d686a448b2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91c7a7e-e635-4e18-aaae-071bbe419dbc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dílí se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dílené s podrobnostmi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D4BE5469-61B0-4D5F-A3D4-E5844B123C0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165E769-D43C-43DC-91B7-21865FF7F232}">
  <ds:schemaRefs>
    <ds:schemaRef ds:uri="291c7a7e-e635-4e18-aaae-071bbe419dbc"/>
    <ds:schemaRef ds:uri="b0fbe9a5-8643-4295-bd17-2d686a448b22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2131CD82-B82F-4214-912B-2FB5DB30B962}">
  <ds:schemaRefs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b0fbe9a5-8643-4295-bd17-2d686a448b22"/>
    <ds:schemaRef ds:uri="http://purl.org/dc/elements/1.1/"/>
    <ds:schemaRef ds:uri="291c7a7e-e635-4e18-aaae-071bbe419dbc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Prezentace-SCI-HR-CZ</Template>
  <TotalTime>29763</TotalTime>
  <Words>736</Words>
  <Application>Microsoft Office PowerPoint</Application>
  <PresentationFormat>Širokoúhlá obrazovka</PresentationFormat>
  <Paragraphs>74</Paragraphs>
  <Slides>13</Slides>
  <Notes>11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7" baseType="lpstr">
      <vt:lpstr>Arial</vt:lpstr>
      <vt:lpstr>Tahoma</vt:lpstr>
      <vt:lpstr>Wingdings</vt:lpstr>
      <vt:lpstr>Prezentace_MU_CZ</vt:lpstr>
      <vt:lpstr>Zpráva ředitele Ústavu matematiky a statistiky “on-line” shromáždění ústavu, prosinec 2020     Jan Slovák </vt:lpstr>
      <vt:lpstr>1. Hospodaření a rozvoj ústavu</vt:lpstr>
      <vt:lpstr>Hospodaření ústavu v roce 2020</vt:lpstr>
      <vt:lpstr>Hospodaření ústavu v roce 2020</vt:lpstr>
      <vt:lpstr>Hospodaření ústavu – rozvoj během 2020</vt:lpstr>
      <vt:lpstr>Hospodaření a rozvoj ústavu – výhled pro 2021</vt:lpstr>
      <vt:lpstr>K projektům podávaným během 2021:</vt:lpstr>
      <vt:lpstr>Další informace k projektům během 2021</vt:lpstr>
      <vt:lpstr>2. Organizační záležitosti</vt:lpstr>
      <vt:lpstr>Hodnocení pracovníků ústavu</vt:lpstr>
      <vt:lpstr>Hodnocení pracovníků ústavu</vt:lpstr>
      <vt:lpstr>Výuka v době „covidové“</vt:lpstr>
      <vt:lpstr>Thanks for your work and care !   (and looking forward to seeing you in the online discussion soon…)   </vt:lpstr>
    </vt:vector>
  </TitlesOfParts>
  <Company>PriF MU Brno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Personální strategie na Přírodovědecké fakultě MU</dc:title>
  <dc:creator>Barbora Wahlová</dc:creator>
  <cp:lastModifiedBy>Jan Slovak</cp:lastModifiedBy>
  <cp:revision>555</cp:revision>
  <cp:lastPrinted>2020-09-14T10:04:45Z</cp:lastPrinted>
  <dcterms:created xsi:type="dcterms:W3CDTF">2019-10-17T11:15:04Z</dcterms:created>
  <dcterms:modified xsi:type="dcterms:W3CDTF">2020-12-08T07:27:02Z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0x010100D8058EBC04C5494297F071FAAA362FA8</vt:lpwstr>
  </property>
</Properties>
</file>

<file path=docProps/thumbnail.jpeg>
</file>