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76" r:id="rId10"/>
    <p:sldId id="257" r:id="rId11"/>
    <p:sldId id="258" r:id="rId12"/>
    <p:sldId id="259" r:id="rId13"/>
    <p:sldId id="260" r:id="rId14"/>
    <p:sldId id="273" r:id="rId15"/>
    <p:sldId id="261" r:id="rId16"/>
    <p:sldId id="262" r:id="rId17"/>
    <p:sldId id="274" r:id="rId18"/>
    <p:sldId id="263" r:id="rId19"/>
    <p:sldId id="275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antini.cz/index-en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mekmilotice.cz/virtualni-prohlidka-2/" TargetMode="External"/><Relationship Id="rId2" Type="http://schemas.openxmlformats.org/officeDocument/2006/relationships/hyperlink" Target="http://www.zamek-vranov.cz/en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843808" y="404664"/>
            <a:ext cx="6048672" cy="4824536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Baroque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err="1" smtClean="0"/>
              <a:t>Enlightenment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reforms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18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century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635896" y="5445224"/>
            <a:ext cx="5114778" cy="669200"/>
          </a:xfrm>
        </p:spPr>
        <p:txBody>
          <a:bodyPr/>
          <a:lstStyle/>
          <a:p>
            <a:r>
              <a:rPr lang="cs-CZ" dirty="0" smtClean="0"/>
              <a:t>Jana Hrabcova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4320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around</a:t>
            </a:r>
            <a:r>
              <a:rPr lang="cs-CZ" sz="2800" dirty="0" smtClean="0"/>
              <a:t> 1700</a:t>
            </a:r>
            <a:endParaRPr lang="cs-CZ" sz="2800" dirty="0"/>
          </a:p>
        </p:txBody>
      </p:sp>
      <p:pic>
        <p:nvPicPr>
          <p:cNvPr id="16387" name="Zástupný symbol pro obsah 8" descr="800px-Europe,_1700_-_17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92150"/>
            <a:ext cx="8597900" cy="5868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576064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 smtClean="0"/>
              <a:t>Habsburg</a:t>
            </a:r>
            <a:r>
              <a:rPr lang="cs-CZ" sz="2800" dirty="0" smtClean="0"/>
              <a:t> Monarchy in 18</a:t>
            </a:r>
            <a:r>
              <a:rPr lang="cs-CZ" sz="2800" baseline="30000" dirty="0" smtClean="0"/>
              <a:t>th</a:t>
            </a:r>
            <a:r>
              <a:rPr lang="cs-CZ" sz="2800" dirty="0" smtClean="0"/>
              <a:t> </a:t>
            </a:r>
            <a:r>
              <a:rPr lang="cs-CZ" sz="2800" dirty="0" err="1" smtClean="0"/>
              <a:t>century</a:t>
            </a:r>
            <a:endParaRPr lang="cs-CZ" sz="2800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5544616" cy="554439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200" b="1" dirty="0" err="1" smtClean="0"/>
              <a:t>Joseph</a:t>
            </a:r>
            <a:r>
              <a:rPr lang="cs-CZ" sz="2200" b="1" dirty="0" smtClean="0"/>
              <a:t> I (1705–1711)</a:t>
            </a:r>
          </a:p>
          <a:p>
            <a:pPr eaLnBrk="1" hangingPunct="1">
              <a:buNone/>
            </a:pPr>
            <a:endParaRPr lang="cs-CZ" sz="2200" b="1" dirty="0" smtClean="0"/>
          </a:p>
          <a:p>
            <a:pPr eaLnBrk="1" hangingPunct="1"/>
            <a:r>
              <a:rPr lang="cs-CZ" sz="2200" b="1" dirty="0" smtClean="0"/>
              <a:t>Charles VI (1711–1740) </a:t>
            </a:r>
          </a:p>
          <a:p>
            <a:pPr eaLnBrk="1" hangingPunct="1"/>
            <a:r>
              <a:rPr lang="cs-CZ" sz="2200" dirty="0" smtClean="0"/>
              <a:t>a </a:t>
            </a:r>
            <a:r>
              <a:rPr lang="cs-CZ" sz="2200" dirty="0" err="1" smtClean="0"/>
              <a:t>dynastic</a:t>
            </a:r>
            <a:r>
              <a:rPr lang="cs-CZ" sz="2200" dirty="0" smtClean="0"/>
              <a:t> </a:t>
            </a:r>
            <a:r>
              <a:rPr lang="cs-CZ" sz="2200" dirty="0" err="1" smtClean="0"/>
              <a:t>crisis</a:t>
            </a:r>
            <a:r>
              <a:rPr lang="cs-CZ" sz="2200" dirty="0" smtClean="0"/>
              <a:t> - no </a:t>
            </a:r>
            <a:r>
              <a:rPr lang="cs-CZ" sz="2200" dirty="0" err="1" smtClean="0"/>
              <a:t>living</a:t>
            </a:r>
            <a:r>
              <a:rPr lang="cs-CZ" sz="2200" dirty="0" smtClean="0"/>
              <a:t> male </a:t>
            </a:r>
            <a:r>
              <a:rPr lang="cs-CZ" sz="2200" dirty="0" err="1" smtClean="0"/>
              <a:t>heirs</a:t>
            </a:r>
            <a:endParaRPr lang="cs-CZ" sz="2200" dirty="0" smtClean="0"/>
          </a:p>
          <a:p>
            <a:pPr eaLnBrk="1" hangingPunct="1"/>
            <a:r>
              <a:rPr lang="cs-CZ" sz="2200" dirty="0" smtClean="0"/>
              <a:t>1713 –</a:t>
            </a:r>
            <a:r>
              <a:rPr lang="cs-CZ" sz="2200" b="1" i="1" dirty="0" err="1" smtClean="0"/>
              <a:t>Pragmatic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Sanction</a:t>
            </a:r>
            <a:r>
              <a:rPr lang="cs-CZ" sz="2200" dirty="0" smtClean="0"/>
              <a:t> </a:t>
            </a:r>
          </a:p>
          <a:p>
            <a:pPr eaLnBrk="1" hangingPunct="1"/>
            <a:r>
              <a:rPr lang="cs-CZ" sz="2200" dirty="0" smtClean="0"/>
              <a:t>a </a:t>
            </a:r>
            <a:r>
              <a:rPr lang="cs-CZ" sz="2200" dirty="0" err="1" smtClean="0"/>
              <a:t>law</a:t>
            </a:r>
            <a:r>
              <a:rPr lang="cs-CZ" sz="2200" dirty="0" smtClean="0"/>
              <a:t> </a:t>
            </a:r>
            <a:r>
              <a:rPr lang="cs-CZ" sz="2200" dirty="0" err="1" smtClean="0"/>
              <a:t>which</a:t>
            </a:r>
            <a:r>
              <a:rPr lang="cs-CZ" sz="2200" dirty="0" smtClean="0"/>
              <a:t> </a:t>
            </a:r>
            <a:r>
              <a:rPr lang="cs-CZ" sz="2200" dirty="0" err="1" smtClean="0"/>
              <a:t>ensured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succession</a:t>
            </a:r>
            <a:r>
              <a:rPr lang="cs-CZ" sz="2200" dirty="0" smtClean="0"/>
              <a:t> by </a:t>
            </a:r>
            <a:r>
              <a:rPr lang="cs-CZ" sz="2200" dirty="0" err="1" smtClean="0"/>
              <a:t>female</a:t>
            </a:r>
            <a:r>
              <a:rPr lang="cs-CZ" sz="2200" dirty="0" smtClean="0"/>
              <a:t> </a:t>
            </a:r>
            <a:r>
              <a:rPr lang="cs-CZ" sz="2200" dirty="0" err="1" smtClean="0"/>
              <a:t>family</a:t>
            </a:r>
            <a:r>
              <a:rPr lang="cs-CZ" sz="2200" dirty="0" smtClean="0"/>
              <a:t> </a:t>
            </a:r>
            <a:r>
              <a:rPr lang="cs-CZ" sz="2200" dirty="0" err="1" smtClean="0"/>
              <a:t>members</a:t>
            </a:r>
            <a:r>
              <a:rPr lang="cs-CZ" sz="2200" dirty="0" smtClean="0"/>
              <a:t> </a:t>
            </a:r>
            <a:r>
              <a:rPr lang="cs-CZ" sz="2200" dirty="0" err="1" smtClean="0"/>
              <a:t>if</a:t>
            </a:r>
            <a:r>
              <a:rPr lang="cs-CZ" sz="2200" dirty="0" smtClean="0"/>
              <a:t> </a:t>
            </a:r>
            <a:r>
              <a:rPr lang="cs-CZ" sz="2200" dirty="0" err="1" smtClean="0"/>
              <a:t>there</a:t>
            </a:r>
            <a:r>
              <a:rPr lang="cs-CZ" sz="2200" dirty="0" smtClean="0"/>
              <a:t> </a:t>
            </a:r>
            <a:r>
              <a:rPr lang="cs-CZ" sz="2200" dirty="0" err="1" smtClean="0"/>
              <a:t>were</a:t>
            </a:r>
            <a:r>
              <a:rPr lang="cs-CZ" sz="2200" dirty="0" smtClean="0"/>
              <a:t> no male </a:t>
            </a:r>
            <a:r>
              <a:rPr lang="cs-CZ" sz="2200" dirty="0" err="1" smtClean="0"/>
              <a:t>heirs</a:t>
            </a:r>
            <a:endParaRPr lang="cs-CZ" sz="2200" dirty="0" smtClean="0"/>
          </a:p>
          <a:p>
            <a:pPr eaLnBrk="1" hangingPunct="1"/>
            <a:r>
              <a:rPr lang="cs-CZ" sz="2200" dirty="0" err="1" smtClean="0"/>
              <a:t>ensuring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b="1" i="1" dirty="0" smtClean="0"/>
              <a:t> </a:t>
            </a:r>
            <a:r>
              <a:rPr lang="cs-CZ" sz="2200" b="1" i="1" dirty="0" err="1" smtClean="0"/>
              <a:t>indivisibility</a:t>
            </a:r>
            <a:r>
              <a:rPr lang="cs-CZ" sz="2200" b="1" i="1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Habsburg</a:t>
            </a:r>
            <a:r>
              <a:rPr lang="cs-CZ" sz="2200" dirty="0" smtClean="0"/>
              <a:t> Empire (</a:t>
            </a:r>
            <a:r>
              <a:rPr lang="cs-CZ" sz="2200" dirty="0" err="1" smtClean="0"/>
              <a:t>Austrian</a:t>
            </a:r>
            <a:r>
              <a:rPr lang="cs-CZ" sz="2200" dirty="0" smtClean="0"/>
              <a:t> </a:t>
            </a:r>
            <a:r>
              <a:rPr lang="cs-CZ" sz="2200" dirty="0" err="1" smtClean="0"/>
              <a:t>Lands</a:t>
            </a:r>
            <a:r>
              <a:rPr lang="cs-CZ" sz="2200" dirty="0" smtClean="0"/>
              <a:t>,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Lands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Bohemian </a:t>
            </a:r>
            <a:r>
              <a:rPr lang="cs-CZ" sz="2200" dirty="0" err="1" smtClean="0"/>
              <a:t>Crown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Hungary</a:t>
            </a:r>
            <a:r>
              <a:rPr lang="cs-CZ" sz="2200" dirty="0" smtClean="0"/>
              <a:t>) -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Habsburg</a:t>
            </a:r>
            <a:r>
              <a:rPr lang="cs-CZ" sz="2200" dirty="0" smtClean="0"/>
              <a:t> </a:t>
            </a:r>
            <a:r>
              <a:rPr lang="cs-CZ" sz="2200" dirty="0" err="1" smtClean="0"/>
              <a:t>ruler</a:t>
            </a:r>
            <a:r>
              <a:rPr lang="cs-CZ" sz="2200" dirty="0" smtClean="0"/>
              <a:t> </a:t>
            </a:r>
            <a:r>
              <a:rPr lang="cs-CZ" sz="2200" dirty="0" err="1" smtClean="0"/>
              <a:t>ruled</a:t>
            </a:r>
            <a:r>
              <a:rPr lang="cs-CZ" sz="2200" dirty="0" smtClean="0"/>
              <a:t> as a </a:t>
            </a:r>
            <a:r>
              <a:rPr lang="cs-CZ" sz="2200" dirty="0" err="1" smtClean="0"/>
              <a:t>hereditary</a:t>
            </a:r>
            <a:r>
              <a:rPr lang="cs-CZ" sz="2200" dirty="0" smtClean="0"/>
              <a:t> sovereign</a:t>
            </a:r>
          </a:p>
          <a:p>
            <a:pPr eaLnBrk="1" hangingPunct="1"/>
            <a:r>
              <a:rPr lang="cs-CZ" sz="2200" dirty="0" err="1" smtClean="0"/>
              <a:t>Recognized</a:t>
            </a:r>
            <a:r>
              <a:rPr lang="cs-CZ" sz="2200" dirty="0" smtClean="0"/>
              <a:t> by most </a:t>
            </a:r>
            <a:r>
              <a:rPr lang="cs-CZ" sz="2200" dirty="0" err="1" smtClean="0"/>
              <a:t>European</a:t>
            </a:r>
            <a:r>
              <a:rPr lang="cs-CZ" sz="2200" dirty="0" smtClean="0"/>
              <a:t> </a:t>
            </a:r>
            <a:r>
              <a:rPr lang="cs-CZ" sz="2200" dirty="0" err="1" smtClean="0"/>
              <a:t>governments</a:t>
            </a:r>
            <a:r>
              <a:rPr lang="cs-CZ" sz="2200" dirty="0" smtClean="0"/>
              <a:t> as </a:t>
            </a:r>
            <a:r>
              <a:rPr lang="cs-CZ" sz="2200" dirty="0" err="1" smtClean="0"/>
              <a:t>an</a:t>
            </a:r>
            <a:r>
              <a:rPr lang="cs-CZ" sz="2200" dirty="0" smtClean="0"/>
              <a:t> </a:t>
            </a:r>
            <a:r>
              <a:rPr lang="cs-CZ" sz="2200" dirty="0" err="1" smtClean="0"/>
              <a:t>iternationally</a:t>
            </a:r>
            <a:r>
              <a:rPr lang="cs-CZ" sz="2200" dirty="0" smtClean="0"/>
              <a:t> </a:t>
            </a:r>
            <a:r>
              <a:rPr lang="cs-CZ" sz="2200" dirty="0" err="1" smtClean="0"/>
              <a:t>valid</a:t>
            </a:r>
            <a:r>
              <a:rPr lang="cs-CZ" sz="2200" dirty="0" smtClean="0"/>
              <a:t> </a:t>
            </a:r>
            <a:r>
              <a:rPr lang="cs-CZ" sz="2200" dirty="0" err="1" smtClean="0"/>
              <a:t>document</a:t>
            </a:r>
            <a:endParaRPr lang="cs-CZ" sz="2200" dirty="0" smtClean="0"/>
          </a:p>
          <a:p>
            <a:pPr eaLnBrk="1" hangingPunct="1"/>
            <a:endParaRPr lang="cs-CZ" sz="2200" dirty="0" smtClean="0"/>
          </a:p>
          <a:p>
            <a:pPr eaLnBrk="1" hangingPunct="1"/>
            <a:r>
              <a:rPr lang="cs-CZ" sz="2200" dirty="0" err="1" smtClean="0"/>
              <a:t>the</a:t>
            </a:r>
            <a:r>
              <a:rPr lang="cs-CZ" sz="2200" dirty="0" smtClean="0"/>
              <a:t> re-</a:t>
            </a:r>
            <a:r>
              <a:rPr lang="cs-CZ" sz="2200" dirty="0" err="1" smtClean="0"/>
              <a:t>Catholization</a:t>
            </a:r>
            <a:r>
              <a:rPr lang="cs-CZ" sz="2200" dirty="0" smtClean="0"/>
              <a:t> </a:t>
            </a:r>
            <a:r>
              <a:rPr lang="cs-CZ" sz="2200" dirty="0" err="1" smtClean="0"/>
              <a:t>pressure</a:t>
            </a:r>
            <a:r>
              <a:rPr lang="cs-CZ" sz="2200" dirty="0" smtClean="0"/>
              <a:t> </a:t>
            </a:r>
            <a:r>
              <a:rPr lang="cs-CZ" sz="2200" dirty="0" err="1" smtClean="0"/>
              <a:t>increased</a:t>
            </a:r>
            <a:r>
              <a:rPr lang="cs-CZ" sz="2200" dirty="0" smtClean="0"/>
              <a:t> </a:t>
            </a:r>
          </a:p>
          <a:p>
            <a:pPr eaLnBrk="1" hangingPunct="1"/>
            <a:r>
              <a:rPr lang="cs-CZ" sz="2200" dirty="0" smtClean="0"/>
              <a:t>1737–1739 – </a:t>
            </a:r>
            <a:r>
              <a:rPr lang="cs-CZ" sz="2200" dirty="0" err="1" smtClean="0"/>
              <a:t>war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Ottoman</a:t>
            </a:r>
            <a:r>
              <a:rPr lang="cs-CZ" sz="2200" dirty="0" smtClean="0"/>
              <a:t> Empire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5" name="Zástupný symbol pro obsah 4" descr="250px-Karel_V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412776"/>
            <a:ext cx="2880320" cy="4527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4320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smtClean="0"/>
              <a:t>Maria </a:t>
            </a:r>
            <a:r>
              <a:rPr lang="cs-CZ" sz="2800" dirty="0" err="1" smtClean="0"/>
              <a:t>theresa</a:t>
            </a:r>
            <a:r>
              <a:rPr lang="cs-CZ" sz="2800" dirty="0" smtClean="0"/>
              <a:t> (1740 – 1780)</a:t>
            </a:r>
            <a:endParaRPr lang="cs-CZ" sz="2800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836613"/>
            <a:ext cx="5184775" cy="58324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z="2000" dirty="0" err="1" smtClean="0"/>
              <a:t>born</a:t>
            </a:r>
            <a:r>
              <a:rPr lang="cs-CZ" sz="2000" dirty="0" smtClean="0"/>
              <a:t> in 1717</a:t>
            </a:r>
          </a:p>
          <a:p>
            <a:pPr eaLnBrk="1" hangingPunct="1"/>
            <a:r>
              <a:rPr lang="cs-CZ" sz="2000" dirty="0" smtClean="0"/>
              <a:t>Her </a:t>
            </a:r>
            <a:r>
              <a:rPr lang="cs-CZ" sz="2000" dirty="0" err="1" smtClean="0"/>
              <a:t>husband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b="1" dirty="0" err="1" smtClean="0"/>
              <a:t>Francis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Stephen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Lorraine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Holy</a:t>
            </a:r>
            <a:r>
              <a:rPr lang="cs-CZ" sz="2000" dirty="0" smtClean="0"/>
              <a:t> Roman </a:t>
            </a:r>
            <a:r>
              <a:rPr lang="cs-CZ" sz="2000" dirty="0" err="1" smtClean="0"/>
              <a:t>Emperor</a:t>
            </a:r>
            <a:r>
              <a:rPr lang="cs-CZ" sz="2000" dirty="0" smtClean="0"/>
              <a:t> </a:t>
            </a:r>
            <a:r>
              <a:rPr lang="cs-CZ" sz="2000" dirty="0" err="1" smtClean="0"/>
              <a:t>since</a:t>
            </a:r>
            <a:r>
              <a:rPr lang="cs-CZ" sz="2000" dirty="0" smtClean="0"/>
              <a:t> 1745)</a:t>
            </a:r>
          </a:p>
          <a:p>
            <a:pPr eaLnBrk="1" hangingPunct="1"/>
            <a:r>
              <a:rPr lang="cs-CZ" sz="2000" dirty="0" err="1" smtClean="0"/>
              <a:t>They</a:t>
            </a:r>
            <a:r>
              <a:rPr lang="cs-CZ" sz="2000" dirty="0" smtClean="0"/>
              <a:t> had 16 </a:t>
            </a:r>
            <a:r>
              <a:rPr lang="cs-CZ" sz="2000" dirty="0" err="1" smtClean="0"/>
              <a:t>children</a:t>
            </a:r>
            <a:r>
              <a:rPr lang="cs-CZ" sz="2000" dirty="0" smtClean="0"/>
              <a:t>, 13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them</a:t>
            </a:r>
            <a:r>
              <a:rPr lang="cs-CZ" sz="2000" dirty="0" smtClean="0"/>
              <a:t> </a:t>
            </a:r>
            <a:r>
              <a:rPr lang="cs-CZ" sz="2000" dirty="0" err="1" smtClean="0"/>
              <a:t>survived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her </a:t>
            </a:r>
            <a:r>
              <a:rPr lang="cs-CZ" sz="2000" dirty="0" err="1" smtClean="0"/>
              <a:t>right</a:t>
            </a:r>
            <a:r>
              <a:rPr lang="cs-CZ" sz="2000" dirty="0" smtClean="0"/>
              <a:t> to rule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based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Pragmatic</a:t>
            </a:r>
            <a:r>
              <a:rPr lang="cs-CZ" sz="2000" dirty="0" smtClean="0"/>
              <a:t> </a:t>
            </a:r>
            <a:r>
              <a:rPr lang="cs-CZ" sz="2000" dirty="0" err="1" smtClean="0"/>
              <a:t>Sanction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1713,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after</a:t>
            </a:r>
            <a:r>
              <a:rPr lang="cs-CZ" sz="2000" dirty="0" smtClean="0"/>
              <a:t> Charles´ </a:t>
            </a:r>
            <a:r>
              <a:rPr lang="cs-CZ" sz="2000" dirty="0" err="1" smtClean="0"/>
              <a:t>death</a:t>
            </a:r>
            <a:r>
              <a:rPr lang="cs-CZ" sz="2000" dirty="0" smtClean="0"/>
              <a:t> </a:t>
            </a:r>
            <a:r>
              <a:rPr lang="cs-CZ" sz="2000" dirty="0" err="1" smtClean="0"/>
              <a:t>some</a:t>
            </a:r>
            <a:r>
              <a:rPr lang="cs-CZ" sz="2000" dirty="0" smtClean="0"/>
              <a:t> </a:t>
            </a:r>
            <a:r>
              <a:rPr lang="cs-CZ" sz="2000" dirty="0" err="1" smtClean="0"/>
              <a:t>rulers</a:t>
            </a:r>
            <a:r>
              <a:rPr lang="cs-CZ" sz="2000" dirty="0" smtClean="0"/>
              <a:t> </a:t>
            </a:r>
            <a:r>
              <a:rPr lang="cs-CZ" sz="2000" dirty="0" err="1" smtClean="0"/>
              <a:t>challenged</a:t>
            </a:r>
            <a:r>
              <a:rPr lang="cs-CZ" sz="2000" dirty="0" smtClean="0"/>
              <a:t> </a:t>
            </a:r>
            <a:r>
              <a:rPr lang="cs-CZ" sz="2000" dirty="0" err="1" smtClean="0"/>
              <a:t>its</a:t>
            </a:r>
            <a:r>
              <a:rPr lang="cs-CZ" sz="2000" dirty="0" smtClean="0"/>
              <a:t> validity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presented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claims</a:t>
            </a:r>
            <a:r>
              <a:rPr lang="cs-CZ" sz="2000" dirty="0" smtClean="0"/>
              <a:t> to </a:t>
            </a:r>
            <a:r>
              <a:rPr lang="cs-CZ" sz="2000" dirty="0" err="1" smtClean="0"/>
              <a:t>Habsburg</a:t>
            </a:r>
            <a:r>
              <a:rPr lang="cs-CZ" sz="2000" dirty="0" smtClean="0"/>
              <a:t> </a:t>
            </a:r>
            <a:r>
              <a:rPr lang="cs-CZ" sz="2000" dirty="0" err="1" smtClean="0"/>
              <a:t>lands</a:t>
            </a:r>
            <a:endParaRPr lang="cs-CZ" sz="2000" dirty="0" smtClean="0"/>
          </a:p>
          <a:p>
            <a:pPr eaLnBrk="1" hangingPunct="1"/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War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Austrian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Succession</a:t>
            </a:r>
            <a:r>
              <a:rPr lang="cs-CZ" sz="2000" b="1" dirty="0" smtClean="0"/>
              <a:t> </a:t>
            </a:r>
            <a:r>
              <a:rPr lang="cs-CZ" sz="2000" dirty="0" smtClean="0"/>
              <a:t>in 1740–1748</a:t>
            </a:r>
          </a:p>
          <a:p>
            <a:pPr eaLnBrk="1" hangingPunct="1"/>
            <a:r>
              <a:rPr lang="cs-CZ" sz="2000" dirty="0" err="1" smtClean="0"/>
              <a:t>she</a:t>
            </a:r>
            <a:r>
              <a:rPr lang="cs-CZ" sz="2000" dirty="0" smtClean="0"/>
              <a:t> </a:t>
            </a:r>
            <a:r>
              <a:rPr lang="cs-CZ" sz="2000" dirty="0" err="1" smtClean="0"/>
              <a:t>managed</a:t>
            </a:r>
            <a:r>
              <a:rPr lang="cs-CZ" sz="2000" dirty="0" smtClean="0"/>
              <a:t> to </a:t>
            </a:r>
            <a:r>
              <a:rPr lang="cs-CZ" sz="2000" dirty="0" err="1" smtClean="0"/>
              <a:t>defend</a:t>
            </a:r>
            <a:r>
              <a:rPr lang="cs-CZ" sz="2000" dirty="0" smtClean="0"/>
              <a:t> </a:t>
            </a:r>
            <a:r>
              <a:rPr lang="cs-CZ" sz="2000" dirty="0" err="1" smtClean="0"/>
              <a:t>almost</a:t>
            </a:r>
            <a:r>
              <a:rPr lang="cs-CZ" sz="2000" dirty="0" smtClean="0"/>
              <a:t> her </a:t>
            </a:r>
            <a:r>
              <a:rPr lang="cs-CZ" sz="2000" dirty="0" err="1" smtClean="0"/>
              <a:t>entire</a:t>
            </a:r>
            <a:r>
              <a:rPr lang="cs-CZ" sz="2000" dirty="0" smtClean="0"/>
              <a:t> </a:t>
            </a:r>
            <a:r>
              <a:rPr lang="cs-CZ" sz="2000" dirty="0" err="1" smtClean="0"/>
              <a:t>heritage</a:t>
            </a:r>
            <a:r>
              <a:rPr lang="cs-CZ" sz="2000" dirty="0" smtClean="0"/>
              <a:t>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clear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necessary</a:t>
            </a:r>
            <a:r>
              <a:rPr lang="cs-CZ" sz="2000" dirty="0" smtClean="0"/>
              <a:t> to put a </a:t>
            </a:r>
            <a:r>
              <a:rPr lang="cs-CZ" sz="2000" dirty="0" err="1" smtClean="0"/>
              <a:t>big</a:t>
            </a:r>
            <a:r>
              <a:rPr lang="cs-CZ" sz="2000" dirty="0" smtClean="0"/>
              <a:t> </a:t>
            </a:r>
            <a:r>
              <a:rPr lang="cs-CZ" sz="2000" dirty="0" err="1" smtClean="0"/>
              <a:t>effort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perfecting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reforms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endParaRPr lang="cs-CZ" sz="2000" dirty="0" smtClean="0"/>
          </a:p>
          <a:p>
            <a:pPr eaLnBrk="1" hangingPunct="1"/>
            <a:r>
              <a:rPr lang="cs-CZ" sz="2000" b="1" dirty="0" err="1" smtClean="0"/>
              <a:t>Seven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Years</a:t>
            </a:r>
            <a:r>
              <a:rPr lang="cs-CZ" sz="2000" b="1" dirty="0" smtClean="0"/>
              <a:t>´ </a:t>
            </a:r>
            <a:r>
              <a:rPr lang="cs-CZ" sz="2000" b="1" dirty="0" err="1" smtClean="0"/>
              <a:t>War</a:t>
            </a:r>
            <a:r>
              <a:rPr lang="cs-CZ" sz="2000" b="1" dirty="0" smtClean="0"/>
              <a:t> </a:t>
            </a:r>
            <a:r>
              <a:rPr lang="cs-CZ" sz="2000" dirty="0" smtClean="0"/>
              <a:t>(1756–1763) - </a:t>
            </a:r>
            <a:r>
              <a:rPr lang="cs-CZ" sz="2000" dirty="0" err="1" smtClean="0"/>
              <a:t>Frederick</a:t>
            </a:r>
            <a:r>
              <a:rPr lang="cs-CZ" sz="2000" dirty="0" smtClean="0"/>
              <a:t> II </a:t>
            </a:r>
            <a:r>
              <a:rPr lang="cs-CZ" sz="2000" dirty="0" err="1" smtClean="0"/>
              <a:t>invaded</a:t>
            </a:r>
            <a:r>
              <a:rPr lang="cs-CZ" sz="2000" dirty="0" smtClean="0"/>
              <a:t> Bohemia </a:t>
            </a:r>
            <a:r>
              <a:rPr lang="cs-CZ" sz="2000" dirty="0" err="1" smtClean="0"/>
              <a:t>but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Prussians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pushed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Bohemia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5" name="Zástupný symbol pro obsah 4" descr="220px-Andreas_Moeller_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19" y="1484784"/>
            <a:ext cx="3203297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/>
              <a:t>Enlightened</a:t>
            </a:r>
            <a:r>
              <a:rPr lang="cs-CZ" sz="2800" dirty="0" smtClean="0"/>
              <a:t> </a:t>
            </a:r>
            <a:r>
              <a:rPr lang="cs-CZ" sz="2800" dirty="0" err="1" smtClean="0"/>
              <a:t>reforms</a:t>
            </a:r>
            <a:endParaRPr lang="cs-CZ" sz="2800" dirty="0"/>
          </a:p>
        </p:txBody>
      </p:sp>
      <p:sp>
        <p:nvSpPr>
          <p:cNvPr id="19459" name="Zástupný symbol pro obsah 5"/>
          <p:cNvSpPr>
            <a:spLocks noGrp="1"/>
          </p:cNvSpPr>
          <p:nvPr>
            <p:ph idx="1"/>
          </p:nvPr>
        </p:nvSpPr>
        <p:spPr>
          <a:xfrm>
            <a:off x="179512" y="1052736"/>
            <a:ext cx="8208912" cy="580526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err="1" smtClean="0"/>
              <a:t>since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mid</a:t>
            </a:r>
            <a:r>
              <a:rPr lang="cs-CZ" sz="2000" dirty="0" smtClean="0"/>
              <a:t>-1760s Maria </a:t>
            </a:r>
            <a:r>
              <a:rPr lang="cs-CZ" sz="2000" dirty="0" err="1" smtClean="0"/>
              <a:t>Theresa</a:t>
            </a:r>
            <a:r>
              <a:rPr lang="cs-CZ" sz="2000" dirty="0" smtClean="0"/>
              <a:t> </a:t>
            </a:r>
            <a:r>
              <a:rPr lang="cs-CZ" sz="2000" dirty="0" err="1" smtClean="0"/>
              <a:t>could</a:t>
            </a:r>
            <a:r>
              <a:rPr lang="cs-CZ" sz="2000" dirty="0" smtClean="0"/>
              <a:t> </a:t>
            </a:r>
            <a:r>
              <a:rPr lang="cs-CZ" sz="2000" dirty="0" err="1" smtClean="0"/>
              <a:t>finally</a:t>
            </a:r>
            <a:r>
              <a:rPr lang="cs-CZ" sz="2000" dirty="0" smtClean="0"/>
              <a:t> </a:t>
            </a:r>
            <a:r>
              <a:rPr lang="cs-CZ" sz="2000" dirty="0" err="1" smtClean="0"/>
              <a:t>focus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/>
              <a:t>consolidation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modernization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her </a:t>
            </a:r>
            <a:r>
              <a:rPr lang="cs-CZ" sz="2000" dirty="0" err="1" smtClean="0"/>
              <a:t>lands</a:t>
            </a:r>
            <a:r>
              <a:rPr lang="cs-CZ" sz="2000" dirty="0" smtClean="0"/>
              <a:t> – </a:t>
            </a:r>
            <a:r>
              <a:rPr lang="cs-CZ" sz="2000" b="1" i="1" dirty="0" err="1" smtClean="0"/>
              <a:t>enlightened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reforms</a:t>
            </a:r>
            <a:endParaRPr lang="cs-CZ" sz="2000" dirty="0" smtClean="0"/>
          </a:p>
          <a:p>
            <a:pPr eaLnBrk="1" hangingPunct="1"/>
            <a:r>
              <a:rPr lang="cs-CZ" sz="2000" dirty="0" err="1" smtClean="0"/>
              <a:t>formation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administration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institutions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beraucratic</a:t>
            </a:r>
            <a:r>
              <a:rPr lang="cs-CZ" sz="2000" dirty="0" smtClean="0"/>
              <a:t> </a:t>
            </a:r>
            <a:r>
              <a:rPr lang="cs-CZ" sz="2000" dirty="0" err="1" smtClean="0"/>
              <a:t>machinery</a:t>
            </a:r>
            <a:endParaRPr lang="cs-CZ" sz="2000" dirty="0" smtClean="0"/>
          </a:p>
          <a:p>
            <a:pPr lvl="0"/>
            <a:r>
              <a:rPr lang="cs-CZ" sz="2000" dirty="0" err="1" smtClean="0"/>
              <a:t>she</a:t>
            </a:r>
            <a:r>
              <a:rPr lang="cs-CZ" sz="2000" dirty="0" smtClean="0"/>
              <a:t> </a:t>
            </a:r>
            <a:r>
              <a:rPr lang="cs-CZ" sz="2000" dirty="0" err="1" smtClean="0"/>
              <a:t>decided</a:t>
            </a:r>
            <a:r>
              <a:rPr lang="cs-CZ" sz="2000" dirty="0" smtClean="0"/>
              <a:t> to </a:t>
            </a:r>
            <a:r>
              <a:rPr lang="cs-CZ" sz="2000" dirty="0" err="1" smtClean="0"/>
              <a:t>transform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complex</a:t>
            </a:r>
            <a:r>
              <a:rPr lang="cs-CZ" sz="2000" dirty="0" smtClean="0"/>
              <a:t> </a:t>
            </a:r>
            <a:r>
              <a:rPr lang="cs-CZ" sz="2000" dirty="0" err="1" smtClean="0"/>
              <a:t>multinational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domonion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a </a:t>
            </a:r>
            <a:r>
              <a:rPr lang="cs-CZ" sz="2000" dirty="0" err="1" smtClean="0"/>
              <a:t>compact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to </a:t>
            </a:r>
            <a:r>
              <a:rPr lang="cs-CZ" sz="2000" dirty="0" err="1" smtClean="0"/>
              <a:t>be</a:t>
            </a:r>
            <a:r>
              <a:rPr lang="cs-CZ" sz="2000" dirty="0" smtClean="0"/>
              <a:t> a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unified</a:t>
            </a:r>
            <a:r>
              <a:rPr lang="cs-CZ" sz="2000" dirty="0" smtClean="0"/>
              <a:t> on </a:t>
            </a:r>
            <a:r>
              <a:rPr lang="cs-CZ" sz="2000" dirty="0" err="1" smtClean="0"/>
              <a:t>legal</a:t>
            </a:r>
            <a:r>
              <a:rPr lang="cs-CZ" sz="2000" dirty="0" smtClean="0"/>
              <a:t>, </a:t>
            </a:r>
            <a:r>
              <a:rPr lang="cs-CZ" sz="2000" dirty="0" err="1" smtClean="0"/>
              <a:t>ideological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later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linguistic</a:t>
            </a:r>
            <a:r>
              <a:rPr lang="cs-CZ" sz="2000" dirty="0" smtClean="0"/>
              <a:t> </a:t>
            </a:r>
            <a:r>
              <a:rPr lang="cs-CZ" sz="2000" dirty="0" err="1" smtClean="0"/>
              <a:t>levels</a:t>
            </a:r>
            <a:r>
              <a:rPr lang="cs-CZ" sz="2000" dirty="0" smtClean="0"/>
              <a:t> (</a:t>
            </a:r>
            <a:r>
              <a:rPr lang="cs-CZ" sz="2000" dirty="0" err="1" smtClean="0"/>
              <a:t>germanisation</a:t>
            </a:r>
            <a:r>
              <a:rPr lang="cs-CZ" sz="2000" dirty="0" smtClean="0"/>
              <a:t>)</a:t>
            </a:r>
          </a:p>
          <a:p>
            <a:pPr lvl="0"/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to </a:t>
            </a:r>
            <a:r>
              <a:rPr lang="cs-CZ" sz="2000" dirty="0" err="1" smtClean="0"/>
              <a:t>be</a:t>
            </a:r>
            <a:r>
              <a:rPr lang="cs-CZ" sz="2000" dirty="0" smtClean="0"/>
              <a:t> </a:t>
            </a:r>
            <a:r>
              <a:rPr lang="cs-CZ" sz="2000" dirty="0" err="1" smtClean="0"/>
              <a:t>politically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economically</a:t>
            </a:r>
            <a:r>
              <a:rPr lang="cs-CZ" sz="2000" dirty="0" smtClean="0"/>
              <a:t> </a:t>
            </a:r>
            <a:r>
              <a:rPr lang="cs-CZ" sz="2000" dirty="0" err="1" smtClean="0"/>
              <a:t>strong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, </a:t>
            </a:r>
            <a:r>
              <a:rPr lang="cs-CZ" sz="2000" dirty="0" err="1" smtClean="0"/>
              <a:t>managed</a:t>
            </a:r>
            <a:r>
              <a:rPr lang="cs-CZ" sz="2000" dirty="0" smtClean="0"/>
              <a:t> </a:t>
            </a:r>
            <a:r>
              <a:rPr lang="cs-CZ" sz="2000" dirty="0" err="1" smtClean="0"/>
              <a:t>centrally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efficiently</a:t>
            </a:r>
            <a:r>
              <a:rPr lang="cs-CZ" sz="2000" dirty="0" smtClean="0"/>
              <a:t> by </a:t>
            </a:r>
            <a:r>
              <a:rPr lang="cs-CZ" sz="2000" dirty="0" err="1" smtClean="0"/>
              <a:t>qualified</a:t>
            </a:r>
            <a:r>
              <a:rPr lang="cs-CZ" sz="2000" dirty="0" smtClean="0"/>
              <a:t> </a:t>
            </a:r>
            <a:r>
              <a:rPr lang="cs-CZ" sz="2000" dirty="0" err="1" smtClean="0"/>
              <a:t>people</a:t>
            </a:r>
            <a:r>
              <a:rPr lang="cs-CZ" sz="2000" dirty="0" smtClean="0"/>
              <a:t> (</a:t>
            </a:r>
            <a:r>
              <a:rPr lang="cs-CZ" sz="2000" dirty="0" err="1" smtClean="0"/>
              <a:t>important</a:t>
            </a:r>
            <a:r>
              <a:rPr lang="cs-CZ" sz="2000" dirty="0" smtClean="0"/>
              <a:t> –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, </a:t>
            </a:r>
            <a:r>
              <a:rPr lang="cs-CZ" sz="2000" dirty="0" err="1" smtClean="0"/>
              <a:t>experiences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personal</a:t>
            </a:r>
            <a:r>
              <a:rPr lang="cs-CZ" sz="2000" dirty="0" smtClean="0"/>
              <a:t> </a:t>
            </a:r>
            <a:r>
              <a:rPr lang="cs-CZ" sz="2000" dirty="0" err="1" smtClean="0"/>
              <a:t>abilities</a:t>
            </a:r>
            <a:r>
              <a:rPr lang="cs-CZ" sz="2000" dirty="0" smtClean="0"/>
              <a:t>, not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social</a:t>
            </a:r>
            <a:r>
              <a:rPr lang="cs-CZ" sz="2000" dirty="0" smtClean="0"/>
              <a:t> status)</a:t>
            </a:r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administration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centralised</a:t>
            </a:r>
            <a:r>
              <a:rPr lang="cs-CZ" sz="2000" dirty="0" smtClean="0"/>
              <a:t> (</a:t>
            </a:r>
            <a:r>
              <a:rPr lang="cs-CZ" sz="2000" dirty="0" err="1" smtClean="0"/>
              <a:t>this</a:t>
            </a:r>
            <a:r>
              <a:rPr lang="cs-CZ" sz="2000" dirty="0" smtClean="0"/>
              <a:t> </a:t>
            </a:r>
            <a:r>
              <a:rPr lang="cs-CZ" sz="2000" dirty="0" err="1" smtClean="0"/>
              <a:t>concerned</a:t>
            </a:r>
            <a:r>
              <a:rPr lang="cs-CZ" sz="2000" dirty="0" smtClean="0"/>
              <a:t> </a:t>
            </a:r>
            <a:r>
              <a:rPr lang="cs-CZ" sz="2000" dirty="0" err="1" smtClean="0"/>
              <a:t>only</a:t>
            </a:r>
            <a:r>
              <a:rPr lang="cs-CZ" sz="2000" dirty="0" smtClean="0"/>
              <a:t> </a:t>
            </a:r>
            <a:r>
              <a:rPr lang="cs-CZ" sz="2000" dirty="0" err="1" smtClean="0"/>
              <a:t>Austria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Bohemia, not </a:t>
            </a:r>
            <a:r>
              <a:rPr lang="cs-CZ" sz="2000" dirty="0" err="1" smtClean="0"/>
              <a:t>Hungary</a:t>
            </a:r>
            <a:r>
              <a:rPr lang="cs-CZ" sz="2000" dirty="0" smtClean="0"/>
              <a:t>,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obtained</a:t>
            </a:r>
            <a:r>
              <a:rPr lang="cs-CZ" sz="2000" dirty="0" smtClean="0"/>
              <a:t> many </a:t>
            </a:r>
            <a:r>
              <a:rPr lang="cs-CZ" sz="2000" dirty="0" err="1" smtClean="0"/>
              <a:t>privileges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its</a:t>
            </a:r>
            <a:r>
              <a:rPr lang="cs-CZ" sz="2000" dirty="0" smtClean="0"/>
              <a:t> help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War</a:t>
            </a:r>
            <a:r>
              <a:rPr lang="cs-CZ" sz="2000" dirty="0" smtClean="0"/>
              <a:t> od </a:t>
            </a:r>
            <a:r>
              <a:rPr lang="cs-CZ" sz="2000" dirty="0" err="1" smtClean="0"/>
              <a:t>Austrian</a:t>
            </a:r>
            <a:r>
              <a:rPr lang="cs-CZ" sz="2000" dirty="0" smtClean="0"/>
              <a:t> </a:t>
            </a:r>
            <a:r>
              <a:rPr lang="cs-CZ" sz="2000" dirty="0" err="1" smtClean="0"/>
              <a:t>Succession</a:t>
            </a:r>
            <a:r>
              <a:rPr lang="cs-CZ" sz="2000" dirty="0" smtClean="0"/>
              <a:t>, </a:t>
            </a:r>
            <a:r>
              <a:rPr lang="cs-CZ" sz="2000" dirty="0" err="1" smtClean="0"/>
              <a:t>this</a:t>
            </a:r>
            <a:r>
              <a:rPr lang="cs-CZ" sz="2000" dirty="0" smtClean="0"/>
              <a:t> </a:t>
            </a:r>
            <a:r>
              <a:rPr lang="cs-CZ" sz="2000" dirty="0" err="1" smtClean="0"/>
              <a:t>ensured</a:t>
            </a:r>
            <a:r>
              <a:rPr lang="cs-CZ" sz="2000" dirty="0" smtClean="0"/>
              <a:t> </a:t>
            </a:r>
            <a:r>
              <a:rPr lang="cs-CZ" sz="2000" dirty="0" err="1" smtClean="0"/>
              <a:t>different</a:t>
            </a:r>
            <a:r>
              <a:rPr lang="cs-CZ" sz="2000" dirty="0" smtClean="0"/>
              <a:t> </a:t>
            </a:r>
            <a:r>
              <a:rPr lang="cs-CZ" sz="2000" dirty="0" err="1" smtClean="0"/>
              <a:t>development</a:t>
            </a:r>
            <a:r>
              <a:rPr lang="cs-CZ" sz="2000" dirty="0" smtClean="0"/>
              <a:t>)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cs-CZ" sz="2800" dirty="0" err="1" smtClean="0"/>
              <a:t>Enlightened</a:t>
            </a:r>
            <a:r>
              <a:rPr lang="cs-CZ" sz="4000" dirty="0" smtClean="0"/>
              <a:t> </a:t>
            </a:r>
            <a:r>
              <a:rPr lang="cs-CZ" sz="2800" dirty="0" err="1" smtClean="0"/>
              <a:t>reforms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248472" cy="5328592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cs-CZ" sz="3400" dirty="0" err="1" smtClean="0"/>
              <a:t>Hygiene</a:t>
            </a:r>
            <a:r>
              <a:rPr lang="cs-CZ" sz="3400" dirty="0" smtClean="0"/>
              <a:t> </a:t>
            </a:r>
            <a:r>
              <a:rPr lang="cs-CZ" sz="3400" dirty="0" err="1" smtClean="0"/>
              <a:t>and</a:t>
            </a:r>
            <a:r>
              <a:rPr lang="cs-CZ" sz="3400" dirty="0" smtClean="0"/>
              <a:t> </a:t>
            </a:r>
            <a:r>
              <a:rPr lang="cs-CZ" sz="3400" dirty="0" err="1" smtClean="0"/>
              <a:t>medical</a:t>
            </a:r>
            <a:r>
              <a:rPr lang="cs-CZ" sz="3400" dirty="0" smtClean="0"/>
              <a:t> </a:t>
            </a:r>
            <a:r>
              <a:rPr lang="cs-CZ" sz="3400" dirty="0" err="1" smtClean="0"/>
              <a:t>services</a:t>
            </a:r>
            <a:r>
              <a:rPr lang="cs-CZ" sz="3400" dirty="0" smtClean="0"/>
              <a:t> </a:t>
            </a:r>
            <a:r>
              <a:rPr lang="cs-CZ" sz="3400" dirty="0" err="1" smtClean="0"/>
              <a:t>reforms</a:t>
            </a:r>
            <a:endParaRPr lang="cs-CZ" sz="3400" dirty="0" smtClean="0"/>
          </a:p>
          <a:p>
            <a:pPr lvl="0"/>
            <a:r>
              <a:rPr lang="cs-CZ" sz="3400" dirty="0" err="1" smtClean="0"/>
              <a:t>better</a:t>
            </a:r>
            <a:r>
              <a:rPr lang="cs-CZ" sz="3400" dirty="0" smtClean="0"/>
              <a:t> </a:t>
            </a:r>
            <a:r>
              <a:rPr lang="cs-CZ" sz="3400" dirty="0" err="1" smtClean="0"/>
              <a:t>health</a:t>
            </a:r>
            <a:r>
              <a:rPr lang="cs-CZ" sz="3400" dirty="0" smtClean="0"/>
              <a:t> care </a:t>
            </a:r>
          </a:p>
          <a:p>
            <a:pPr lvl="0"/>
            <a:r>
              <a:rPr lang="cs-CZ" sz="3400" dirty="0" err="1" smtClean="0"/>
              <a:t>hospitals</a:t>
            </a:r>
            <a:r>
              <a:rPr lang="cs-CZ" sz="3400" dirty="0" smtClean="0"/>
              <a:t> </a:t>
            </a:r>
          </a:p>
          <a:p>
            <a:pPr lvl="0"/>
            <a:r>
              <a:rPr lang="cs-CZ" sz="3400" dirty="0" err="1" smtClean="0"/>
              <a:t>vaccination</a:t>
            </a:r>
            <a:r>
              <a:rPr lang="cs-CZ" sz="3400" dirty="0" smtClean="0"/>
              <a:t> – </a:t>
            </a:r>
            <a:r>
              <a:rPr lang="cs-CZ" sz="3400" dirty="0" err="1" smtClean="0"/>
              <a:t>but</a:t>
            </a:r>
            <a:r>
              <a:rPr lang="cs-CZ" sz="3400" dirty="0" smtClean="0"/>
              <a:t> </a:t>
            </a:r>
            <a:r>
              <a:rPr lang="cs-CZ" sz="3400" dirty="0" err="1" smtClean="0"/>
              <a:t>distrust</a:t>
            </a:r>
            <a:endParaRPr lang="cs-CZ" sz="3400" dirty="0" smtClean="0"/>
          </a:p>
          <a:p>
            <a:pPr lvl="0"/>
            <a:r>
              <a:rPr lang="cs-CZ" sz="3400" dirty="0" err="1" smtClean="0"/>
              <a:t>urban</a:t>
            </a:r>
            <a:r>
              <a:rPr lang="cs-CZ" sz="3400" dirty="0" smtClean="0"/>
              <a:t> </a:t>
            </a:r>
            <a:r>
              <a:rPr lang="cs-CZ" sz="3400" dirty="0" err="1" smtClean="0"/>
              <a:t>sanitation</a:t>
            </a:r>
            <a:r>
              <a:rPr lang="cs-CZ" sz="3400" dirty="0" smtClean="0"/>
              <a:t> </a:t>
            </a:r>
            <a:r>
              <a:rPr lang="cs-CZ" sz="3400" dirty="0" err="1" smtClean="0"/>
              <a:t>measures</a:t>
            </a:r>
            <a:r>
              <a:rPr lang="cs-CZ" sz="3400" dirty="0" smtClean="0">
                <a:latin typeface="Century Schoolbook"/>
              </a:rPr>
              <a:t>→</a:t>
            </a:r>
            <a:r>
              <a:rPr lang="cs-CZ" sz="3400" dirty="0" smtClean="0"/>
              <a:t> </a:t>
            </a:r>
            <a:r>
              <a:rPr lang="cs-CZ" sz="3400" dirty="0" err="1" smtClean="0"/>
              <a:t>population</a:t>
            </a:r>
            <a:r>
              <a:rPr lang="cs-CZ" sz="3400" dirty="0" smtClean="0"/>
              <a:t> </a:t>
            </a:r>
            <a:r>
              <a:rPr lang="cs-CZ" sz="3400" dirty="0" err="1" smtClean="0"/>
              <a:t>increase</a:t>
            </a:r>
            <a:endParaRPr lang="cs-CZ" sz="3400" dirty="0" smtClean="0"/>
          </a:p>
          <a:p>
            <a:pPr lvl="0"/>
            <a:endParaRPr lang="cs-CZ" sz="3400" dirty="0" smtClean="0"/>
          </a:p>
          <a:p>
            <a:pPr>
              <a:buFont typeface="Wingdings" pitchFamily="2" charset="2"/>
              <a:buChar char="v"/>
            </a:pPr>
            <a:r>
              <a:rPr lang="cs-CZ" sz="3400" b="1" dirty="0" err="1" smtClean="0"/>
              <a:t>education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system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reforms</a:t>
            </a:r>
            <a:r>
              <a:rPr lang="cs-CZ" sz="3400" b="1" dirty="0" smtClean="0"/>
              <a:t> </a:t>
            </a:r>
            <a:r>
              <a:rPr lang="cs-CZ" sz="3400" dirty="0" smtClean="0"/>
              <a:t>(</a:t>
            </a:r>
            <a:r>
              <a:rPr lang="cs-CZ" sz="3400" dirty="0" err="1" smtClean="0"/>
              <a:t>obligatory</a:t>
            </a:r>
            <a:r>
              <a:rPr lang="cs-CZ" sz="3400" dirty="0" smtClean="0"/>
              <a:t> </a:t>
            </a:r>
            <a:r>
              <a:rPr lang="cs-CZ" sz="3400" dirty="0" err="1" smtClean="0"/>
              <a:t>school</a:t>
            </a:r>
            <a:r>
              <a:rPr lang="cs-CZ" sz="3400" dirty="0" smtClean="0"/>
              <a:t> </a:t>
            </a:r>
            <a:r>
              <a:rPr lang="cs-CZ" sz="3400" dirty="0" err="1" smtClean="0"/>
              <a:t>attendance</a:t>
            </a:r>
            <a:r>
              <a:rPr lang="cs-CZ" sz="3400" dirty="0" smtClean="0"/>
              <a:t> </a:t>
            </a:r>
            <a:r>
              <a:rPr lang="cs-CZ" sz="3400" dirty="0" err="1" smtClean="0"/>
              <a:t>for</a:t>
            </a:r>
            <a:r>
              <a:rPr lang="cs-CZ" sz="3400" dirty="0" smtClean="0"/>
              <a:t> </a:t>
            </a:r>
            <a:r>
              <a:rPr lang="cs-CZ" sz="3400" dirty="0" err="1" smtClean="0"/>
              <a:t>children</a:t>
            </a:r>
            <a:r>
              <a:rPr lang="cs-CZ" sz="3400" dirty="0" smtClean="0"/>
              <a:t> </a:t>
            </a:r>
            <a:r>
              <a:rPr lang="cs-CZ" sz="3400" dirty="0" err="1" smtClean="0"/>
              <a:t>from</a:t>
            </a:r>
            <a:r>
              <a:rPr lang="cs-CZ" sz="3400" dirty="0" smtClean="0"/>
              <a:t> 6 to 12 </a:t>
            </a:r>
            <a:r>
              <a:rPr lang="cs-CZ" sz="3400" dirty="0" err="1" smtClean="0"/>
              <a:t>years</a:t>
            </a:r>
            <a:r>
              <a:rPr lang="cs-CZ" sz="3400" dirty="0" smtClean="0"/>
              <a:t> </a:t>
            </a:r>
            <a:r>
              <a:rPr lang="cs-CZ" sz="3400" dirty="0" err="1" smtClean="0"/>
              <a:t>old</a:t>
            </a:r>
            <a:r>
              <a:rPr lang="cs-CZ" sz="3400" dirty="0" smtClean="0"/>
              <a:t>)</a:t>
            </a:r>
          </a:p>
          <a:p>
            <a:pPr lvl="0"/>
            <a:r>
              <a:rPr lang="cs-CZ" sz="3400" dirty="0" err="1" smtClean="0"/>
              <a:t>schools</a:t>
            </a:r>
            <a:r>
              <a:rPr lang="cs-CZ" sz="3400" dirty="0" smtClean="0"/>
              <a:t> </a:t>
            </a:r>
            <a:r>
              <a:rPr lang="cs-CZ" sz="3400" dirty="0" err="1" smtClean="0"/>
              <a:t>under</a:t>
            </a:r>
            <a:r>
              <a:rPr lang="cs-CZ" sz="3400" dirty="0" smtClean="0"/>
              <a:t> </a:t>
            </a:r>
            <a:r>
              <a:rPr lang="cs-CZ" sz="3400" dirty="0" err="1" smtClean="0"/>
              <a:t>the</a:t>
            </a:r>
            <a:r>
              <a:rPr lang="cs-CZ" sz="3400" dirty="0" smtClean="0"/>
              <a:t> </a:t>
            </a:r>
            <a:r>
              <a:rPr lang="cs-CZ" sz="3400" dirty="0" err="1" smtClean="0"/>
              <a:t>state</a:t>
            </a:r>
            <a:r>
              <a:rPr lang="cs-CZ" sz="3400" dirty="0" smtClean="0"/>
              <a:t> </a:t>
            </a:r>
            <a:r>
              <a:rPr lang="cs-CZ" sz="3400" dirty="0" err="1" smtClean="0"/>
              <a:t>control</a:t>
            </a:r>
            <a:r>
              <a:rPr lang="cs-CZ" sz="3400" dirty="0" smtClean="0"/>
              <a:t>, </a:t>
            </a:r>
            <a:r>
              <a:rPr lang="cs-CZ" sz="3400" dirty="0" err="1" smtClean="0"/>
              <a:t>unified</a:t>
            </a:r>
            <a:r>
              <a:rPr lang="cs-CZ" sz="3400" dirty="0" smtClean="0"/>
              <a:t> curriculum</a:t>
            </a:r>
          </a:p>
          <a:p>
            <a:pPr lvl="0"/>
            <a:r>
              <a:rPr lang="cs-CZ" sz="3400" dirty="0" err="1" smtClean="0"/>
              <a:t>universities</a:t>
            </a:r>
            <a:r>
              <a:rPr lang="cs-CZ" sz="3400" dirty="0" smtClean="0"/>
              <a:t> </a:t>
            </a:r>
            <a:r>
              <a:rPr lang="cs-CZ" sz="3400" dirty="0" err="1" smtClean="0"/>
              <a:t>also</a:t>
            </a:r>
            <a:r>
              <a:rPr lang="cs-CZ" sz="3400" dirty="0" smtClean="0"/>
              <a:t> </a:t>
            </a:r>
            <a:r>
              <a:rPr lang="cs-CZ" sz="3400" dirty="0" err="1" smtClean="0"/>
              <a:t>under</a:t>
            </a:r>
            <a:r>
              <a:rPr lang="cs-CZ" sz="3400" dirty="0" smtClean="0"/>
              <a:t> </a:t>
            </a:r>
            <a:r>
              <a:rPr lang="cs-CZ" sz="3400" dirty="0" err="1" smtClean="0"/>
              <a:t>the</a:t>
            </a:r>
            <a:r>
              <a:rPr lang="cs-CZ" sz="3400" dirty="0" smtClean="0"/>
              <a:t> </a:t>
            </a:r>
            <a:r>
              <a:rPr lang="cs-CZ" sz="3400" dirty="0" err="1" smtClean="0"/>
              <a:t>state</a:t>
            </a:r>
            <a:r>
              <a:rPr lang="cs-CZ" sz="3400" dirty="0" smtClean="0"/>
              <a:t> </a:t>
            </a:r>
            <a:r>
              <a:rPr lang="cs-CZ" sz="3400" dirty="0" err="1" smtClean="0"/>
              <a:t>control</a:t>
            </a:r>
            <a:r>
              <a:rPr lang="cs-CZ" sz="3400" dirty="0" smtClean="0"/>
              <a:t>, </a:t>
            </a:r>
            <a:r>
              <a:rPr lang="cs-CZ" sz="3400" dirty="0" err="1" smtClean="0"/>
              <a:t>new</a:t>
            </a:r>
            <a:r>
              <a:rPr lang="cs-CZ" sz="3400" dirty="0" smtClean="0"/>
              <a:t> study </a:t>
            </a:r>
            <a:r>
              <a:rPr lang="en-US" sz="3400" dirty="0" err="1" smtClean="0"/>
              <a:t>programmes</a:t>
            </a:r>
            <a:r>
              <a:rPr lang="cs-CZ" sz="3400" dirty="0" smtClean="0"/>
              <a:t> – </a:t>
            </a:r>
            <a:r>
              <a:rPr lang="cs-CZ" sz="3400" dirty="0" err="1" smtClean="0"/>
              <a:t>economics</a:t>
            </a:r>
            <a:r>
              <a:rPr lang="cs-CZ" sz="3400" dirty="0" smtClean="0"/>
              <a:t>, </a:t>
            </a:r>
            <a:r>
              <a:rPr lang="cs-CZ" sz="3400" dirty="0" err="1" smtClean="0"/>
              <a:t>technical</a:t>
            </a:r>
            <a:r>
              <a:rPr lang="cs-CZ" sz="3400" dirty="0" smtClean="0"/>
              <a:t> </a:t>
            </a:r>
            <a:r>
              <a:rPr lang="cs-CZ" sz="3400" dirty="0" err="1" smtClean="0"/>
              <a:t>sciences</a:t>
            </a:r>
            <a:r>
              <a:rPr lang="cs-CZ" sz="3400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5" descr="schulrefor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916832"/>
            <a:ext cx="4112224" cy="309634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/>
          <a:lstStyle/>
          <a:p>
            <a:pPr>
              <a:defRPr/>
            </a:pPr>
            <a:r>
              <a:rPr lang="cs-CZ" sz="2800" dirty="0" err="1" smtClean="0"/>
              <a:t>Enlightened</a:t>
            </a:r>
            <a:r>
              <a:rPr lang="cs-CZ" sz="2800" dirty="0" smtClean="0"/>
              <a:t> </a:t>
            </a:r>
            <a:r>
              <a:rPr lang="cs-CZ" sz="2800" dirty="0" err="1" smtClean="0"/>
              <a:t>reforms</a:t>
            </a:r>
            <a:endParaRPr lang="cs-CZ" sz="2800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974"/>
            <a:ext cx="8280920" cy="532837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cs-CZ" sz="2100" b="1" dirty="0" err="1" smtClean="0"/>
              <a:t>legal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reforms</a:t>
            </a:r>
            <a:r>
              <a:rPr lang="cs-CZ" sz="2100" b="1" dirty="0" smtClean="0"/>
              <a:t> - </a:t>
            </a:r>
            <a:r>
              <a:rPr lang="cs-CZ" sz="2100" dirty="0" err="1" smtClean="0"/>
              <a:t>equality</a:t>
            </a:r>
            <a:r>
              <a:rPr lang="cs-CZ" sz="2100" dirty="0" smtClean="0"/>
              <a:t> </a:t>
            </a:r>
            <a:r>
              <a:rPr lang="cs-CZ" sz="2100" dirty="0" err="1" smtClean="0"/>
              <a:t>before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law</a:t>
            </a:r>
            <a:r>
              <a:rPr lang="cs-CZ" sz="2100" dirty="0" smtClean="0"/>
              <a:t> </a:t>
            </a:r>
            <a:r>
              <a:rPr lang="cs-CZ" sz="2100" dirty="0" err="1" smtClean="0"/>
              <a:t>was</a:t>
            </a:r>
            <a:r>
              <a:rPr lang="cs-CZ" sz="2100" dirty="0" smtClean="0"/>
              <a:t> </a:t>
            </a:r>
            <a:r>
              <a:rPr lang="cs-CZ" sz="2100" dirty="0" err="1" smtClean="0"/>
              <a:t>declared</a:t>
            </a:r>
            <a:r>
              <a:rPr lang="cs-CZ" sz="2100" dirty="0" smtClean="0"/>
              <a:t>, </a:t>
            </a:r>
            <a:r>
              <a:rPr lang="cs-CZ" sz="2100" dirty="0" err="1" smtClean="0"/>
              <a:t>humanization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punishments</a:t>
            </a:r>
            <a:r>
              <a:rPr lang="cs-CZ" sz="2100" dirty="0" smtClean="0"/>
              <a:t>, </a:t>
            </a:r>
            <a:r>
              <a:rPr lang="cs-CZ" sz="2100" dirty="0" err="1" smtClean="0"/>
              <a:t>torture</a:t>
            </a:r>
            <a:r>
              <a:rPr lang="cs-CZ" sz="2100" dirty="0" smtClean="0"/>
              <a:t> </a:t>
            </a:r>
            <a:r>
              <a:rPr lang="cs-CZ" sz="2100" dirty="0" err="1" smtClean="0"/>
              <a:t>dissapeared</a:t>
            </a:r>
            <a:r>
              <a:rPr lang="cs-CZ" sz="2100" dirty="0" smtClean="0"/>
              <a:t> </a:t>
            </a:r>
            <a:r>
              <a:rPr lang="cs-CZ" sz="2100" dirty="0" err="1" smtClean="0"/>
              <a:t>from</a:t>
            </a:r>
            <a:r>
              <a:rPr lang="cs-CZ" sz="2100" dirty="0" smtClean="0"/>
              <a:t> </a:t>
            </a:r>
            <a:r>
              <a:rPr lang="cs-CZ" sz="2100" dirty="0" err="1" smtClean="0"/>
              <a:t>court</a:t>
            </a:r>
            <a:r>
              <a:rPr lang="cs-CZ" sz="2100" dirty="0" smtClean="0"/>
              <a:t> </a:t>
            </a:r>
            <a:r>
              <a:rPr lang="cs-CZ" sz="2100" dirty="0" err="1" smtClean="0"/>
              <a:t>procedures</a:t>
            </a:r>
            <a:r>
              <a:rPr lang="cs-CZ" sz="2100" dirty="0" smtClean="0"/>
              <a:t>, </a:t>
            </a:r>
            <a:r>
              <a:rPr lang="cs-CZ" sz="2100" dirty="0" err="1" smtClean="0"/>
              <a:t>capital</a:t>
            </a:r>
            <a:r>
              <a:rPr lang="cs-CZ" sz="2100" dirty="0" smtClean="0"/>
              <a:t> </a:t>
            </a:r>
            <a:r>
              <a:rPr lang="cs-CZ" sz="2100" dirty="0" err="1" smtClean="0"/>
              <a:t>punishment</a:t>
            </a:r>
            <a:r>
              <a:rPr lang="cs-CZ" sz="2100" dirty="0" smtClean="0"/>
              <a:t> </a:t>
            </a:r>
            <a:r>
              <a:rPr lang="cs-CZ" sz="2100" dirty="0" err="1" smtClean="0"/>
              <a:t>was</a:t>
            </a:r>
            <a:r>
              <a:rPr lang="cs-CZ" sz="2100" dirty="0" smtClean="0"/>
              <a:t> </a:t>
            </a:r>
            <a:r>
              <a:rPr lang="cs-CZ" sz="2100" dirty="0" err="1" smtClean="0"/>
              <a:t>temporarily</a:t>
            </a:r>
            <a:r>
              <a:rPr lang="cs-CZ" sz="2100" dirty="0" smtClean="0"/>
              <a:t> </a:t>
            </a:r>
            <a:r>
              <a:rPr lang="cs-CZ" sz="2100" dirty="0" err="1" smtClean="0"/>
              <a:t>abolished</a:t>
            </a:r>
            <a:r>
              <a:rPr lang="cs-CZ" sz="2100" dirty="0" smtClean="0"/>
              <a:t> in 1780s </a:t>
            </a:r>
          </a:p>
          <a:p>
            <a:pPr eaLnBrk="1" hangingPunct="1"/>
            <a:r>
              <a:rPr lang="cs-CZ" sz="2100" dirty="0" smtClean="0"/>
              <a:t>1769 – Maria </a:t>
            </a:r>
            <a:r>
              <a:rPr lang="cs-CZ" sz="2100" dirty="0" err="1" smtClean="0"/>
              <a:t>Theresa</a:t>
            </a:r>
            <a:r>
              <a:rPr lang="cs-CZ" sz="2100" dirty="0" smtClean="0"/>
              <a:t>´s </a:t>
            </a:r>
            <a:r>
              <a:rPr lang="cs-CZ" sz="2100" dirty="0" err="1" smtClean="0"/>
              <a:t>Penal</a:t>
            </a:r>
            <a:r>
              <a:rPr lang="cs-CZ" sz="2100" dirty="0" smtClean="0"/>
              <a:t> </a:t>
            </a:r>
            <a:r>
              <a:rPr lang="cs-CZ" sz="2100" dirty="0" err="1" smtClean="0"/>
              <a:t>Code</a:t>
            </a:r>
            <a:endParaRPr lang="cs-CZ" sz="2100" dirty="0" smtClean="0"/>
          </a:p>
          <a:p>
            <a:pPr eaLnBrk="1" hangingPunct="1"/>
            <a:r>
              <a:rPr lang="cs-CZ" sz="2100" dirty="0" smtClean="0"/>
              <a:t>1786 – </a:t>
            </a:r>
            <a:r>
              <a:rPr lang="cs-CZ" sz="2100" dirty="0" err="1" smtClean="0"/>
              <a:t>General</a:t>
            </a:r>
            <a:r>
              <a:rPr lang="cs-CZ" sz="2100" dirty="0" smtClean="0"/>
              <a:t> Civil </a:t>
            </a:r>
            <a:r>
              <a:rPr lang="cs-CZ" sz="2100" dirty="0" err="1" smtClean="0"/>
              <a:t>Code</a:t>
            </a:r>
            <a:endParaRPr lang="cs-CZ" sz="2100" dirty="0" smtClean="0"/>
          </a:p>
          <a:p>
            <a:pPr eaLnBrk="1" hangingPunct="1"/>
            <a:r>
              <a:rPr lang="cs-CZ" sz="2100" dirty="0" smtClean="0"/>
              <a:t>1787 – </a:t>
            </a:r>
            <a:r>
              <a:rPr lang="cs-CZ" sz="2100" dirty="0" err="1" smtClean="0"/>
              <a:t>Joseph</a:t>
            </a:r>
            <a:r>
              <a:rPr lang="cs-CZ" sz="2100" dirty="0" smtClean="0"/>
              <a:t> II´s </a:t>
            </a:r>
            <a:r>
              <a:rPr lang="cs-CZ" sz="2100" dirty="0" err="1" smtClean="0"/>
              <a:t>Penal</a:t>
            </a:r>
            <a:r>
              <a:rPr lang="cs-CZ" sz="2100" dirty="0" smtClean="0"/>
              <a:t> </a:t>
            </a:r>
            <a:r>
              <a:rPr lang="cs-CZ" sz="2100" dirty="0" err="1" smtClean="0"/>
              <a:t>Code</a:t>
            </a:r>
            <a:endParaRPr lang="cs-CZ" sz="2100" dirty="0" smtClean="0"/>
          </a:p>
          <a:p>
            <a:pPr eaLnBrk="1" hangingPunct="1">
              <a:buNone/>
            </a:pPr>
            <a:endParaRPr lang="cs-CZ" sz="21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cs-CZ" sz="2100" b="1" dirty="0" smtClean="0"/>
              <a:t>tax </a:t>
            </a:r>
            <a:r>
              <a:rPr lang="cs-CZ" sz="2100" b="1" dirty="0" err="1" smtClean="0"/>
              <a:t>reform</a:t>
            </a:r>
            <a:r>
              <a:rPr lang="cs-CZ" sz="2100" b="1" dirty="0" smtClean="0"/>
              <a:t> -  </a:t>
            </a:r>
            <a:r>
              <a:rPr lang="cs-CZ" sz="2100" dirty="0" err="1" smtClean="0"/>
              <a:t>land</a:t>
            </a:r>
            <a:r>
              <a:rPr lang="cs-CZ" sz="2100" dirty="0" smtClean="0"/>
              <a:t> </a:t>
            </a:r>
            <a:r>
              <a:rPr lang="cs-CZ" sz="2100" dirty="0" err="1" smtClean="0"/>
              <a:t>register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tax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urbarial</a:t>
            </a:r>
            <a:r>
              <a:rPr lang="cs-CZ" sz="2100" dirty="0" smtClean="0"/>
              <a:t> </a:t>
            </a:r>
            <a:r>
              <a:rPr lang="cs-CZ" sz="2100" dirty="0" err="1" smtClean="0"/>
              <a:t>reforms</a:t>
            </a:r>
            <a:r>
              <a:rPr lang="cs-CZ" sz="2100" dirty="0" smtClean="0"/>
              <a:t>, </a:t>
            </a:r>
            <a:r>
              <a:rPr lang="cs-CZ" sz="2100" dirty="0" err="1" smtClean="0"/>
              <a:t>universal</a:t>
            </a:r>
            <a:r>
              <a:rPr lang="cs-CZ" sz="2100" dirty="0" smtClean="0"/>
              <a:t> </a:t>
            </a:r>
            <a:r>
              <a:rPr lang="cs-CZ" sz="2100" dirty="0" err="1" smtClean="0"/>
              <a:t>land</a:t>
            </a:r>
            <a:r>
              <a:rPr lang="cs-CZ" sz="2100" dirty="0" smtClean="0"/>
              <a:t> tax, </a:t>
            </a:r>
            <a:r>
              <a:rPr lang="cs-CZ" sz="2100" dirty="0" err="1" smtClean="0"/>
              <a:t>which</a:t>
            </a:r>
            <a:r>
              <a:rPr lang="cs-CZ" sz="2100" dirty="0" smtClean="0"/>
              <a:t> </a:t>
            </a:r>
            <a:r>
              <a:rPr lang="cs-CZ" sz="2100" dirty="0" err="1" smtClean="0"/>
              <a:t>was</a:t>
            </a:r>
            <a:r>
              <a:rPr lang="cs-CZ" sz="2100" dirty="0" smtClean="0"/>
              <a:t> to </a:t>
            </a:r>
            <a:r>
              <a:rPr lang="cs-CZ" sz="2100" dirty="0" err="1" smtClean="0"/>
              <a:t>be</a:t>
            </a:r>
            <a:r>
              <a:rPr lang="cs-CZ" sz="2100" dirty="0" smtClean="0"/>
              <a:t> </a:t>
            </a:r>
            <a:r>
              <a:rPr lang="cs-CZ" sz="2100" dirty="0" err="1" smtClean="0"/>
              <a:t>paid</a:t>
            </a:r>
            <a:r>
              <a:rPr lang="cs-CZ" sz="2100" dirty="0" smtClean="0"/>
              <a:t> by </a:t>
            </a:r>
            <a:r>
              <a:rPr lang="cs-CZ" sz="2100" dirty="0" err="1" smtClean="0"/>
              <a:t>all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population</a:t>
            </a:r>
            <a:r>
              <a:rPr lang="cs-CZ" sz="2100" dirty="0" smtClean="0"/>
              <a:t> (</a:t>
            </a:r>
            <a:r>
              <a:rPr lang="cs-CZ" sz="2100" dirty="0" err="1" smtClean="0"/>
              <a:t>earlier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aristocracy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church</a:t>
            </a:r>
            <a:r>
              <a:rPr lang="cs-CZ" sz="2100" dirty="0" smtClean="0"/>
              <a:t> had </a:t>
            </a:r>
            <a:r>
              <a:rPr lang="cs-CZ" sz="2100" dirty="0" err="1" smtClean="0"/>
              <a:t>been</a:t>
            </a:r>
            <a:r>
              <a:rPr lang="cs-CZ" sz="2100" dirty="0" smtClean="0"/>
              <a:t> </a:t>
            </a:r>
            <a:r>
              <a:rPr lang="cs-CZ" sz="2100" dirty="0" err="1" smtClean="0"/>
              <a:t>exempted</a:t>
            </a:r>
            <a:r>
              <a:rPr lang="cs-CZ" sz="2100" dirty="0" smtClean="0"/>
              <a:t> </a:t>
            </a:r>
            <a:r>
              <a:rPr lang="cs-CZ" sz="2100" dirty="0" err="1" smtClean="0"/>
              <a:t>from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taxes</a:t>
            </a:r>
            <a:r>
              <a:rPr lang="cs-CZ" sz="2100" dirty="0" smtClean="0"/>
              <a:t>)</a:t>
            </a:r>
          </a:p>
          <a:p>
            <a:pPr eaLnBrk="1" hangingPunct="1"/>
            <a:r>
              <a:rPr lang="cs-CZ" sz="2100" dirty="0" err="1" smtClean="0"/>
              <a:t>uniformed</a:t>
            </a:r>
            <a:r>
              <a:rPr lang="cs-CZ" sz="2100" dirty="0" smtClean="0"/>
              <a:t> </a:t>
            </a:r>
            <a:r>
              <a:rPr lang="cs-CZ" sz="2100" dirty="0" err="1" smtClean="0"/>
              <a:t>units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size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weight</a:t>
            </a:r>
            <a:r>
              <a:rPr lang="cs-CZ" sz="2100" dirty="0" smtClean="0"/>
              <a:t>, </a:t>
            </a:r>
            <a:r>
              <a:rPr lang="cs-CZ" sz="2100" dirty="0" err="1" smtClean="0"/>
              <a:t>unification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</a:t>
            </a:r>
            <a:r>
              <a:rPr lang="cs-CZ" sz="2100" dirty="0" err="1" smtClean="0"/>
              <a:t>currency</a:t>
            </a:r>
            <a:r>
              <a:rPr lang="cs-CZ" sz="2100" dirty="0" smtClean="0"/>
              <a:t>, </a:t>
            </a:r>
            <a:r>
              <a:rPr lang="cs-CZ" sz="2100" dirty="0" err="1" smtClean="0"/>
              <a:t>extensive</a:t>
            </a:r>
            <a:r>
              <a:rPr lang="cs-CZ" sz="2100" dirty="0" smtClean="0"/>
              <a:t> </a:t>
            </a:r>
            <a:r>
              <a:rPr lang="cs-CZ" sz="2100" dirty="0" err="1" smtClean="0"/>
              <a:t>road</a:t>
            </a:r>
            <a:r>
              <a:rPr lang="cs-CZ" sz="2100" dirty="0" smtClean="0"/>
              <a:t> network, </a:t>
            </a:r>
            <a:r>
              <a:rPr lang="cs-CZ" sz="2100" dirty="0" err="1" smtClean="0"/>
              <a:t>abolished</a:t>
            </a:r>
            <a:r>
              <a:rPr lang="cs-CZ" sz="2100" dirty="0" smtClean="0"/>
              <a:t> </a:t>
            </a:r>
            <a:r>
              <a:rPr lang="cs-CZ" sz="2100" dirty="0" err="1" smtClean="0"/>
              <a:t>customs</a:t>
            </a:r>
            <a:r>
              <a:rPr lang="cs-CZ" sz="2100" dirty="0" smtClean="0"/>
              <a:t> </a:t>
            </a:r>
            <a:r>
              <a:rPr lang="cs-CZ" sz="2100" dirty="0" err="1" smtClean="0"/>
              <a:t>barriers</a:t>
            </a:r>
            <a:r>
              <a:rPr lang="cs-CZ" sz="2100" dirty="0" smtClean="0"/>
              <a:t> </a:t>
            </a:r>
            <a:r>
              <a:rPr lang="cs-CZ" sz="2100" dirty="0" err="1" smtClean="0"/>
              <a:t>between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provincies</a:t>
            </a:r>
            <a:r>
              <a:rPr lang="cs-CZ" sz="2100" dirty="0" smtClean="0"/>
              <a:t> –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trade</a:t>
            </a:r>
            <a:r>
              <a:rPr lang="cs-CZ" sz="2100" dirty="0" smtClean="0"/>
              <a:t> </a:t>
            </a:r>
            <a:r>
              <a:rPr lang="cs-CZ" sz="2100" dirty="0" err="1" smtClean="0"/>
              <a:t>became</a:t>
            </a:r>
            <a:r>
              <a:rPr lang="cs-CZ" sz="2100" dirty="0" smtClean="0"/>
              <a:t> much </a:t>
            </a:r>
            <a:r>
              <a:rPr lang="cs-CZ" sz="2100" dirty="0" err="1" smtClean="0"/>
              <a:t>easier</a:t>
            </a:r>
            <a:endParaRPr lang="cs-CZ" sz="2100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/>
              <a:t>Enlightenment</a:t>
            </a:r>
            <a:endParaRPr lang="cs-CZ" sz="2800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7239000" cy="5259388"/>
          </a:xfrm>
        </p:spPr>
        <p:txBody>
          <a:bodyPr>
            <a:normAutofit/>
          </a:bodyPr>
          <a:lstStyle/>
          <a:p>
            <a:pPr eaLnBrk="1" hangingPunct="1"/>
            <a:r>
              <a:rPr lang="cs-CZ" smtClean="0"/>
              <a:t>in the Czech lands since mid- 18</a:t>
            </a:r>
            <a:r>
              <a:rPr lang="cs-CZ" baseline="30000" smtClean="0"/>
              <a:t>th</a:t>
            </a:r>
            <a:r>
              <a:rPr lang="cs-CZ" smtClean="0"/>
              <a:t> century, the peak during Joseph II´s reign, sometimes also called </a:t>
            </a:r>
            <a:r>
              <a:rPr lang="cs-CZ" i="1" smtClean="0"/>
              <a:t>josephinism</a:t>
            </a:r>
            <a:endParaRPr lang="cs-CZ" smtClean="0"/>
          </a:p>
          <a:p>
            <a:pPr eaLnBrk="1" hangingPunct="1"/>
            <a:r>
              <a:rPr lang="cs-CZ" smtClean="0"/>
              <a:t>centres of enligtened life – noble salons and Masonic lodges – enlightened state clerks and army officers focused on charity</a:t>
            </a:r>
          </a:p>
          <a:p>
            <a:pPr eaLnBrk="1" hangingPunct="1"/>
            <a:r>
              <a:rPr lang="cs-CZ" smtClean="0"/>
              <a:t>1784 – the Bohemian Society of Sciences – focused on natural and historical sciences</a:t>
            </a:r>
          </a:p>
          <a:p>
            <a:pPr eaLnBrk="1" hangingPunct="1"/>
            <a:r>
              <a:rPr lang="cs-CZ" smtClean="0"/>
              <a:t>the Bohemian enlightment and science was linguistically mostly German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Joseph</a:t>
            </a:r>
            <a:r>
              <a:rPr lang="cs-CZ" sz="2800" dirty="0" smtClean="0"/>
              <a:t> II (1780–1790)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7776864" cy="5472608"/>
          </a:xfrm>
        </p:spPr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eldest</a:t>
            </a:r>
            <a:r>
              <a:rPr lang="cs-CZ" dirty="0" smtClean="0"/>
              <a:t> son </a:t>
            </a:r>
            <a:r>
              <a:rPr lang="cs-CZ" dirty="0" err="1" smtClean="0"/>
              <a:t>of</a:t>
            </a:r>
            <a:r>
              <a:rPr lang="cs-CZ" dirty="0" smtClean="0"/>
              <a:t> Maria </a:t>
            </a:r>
            <a:r>
              <a:rPr lang="cs-CZ" dirty="0" err="1" smtClean="0"/>
              <a:t>Theresa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Francis</a:t>
            </a:r>
            <a:r>
              <a:rPr lang="cs-CZ" dirty="0" smtClean="0"/>
              <a:t> </a:t>
            </a:r>
            <a:r>
              <a:rPr lang="cs-CZ" dirty="0" err="1" smtClean="0"/>
              <a:t>Stephen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Lorraine</a:t>
            </a:r>
            <a:r>
              <a:rPr lang="cs-CZ" dirty="0" smtClean="0"/>
              <a:t>, </a:t>
            </a:r>
            <a:r>
              <a:rPr lang="cs-CZ" dirty="0" err="1" smtClean="0"/>
              <a:t>born</a:t>
            </a:r>
            <a:r>
              <a:rPr lang="cs-CZ" dirty="0" smtClean="0"/>
              <a:t> in 1741</a:t>
            </a:r>
          </a:p>
          <a:p>
            <a:r>
              <a:rPr lang="cs-CZ" dirty="0" err="1" smtClean="0"/>
              <a:t>Well</a:t>
            </a:r>
            <a:r>
              <a:rPr lang="cs-CZ" dirty="0" smtClean="0"/>
              <a:t> </a:t>
            </a:r>
            <a:r>
              <a:rPr lang="cs-CZ" dirty="0" err="1" smtClean="0"/>
              <a:t>educated</a:t>
            </a:r>
            <a:r>
              <a:rPr lang="cs-CZ" dirty="0" smtClean="0"/>
              <a:t>, </a:t>
            </a:r>
            <a:r>
              <a:rPr lang="cs-CZ" dirty="0" err="1" smtClean="0"/>
              <a:t>diligent</a:t>
            </a:r>
            <a:endParaRPr lang="cs-CZ" dirty="0" smtClean="0"/>
          </a:p>
          <a:p>
            <a:r>
              <a:rPr lang="cs-CZ" dirty="0" err="1" smtClean="0"/>
              <a:t>popular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traveled</a:t>
            </a:r>
            <a:r>
              <a:rPr lang="cs-CZ" dirty="0" smtClean="0"/>
              <a:t> </a:t>
            </a:r>
            <a:r>
              <a:rPr lang="cs-CZ" dirty="0" err="1" smtClean="0"/>
              <a:t>incognito</a:t>
            </a:r>
            <a:r>
              <a:rPr lang="cs-CZ" dirty="0" smtClean="0"/>
              <a:t> (</a:t>
            </a:r>
            <a:r>
              <a:rPr lang="cs-CZ" dirty="0" err="1" smtClean="0"/>
              <a:t>Duke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Falkenstein</a:t>
            </a:r>
            <a:r>
              <a:rPr lang="cs-CZ" dirty="0" smtClean="0"/>
              <a:t>) – </a:t>
            </a:r>
            <a:r>
              <a:rPr lang="cs-CZ" dirty="0" err="1" smtClean="0"/>
              <a:t>tried</a:t>
            </a:r>
            <a:r>
              <a:rPr lang="cs-CZ" dirty="0" smtClean="0"/>
              <a:t> to </a:t>
            </a:r>
            <a:r>
              <a:rPr lang="cs-CZ" dirty="0" err="1" smtClean="0"/>
              <a:t>meet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listen to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opinions</a:t>
            </a:r>
            <a:endParaRPr lang="cs-CZ" dirty="0" smtClean="0"/>
          </a:p>
          <a:p>
            <a:r>
              <a:rPr lang="cs-CZ" dirty="0" smtClean="0"/>
              <a:t>Patron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endParaRPr lang="cs-CZ" dirty="0" smtClean="0"/>
          </a:p>
          <a:p>
            <a:r>
              <a:rPr lang="cs-CZ" dirty="0" err="1" smtClean="0"/>
              <a:t>Holy</a:t>
            </a:r>
            <a:r>
              <a:rPr lang="cs-CZ" dirty="0" smtClean="0"/>
              <a:t> Roman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1764</a:t>
            </a:r>
          </a:p>
          <a:p>
            <a:r>
              <a:rPr lang="cs-CZ" dirty="0" smtClean="0"/>
              <a:t>1760 – </a:t>
            </a:r>
            <a:r>
              <a:rPr lang="cs-CZ" dirty="0" err="1" smtClean="0"/>
              <a:t>married</a:t>
            </a:r>
            <a:r>
              <a:rPr lang="cs-CZ" dirty="0" smtClean="0"/>
              <a:t> </a:t>
            </a:r>
            <a:r>
              <a:rPr lang="cs-CZ" dirty="0" err="1" smtClean="0"/>
              <a:t>Princess</a:t>
            </a:r>
            <a:r>
              <a:rPr lang="cs-CZ" dirty="0" smtClean="0"/>
              <a:t> </a:t>
            </a:r>
            <a:r>
              <a:rPr lang="cs-CZ" dirty="0" err="1" smtClean="0"/>
              <a:t>Isabella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Parma (</a:t>
            </a:r>
            <a:r>
              <a:rPr lang="cs-CZ" dirty="0" err="1" smtClean="0"/>
              <a:t>died</a:t>
            </a:r>
            <a:r>
              <a:rPr lang="cs-CZ" dirty="0" smtClean="0"/>
              <a:t> in 1762), </a:t>
            </a:r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wife</a:t>
            </a:r>
            <a:r>
              <a:rPr lang="cs-CZ" dirty="0" smtClean="0"/>
              <a:t> – Maria </a:t>
            </a:r>
            <a:r>
              <a:rPr lang="cs-CZ" dirty="0" err="1" smtClean="0"/>
              <a:t>Josepha</a:t>
            </a:r>
            <a:r>
              <a:rPr lang="cs-CZ" dirty="0" smtClean="0"/>
              <a:t> od </a:t>
            </a:r>
            <a:r>
              <a:rPr lang="cs-CZ" dirty="0" err="1" smtClean="0"/>
              <a:t>Bavaria</a:t>
            </a:r>
            <a:endParaRPr lang="cs-CZ" dirty="0" smtClean="0"/>
          </a:p>
          <a:p>
            <a:r>
              <a:rPr lang="cs-CZ" dirty="0" err="1" smtClean="0"/>
              <a:t>None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his </a:t>
            </a:r>
            <a:r>
              <a:rPr lang="cs-CZ" dirty="0" err="1" smtClean="0"/>
              <a:t>children</a:t>
            </a:r>
            <a:r>
              <a:rPr lang="cs-CZ" dirty="0" smtClean="0"/>
              <a:t> </a:t>
            </a:r>
            <a:r>
              <a:rPr lang="cs-CZ" dirty="0" err="1" smtClean="0"/>
              <a:t>survived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4320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/>
              <a:t>Joseph</a:t>
            </a:r>
            <a:r>
              <a:rPr lang="cs-CZ" sz="2800" dirty="0" smtClean="0"/>
              <a:t> II </a:t>
            </a:r>
            <a:endParaRPr lang="cs-CZ" sz="2800" dirty="0"/>
          </a:p>
        </p:txBody>
      </p:sp>
      <p:sp>
        <p:nvSpPr>
          <p:cNvPr id="22531" name="Zástupný symbol pro obsah 7"/>
          <p:cNvSpPr>
            <a:spLocks noGrp="1"/>
          </p:cNvSpPr>
          <p:nvPr>
            <p:ph idx="1"/>
          </p:nvPr>
        </p:nvSpPr>
        <p:spPr>
          <a:xfrm>
            <a:off x="250825" y="692696"/>
            <a:ext cx="7993583" cy="616530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z="2000" dirty="0" err="1" smtClean="0"/>
              <a:t>censorhip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loosened</a:t>
            </a:r>
            <a:r>
              <a:rPr lang="cs-CZ" sz="2000" dirty="0" smtClean="0"/>
              <a:t>, not </a:t>
            </a:r>
            <a:r>
              <a:rPr lang="cs-CZ" sz="2000" dirty="0" err="1" smtClean="0"/>
              <a:t>completely</a:t>
            </a:r>
            <a:r>
              <a:rPr lang="cs-CZ" sz="2000" dirty="0" smtClean="0"/>
              <a:t> </a:t>
            </a:r>
            <a:r>
              <a:rPr lang="cs-CZ" sz="2000" dirty="0" err="1" smtClean="0"/>
              <a:t>freedom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speech</a:t>
            </a:r>
            <a:r>
              <a:rPr lang="cs-CZ" sz="2000" dirty="0" smtClean="0"/>
              <a:t>,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citizens</a:t>
            </a:r>
            <a:r>
              <a:rPr lang="cs-CZ" sz="2000" dirty="0" smtClean="0"/>
              <a:t> </a:t>
            </a:r>
            <a:r>
              <a:rPr lang="cs-CZ" sz="2000" dirty="0" err="1" smtClean="0"/>
              <a:t>could</a:t>
            </a:r>
            <a:r>
              <a:rPr lang="cs-CZ" sz="2000" dirty="0" smtClean="0"/>
              <a:t> </a:t>
            </a:r>
            <a:r>
              <a:rPr lang="cs-CZ" sz="2000" dirty="0" err="1" smtClean="0"/>
              <a:t>comment</a:t>
            </a:r>
            <a:r>
              <a:rPr lang="cs-CZ" sz="2000" dirty="0" smtClean="0"/>
              <a:t> on </a:t>
            </a:r>
            <a:r>
              <a:rPr lang="cs-CZ" sz="2000" dirty="0" err="1" smtClean="0"/>
              <a:t>domestic</a:t>
            </a:r>
            <a:r>
              <a:rPr lang="cs-CZ" sz="2000" dirty="0" smtClean="0"/>
              <a:t> </a:t>
            </a:r>
            <a:r>
              <a:rPr lang="cs-CZ" sz="2000" dirty="0" err="1" smtClean="0"/>
              <a:t>political</a:t>
            </a:r>
            <a:r>
              <a:rPr lang="cs-CZ" sz="2000" dirty="0" smtClean="0"/>
              <a:t> </a:t>
            </a:r>
            <a:r>
              <a:rPr lang="cs-CZ" sz="2000" dirty="0" err="1" smtClean="0"/>
              <a:t>matters</a:t>
            </a:r>
            <a:endParaRPr lang="cs-CZ" sz="2000" dirty="0" smtClean="0"/>
          </a:p>
          <a:p>
            <a:pPr>
              <a:buFont typeface="Wingdings" pitchFamily="2" charset="2"/>
              <a:buChar char="v"/>
            </a:pPr>
            <a:r>
              <a:rPr lang="cs-CZ" sz="2000" dirty="0" smtClean="0"/>
              <a:t>He </a:t>
            </a:r>
            <a:r>
              <a:rPr lang="cs-CZ" sz="2000" dirty="0" err="1" smtClean="0"/>
              <a:t>tried</a:t>
            </a:r>
            <a:r>
              <a:rPr lang="cs-CZ" sz="2000" dirty="0" smtClean="0"/>
              <a:t> to </a:t>
            </a:r>
            <a:r>
              <a:rPr lang="cs-CZ" sz="2000" b="1" dirty="0" err="1" smtClean="0"/>
              <a:t>reform</a:t>
            </a:r>
            <a:r>
              <a:rPr lang="cs-CZ" sz="2000" dirty="0" smtClean="0"/>
              <a:t> </a:t>
            </a:r>
            <a:r>
              <a:rPr lang="cs-CZ" sz="2000" dirty="0" err="1" smtClean="0"/>
              <a:t>highly</a:t>
            </a:r>
            <a:r>
              <a:rPr lang="cs-CZ" sz="2000" dirty="0" smtClean="0"/>
              <a:t> </a:t>
            </a:r>
            <a:r>
              <a:rPr lang="cs-CZ" sz="2000" dirty="0" err="1" smtClean="0"/>
              <a:t>conservative</a:t>
            </a:r>
            <a:r>
              <a:rPr lang="cs-CZ" sz="2000" dirty="0" smtClean="0"/>
              <a:t> </a:t>
            </a:r>
            <a:r>
              <a:rPr lang="cs-CZ" sz="2000" b="1" dirty="0" err="1" smtClean="0"/>
              <a:t>Catholic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church</a:t>
            </a:r>
            <a:endParaRPr lang="cs-CZ" sz="2000" b="1" dirty="0" smtClean="0"/>
          </a:p>
          <a:p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church</a:t>
            </a:r>
            <a:r>
              <a:rPr lang="cs-CZ" sz="2000" b="1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put 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control</a:t>
            </a:r>
            <a:r>
              <a:rPr lang="cs-CZ" sz="2000" dirty="0" smtClean="0"/>
              <a:t>, </a:t>
            </a:r>
            <a:r>
              <a:rPr lang="cs-CZ" sz="2000" dirty="0" err="1" smtClean="0"/>
              <a:t>its</a:t>
            </a:r>
            <a:r>
              <a:rPr lang="cs-CZ" sz="2000" dirty="0" smtClean="0"/>
              <a:t> </a:t>
            </a:r>
            <a:r>
              <a:rPr lang="cs-CZ" sz="2000" dirty="0" err="1" smtClean="0"/>
              <a:t>property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taxed</a:t>
            </a:r>
            <a:endParaRPr lang="cs-CZ" sz="2000" dirty="0" smtClean="0"/>
          </a:p>
          <a:p>
            <a:pPr lvl="0"/>
            <a:r>
              <a:rPr lang="cs-CZ" sz="2000" dirty="0" err="1" smtClean="0"/>
              <a:t>education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priests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controlled</a:t>
            </a:r>
            <a:r>
              <a:rPr lang="cs-CZ" sz="2000" dirty="0" smtClean="0"/>
              <a:t> by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endParaRPr lang="cs-CZ" sz="2000" dirty="0" smtClean="0"/>
          </a:p>
          <a:p>
            <a:pPr lvl="0"/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priest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in </a:t>
            </a:r>
            <a:r>
              <a:rPr lang="cs-CZ" sz="2000" dirty="0" err="1" smtClean="0"/>
              <a:t>charge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administrative</a:t>
            </a:r>
            <a:r>
              <a:rPr lang="cs-CZ" sz="2000" dirty="0" smtClean="0"/>
              <a:t> </a:t>
            </a:r>
            <a:r>
              <a:rPr lang="cs-CZ" sz="2000" dirty="0" err="1" smtClean="0"/>
              <a:t>activities</a:t>
            </a:r>
            <a:r>
              <a:rPr lang="cs-CZ" sz="2000" dirty="0" smtClean="0"/>
              <a:t> – </a:t>
            </a:r>
            <a:r>
              <a:rPr lang="cs-CZ" sz="2000" dirty="0" err="1" smtClean="0"/>
              <a:t>administered</a:t>
            </a:r>
            <a:r>
              <a:rPr lang="cs-CZ" sz="2000" dirty="0" smtClean="0"/>
              <a:t> </a:t>
            </a:r>
            <a:r>
              <a:rPr lang="cs-CZ" sz="2000" dirty="0" err="1" smtClean="0"/>
              <a:t>population</a:t>
            </a:r>
            <a:r>
              <a:rPr lang="cs-CZ" sz="2000" dirty="0" smtClean="0"/>
              <a:t> </a:t>
            </a:r>
            <a:r>
              <a:rPr lang="cs-CZ" sz="2000" dirty="0" err="1" smtClean="0"/>
              <a:t>registires</a:t>
            </a:r>
            <a:r>
              <a:rPr lang="cs-CZ" sz="2000" dirty="0" smtClean="0"/>
              <a:t>, </a:t>
            </a:r>
            <a:r>
              <a:rPr lang="cs-CZ" sz="2000" dirty="0" err="1" smtClean="0"/>
              <a:t>executed</a:t>
            </a:r>
            <a:r>
              <a:rPr lang="cs-CZ" sz="2000" dirty="0" smtClean="0"/>
              <a:t> </a:t>
            </a:r>
            <a:r>
              <a:rPr lang="cs-CZ" sz="2000" dirty="0" err="1" smtClean="0"/>
              <a:t>medical</a:t>
            </a:r>
            <a:r>
              <a:rPr lang="cs-CZ" sz="2000" dirty="0" smtClean="0"/>
              <a:t> </a:t>
            </a:r>
            <a:r>
              <a:rPr lang="cs-CZ" sz="2000" dirty="0" err="1" smtClean="0"/>
              <a:t>supervision</a:t>
            </a:r>
            <a:r>
              <a:rPr lang="cs-CZ" sz="2000" dirty="0" smtClean="0"/>
              <a:t> </a:t>
            </a:r>
            <a:r>
              <a:rPr lang="cs-CZ" sz="2000" dirty="0" err="1" smtClean="0"/>
              <a:t>etc</a:t>
            </a:r>
            <a:r>
              <a:rPr lang="cs-CZ" sz="2000" dirty="0" smtClean="0"/>
              <a:t>.</a:t>
            </a:r>
          </a:p>
          <a:p>
            <a:pPr lvl="0"/>
            <a:r>
              <a:rPr lang="cs-CZ" sz="2000" dirty="0" err="1" smtClean="0"/>
              <a:t>Joseph</a:t>
            </a:r>
            <a:r>
              <a:rPr lang="cs-CZ" sz="2000" dirty="0" smtClean="0"/>
              <a:t> II </a:t>
            </a:r>
            <a:r>
              <a:rPr lang="cs-CZ" sz="2000" dirty="0" err="1" smtClean="0"/>
              <a:t>dissolved</a:t>
            </a:r>
            <a:r>
              <a:rPr lang="cs-CZ" sz="2000" dirty="0" smtClean="0"/>
              <a:t> </a:t>
            </a:r>
            <a:r>
              <a:rPr lang="cs-CZ" sz="2000" dirty="0" err="1" smtClean="0"/>
              <a:t>those</a:t>
            </a:r>
            <a:r>
              <a:rPr lang="cs-CZ" sz="2000" dirty="0" smtClean="0"/>
              <a:t> </a:t>
            </a:r>
            <a:r>
              <a:rPr lang="cs-CZ" sz="2000" dirty="0" err="1" smtClean="0"/>
              <a:t>monasteries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not </a:t>
            </a:r>
            <a:r>
              <a:rPr lang="cs-CZ" sz="2000" dirty="0" err="1" smtClean="0"/>
              <a:t>engaged</a:t>
            </a:r>
            <a:r>
              <a:rPr lang="cs-CZ" sz="2000" dirty="0" smtClean="0"/>
              <a:t> in </a:t>
            </a:r>
            <a:r>
              <a:rPr lang="cs-CZ" sz="2000" dirty="0" err="1" smtClean="0"/>
              <a:t>activities</a:t>
            </a:r>
            <a:r>
              <a:rPr lang="cs-CZ" sz="2000" dirty="0" smtClean="0"/>
              <a:t> </a:t>
            </a:r>
            <a:r>
              <a:rPr lang="cs-CZ" sz="2000" dirty="0" err="1" smtClean="0"/>
              <a:t>beneficial</a:t>
            </a:r>
            <a:r>
              <a:rPr lang="cs-CZ" sz="2000" dirty="0" smtClean="0"/>
              <a:t> to </a:t>
            </a:r>
            <a:r>
              <a:rPr lang="cs-CZ" sz="2000" dirty="0" err="1" smtClean="0"/>
              <a:t>either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citizens</a:t>
            </a:r>
            <a:r>
              <a:rPr lang="cs-CZ" sz="2000" dirty="0" smtClean="0"/>
              <a:t> –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, </a:t>
            </a:r>
            <a:r>
              <a:rPr lang="cs-CZ" sz="2000" dirty="0" err="1" smtClean="0"/>
              <a:t>healthcare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charity (</a:t>
            </a: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those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begging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cancelled</a:t>
            </a:r>
            <a:r>
              <a:rPr lang="cs-CZ" sz="2000" dirty="0" smtClean="0"/>
              <a:t>)</a:t>
            </a:r>
          </a:p>
          <a:p>
            <a:pPr eaLnBrk="1" hangingPunct="1">
              <a:buNone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/>
              <a:t>1781 – </a:t>
            </a:r>
            <a:r>
              <a:rPr lang="cs-CZ" sz="2000" b="1" dirty="0" err="1" smtClean="0"/>
              <a:t>Joseph</a:t>
            </a:r>
            <a:r>
              <a:rPr lang="cs-CZ" sz="2000" b="1" dirty="0" smtClean="0"/>
              <a:t> II´s </a:t>
            </a:r>
            <a:r>
              <a:rPr lang="cs-CZ" sz="2000" b="1" dirty="0" err="1" smtClean="0"/>
              <a:t>Toleration</a:t>
            </a:r>
            <a:r>
              <a:rPr lang="cs-CZ" sz="2000" b="1" dirty="0" smtClean="0"/>
              <a:t> Patent</a:t>
            </a:r>
            <a:r>
              <a:rPr lang="cs-CZ" sz="2000" dirty="0" smtClean="0"/>
              <a:t> – </a:t>
            </a:r>
            <a:r>
              <a:rPr lang="cs-CZ" sz="2000" dirty="0" err="1" smtClean="0"/>
              <a:t>granted</a:t>
            </a:r>
            <a:r>
              <a:rPr lang="cs-CZ" sz="2000" dirty="0" smtClean="0"/>
              <a:t> </a:t>
            </a:r>
            <a:r>
              <a:rPr lang="cs-CZ" sz="2000" dirty="0" err="1" smtClean="0"/>
              <a:t>freedom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religion to non-</a:t>
            </a:r>
            <a:r>
              <a:rPr lang="cs-CZ" sz="2000" dirty="0" err="1" smtClean="0"/>
              <a:t>Catholic</a:t>
            </a:r>
            <a:r>
              <a:rPr lang="cs-CZ" sz="2000" dirty="0" smtClean="0"/>
              <a:t> </a:t>
            </a:r>
            <a:r>
              <a:rPr lang="cs-CZ" sz="2000" dirty="0" err="1" smtClean="0"/>
              <a:t>denominations</a:t>
            </a:r>
            <a:r>
              <a:rPr lang="cs-CZ" sz="2000" dirty="0" smtClean="0"/>
              <a:t>: </a:t>
            </a:r>
            <a:r>
              <a:rPr lang="cs-CZ" sz="2000" dirty="0" err="1" smtClean="0"/>
              <a:t>Orthodox</a:t>
            </a:r>
            <a:r>
              <a:rPr lang="cs-CZ" sz="2000" dirty="0" smtClean="0"/>
              <a:t>, </a:t>
            </a:r>
            <a:r>
              <a:rPr lang="cs-CZ" sz="2000" dirty="0" err="1" smtClean="0"/>
              <a:t>Calvinist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Lutheran</a:t>
            </a:r>
            <a:endParaRPr lang="cs-CZ" sz="2000" dirty="0" smtClean="0"/>
          </a:p>
          <a:p>
            <a:pPr eaLnBrk="1" hangingPunct="1">
              <a:buFont typeface="Wingdings" pitchFamily="2" charset="2"/>
              <a:buChar char="v"/>
            </a:pPr>
            <a:endParaRPr lang="cs-CZ" sz="2000" dirty="0" smtClean="0"/>
          </a:p>
          <a:p>
            <a:pPr eaLnBrk="1" hangingPunct="1"/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era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promoted</a:t>
            </a:r>
            <a:r>
              <a:rPr lang="cs-CZ" sz="2000" dirty="0" smtClean="0"/>
              <a:t> re-</a:t>
            </a:r>
            <a:r>
              <a:rPr lang="cs-CZ" sz="2000" dirty="0" err="1" smtClean="0"/>
              <a:t>Catholization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definitely</a:t>
            </a:r>
            <a:r>
              <a:rPr lang="cs-CZ" sz="2000" dirty="0" smtClean="0"/>
              <a:t> </a:t>
            </a:r>
            <a:r>
              <a:rPr lang="cs-CZ" sz="2000" dirty="0" err="1" smtClean="0"/>
              <a:t>over</a:t>
            </a:r>
            <a:endParaRPr lang="cs-CZ" sz="2000" dirty="0" smtClean="0"/>
          </a:p>
          <a:p>
            <a:pPr eaLnBrk="1" hangingPunct="1"/>
            <a:r>
              <a:rPr lang="cs-CZ" sz="2000" dirty="0" err="1" smtClean="0"/>
              <a:t>later</a:t>
            </a:r>
            <a:r>
              <a:rPr lang="cs-CZ" sz="2000" dirty="0" smtClean="0"/>
              <a:t> in 1780s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rights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applied</a:t>
            </a:r>
            <a:r>
              <a:rPr lang="cs-CZ" sz="2000" dirty="0" smtClean="0"/>
              <a:t>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Jews</a:t>
            </a:r>
            <a:r>
              <a:rPr lang="cs-CZ" sz="2000" dirty="0" smtClean="0"/>
              <a:t>, </a:t>
            </a:r>
            <a:r>
              <a:rPr lang="cs-CZ" sz="2000" dirty="0" err="1" smtClean="0"/>
              <a:t>who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became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equal</a:t>
            </a:r>
            <a:r>
              <a:rPr lang="cs-CZ" sz="2000" dirty="0" smtClean="0"/>
              <a:t> </a:t>
            </a:r>
            <a:r>
              <a:rPr lang="cs-CZ" sz="2000" dirty="0" err="1" smtClean="0"/>
              <a:t>citizens</a:t>
            </a:r>
            <a:endParaRPr lang="cs-CZ" sz="2000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Joseph</a:t>
            </a:r>
            <a:r>
              <a:rPr lang="cs-CZ" sz="2800" dirty="0" smtClean="0"/>
              <a:t> II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859216" cy="5688632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 smtClean="0"/>
              <a:t>1781 – </a:t>
            </a:r>
            <a:r>
              <a:rPr lang="cs-CZ" sz="2800" b="1" dirty="0" err="1" smtClean="0"/>
              <a:t>Serfdom</a:t>
            </a:r>
            <a:r>
              <a:rPr lang="cs-CZ" sz="2800" b="1" dirty="0" smtClean="0"/>
              <a:t> Patent </a:t>
            </a:r>
            <a:r>
              <a:rPr lang="cs-CZ" sz="2800" dirty="0" smtClean="0"/>
              <a:t>(</a:t>
            </a:r>
            <a:r>
              <a:rPr lang="cs-CZ" sz="2800" dirty="0" err="1" smtClean="0"/>
              <a:t>abolished</a:t>
            </a:r>
            <a:r>
              <a:rPr lang="cs-CZ" sz="2800" dirty="0" smtClean="0"/>
              <a:t> </a:t>
            </a:r>
            <a:r>
              <a:rPr lang="cs-CZ" sz="2800" dirty="0" err="1" smtClean="0"/>
              <a:t>restricions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granted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peasants</a:t>
            </a:r>
            <a:r>
              <a:rPr lang="cs-CZ" sz="2800" dirty="0" smtClean="0"/>
              <a:t> </a:t>
            </a:r>
            <a:r>
              <a:rPr lang="cs-CZ" sz="2800" dirty="0" err="1" smtClean="0"/>
              <a:t>personal</a:t>
            </a:r>
            <a:r>
              <a:rPr lang="cs-CZ" sz="2800" dirty="0" smtClean="0"/>
              <a:t> </a:t>
            </a:r>
            <a:r>
              <a:rPr lang="cs-CZ" sz="2800" dirty="0" err="1" smtClean="0"/>
              <a:t>freedom</a:t>
            </a:r>
            <a:r>
              <a:rPr lang="cs-CZ" sz="2800" dirty="0" smtClean="0"/>
              <a:t>, </a:t>
            </a:r>
            <a:r>
              <a:rPr lang="cs-CZ" sz="2800" dirty="0" err="1" smtClean="0"/>
              <a:t>they</a:t>
            </a:r>
            <a:r>
              <a:rPr lang="cs-CZ" sz="2800" dirty="0" smtClean="0"/>
              <a:t> </a:t>
            </a:r>
            <a:r>
              <a:rPr lang="cs-CZ" sz="2800" dirty="0" err="1" smtClean="0"/>
              <a:t>became</a:t>
            </a:r>
            <a:r>
              <a:rPr lang="cs-CZ" sz="2800" dirty="0" smtClean="0"/>
              <a:t> </a:t>
            </a:r>
            <a:r>
              <a:rPr lang="cs-CZ" sz="2800" dirty="0" err="1" smtClean="0"/>
              <a:t>equal</a:t>
            </a:r>
            <a:r>
              <a:rPr lang="cs-CZ" sz="2800" dirty="0" smtClean="0"/>
              <a:t> </a:t>
            </a:r>
            <a:r>
              <a:rPr lang="cs-CZ" sz="2800" dirty="0" err="1" smtClean="0"/>
              <a:t>citizens</a:t>
            </a:r>
            <a:r>
              <a:rPr lang="cs-CZ" sz="2800" dirty="0" smtClean="0"/>
              <a:t>)</a:t>
            </a:r>
          </a:p>
          <a:p>
            <a:pPr lvl="0"/>
            <a:r>
              <a:rPr lang="cs-CZ" sz="2800" dirty="0" smtClean="0"/>
              <a:t>1785–1789 – </a:t>
            </a:r>
            <a:r>
              <a:rPr lang="cs-CZ" sz="2800" b="1" dirty="0" err="1" smtClean="0"/>
              <a:t>Josephine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land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register</a:t>
            </a:r>
            <a:r>
              <a:rPr lang="cs-CZ" sz="2800" b="1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elaborated</a:t>
            </a:r>
            <a:r>
              <a:rPr lang="cs-CZ" sz="2800" dirty="0" smtClean="0"/>
              <a:t>,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taxation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based</a:t>
            </a:r>
            <a:r>
              <a:rPr lang="cs-CZ" sz="2800" dirty="0" smtClean="0"/>
              <a:t> on </a:t>
            </a:r>
            <a:r>
              <a:rPr lang="cs-CZ" sz="2800" dirty="0" err="1" smtClean="0"/>
              <a:t>real</a:t>
            </a:r>
            <a:r>
              <a:rPr lang="cs-CZ" sz="2800" dirty="0" smtClean="0"/>
              <a:t> </a:t>
            </a:r>
            <a:r>
              <a:rPr lang="cs-CZ" sz="2800" dirty="0" err="1" smtClean="0"/>
              <a:t>economic</a:t>
            </a:r>
            <a:r>
              <a:rPr lang="cs-CZ" sz="2800" dirty="0" smtClean="0"/>
              <a:t> </a:t>
            </a:r>
            <a:r>
              <a:rPr lang="cs-CZ" sz="2800" dirty="0" err="1" smtClean="0"/>
              <a:t>conditions</a:t>
            </a:r>
            <a:r>
              <a:rPr lang="cs-CZ" sz="2800" dirty="0" smtClean="0"/>
              <a:t> – </a:t>
            </a:r>
            <a:r>
              <a:rPr lang="cs-CZ" sz="2800" dirty="0" err="1" smtClean="0"/>
              <a:t>quality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soil</a:t>
            </a:r>
            <a:r>
              <a:rPr lang="cs-CZ" sz="2800" dirty="0" smtClean="0"/>
              <a:t>, </a:t>
            </a:r>
            <a:r>
              <a:rPr lang="cs-CZ" sz="2800" dirty="0" err="1" smtClean="0"/>
              <a:t>types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plantation</a:t>
            </a:r>
            <a:r>
              <a:rPr lang="cs-CZ" sz="2800" dirty="0" smtClean="0"/>
              <a:t>, </a:t>
            </a:r>
            <a:r>
              <a:rPr lang="cs-CZ" sz="2800" dirty="0" err="1" smtClean="0"/>
              <a:t>other</a:t>
            </a:r>
            <a:r>
              <a:rPr lang="cs-CZ" sz="2800" dirty="0" smtClean="0"/>
              <a:t> </a:t>
            </a:r>
            <a:r>
              <a:rPr lang="cs-CZ" sz="2800" dirty="0" err="1" smtClean="0"/>
              <a:t>necessary</a:t>
            </a:r>
            <a:r>
              <a:rPr lang="cs-CZ" sz="2800" dirty="0" smtClean="0"/>
              <a:t> </a:t>
            </a:r>
            <a:r>
              <a:rPr lang="cs-CZ" sz="2800" dirty="0" err="1" smtClean="0"/>
              <a:t>expenses</a:t>
            </a:r>
            <a:endParaRPr lang="cs-CZ" sz="2800" dirty="0" smtClean="0"/>
          </a:p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Enlightened</a:t>
            </a:r>
            <a:r>
              <a:rPr lang="cs-CZ" sz="2800" dirty="0" smtClean="0"/>
              <a:t> </a:t>
            </a:r>
            <a:r>
              <a:rPr lang="cs-CZ" sz="2800" dirty="0" err="1" smtClean="0"/>
              <a:t>state</a:t>
            </a:r>
            <a:r>
              <a:rPr lang="cs-CZ" sz="2800" dirty="0" smtClean="0"/>
              <a:t> </a:t>
            </a:r>
            <a:r>
              <a:rPr lang="cs-CZ" sz="2800" dirty="0" err="1" smtClean="0"/>
              <a:t>reforms</a:t>
            </a:r>
            <a:r>
              <a:rPr lang="cs-CZ" sz="2800" dirty="0" smtClean="0"/>
              <a:t>, </a:t>
            </a:r>
            <a:r>
              <a:rPr lang="cs-CZ" sz="2800" dirty="0" err="1" smtClean="0"/>
              <a:t>particularly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changes</a:t>
            </a:r>
            <a:r>
              <a:rPr lang="cs-CZ" sz="2800" dirty="0" smtClean="0"/>
              <a:t> </a:t>
            </a:r>
            <a:r>
              <a:rPr lang="cs-CZ" sz="2800" dirty="0" err="1" smtClean="0"/>
              <a:t>intorduced</a:t>
            </a:r>
            <a:r>
              <a:rPr lang="cs-CZ" sz="2800" dirty="0" smtClean="0"/>
              <a:t> by </a:t>
            </a:r>
            <a:r>
              <a:rPr lang="cs-CZ" sz="2800" dirty="0" err="1" smtClean="0"/>
              <a:t>Emperor</a:t>
            </a:r>
            <a:r>
              <a:rPr lang="cs-CZ" sz="2800" dirty="0" smtClean="0"/>
              <a:t> </a:t>
            </a:r>
            <a:r>
              <a:rPr lang="cs-CZ" sz="2800" dirty="0" err="1" smtClean="0"/>
              <a:t>Joseph</a:t>
            </a:r>
            <a:r>
              <a:rPr lang="cs-CZ" sz="2800" dirty="0" smtClean="0"/>
              <a:t> II, </a:t>
            </a:r>
            <a:r>
              <a:rPr lang="cs-CZ" sz="2800" dirty="0" err="1" smtClean="0"/>
              <a:t>did</a:t>
            </a:r>
            <a:r>
              <a:rPr lang="cs-CZ" sz="2800" dirty="0" smtClean="0"/>
              <a:t> not </a:t>
            </a:r>
            <a:r>
              <a:rPr lang="cs-CZ" sz="2800" dirty="0" err="1" smtClean="0"/>
              <a:t>meet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a </a:t>
            </a:r>
            <a:r>
              <a:rPr lang="cs-CZ" sz="2800" dirty="0" err="1" smtClean="0"/>
              <a:t>universaly</a:t>
            </a:r>
            <a:r>
              <a:rPr lang="cs-CZ" sz="2800" dirty="0" smtClean="0"/>
              <a:t> </a:t>
            </a:r>
            <a:r>
              <a:rPr lang="cs-CZ" sz="2800" dirty="0" err="1" smtClean="0"/>
              <a:t>possitive</a:t>
            </a:r>
            <a:r>
              <a:rPr lang="cs-CZ" sz="2800" dirty="0" smtClean="0"/>
              <a:t> response</a:t>
            </a:r>
          </a:p>
          <a:p>
            <a:r>
              <a:rPr lang="cs-CZ" sz="2800" dirty="0" err="1" smtClean="0"/>
              <a:t>especially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nobility </a:t>
            </a:r>
            <a:r>
              <a:rPr lang="cs-CZ" sz="2800" dirty="0" err="1" smtClean="0"/>
              <a:t>refused</a:t>
            </a:r>
            <a:r>
              <a:rPr lang="cs-CZ" sz="2800" dirty="0" smtClean="0"/>
              <a:t> to </a:t>
            </a:r>
            <a:r>
              <a:rPr lang="cs-CZ" sz="2800" dirty="0" err="1" smtClean="0"/>
              <a:t>accept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loss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its</a:t>
            </a:r>
            <a:r>
              <a:rPr lang="cs-CZ" sz="2800" dirty="0" smtClean="0"/>
              <a:t> </a:t>
            </a:r>
            <a:r>
              <a:rPr lang="cs-CZ" sz="2800" dirty="0" err="1" smtClean="0"/>
              <a:t>political</a:t>
            </a:r>
            <a:r>
              <a:rPr lang="cs-CZ" sz="2800" dirty="0" smtClean="0"/>
              <a:t> </a:t>
            </a:r>
            <a:r>
              <a:rPr lang="cs-CZ" sz="2800" dirty="0" err="1" smtClean="0"/>
              <a:t>possition</a:t>
            </a:r>
            <a:r>
              <a:rPr lang="cs-CZ" sz="2800" dirty="0" smtClean="0"/>
              <a:t>, </a:t>
            </a:r>
            <a:r>
              <a:rPr lang="cs-CZ" sz="2800" dirty="0" err="1" smtClean="0"/>
              <a:t>privileges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power</a:t>
            </a:r>
            <a:r>
              <a:rPr lang="cs-CZ" sz="2800" dirty="0" smtClean="0"/>
              <a:t> </a:t>
            </a:r>
            <a:r>
              <a:rPr lang="cs-CZ" sz="2800" dirty="0" err="1" smtClean="0"/>
              <a:t>over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peasants</a:t>
            </a:r>
            <a:r>
              <a:rPr lang="cs-CZ" sz="2800" dirty="0" smtClean="0"/>
              <a:t>, </a:t>
            </a:r>
            <a:r>
              <a:rPr lang="cs-CZ" sz="2800" dirty="0" err="1" smtClean="0"/>
              <a:t>but</a:t>
            </a:r>
            <a:r>
              <a:rPr lang="cs-CZ" sz="2800" dirty="0" smtClean="0"/>
              <a:t> many </a:t>
            </a:r>
            <a:r>
              <a:rPr lang="cs-CZ" sz="2800" dirty="0" err="1" smtClean="0"/>
              <a:t>people</a:t>
            </a:r>
            <a:r>
              <a:rPr lang="cs-CZ" sz="2800" dirty="0" smtClean="0"/>
              <a:t> had </a:t>
            </a:r>
            <a:r>
              <a:rPr lang="cs-CZ" sz="2800" dirty="0" err="1" smtClean="0"/>
              <a:t>problem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state</a:t>
            </a:r>
            <a:r>
              <a:rPr lang="cs-CZ" sz="2800" dirty="0" smtClean="0"/>
              <a:t> </a:t>
            </a:r>
            <a:r>
              <a:rPr lang="cs-CZ" sz="2800" dirty="0" err="1" smtClean="0"/>
              <a:t>control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church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life</a:t>
            </a:r>
            <a:r>
              <a:rPr lang="cs-CZ" sz="2800" dirty="0" smtClean="0"/>
              <a:t> in </a:t>
            </a:r>
            <a:r>
              <a:rPr lang="cs-CZ" sz="2800" dirty="0" err="1" smtClean="0"/>
              <a:t>general</a:t>
            </a:r>
            <a:r>
              <a:rPr lang="cs-CZ" sz="2800" dirty="0" smtClean="0"/>
              <a:t>, </a:t>
            </a:r>
            <a:r>
              <a:rPr lang="cs-CZ" sz="2800" dirty="0" err="1" smtClean="0"/>
              <a:t>they</a:t>
            </a:r>
            <a:r>
              <a:rPr lang="cs-CZ" sz="2800" dirty="0" smtClean="0"/>
              <a:t> </a:t>
            </a:r>
            <a:r>
              <a:rPr lang="cs-CZ" sz="2800" dirty="0" err="1" smtClean="0"/>
              <a:t>did</a:t>
            </a:r>
            <a:r>
              <a:rPr lang="cs-CZ" sz="2800" dirty="0" smtClean="0"/>
              <a:t> not </a:t>
            </a:r>
            <a:r>
              <a:rPr lang="cs-CZ" sz="2800" dirty="0" err="1" smtClean="0"/>
              <a:t>like</a:t>
            </a:r>
            <a:r>
              <a:rPr lang="cs-CZ" sz="2800" dirty="0" smtClean="0"/>
              <a:t> </a:t>
            </a:r>
            <a:r>
              <a:rPr lang="cs-CZ" sz="2800" dirty="0" err="1" smtClean="0"/>
              <a:t>interventions</a:t>
            </a:r>
            <a:r>
              <a:rPr lang="cs-CZ" sz="2800" dirty="0" smtClean="0"/>
              <a:t> </a:t>
            </a:r>
            <a:r>
              <a:rPr lang="cs-CZ" sz="2800" dirty="0" err="1" smtClean="0"/>
              <a:t>into</a:t>
            </a:r>
            <a:r>
              <a:rPr lang="cs-CZ" sz="2800" dirty="0" smtClean="0"/>
              <a:t> folk </a:t>
            </a:r>
            <a:r>
              <a:rPr lang="cs-CZ" sz="2800" dirty="0" err="1" smtClean="0"/>
              <a:t>customs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religious</a:t>
            </a:r>
            <a:r>
              <a:rPr lang="cs-CZ" sz="2800" dirty="0" smtClean="0"/>
              <a:t> </a:t>
            </a:r>
            <a:r>
              <a:rPr lang="cs-CZ" sz="2800" dirty="0" err="1" smtClean="0"/>
              <a:t>traditions</a:t>
            </a:r>
            <a:endParaRPr lang="cs-CZ" sz="2800" dirty="0" smtClean="0"/>
          </a:p>
          <a:p>
            <a:r>
              <a:rPr lang="cs-CZ" sz="2800" dirty="0" err="1" smtClean="0"/>
              <a:t>Some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his </a:t>
            </a:r>
            <a:r>
              <a:rPr lang="cs-CZ" sz="2800" dirty="0" err="1" smtClean="0"/>
              <a:t>reforms</a:t>
            </a:r>
            <a:r>
              <a:rPr lang="cs-CZ" sz="2800" dirty="0" smtClean="0"/>
              <a:t> </a:t>
            </a:r>
            <a:r>
              <a:rPr lang="cs-CZ" sz="2800" dirty="0" err="1" smtClean="0"/>
              <a:t>were</a:t>
            </a:r>
            <a:r>
              <a:rPr lang="cs-CZ" sz="2800" dirty="0" smtClean="0"/>
              <a:t> </a:t>
            </a:r>
            <a:r>
              <a:rPr lang="cs-CZ" sz="2800" dirty="0" err="1" smtClean="0"/>
              <a:t>cancelled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his </a:t>
            </a:r>
            <a:r>
              <a:rPr lang="cs-CZ" sz="2800" dirty="0" err="1" smtClean="0"/>
              <a:t>death</a:t>
            </a:r>
            <a:r>
              <a:rPr lang="cs-CZ" sz="2800" dirty="0" smtClean="0"/>
              <a:t> – his </a:t>
            </a:r>
            <a:r>
              <a:rPr lang="cs-CZ" sz="2800" dirty="0" err="1" smtClean="0"/>
              <a:t>brother</a:t>
            </a:r>
            <a:r>
              <a:rPr lang="cs-CZ" sz="2800" dirty="0" smtClean="0"/>
              <a:t> </a:t>
            </a:r>
            <a:r>
              <a:rPr lang="cs-CZ" sz="2800" dirty="0" err="1" smtClean="0"/>
              <a:t>Loepold</a:t>
            </a:r>
            <a:r>
              <a:rPr lang="cs-CZ" sz="2800" dirty="0" smtClean="0"/>
              <a:t> II (1790–1792) </a:t>
            </a:r>
            <a:r>
              <a:rPr lang="cs-CZ" sz="2800" dirty="0" err="1" smtClean="0"/>
              <a:t>who</a:t>
            </a:r>
            <a:r>
              <a:rPr lang="cs-CZ" sz="2800" dirty="0" smtClean="0"/>
              <a:t> </a:t>
            </a:r>
            <a:r>
              <a:rPr lang="cs-CZ" sz="2800" dirty="0" err="1" smtClean="0"/>
              <a:t>succeeded</a:t>
            </a:r>
            <a:r>
              <a:rPr lang="cs-CZ" sz="2800" dirty="0" smtClean="0"/>
              <a:t> </a:t>
            </a:r>
            <a:r>
              <a:rPr lang="cs-CZ" sz="2800" dirty="0" err="1" smtClean="0"/>
              <a:t>him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under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heavy</a:t>
            </a:r>
            <a:r>
              <a:rPr lang="cs-CZ" sz="2800" dirty="0" smtClean="0"/>
              <a:t> </a:t>
            </a:r>
            <a:r>
              <a:rPr lang="cs-CZ" sz="2800" dirty="0" err="1" smtClean="0"/>
              <a:t>pressure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nobility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church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 smtClean="0"/>
              <a:t>Central</a:t>
            </a:r>
            <a:r>
              <a:rPr lang="cs-CZ" sz="2800" dirty="0" smtClean="0"/>
              <a:t> </a:t>
            </a:r>
            <a:r>
              <a:rPr lang="cs-CZ" sz="2800" dirty="0" err="1" smtClean="0"/>
              <a:t>euroepan</a:t>
            </a:r>
            <a:r>
              <a:rPr lang="cs-CZ" sz="2800" dirty="0" smtClean="0"/>
              <a:t> </a:t>
            </a:r>
            <a:r>
              <a:rPr lang="cs-CZ" sz="2800" dirty="0" err="1" smtClean="0"/>
              <a:t>baroque</a:t>
            </a:r>
            <a:endParaRPr lang="cs-CZ" sz="2800" dirty="0"/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>
          <a:xfrm>
            <a:off x="179512" y="1196752"/>
            <a:ext cx="7848872" cy="525961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z="2200" dirty="0" err="1" smtClean="0"/>
              <a:t>Around</a:t>
            </a:r>
            <a:r>
              <a:rPr lang="cs-CZ" sz="2200" dirty="0" smtClean="0"/>
              <a:t> 1600 in Italy, in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Central</a:t>
            </a:r>
            <a:r>
              <a:rPr lang="cs-CZ" sz="2200" dirty="0" smtClean="0"/>
              <a:t> </a:t>
            </a:r>
            <a:r>
              <a:rPr lang="cs-CZ" sz="2200" dirty="0" err="1" smtClean="0"/>
              <a:t>Europe</a:t>
            </a:r>
            <a:r>
              <a:rPr lang="cs-CZ" sz="2200" dirty="0" smtClean="0"/>
              <a:t> </a:t>
            </a:r>
            <a:r>
              <a:rPr lang="cs-CZ" sz="2200" dirty="0" err="1" smtClean="0"/>
              <a:t>during</a:t>
            </a:r>
            <a:r>
              <a:rPr lang="cs-CZ" sz="2200" dirty="0" smtClean="0"/>
              <a:t> 17th </a:t>
            </a:r>
            <a:r>
              <a:rPr lang="cs-CZ" sz="2200" dirty="0" err="1" smtClean="0"/>
              <a:t>and</a:t>
            </a:r>
            <a:r>
              <a:rPr lang="cs-CZ" sz="2200" dirty="0" smtClean="0"/>
              <a:t> 18th </a:t>
            </a:r>
            <a:r>
              <a:rPr lang="cs-CZ" sz="2200" dirty="0" err="1" smtClean="0"/>
              <a:t>century</a:t>
            </a:r>
            <a:endParaRPr lang="cs-CZ" sz="2200" dirty="0" smtClean="0"/>
          </a:p>
          <a:p>
            <a:pPr eaLnBrk="1" hangingPunct="1"/>
            <a:r>
              <a:rPr lang="cs-CZ" sz="2200" dirty="0" err="1" smtClean="0"/>
              <a:t>The</a:t>
            </a:r>
            <a:r>
              <a:rPr lang="cs-CZ" sz="2200" dirty="0" smtClean="0"/>
              <a:t> last </a:t>
            </a:r>
            <a:r>
              <a:rPr lang="cs-CZ" sz="2200" dirty="0" err="1" smtClean="0"/>
              <a:t>universal</a:t>
            </a:r>
            <a:r>
              <a:rPr lang="cs-CZ" sz="2200" dirty="0" smtClean="0"/>
              <a:t> </a:t>
            </a:r>
            <a:r>
              <a:rPr lang="cs-CZ" sz="2200" dirty="0" err="1" smtClean="0"/>
              <a:t>artifical</a:t>
            </a:r>
            <a:r>
              <a:rPr lang="cs-CZ" sz="2200" dirty="0" smtClean="0"/>
              <a:t> style in </a:t>
            </a:r>
            <a:r>
              <a:rPr lang="cs-CZ" sz="2200" dirty="0" err="1" smtClean="0"/>
              <a:t>Europe</a:t>
            </a:r>
            <a:endParaRPr lang="cs-CZ" sz="2200" dirty="0" smtClean="0"/>
          </a:p>
          <a:p>
            <a:pPr eaLnBrk="1" hangingPunct="1"/>
            <a:r>
              <a:rPr lang="cs-CZ" sz="2200" dirty="0" err="1" smtClean="0"/>
              <a:t>Encouraged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supported</a:t>
            </a:r>
            <a:r>
              <a:rPr lang="cs-CZ" sz="2200" dirty="0" smtClean="0"/>
              <a:t> by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Catholic</a:t>
            </a:r>
            <a:r>
              <a:rPr lang="cs-CZ" sz="2200" dirty="0" smtClean="0"/>
              <a:t> </a:t>
            </a:r>
            <a:r>
              <a:rPr lang="cs-CZ" sz="2200" dirty="0" err="1" smtClean="0"/>
              <a:t>Church</a:t>
            </a:r>
            <a:r>
              <a:rPr lang="cs-CZ" sz="2200" dirty="0" smtClean="0"/>
              <a:t> – in response to </a:t>
            </a:r>
            <a:r>
              <a:rPr lang="cs-CZ" sz="2200" dirty="0" err="1" smtClean="0"/>
              <a:t>the</a:t>
            </a:r>
            <a:r>
              <a:rPr lang="cs-CZ" sz="2200" dirty="0" smtClean="0"/>
              <a:t> Protestant </a:t>
            </a:r>
            <a:r>
              <a:rPr lang="cs-CZ" sz="2200" dirty="0" err="1" smtClean="0"/>
              <a:t>Movement</a:t>
            </a:r>
            <a:endParaRPr lang="cs-CZ" sz="2200" dirty="0" smtClean="0"/>
          </a:p>
          <a:p>
            <a:r>
              <a:rPr lang="en-US" sz="2200" dirty="0" smtClean="0"/>
              <a:t>the arts should communicate religious themes in direct and emotional involvement</a:t>
            </a:r>
            <a:endParaRPr lang="cs-CZ" sz="2200" dirty="0" smtClean="0"/>
          </a:p>
          <a:p>
            <a:pPr eaLnBrk="1" hangingPunct="1"/>
            <a:r>
              <a:rPr lang="cs-CZ" sz="2200" dirty="0" err="1" smtClean="0"/>
              <a:t>Paintings</a:t>
            </a:r>
            <a:r>
              <a:rPr lang="cs-CZ" sz="2200" dirty="0" smtClean="0"/>
              <a:t> – Karel </a:t>
            </a:r>
            <a:r>
              <a:rPr lang="cs-CZ" sz="2200" dirty="0" err="1" smtClean="0"/>
              <a:t>Škréta</a:t>
            </a:r>
            <a:r>
              <a:rPr lang="cs-CZ" sz="2200" dirty="0" smtClean="0"/>
              <a:t>, Václav </a:t>
            </a:r>
            <a:r>
              <a:rPr lang="cs-CZ" sz="2200" dirty="0" err="1" smtClean="0"/>
              <a:t>Vavřinec</a:t>
            </a:r>
            <a:r>
              <a:rPr lang="cs-CZ" sz="2200" dirty="0" smtClean="0"/>
              <a:t> </a:t>
            </a:r>
            <a:r>
              <a:rPr lang="cs-CZ" sz="2200" dirty="0" err="1" smtClean="0"/>
              <a:t>Reiner</a:t>
            </a:r>
            <a:endParaRPr lang="cs-CZ" sz="2200" dirty="0" smtClean="0"/>
          </a:p>
          <a:p>
            <a:pPr eaLnBrk="1" hangingPunct="1"/>
            <a:r>
              <a:rPr lang="cs-CZ" sz="2200" dirty="0" err="1" smtClean="0"/>
              <a:t>Sculptures</a:t>
            </a:r>
            <a:r>
              <a:rPr lang="cs-CZ" sz="2200" dirty="0" smtClean="0"/>
              <a:t> – </a:t>
            </a:r>
            <a:r>
              <a:rPr lang="cs-CZ" sz="2200" dirty="0" err="1" smtClean="0"/>
              <a:t>Matyas</a:t>
            </a:r>
            <a:r>
              <a:rPr lang="cs-CZ" sz="2200" dirty="0" smtClean="0"/>
              <a:t> Bernard Braun (Charles </a:t>
            </a:r>
            <a:r>
              <a:rPr lang="cs-CZ" sz="2200" dirty="0" err="1" smtClean="0"/>
              <a:t>Bridge</a:t>
            </a:r>
            <a:r>
              <a:rPr lang="cs-CZ" sz="2200" dirty="0" smtClean="0"/>
              <a:t> – </a:t>
            </a:r>
            <a:r>
              <a:rPr lang="cs-CZ" sz="2200" dirty="0" err="1" smtClean="0"/>
              <a:t>sculptures</a:t>
            </a:r>
            <a:r>
              <a:rPr lang="cs-CZ" sz="2200" dirty="0" smtClean="0"/>
              <a:t>, Kuks), </a:t>
            </a:r>
            <a:r>
              <a:rPr lang="cs-CZ" sz="2200" dirty="0" err="1" smtClean="0"/>
              <a:t>Ferdinad</a:t>
            </a:r>
            <a:r>
              <a:rPr lang="cs-CZ" sz="2200" dirty="0" smtClean="0"/>
              <a:t> </a:t>
            </a:r>
            <a:r>
              <a:rPr lang="cs-CZ" sz="2200" dirty="0" err="1" smtClean="0"/>
              <a:t>Maxmilian</a:t>
            </a:r>
            <a:r>
              <a:rPr lang="cs-CZ" sz="2200" dirty="0" smtClean="0"/>
              <a:t> </a:t>
            </a:r>
            <a:r>
              <a:rPr lang="cs-CZ" sz="2200" dirty="0" err="1" smtClean="0"/>
              <a:t>Brokoff</a:t>
            </a:r>
            <a:r>
              <a:rPr lang="cs-CZ" sz="2200" dirty="0" smtClean="0"/>
              <a:t> (Charles </a:t>
            </a:r>
            <a:r>
              <a:rPr lang="cs-CZ" sz="2200" dirty="0" err="1" smtClean="0"/>
              <a:t>Bridge</a:t>
            </a:r>
            <a:r>
              <a:rPr lang="cs-CZ" sz="2200" dirty="0" smtClean="0"/>
              <a:t>)</a:t>
            </a:r>
          </a:p>
          <a:p>
            <a:pPr eaLnBrk="1" hangingPunct="1"/>
            <a:r>
              <a:rPr lang="cs-CZ" sz="2200" dirty="0" smtClean="0"/>
              <a:t>Music – </a:t>
            </a:r>
            <a:r>
              <a:rPr lang="cs-CZ" sz="2200" dirty="0" err="1" smtClean="0"/>
              <a:t>Johann</a:t>
            </a:r>
            <a:r>
              <a:rPr lang="cs-CZ" sz="2200" dirty="0" smtClean="0"/>
              <a:t> Sebastian </a:t>
            </a:r>
            <a:r>
              <a:rPr lang="cs-CZ" sz="2200" dirty="0" err="1" smtClean="0"/>
              <a:t>Bach</a:t>
            </a:r>
            <a:r>
              <a:rPr lang="cs-CZ" sz="2200" dirty="0" smtClean="0"/>
              <a:t>, </a:t>
            </a:r>
            <a:r>
              <a:rPr lang="cs-CZ" sz="2200" dirty="0" err="1" smtClean="0"/>
              <a:t>Georg</a:t>
            </a:r>
            <a:r>
              <a:rPr lang="cs-CZ" sz="2200" dirty="0" smtClean="0"/>
              <a:t> Friedrich Händel</a:t>
            </a:r>
          </a:p>
          <a:p>
            <a:pPr eaLnBrk="1" hangingPunct="1"/>
            <a:r>
              <a:rPr lang="cs-CZ" sz="2200" dirty="0" err="1" smtClean="0"/>
              <a:t>Czech</a:t>
            </a:r>
            <a:r>
              <a:rPr lang="cs-CZ" sz="2200" dirty="0" smtClean="0"/>
              <a:t> </a:t>
            </a:r>
            <a:r>
              <a:rPr lang="cs-CZ" sz="2200" dirty="0" err="1" smtClean="0"/>
              <a:t>composers</a:t>
            </a:r>
            <a:r>
              <a:rPr lang="cs-CZ" sz="2200" dirty="0" smtClean="0"/>
              <a:t>:Adam </a:t>
            </a:r>
            <a:r>
              <a:rPr lang="cs-CZ" sz="2200" dirty="0" smtClean="0"/>
              <a:t>Václav Michna z </a:t>
            </a:r>
            <a:r>
              <a:rPr lang="cs-CZ" sz="2200" dirty="0" err="1" smtClean="0"/>
              <a:t>Otradovic</a:t>
            </a:r>
            <a:r>
              <a:rPr lang="cs-CZ" sz="2200" dirty="0" smtClean="0"/>
              <a:t>, Jan </a:t>
            </a:r>
            <a:r>
              <a:rPr lang="cs-CZ" sz="2200" dirty="0" err="1" smtClean="0"/>
              <a:t>Dismas</a:t>
            </a:r>
            <a:r>
              <a:rPr lang="cs-CZ" sz="2200" dirty="0" smtClean="0"/>
              <a:t> Zelenka</a:t>
            </a:r>
          </a:p>
          <a:p>
            <a:pPr eaLnBrk="1" hangingPunct="1"/>
            <a:r>
              <a:rPr lang="cs-CZ" sz="2200" dirty="0" err="1" smtClean="0"/>
              <a:t>Literature</a:t>
            </a:r>
            <a:r>
              <a:rPr lang="cs-CZ" sz="2200" dirty="0" smtClean="0"/>
              <a:t> </a:t>
            </a:r>
          </a:p>
          <a:p>
            <a:pPr eaLnBrk="1" hangingPunct="1"/>
            <a:r>
              <a:rPr lang="cs-CZ" sz="2200" dirty="0" err="1" smtClean="0"/>
              <a:t>Architecture</a:t>
            </a:r>
            <a:endParaRPr lang="cs-CZ" sz="2200" dirty="0" smtClean="0"/>
          </a:p>
          <a:p>
            <a:pPr eaLnBrk="1" hangingPunct="1"/>
            <a:endParaRPr lang="cs-CZ" sz="1800" dirty="0" smtClean="0"/>
          </a:p>
          <a:p>
            <a:pPr eaLnBrk="1" hangingPunct="1"/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515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cs-CZ" dirty="0"/>
          </a:p>
        </p:txBody>
      </p:sp>
      <p:sp>
        <p:nvSpPr>
          <p:cNvPr id="2355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5373688"/>
            <a:ext cx="3521075" cy="5762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Maria Theresa (1717 – 1780) </a:t>
            </a:r>
          </a:p>
        </p:txBody>
      </p:sp>
      <p:sp>
        <p:nvSpPr>
          <p:cNvPr id="23556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178300" y="5373688"/>
            <a:ext cx="3521075" cy="576262"/>
          </a:xfrm>
        </p:spPr>
        <p:txBody>
          <a:bodyPr/>
          <a:lstStyle/>
          <a:p>
            <a:r>
              <a:rPr lang="cs-CZ" smtClean="0"/>
              <a:t>Joseph II (1741 – 1790)</a:t>
            </a:r>
          </a:p>
        </p:txBody>
      </p:sp>
      <p:pic>
        <p:nvPicPr>
          <p:cNvPr id="9" name="Zástupný symbol pro obsah 8" descr="marie-terezi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932175" cy="2755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Zástupný symbol pro obsah 9" descr="josef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2627295" cy="3220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err="1" smtClean="0"/>
              <a:t>Hungary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4579" name="Zástupný symbol pro obsah 5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3743970" cy="554528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second</a:t>
            </a:r>
            <a:r>
              <a:rPr lang="cs-CZ" sz="2000" dirty="0" smtClean="0"/>
              <a:t> half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17</a:t>
            </a:r>
            <a:r>
              <a:rPr lang="cs-CZ" sz="2000" baseline="30000" dirty="0" smtClean="0"/>
              <a:t>th</a:t>
            </a:r>
            <a:r>
              <a:rPr lang="cs-CZ" sz="2000" dirty="0" smtClean="0"/>
              <a:t> </a:t>
            </a:r>
            <a:r>
              <a:rPr lang="cs-CZ" sz="2000" dirty="0" err="1" smtClean="0"/>
              <a:t>century</a:t>
            </a:r>
            <a:r>
              <a:rPr lang="cs-CZ" sz="2000" dirty="0" smtClean="0"/>
              <a:t> – </a:t>
            </a:r>
            <a:r>
              <a:rPr lang="cs-CZ" sz="2000" dirty="0" err="1" smtClean="0"/>
              <a:t>unstable</a:t>
            </a:r>
            <a:r>
              <a:rPr lang="cs-CZ" sz="2000" dirty="0" smtClean="0"/>
              <a:t> region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several</a:t>
            </a:r>
            <a:r>
              <a:rPr lang="cs-CZ" sz="2000" dirty="0" smtClean="0"/>
              <a:t> </a:t>
            </a:r>
            <a:r>
              <a:rPr lang="cs-CZ" sz="2000" dirty="0" err="1" smtClean="0"/>
              <a:t>anti</a:t>
            </a:r>
            <a:r>
              <a:rPr lang="cs-CZ" sz="2000" dirty="0" smtClean="0"/>
              <a:t>-</a:t>
            </a:r>
            <a:r>
              <a:rPr lang="cs-CZ" sz="2000" dirty="0" err="1" smtClean="0"/>
              <a:t>Habsburg</a:t>
            </a:r>
            <a:r>
              <a:rPr lang="cs-CZ" sz="2000" dirty="0" smtClean="0"/>
              <a:t> </a:t>
            </a:r>
            <a:r>
              <a:rPr lang="cs-CZ" sz="2000" dirty="0" err="1" smtClean="0"/>
              <a:t>rebellions</a:t>
            </a:r>
            <a:r>
              <a:rPr lang="cs-CZ" sz="2000" dirty="0" smtClean="0"/>
              <a:t> </a:t>
            </a:r>
            <a:r>
              <a:rPr lang="cs-CZ" sz="2000" dirty="0" err="1" smtClean="0"/>
              <a:t>taking</a:t>
            </a:r>
            <a:r>
              <a:rPr lang="cs-CZ" sz="2000" dirty="0" smtClean="0"/>
              <a:t> </a:t>
            </a:r>
            <a:r>
              <a:rPr lang="cs-CZ" sz="2000" dirty="0" err="1" smtClean="0"/>
              <a:t>place</a:t>
            </a:r>
            <a:endParaRPr lang="cs-CZ" sz="2000" dirty="0" smtClean="0"/>
          </a:p>
          <a:p>
            <a:r>
              <a:rPr lang="cs-CZ" sz="2000" dirty="0" smtClean="0"/>
              <a:t>1699 – </a:t>
            </a:r>
            <a:r>
              <a:rPr lang="cs-CZ" sz="2000" dirty="0" err="1" smtClean="0"/>
              <a:t>Peace</a:t>
            </a:r>
            <a:r>
              <a:rPr lang="cs-CZ" sz="2000" dirty="0" smtClean="0"/>
              <a:t> </a:t>
            </a:r>
            <a:r>
              <a:rPr lang="cs-CZ" sz="2000" dirty="0" err="1" smtClean="0"/>
              <a:t>Treaty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Karlowitz</a:t>
            </a:r>
            <a:r>
              <a:rPr lang="cs-CZ" sz="2000" dirty="0" smtClean="0"/>
              <a:t> (</a:t>
            </a:r>
            <a:r>
              <a:rPr lang="cs-CZ" sz="2000" dirty="0" err="1" smtClean="0"/>
              <a:t>Sremski</a:t>
            </a:r>
            <a:r>
              <a:rPr lang="cs-CZ" sz="2000" dirty="0" smtClean="0"/>
              <a:t> </a:t>
            </a:r>
            <a:r>
              <a:rPr lang="cs-CZ" sz="2000" dirty="0" err="1" smtClean="0"/>
              <a:t>Karlovci</a:t>
            </a:r>
            <a:r>
              <a:rPr lang="cs-CZ" sz="2000" dirty="0" smtClean="0"/>
              <a:t>) </a:t>
            </a:r>
            <a:r>
              <a:rPr lang="cs-CZ" sz="2000" dirty="0" err="1" smtClean="0"/>
              <a:t>with</a:t>
            </a:r>
            <a:r>
              <a:rPr lang="cs-CZ" sz="2000" dirty="0" smtClean="0"/>
              <a:t> Otoman Empire – most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Hungarian</a:t>
            </a:r>
            <a:r>
              <a:rPr lang="cs-CZ" sz="2000" dirty="0" smtClean="0"/>
              <a:t> </a:t>
            </a:r>
            <a:r>
              <a:rPr lang="cs-CZ" sz="2000" dirty="0" err="1" smtClean="0"/>
              <a:t>areas</a:t>
            </a:r>
            <a:r>
              <a:rPr lang="cs-CZ" sz="2000" dirty="0" smtClean="0"/>
              <a:t> </a:t>
            </a:r>
            <a:r>
              <a:rPr lang="cs-CZ" sz="2000" dirty="0" err="1" smtClean="0"/>
              <a:t>liberated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Otomans</a:t>
            </a:r>
            <a:endParaRPr lang="cs-CZ" sz="2000" dirty="0" smtClean="0"/>
          </a:p>
          <a:p>
            <a:r>
              <a:rPr lang="cs-CZ" sz="2000" dirty="0" err="1" smtClean="0"/>
              <a:t>Personal</a:t>
            </a:r>
            <a:r>
              <a:rPr lang="cs-CZ" sz="2000" dirty="0" smtClean="0"/>
              <a:t> union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Austria</a:t>
            </a:r>
            <a:endParaRPr lang="cs-CZ" sz="2000" dirty="0" smtClean="0"/>
          </a:p>
          <a:p>
            <a:r>
              <a:rPr lang="cs-CZ" sz="2000" dirty="0" smtClean="0"/>
              <a:t>Many </a:t>
            </a:r>
            <a:r>
              <a:rPr lang="cs-CZ" sz="2000" dirty="0" err="1" smtClean="0"/>
              <a:t>nationalities</a:t>
            </a:r>
            <a:r>
              <a:rPr lang="cs-CZ" sz="2000" dirty="0" smtClean="0"/>
              <a:t> – </a:t>
            </a:r>
            <a:r>
              <a:rPr lang="cs-CZ" sz="2000" dirty="0" err="1" smtClean="0"/>
              <a:t>Hungarians</a:t>
            </a:r>
            <a:r>
              <a:rPr lang="cs-CZ" sz="2000" dirty="0" smtClean="0"/>
              <a:t> </a:t>
            </a:r>
            <a:r>
              <a:rPr lang="cs-CZ" sz="2000" dirty="0" err="1" smtClean="0"/>
              <a:t>only</a:t>
            </a:r>
            <a:r>
              <a:rPr lang="cs-CZ" sz="2000" dirty="0" smtClean="0"/>
              <a:t> 40 %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inhabitants</a:t>
            </a:r>
            <a:r>
              <a:rPr lang="cs-CZ" sz="2000" dirty="0" smtClean="0"/>
              <a:t> (</a:t>
            </a:r>
            <a:r>
              <a:rPr lang="cs-CZ" sz="2000" dirty="0" err="1" smtClean="0"/>
              <a:t>Slovaks</a:t>
            </a:r>
            <a:r>
              <a:rPr lang="cs-CZ" sz="2000" dirty="0" smtClean="0"/>
              <a:t>, </a:t>
            </a:r>
            <a:r>
              <a:rPr lang="cs-CZ" sz="2000" dirty="0" err="1" smtClean="0"/>
              <a:t>Croats</a:t>
            </a:r>
            <a:r>
              <a:rPr lang="cs-CZ" sz="2000" dirty="0" smtClean="0"/>
              <a:t>, </a:t>
            </a:r>
            <a:r>
              <a:rPr lang="cs-CZ" sz="2000" dirty="0" err="1" smtClean="0"/>
              <a:t>Serbs</a:t>
            </a:r>
            <a:r>
              <a:rPr lang="cs-CZ" sz="2000" dirty="0" smtClean="0"/>
              <a:t>, </a:t>
            </a:r>
            <a:r>
              <a:rPr lang="cs-CZ" sz="2000" dirty="0" err="1" smtClean="0"/>
              <a:t>Romanians</a:t>
            </a:r>
            <a:r>
              <a:rPr lang="cs-CZ" sz="2000" dirty="0" smtClean="0"/>
              <a:t> </a:t>
            </a:r>
            <a:r>
              <a:rPr lang="cs-CZ" sz="2000" dirty="0" err="1" smtClean="0"/>
              <a:t>etc</a:t>
            </a:r>
            <a:r>
              <a:rPr lang="cs-CZ" sz="2000" dirty="0" smtClean="0"/>
              <a:t>.)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24580" name="Zástupný symbol pro obsah 7" descr="618px-Eyalet_of_temesvar169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21100" y="765175"/>
            <a:ext cx="5422900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Holy</a:t>
            </a:r>
            <a:r>
              <a:rPr lang="cs-CZ" sz="3100" dirty="0" smtClean="0"/>
              <a:t> Roman Empire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2560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3347865" cy="6093295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after</a:t>
            </a:r>
            <a:r>
              <a:rPr lang="cs-CZ" sz="2000" dirty="0" smtClean="0"/>
              <a:t> </a:t>
            </a:r>
            <a:r>
              <a:rPr lang="cs-CZ" sz="2000" dirty="0" err="1" smtClean="0"/>
              <a:t>Thirty</a:t>
            </a:r>
            <a:r>
              <a:rPr lang="cs-CZ" sz="2000" dirty="0" smtClean="0"/>
              <a:t> </a:t>
            </a:r>
            <a:r>
              <a:rPr lang="cs-CZ" sz="2000" dirty="0" err="1" smtClean="0"/>
              <a:t>Years</a:t>
            </a:r>
            <a:r>
              <a:rPr lang="cs-CZ" sz="2000" dirty="0" smtClean="0"/>
              <a:t>´ </a:t>
            </a:r>
            <a:r>
              <a:rPr lang="cs-CZ" sz="2000" dirty="0" err="1" smtClean="0"/>
              <a:t>War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European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structure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rearranged</a:t>
            </a:r>
            <a:endParaRPr lang="cs-CZ" sz="2000" dirty="0" smtClean="0"/>
          </a:p>
          <a:p>
            <a:pPr lvl="0"/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Holy</a:t>
            </a:r>
            <a:r>
              <a:rPr lang="cs-CZ" sz="2000" dirty="0" smtClean="0"/>
              <a:t> Roman Empire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fragmented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many </a:t>
            </a:r>
            <a:r>
              <a:rPr lang="cs-CZ" sz="2000" dirty="0" err="1" smtClean="0"/>
              <a:t>territories</a:t>
            </a:r>
            <a:r>
              <a:rPr lang="cs-CZ" sz="2000" dirty="0" smtClean="0"/>
              <a:t> (360 </a:t>
            </a:r>
            <a:r>
              <a:rPr lang="cs-CZ" sz="2000" dirty="0" err="1" smtClean="0"/>
              <a:t>states</a:t>
            </a:r>
            <a:r>
              <a:rPr lang="cs-CZ" sz="2000" dirty="0" smtClean="0"/>
              <a:t>) - de facto </a:t>
            </a: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sovereign </a:t>
            </a:r>
            <a:r>
              <a:rPr lang="cs-CZ" sz="2000" dirty="0" err="1" smtClean="0"/>
              <a:t>and</a:t>
            </a:r>
            <a:r>
              <a:rPr lang="cs-CZ" sz="2000" dirty="0" smtClean="0"/>
              <a:t> had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own</a:t>
            </a:r>
            <a:r>
              <a:rPr lang="cs-CZ" sz="2000" dirty="0" smtClean="0"/>
              <a:t> </a:t>
            </a:r>
            <a:r>
              <a:rPr lang="cs-CZ" sz="2000" dirty="0" err="1" smtClean="0"/>
              <a:t>rulers</a:t>
            </a:r>
            <a:r>
              <a:rPr lang="cs-CZ" sz="2000" dirty="0" smtClean="0"/>
              <a:t> - </a:t>
            </a:r>
            <a:r>
              <a:rPr lang="cs-CZ" sz="2000" dirty="0" err="1" smtClean="0"/>
              <a:t>this</a:t>
            </a:r>
            <a:r>
              <a:rPr lang="cs-CZ" sz="2000" dirty="0" smtClean="0"/>
              <a:t> limited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Holy</a:t>
            </a:r>
            <a:r>
              <a:rPr lang="cs-CZ" sz="2000" dirty="0" smtClean="0"/>
              <a:t> Roman,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Emperor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very</a:t>
            </a:r>
            <a:r>
              <a:rPr lang="cs-CZ" sz="2000" dirty="0" smtClean="0"/>
              <a:t> </a:t>
            </a:r>
            <a:r>
              <a:rPr lang="cs-CZ" sz="2000" dirty="0" err="1" smtClean="0"/>
              <a:t>weak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Empire Diet </a:t>
            </a:r>
            <a:r>
              <a:rPr lang="cs-CZ" sz="2000" dirty="0" err="1" smtClean="0"/>
              <a:t>did</a:t>
            </a:r>
            <a:r>
              <a:rPr lang="cs-CZ" sz="2000" dirty="0" smtClean="0"/>
              <a:t> not </a:t>
            </a:r>
            <a:r>
              <a:rPr lang="cs-CZ" sz="2000" dirty="0" err="1" smtClean="0"/>
              <a:t>work</a:t>
            </a:r>
            <a:r>
              <a:rPr lang="cs-CZ" sz="2000" dirty="0" smtClean="0"/>
              <a:t> in </a:t>
            </a:r>
            <a:r>
              <a:rPr lang="cs-CZ" sz="2000" dirty="0" err="1" smtClean="0"/>
              <a:t>fact</a:t>
            </a:r>
            <a:endParaRPr lang="cs-CZ" sz="2000" dirty="0" smtClean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Holy</a:t>
            </a:r>
            <a:r>
              <a:rPr lang="cs-CZ" sz="2000" dirty="0" smtClean="0"/>
              <a:t> Roman Empire had no </a:t>
            </a:r>
            <a:r>
              <a:rPr lang="cs-CZ" sz="2000" dirty="0" err="1" smtClean="0"/>
              <a:t>army</a:t>
            </a:r>
            <a:r>
              <a:rPr lang="cs-CZ" sz="2000" dirty="0" smtClean="0"/>
              <a:t>, no </a:t>
            </a:r>
            <a:r>
              <a:rPr lang="cs-CZ" sz="2000" dirty="0" err="1" smtClean="0"/>
              <a:t>central</a:t>
            </a:r>
            <a:r>
              <a:rPr lang="cs-CZ" sz="2000" dirty="0" smtClean="0"/>
              <a:t> autority</a:t>
            </a:r>
          </a:p>
          <a:p>
            <a:endParaRPr lang="cs-CZ" dirty="0" smtClean="0"/>
          </a:p>
        </p:txBody>
      </p:sp>
      <p:pic>
        <p:nvPicPr>
          <p:cNvPr id="25604" name="Zástupný symbol pro obsah 4" descr="736px-HRR_1789_E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1341438"/>
            <a:ext cx="5781675" cy="471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4440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 err="1" smtClean="0"/>
              <a:t>prussia</a:t>
            </a:r>
            <a:endParaRPr lang="cs-CZ" sz="2800" dirty="0"/>
          </a:p>
        </p:txBody>
      </p:sp>
      <p:sp>
        <p:nvSpPr>
          <p:cNvPr id="26627" name="Zástupný symbol pro obsah 4"/>
          <p:cNvSpPr>
            <a:spLocks noGrp="1"/>
          </p:cNvSpPr>
          <p:nvPr>
            <p:ph idx="1"/>
          </p:nvPr>
        </p:nvSpPr>
        <p:spPr>
          <a:xfrm>
            <a:off x="179512" y="836713"/>
            <a:ext cx="8064896" cy="5760938"/>
          </a:xfrm>
        </p:spPr>
        <p:txBody>
          <a:bodyPr>
            <a:normAutofit lnSpcReduction="10000"/>
          </a:bodyPr>
          <a:lstStyle/>
          <a:p>
            <a:r>
              <a:rPr lang="cs-CZ" sz="2400" dirty="0" err="1" smtClean="0"/>
              <a:t>after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Thirty</a:t>
            </a:r>
            <a:r>
              <a:rPr lang="cs-CZ" sz="2400" dirty="0" smtClean="0"/>
              <a:t> </a:t>
            </a:r>
            <a:r>
              <a:rPr lang="cs-CZ" sz="2400" dirty="0" err="1" smtClean="0"/>
              <a:t>Years</a:t>
            </a:r>
            <a:r>
              <a:rPr lang="cs-CZ" sz="2400" dirty="0" smtClean="0"/>
              <a:t>´ </a:t>
            </a:r>
            <a:r>
              <a:rPr lang="cs-CZ" sz="2400" dirty="0" err="1" smtClean="0"/>
              <a:t>War</a:t>
            </a:r>
            <a:r>
              <a:rPr lang="cs-CZ" sz="2400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Kingdom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Prussia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North</a:t>
            </a:r>
            <a:r>
              <a:rPr lang="cs-CZ" sz="2400" dirty="0" smtClean="0"/>
              <a:t>- </a:t>
            </a:r>
            <a:r>
              <a:rPr lang="cs-CZ" sz="2400" dirty="0" err="1" smtClean="0"/>
              <a:t>Eastern</a:t>
            </a:r>
            <a:r>
              <a:rPr lang="cs-CZ" sz="2400" dirty="0" smtClean="0"/>
              <a:t> part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Holy</a:t>
            </a:r>
            <a:r>
              <a:rPr lang="cs-CZ" sz="2400" dirty="0" smtClean="0"/>
              <a:t> Roman Empire </a:t>
            </a:r>
            <a:r>
              <a:rPr lang="cs-CZ" sz="2400" dirty="0" err="1" smtClean="0"/>
              <a:t>started</a:t>
            </a:r>
            <a:r>
              <a:rPr lang="cs-CZ" sz="2400" dirty="0" smtClean="0"/>
              <a:t> to </a:t>
            </a:r>
            <a:r>
              <a:rPr lang="cs-CZ" sz="2400" dirty="0" err="1" smtClean="0"/>
              <a:t>grow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politicaly</a:t>
            </a:r>
            <a:r>
              <a:rPr lang="cs-CZ" sz="2400" dirty="0" smtClean="0"/>
              <a:t> </a:t>
            </a:r>
            <a:r>
              <a:rPr lang="cs-CZ" sz="2400" dirty="0" err="1" smtClean="0"/>
              <a:t>strenghten</a:t>
            </a:r>
            <a:r>
              <a:rPr lang="cs-CZ" sz="2400" dirty="0" smtClean="0"/>
              <a:t>,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rulers</a:t>
            </a:r>
            <a:r>
              <a:rPr lang="cs-CZ" sz="2400" dirty="0" smtClean="0"/>
              <a:t> </a:t>
            </a:r>
            <a:r>
              <a:rPr lang="cs-CZ" sz="2400" dirty="0" err="1" smtClean="0"/>
              <a:t>were</a:t>
            </a:r>
            <a:r>
              <a:rPr lang="cs-CZ" sz="2400" dirty="0" smtClean="0"/>
              <a:t> </a:t>
            </a:r>
            <a:r>
              <a:rPr lang="cs-CZ" sz="2400" dirty="0" err="1" smtClean="0"/>
              <a:t>coming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House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Hohenzollern</a:t>
            </a:r>
            <a:endParaRPr lang="cs-CZ" sz="2400" dirty="0" smtClean="0"/>
          </a:p>
          <a:p>
            <a:r>
              <a:rPr lang="cs-CZ" sz="2400" b="1" dirty="0" smtClean="0"/>
              <a:t>Prince </a:t>
            </a:r>
            <a:r>
              <a:rPr lang="cs-CZ" sz="2400" b="1" dirty="0" err="1" smtClean="0"/>
              <a:t>Elector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Frederick</a:t>
            </a:r>
            <a:r>
              <a:rPr lang="cs-CZ" sz="2400" b="1" dirty="0" smtClean="0"/>
              <a:t> William</a:t>
            </a:r>
            <a:r>
              <a:rPr lang="cs-CZ" sz="2400" dirty="0" smtClean="0"/>
              <a:t> </a:t>
            </a:r>
            <a:r>
              <a:rPr lang="cs-CZ" sz="2400" b="1" dirty="0" smtClean="0"/>
              <a:t>(1640–1688)</a:t>
            </a:r>
            <a:r>
              <a:rPr lang="cs-CZ" sz="2400" dirty="0" smtClean="0"/>
              <a:t> – </a:t>
            </a:r>
            <a:r>
              <a:rPr lang="cs-CZ" sz="2400" dirty="0" err="1" smtClean="0"/>
              <a:t>ecomonical</a:t>
            </a:r>
            <a:r>
              <a:rPr lang="cs-CZ" sz="2400" dirty="0" smtClean="0"/>
              <a:t> </a:t>
            </a:r>
            <a:r>
              <a:rPr lang="cs-CZ" sz="2400" dirty="0" err="1" smtClean="0"/>
              <a:t>reforms</a:t>
            </a:r>
            <a:r>
              <a:rPr lang="cs-CZ" sz="2400" dirty="0" smtClean="0"/>
              <a:t>, </a:t>
            </a:r>
            <a:r>
              <a:rPr lang="cs-CZ" sz="2400" dirty="0" err="1" smtClean="0"/>
              <a:t>strong</a:t>
            </a:r>
            <a:r>
              <a:rPr lang="cs-CZ" sz="2400" dirty="0" smtClean="0"/>
              <a:t> </a:t>
            </a:r>
            <a:r>
              <a:rPr lang="cs-CZ" sz="2400" dirty="0" err="1" smtClean="0"/>
              <a:t>power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ruler</a:t>
            </a:r>
            <a:endParaRPr lang="cs-CZ" sz="2400" dirty="0" smtClean="0"/>
          </a:p>
          <a:p>
            <a:r>
              <a:rPr lang="cs-CZ" sz="2400" dirty="0" smtClean="0"/>
              <a:t> his son </a:t>
            </a:r>
            <a:r>
              <a:rPr lang="cs-CZ" sz="2400" b="1" dirty="0" err="1" smtClean="0"/>
              <a:t>Frederick</a:t>
            </a:r>
            <a:r>
              <a:rPr lang="cs-CZ" sz="2400" b="1" dirty="0" smtClean="0"/>
              <a:t> III (1688–1713)</a:t>
            </a:r>
            <a:r>
              <a:rPr lang="cs-CZ" sz="2400" dirty="0" smtClean="0"/>
              <a:t> - he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crowned</a:t>
            </a:r>
            <a:r>
              <a:rPr lang="cs-CZ" sz="2400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King as </a:t>
            </a:r>
            <a:r>
              <a:rPr lang="cs-CZ" sz="2400" b="1" dirty="0" err="1" smtClean="0"/>
              <a:t>Frederick</a:t>
            </a:r>
            <a:r>
              <a:rPr lang="cs-CZ" sz="2400" b="1" dirty="0" smtClean="0"/>
              <a:t> I</a:t>
            </a:r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capical</a:t>
            </a:r>
            <a:r>
              <a:rPr lang="cs-CZ" sz="2400" dirty="0" smtClean="0"/>
              <a:t> city </a:t>
            </a:r>
            <a:r>
              <a:rPr lang="cs-CZ" sz="2400" dirty="0" err="1" smtClean="0"/>
              <a:t>was</a:t>
            </a:r>
            <a:r>
              <a:rPr lang="cs-CZ" sz="2400" dirty="0" smtClean="0"/>
              <a:t> Berlin – </a:t>
            </a:r>
            <a:r>
              <a:rPr lang="cs-CZ" sz="2400" dirty="0" err="1" smtClean="0"/>
              <a:t>rebuilt</a:t>
            </a:r>
            <a:r>
              <a:rPr lang="cs-CZ" sz="2400" dirty="0" smtClean="0"/>
              <a:t>, </a:t>
            </a:r>
            <a:r>
              <a:rPr lang="cs-CZ" sz="2400" dirty="0" err="1" smtClean="0"/>
              <a:t>administrative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cultural</a:t>
            </a:r>
            <a:r>
              <a:rPr lang="cs-CZ" sz="2400" dirty="0" smtClean="0"/>
              <a:t> centre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state</a:t>
            </a:r>
            <a:endParaRPr lang="cs-CZ" sz="2400" dirty="0" smtClean="0"/>
          </a:p>
          <a:p>
            <a:r>
              <a:rPr lang="cs-CZ" sz="2400" b="1" dirty="0" err="1" smtClean="0"/>
              <a:t>Frederick</a:t>
            </a:r>
            <a:r>
              <a:rPr lang="cs-CZ" sz="2400" b="1" dirty="0" smtClean="0"/>
              <a:t> William I (1713–1740) –</a:t>
            </a:r>
            <a:r>
              <a:rPr lang="cs-CZ" sz="2400" dirty="0" smtClean="0"/>
              <a:t> </a:t>
            </a:r>
            <a:r>
              <a:rPr lang="cs-CZ" sz="2400" dirty="0" err="1" smtClean="0"/>
              <a:t>called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Soldier</a:t>
            </a:r>
            <a:r>
              <a:rPr lang="cs-CZ" sz="2400" dirty="0" smtClean="0"/>
              <a:t> King, </a:t>
            </a:r>
            <a:r>
              <a:rPr lang="cs-CZ" sz="2400" dirty="0" err="1" smtClean="0"/>
              <a:t>thrifty</a:t>
            </a:r>
            <a:r>
              <a:rPr lang="cs-CZ" sz="2400" dirty="0" smtClean="0"/>
              <a:t>, </a:t>
            </a:r>
            <a:r>
              <a:rPr lang="cs-CZ" sz="2400" dirty="0" err="1" smtClean="0"/>
              <a:t>practical</a:t>
            </a:r>
            <a:r>
              <a:rPr lang="cs-CZ" sz="2400" dirty="0" smtClean="0"/>
              <a:t>, </a:t>
            </a:r>
            <a:r>
              <a:rPr lang="cs-CZ" sz="2400" dirty="0" err="1" smtClean="0"/>
              <a:t>good</a:t>
            </a:r>
            <a:r>
              <a:rPr lang="cs-CZ" sz="2400" dirty="0" smtClean="0"/>
              <a:t> </a:t>
            </a:r>
            <a:r>
              <a:rPr lang="cs-CZ" sz="2400" dirty="0" err="1" smtClean="0"/>
              <a:t>ruler</a:t>
            </a:r>
            <a:endParaRPr lang="cs-CZ" sz="2400" dirty="0" smtClean="0"/>
          </a:p>
          <a:p>
            <a:r>
              <a:rPr lang="cs-CZ" sz="2400" dirty="0" err="1" smtClean="0"/>
              <a:t>creator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Prussian</a:t>
            </a:r>
            <a:r>
              <a:rPr lang="cs-CZ" sz="2400" dirty="0" smtClean="0"/>
              <a:t> </a:t>
            </a:r>
            <a:r>
              <a:rPr lang="cs-CZ" sz="2400" dirty="0" err="1" smtClean="0"/>
              <a:t>bureaucracy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professionalized</a:t>
            </a:r>
            <a:r>
              <a:rPr lang="cs-CZ" sz="2400" dirty="0" smtClean="0"/>
              <a:t> </a:t>
            </a:r>
            <a:r>
              <a:rPr lang="cs-CZ" sz="2400" dirty="0" err="1" smtClean="0"/>
              <a:t>standing</a:t>
            </a:r>
            <a:r>
              <a:rPr lang="cs-CZ" sz="2400" dirty="0" smtClean="0"/>
              <a:t> </a:t>
            </a:r>
            <a:r>
              <a:rPr lang="cs-CZ" sz="2400" dirty="0" err="1" smtClean="0"/>
              <a:t>army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he </a:t>
            </a:r>
            <a:r>
              <a:rPr lang="cs-CZ" sz="2400" dirty="0" err="1" smtClean="0"/>
              <a:t>developed</a:t>
            </a:r>
            <a:r>
              <a:rPr lang="cs-CZ" sz="2400" dirty="0" smtClean="0"/>
              <a:t> </a:t>
            </a:r>
            <a:r>
              <a:rPr lang="cs-CZ" sz="2400" dirty="0" err="1" smtClean="0"/>
              <a:t>into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best</a:t>
            </a:r>
            <a:r>
              <a:rPr lang="cs-CZ" sz="2400" dirty="0" smtClean="0"/>
              <a:t> </a:t>
            </a:r>
            <a:r>
              <a:rPr lang="cs-CZ" sz="2400" dirty="0" err="1" smtClean="0"/>
              <a:t>army</a:t>
            </a:r>
            <a:r>
              <a:rPr lang="cs-CZ" sz="2400" dirty="0" smtClean="0"/>
              <a:t> in </a:t>
            </a:r>
            <a:r>
              <a:rPr lang="cs-CZ" sz="2400" dirty="0" err="1" smtClean="0"/>
              <a:t>Europe</a:t>
            </a:r>
            <a:r>
              <a:rPr lang="cs-CZ" sz="2400" dirty="0" smtClean="0"/>
              <a:t>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4320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prussia</a:t>
            </a:r>
            <a:endParaRPr lang="cs-CZ" sz="2800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50" y="765175"/>
            <a:ext cx="5543550" cy="5976938"/>
          </a:xfrm>
        </p:spPr>
        <p:txBody>
          <a:bodyPr/>
          <a:lstStyle/>
          <a:p>
            <a:r>
              <a:rPr lang="cs-CZ" sz="1800" b="1" dirty="0" err="1" smtClean="0"/>
              <a:t>Frederick</a:t>
            </a:r>
            <a:r>
              <a:rPr lang="cs-CZ" sz="1800" b="1" dirty="0" smtClean="0"/>
              <a:t> II  (1740 – 1786) –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Great,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King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Prussia</a:t>
            </a:r>
            <a:endParaRPr lang="cs-CZ" sz="1800" dirty="0" smtClean="0"/>
          </a:p>
          <a:p>
            <a:r>
              <a:rPr lang="cs-CZ" sz="1800" dirty="0" smtClean="0"/>
              <a:t>he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succesful</a:t>
            </a:r>
            <a:r>
              <a:rPr lang="cs-CZ" sz="1800" dirty="0" smtClean="0"/>
              <a:t> </a:t>
            </a:r>
            <a:r>
              <a:rPr lang="cs-CZ" sz="1800" dirty="0" err="1" smtClean="0"/>
              <a:t>reformer</a:t>
            </a:r>
            <a:endParaRPr lang="cs-CZ" sz="1800" dirty="0" smtClean="0"/>
          </a:p>
          <a:p>
            <a:r>
              <a:rPr lang="cs-CZ" sz="1800" dirty="0" err="1" smtClean="0"/>
              <a:t>practised</a:t>
            </a:r>
            <a:r>
              <a:rPr lang="cs-CZ" sz="1800" dirty="0" smtClean="0"/>
              <a:t> </a:t>
            </a:r>
            <a:r>
              <a:rPr lang="cs-CZ" sz="1800" dirty="0" err="1" smtClean="0"/>
              <a:t>enlightened</a:t>
            </a:r>
            <a:r>
              <a:rPr lang="cs-CZ" sz="1800" dirty="0" smtClean="0"/>
              <a:t> </a:t>
            </a:r>
            <a:r>
              <a:rPr lang="cs-CZ" sz="1800" dirty="0" err="1" smtClean="0"/>
              <a:t>absolutism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he </a:t>
            </a:r>
            <a:r>
              <a:rPr lang="cs-CZ" sz="1800" dirty="0" err="1" smtClean="0"/>
              <a:t>introduced</a:t>
            </a:r>
            <a:r>
              <a:rPr lang="cs-CZ" sz="1800" dirty="0" smtClean="0"/>
              <a:t> a </a:t>
            </a:r>
            <a:r>
              <a:rPr lang="cs-CZ" sz="1800" dirty="0" err="1" smtClean="0"/>
              <a:t>general</a:t>
            </a:r>
            <a:r>
              <a:rPr lang="cs-CZ" sz="1800" dirty="0" smtClean="0"/>
              <a:t> civil </a:t>
            </a:r>
            <a:r>
              <a:rPr lang="cs-CZ" sz="1800" dirty="0" err="1" smtClean="0"/>
              <a:t>code</a:t>
            </a:r>
            <a:r>
              <a:rPr lang="cs-CZ" sz="1800" dirty="0" smtClean="0"/>
              <a:t>, </a:t>
            </a:r>
            <a:r>
              <a:rPr lang="cs-CZ" sz="1800" dirty="0" err="1" smtClean="0"/>
              <a:t>abolished</a:t>
            </a:r>
            <a:r>
              <a:rPr lang="cs-CZ" sz="1800" dirty="0" smtClean="0"/>
              <a:t> </a:t>
            </a:r>
            <a:r>
              <a:rPr lang="cs-CZ" sz="1800" dirty="0" err="1" smtClean="0"/>
              <a:t>torture</a:t>
            </a:r>
            <a:endParaRPr lang="cs-CZ" sz="1800" dirty="0" smtClean="0"/>
          </a:p>
          <a:p>
            <a:r>
              <a:rPr lang="cs-CZ" sz="1800" dirty="0" smtClean="0"/>
              <a:t>he </a:t>
            </a:r>
            <a:r>
              <a:rPr lang="cs-CZ" sz="1800" dirty="0" err="1" smtClean="0"/>
              <a:t>also</a:t>
            </a:r>
            <a:r>
              <a:rPr lang="cs-CZ" sz="1800" dirty="0" smtClean="0"/>
              <a:t> </a:t>
            </a:r>
            <a:r>
              <a:rPr lang="cs-CZ" sz="1800" dirty="0" err="1" smtClean="0"/>
              <a:t>promoted</a:t>
            </a:r>
            <a:r>
              <a:rPr lang="cs-CZ" sz="1800" dirty="0" smtClean="0"/>
              <a:t> </a:t>
            </a:r>
            <a:r>
              <a:rPr lang="cs-CZ" sz="1800" dirty="0" err="1" smtClean="0"/>
              <a:t>an</a:t>
            </a:r>
            <a:r>
              <a:rPr lang="cs-CZ" sz="1800" dirty="0" smtClean="0"/>
              <a:t> </a:t>
            </a:r>
            <a:r>
              <a:rPr lang="cs-CZ" sz="1800" dirty="0" err="1" smtClean="0"/>
              <a:t>advanced</a:t>
            </a:r>
            <a:r>
              <a:rPr lang="cs-CZ" sz="1800" dirty="0" smtClean="0"/>
              <a:t> </a:t>
            </a:r>
            <a:r>
              <a:rPr lang="cs-CZ" sz="1800" dirty="0" err="1" smtClean="0"/>
              <a:t>secondary</a:t>
            </a:r>
            <a:r>
              <a:rPr lang="cs-CZ" sz="1800" dirty="0" smtClean="0"/>
              <a:t> </a:t>
            </a:r>
            <a:r>
              <a:rPr lang="cs-CZ" sz="1800" dirty="0" err="1" smtClean="0"/>
              <a:t>education</a:t>
            </a:r>
            <a:endParaRPr lang="cs-CZ" sz="1800" dirty="0" smtClean="0"/>
          </a:p>
          <a:p>
            <a:r>
              <a:rPr lang="cs-CZ" sz="1800" dirty="0" err="1" smtClean="0"/>
              <a:t>supported</a:t>
            </a:r>
            <a:r>
              <a:rPr lang="cs-CZ" sz="1800" dirty="0" smtClean="0"/>
              <a:t> science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arts</a:t>
            </a:r>
            <a:r>
              <a:rPr lang="cs-CZ" sz="1800" dirty="0" smtClean="0"/>
              <a:t> – </a:t>
            </a:r>
            <a:r>
              <a:rPr lang="cs-CZ" sz="1800" dirty="0" err="1" smtClean="0"/>
              <a:t>according</a:t>
            </a:r>
            <a:r>
              <a:rPr lang="cs-CZ" sz="1800" dirty="0" smtClean="0"/>
              <a:t> to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French</a:t>
            </a:r>
            <a:r>
              <a:rPr lang="cs-CZ" sz="1800" dirty="0" smtClean="0"/>
              <a:t> </a:t>
            </a:r>
            <a:r>
              <a:rPr lang="cs-CZ" sz="1800" dirty="0" err="1" smtClean="0"/>
              <a:t>example</a:t>
            </a:r>
            <a:r>
              <a:rPr lang="cs-CZ" sz="1800" dirty="0" smtClean="0"/>
              <a:t> he </a:t>
            </a:r>
            <a:r>
              <a:rPr lang="cs-CZ" sz="1800" dirty="0" err="1" smtClean="0"/>
              <a:t>built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Chateau</a:t>
            </a:r>
            <a:r>
              <a:rPr lang="cs-CZ" sz="1800" dirty="0" smtClean="0"/>
              <a:t> Sanssouci </a:t>
            </a:r>
          </a:p>
          <a:p>
            <a:r>
              <a:rPr lang="cs-CZ" sz="1800" dirty="0" smtClean="0"/>
              <a:t>he </a:t>
            </a:r>
            <a:r>
              <a:rPr lang="cs-CZ" sz="1800" dirty="0" err="1" smtClean="0"/>
              <a:t>used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power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his </a:t>
            </a:r>
            <a:r>
              <a:rPr lang="cs-CZ" sz="1800" dirty="0" err="1" smtClean="0"/>
              <a:t>army</a:t>
            </a:r>
            <a:r>
              <a:rPr lang="cs-CZ" sz="1800" dirty="0" smtClean="0"/>
              <a:t> to </a:t>
            </a:r>
            <a:r>
              <a:rPr lang="cs-CZ" sz="1800" dirty="0" err="1" smtClean="0"/>
              <a:t>conquer</a:t>
            </a:r>
            <a:r>
              <a:rPr lang="cs-CZ" sz="1800" dirty="0" smtClean="0"/>
              <a:t> </a:t>
            </a:r>
            <a:r>
              <a:rPr lang="cs-CZ" sz="1800" dirty="0" err="1" smtClean="0"/>
              <a:t>Silesia</a:t>
            </a:r>
            <a:r>
              <a:rPr lang="cs-CZ" sz="1800" dirty="0" smtClean="0"/>
              <a:t>, </a:t>
            </a:r>
            <a:r>
              <a:rPr lang="cs-CZ" sz="1800" dirty="0" err="1" smtClean="0"/>
              <a:t>which</a:t>
            </a:r>
            <a:r>
              <a:rPr lang="cs-CZ" sz="1800" dirty="0" smtClean="0"/>
              <a:t>  </a:t>
            </a:r>
            <a:r>
              <a:rPr lang="cs-CZ" sz="1800" dirty="0" err="1" smtClean="0"/>
              <a:t>was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richest</a:t>
            </a:r>
            <a:r>
              <a:rPr lang="cs-CZ" sz="1800" dirty="0" smtClean="0"/>
              <a:t> province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Habsburg</a:t>
            </a:r>
            <a:r>
              <a:rPr lang="cs-CZ" sz="1800" dirty="0" smtClean="0"/>
              <a:t> Monarchy</a:t>
            </a:r>
          </a:p>
          <a:p>
            <a:r>
              <a:rPr lang="cs-CZ" sz="1800" dirty="0" smtClean="0"/>
              <a:t>In 1740, </a:t>
            </a:r>
            <a:r>
              <a:rPr lang="cs-CZ" sz="1800" dirty="0" err="1" smtClean="0"/>
              <a:t>Prussian</a:t>
            </a:r>
            <a:r>
              <a:rPr lang="cs-CZ" sz="1800" dirty="0" smtClean="0"/>
              <a:t> </a:t>
            </a:r>
            <a:r>
              <a:rPr lang="cs-CZ" sz="1800" dirty="0" err="1" smtClean="0"/>
              <a:t>troops</a:t>
            </a:r>
            <a:r>
              <a:rPr lang="cs-CZ" sz="1800" dirty="0" smtClean="0"/>
              <a:t> </a:t>
            </a:r>
            <a:r>
              <a:rPr lang="cs-CZ" sz="1800" dirty="0" err="1" smtClean="0"/>
              <a:t>crossed</a:t>
            </a:r>
            <a:r>
              <a:rPr lang="cs-CZ" sz="1800" dirty="0" smtClean="0"/>
              <a:t> </a:t>
            </a:r>
            <a:r>
              <a:rPr lang="cs-CZ" sz="1800" dirty="0" err="1" smtClean="0"/>
              <a:t>over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undefended</a:t>
            </a:r>
            <a:r>
              <a:rPr lang="cs-CZ" sz="1800" dirty="0" smtClean="0"/>
              <a:t> </a:t>
            </a:r>
            <a:r>
              <a:rPr lang="cs-CZ" sz="1800" dirty="0" err="1" smtClean="0"/>
              <a:t>border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Silesia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so</a:t>
            </a:r>
            <a:r>
              <a:rPr lang="cs-CZ" sz="1800" dirty="0" smtClean="0"/>
              <a:t> </a:t>
            </a:r>
            <a:r>
              <a:rPr lang="cs-CZ" sz="1800" dirty="0" err="1" smtClean="0"/>
              <a:t>called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Silesian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Wars</a:t>
            </a:r>
            <a:r>
              <a:rPr lang="cs-CZ" sz="1800" b="1" dirty="0" smtClean="0"/>
              <a:t> </a:t>
            </a:r>
            <a:r>
              <a:rPr lang="cs-CZ" sz="1800" dirty="0" err="1" smtClean="0"/>
              <a:t>began</a:t>
            </a:r>
            <a:r>
              <a:rPr lang="cs-CZ" sz="1800" dirty="0" smtClean="0"/>
              <a:t> (1740–1763)</a:t>
            </a:r>
          </a:p>
          <a:p>
            <a:r>
              <a:rPr lang="cs-CZ" sz="1800" dirty="0" smtClean="0"/>
              <a:t>these </a:t>
            </a:r>
            <a:r>
              <a:rPr lang="cs-CZ" sz="1800" dirty="0" err="1" smtClean="0"/>
              <a:t>wars</a:t>
            </a:r>
            <a:r>
              <a:rPr lang="cs-CZ" sz="1800" dirty="0" smtClean="0"/>
              <a:t> </a:t>
            </a:r>
            <a:r>
              <a:rPr lang="cs-CZ" sz="1800" dirty="0" err="1" smtClean="0"/>
              <a:t>have</a:t>
            </a:r>
            <a:r>
              <a:rPr lang="cs-CZ" sz="1800" dirty="0" smtClean="0"/>
              <a:t> </a:t>
            </a:r>
            <a:r>
              <a:rPr lang="cs-CZ" sz="1800" dirty="0" err="1" smtClean="0"/>
              <a:t>been</a:t>
            </a:r>
            <a:r>
              <a:rPr lang="cs-CZ" sz="1800" dirty="0" smtClean="0"/>
              <a:t> </a:t>
            </a:r>
            <a:r>
              <a:rPr lang="cs-CZ" sz="1800" dirty="0" err="1" smtClean="0"/>
              <a:t>groped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War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Austrian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Succession</a:t>
            </a:r>
            <a:r>
              <a:rPr lang="cs-CZ" sz="1800" b="1" dirty="0" smtClean="0"/>
              <a:t> (1740–1748) </a:t>
            </a:r>
            <a:endParaRPr lang="cs-CZ" sz="1800" dirty="0" smtClean="0"/>
          </a:p>
          <a:p>
            <a:endParaRPr lang="cs-CZ" dirty="0" smtClean="0"/>
          </a:p>
        </p:txBody>
      </p:sp>
      <p:pic>
        <p:nvPicPr>
          <p:cNvPr id="5" name="Zástupný symbol pro obsah 4" descr="graff_friedrich_II_99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124744"/>
            <a:ext cx="3240360" cy="3863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504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Partitions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poland</a:t>
            </a:r>
            <a:endParaRPr lang="cs-CZ" sz="2800" dirty="0"/>
          </a:p>
        </p:txBody>
      </p:sp>
      <p:sp>
        <p:nvSpPr>
          <p:cNvPr id="28675" name="Zástupný symbol pro obsah 4"/>
          <p:cNvSpPr>
            <a:spLocks noGrp="1"/>
          </p:cNvSpPr>
          <p:nvPr>
            <p:ph idx="1"/>
          </p:nvPr>
        </p:nvSpPr>
        <p:spPr>
          <a:xfrm>
            <a:off x="179512" y="836712"/>
            <a:ext cx="8064376" cy="6021288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third</a:t>
            </a:r>
            <a:r>
              <a:rPr lang="cs-CZ" sz="2400" dirty="0" smtClean="0"/>
              <a:t> </a:t>
            </a:r>
            <a:r>
              <a:rPr lang="cs-CZ" sz="2400" dirty="0" err="1" smtClean="0"/>
              <a:t>largest</a:t>
            </a:r>
            <a:r>
              <a:rPr lang="cs-CZ" sz="2400" dirty="0" smtClean="0"/>
              <a:t> </a:t>
            </a:r>
            <a:r>
              <a:rPr lang="cs-CZ" sz="2400" dirty="0" err="1" smtClean="0"/>
              <a:t>state</a:t>
            </a:r>
            <a:r>
              <a:rPr lang="cs-CZ" sz="2400" dirty="0" smtClean="0"/>
              <a:t> in </a:t>
            </a:r>
            <a:r>
              <a:rPr lang="cs-CZ" sz="2400" dirty="0" err="1" smtClean="0"/>
              <a:t>Europe</a:t>
            </a:r>
            <a:r>
              <a:rPr lang="cs-CZ" sz="2400" dirty="0" smtClean="0"/>
              <a:t> </a:t>
            </a:r>
            <a:r>
              <a:rPr lang="cs-CZ" sz="2400" dirty="0" err="1" smtClean="0"/>
              <a:t>till</a:t>
            </a:r>
            <a:r>
              <a:rPr lang="cs-CZ" sz="2400" dirty="0" smtClean="0"/>
              <a:t> 1770s, </a:t>
            </a:r>
            <a:r>
              <a:rPr lang="cs-CZ" sz="2400" dirty="0" err="1" smtClean="0"/>
              <a:t>Polish</a:t>
            </a:r>
            <a:r>
              <a:rPr lang="cs-CZ" sz="2400" dirty="0" smtClean="0"/>
              <a:t>-</a:t>
            </a:r>
            <a:r>
              <a:rPr lang="cs-CZ" sz="2400" dirty="0" err="1" smtClean="0"/>
              <a:t>Lithuanian</a:t>
            </a:r>
            <a:r>
              <a:rPr lang="cs-CZ" sz="2400" dirty="0" smtClean="0"/>
              <a:t> </a:t>
            </a:r>
            <a:r>
              <a:rPr lang="cs-CZ" sz="2400" dirty="0" err="1" smtClean="0"/>
              <a:t>Commonwealth</a:t>
            </a:r>
            <a:r>
              <a:rPr lang="cs-CZ" sz="2400" dirty="0" smtClean="0"/>
              <a:t> – </a:t>
            </a:r>
            <a:r>
              <a:rPr lang="cs-CZ" sz="2400" dirty="0" err="1" smtClean="0"/>
              <a:t>it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very</a:t>
            </a:r>
            <a:r>
              <a:rPr lang="cs-CZ" sz="2400" dirty="0" smtClean="0"/>
              <a:t> </a:t>
            </a:r>
            <a:r>
              <a:rPr lang="cs-CZ" sz="2400" dirty="0" err="1" smtClean="0"/>
              <a:t>difficult</a:t>
            </a:r>
            <a:r>
              <a:rPr lang="cs-CZ" sz="2400" dirty="0" smtClean="0"/>
              <a:t> to </a:t>
            </a:r>
            <a:r>
              <a:rPr lang="cs-CZ" sz="2400" dirty="0" err="1" smtClean="0"/>
              <a:t>govern</a:t>
            </a:r>
            <a:r>
              <a:rPr lang="cs-CZ" sz="2400" dirty="0" smtClean="0"/>
              <a:t> such a </a:t>
            </a:r>
            <a:r>
              <a:rPr lang="cs-CZ" sz="2400" dirty="0" err="1" smtClean="0"/>
              <a:t>large</a:t>
            </a:r>
            <a:r>
              <a:rPr lang="cs-CZ" sz="2400" dirty="0" smtClean="0"/>
              <a:t> country</a:t>
            </a:r>
          </a:p>
          <a:p>
            <a:r>
              <a:rPr lang="cs-CZ" sz="2400" dirty="0" smtClean="0"/>
              <a:t>many </a:t>
            </a:r>
            <a:r>
              <a:rPr lang="cs-CZ" sz="2400" dirty="0" err="1" smtClean="0"/>
              <a:t>nations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many </a:t>
            </a:r>
            <a:r>
              <a:rPr lang="cs-CZ" sz="2400" dirty="0" err="1" smtClean="0"/>
              <a:t>confessions</a:t>
            </a:r>
            <a:r>
              <a:rPr lang="cs-CZ" sz="2400" dirty="0" smtClean="0"/>
              <a:t> </a:t>
            </a:r>
            <a:r>
              <a:rPr lang="cs-CZ" sz="2400" dirty="0" err="1" smtClean="0"/>
              <a:t>living</a:t>
            </a:r>
            <a:r>
              <a:rPr lang="cs-CZ" sz="2400" dirty="0" smtClean="0"/>
              <a:t> in </a:t>
            </a:r>
            <a:r>
              <a:rPr lang="cs-CZ" sz="2400" dirty="0" err="1" smtClean="0"/>
              <a:t>Poland</a:t>
            </a:r>
            <a:endParaRPr lang="cs-CZ" sz="2400" dirty="0" smtClean="0"/>
          </a:p>
          <a:p>
            <a:r>
              <a:rPr lang="cs-CZ" sz="2400" dirty="0" smtClean="0"/>
              <a:t>a </a:t>
            </a:r>
            <a:r>
              <a:rPr lang="cs-CZ" sz="2400" dirty="0" err="1" smtClean="0"/>
              <a:t>great</a:t>
            </a:r>
            <a:r>
              <a:rPr lang="cs-CZ" sz="2400" dirty="0" smtClean="0"/>
              <a:t> influence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Russia</a:t>
            </a:r>
            <a:r>
              <a:rPr lang="cs-CZ" sz="2400" dirty="0" smtClean="0"/>
              <a:t> in 18</a:t>
            </a:r>
            <a:r>
              <a:rPr lang="cs-CZ" sz="2400" baseline="30000" dirty="0" smtClean="0"/>
              <a:t>th</a:t>
            </a:r>
            <a:r>
              <a:rPr lang="cs-CZ" sz="2400" dirty="0" smtClean="0"/>
              <a:t> </a:t>
            </a:r>
            <a:r>
              <a:rPr lang="cs-CZ" sz="2400" dirty="0" err="1" smtClean="0"/>
              <a:t>century</a:t>
            </a:r>
            <a:r>
              <a:rPr lang="cs-CZ" sz="2400" dirty="0" smtClean="0"/>
              <a:t>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Russian</a:t>
            </a:r>
            <a:r>
              <a:rPr lang="cs-CZ" sz="2400" dirty="0" smtClean="0"/>
              <a:t> </a:t>
            </a:r>
            <a:r>
              <a:rPr lang="cs-CZ" sz="2400" dirty="0" err="1" smtClean="0"/>
              <a:t>tsars</a:t>
            </a:r>
            <a:r>
              <a:rPr lang="cs-CZ" sz="2400" dirty="0" smtClean="0"/>
              <a:t> </a:t>
            </a:r>
            <a:r>
              <a:rPr lang="cs-CZ" sz="2400" dirty="0" err="1" smtClean="0"/>
              <a:t>installed</a:t>
            </a:r>
            <a:r>
              <a:rPr lang="cs-CZ" sz="2400" dirty="0" smtClean="0"/>
              <a:t> </a:t>
            </a:r>
            <a:r>
              <a:rPr lang="cs-CZ" sz="2400" dirty="0" err="1" smtClean="0"/>
              <a:t>Polish</a:t>
            </a:r>
            <a:r>
              <a:rPr lang="cs-CZ" sz="2400" dirty="0" smtClean="0"/>
              <a:t> </a:t>
            </a:r>
            <a:r>
              <a:rPr lang="cs-CZ" sz="2400" dirty="0" err="1" smtClean="0"/>
              <a:t>kings</a:t>
            </a:r>
            <a:r>
              <a:rPr lang="cs-CZ" sz="2400" dirty="0" smtClean="0"/>
              <a:t> in </a:t>
            </a:r>
            <a:r>
              <a:rPr lang="cs-CZ" sz="2400" dirty="0" err="1" smtClean="0"/>
              <a:t>fact</a:t>
            </a:r>
            <a:r>
              <a:rPr lang="cs-CZ" sz="2400" dirty="0" smtClean="0"/>
              <a:t> – </a:t>
            </a:r>
            <a:r>
              <a:rPr lang="cs-CZ" sz="2400" dirty="0" err="1" smtClean="0"/>
              <a:t>firstly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Saxony</a:t>
            </a:r>
            <a:r>
              <a:rPr lang="cs-CZ" sz="2400" dirty="0" smtClean="0"/>
              <a:t> dynasty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later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Russian</a:t>
            </a:r>
            <a:r>
              <a:rPr lang="cs-CZ" sz="2400" dirty="0" smtClean="0"/>
              <a:t> </a:t>
            </a:r>
            <a:r>
              <a:rPr lang="cs-CZ" sz="2400" dirty="0" err="1" smtClean="0"/>
              <a:t>Empress</a:t>
            </a:r>
            <a:r>
              <a:rPr lang="cs-CZ" sz="2400" dirty="0" smtClean="0"/>
              <a:t> </a:t>
            </a:r>
            <a:r>
              <a:rPr lang="cs-CZ" sz="2400" dirty="0" err="1" smtClean="0"/>
              <a:t>Catherine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Great </a:t>
            </a:r>
            <a:r>
              <a:rPr lang="cs-CZ" sz="2400" dirty="0" err="1" smtClean="0"/>
              <a:t>installed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last </a:t>
            </a:r>
            <a:r>
              <a:rPr lang="cs-CZ" sz="2400" dirty="0" err="1" smtClean="0"/>
              <a:t>Commonwealth</a:t>
            </a:r>
            <a:r>
              <a:rPr lang="cs-CZ" sz="2400" dirty="0" smtClean="0"/>
              <a:t> King </a:t>
            </a:r>
            <a:r>
              <a:rPr lang="cs-CZ" sz="2400" b="1" dirty="0" err="1" smtClean="0"/>
              <a:t>Stanisław</a:t>
            </a:r>
            <a:r>
              <a:rPr lang="cs-CZ" sz="2400" b="1" dirty="0" smtClean="0"/>
              <a:t> August </a:t>
            </a:r>
            <a:r>
              <a:rPr lang="cs-CZ" sz="2400" b="1" dirty="0" err="1" smtClean="0"/>
              <a:t>Poniatowski</a:t>
            </a:r>
            <a:r>
              <a:rPr lang="cs-CZ" sz="2400" b="1" dirty="0" smtClean="0"/>
              <a:t> </a:t>
            </a:r>
            <a:r>
              <a:rPr lang="cs-CZ" sz="2400" dirty="0" smtClean="0"/>
              <a:t>(1764–1795) </a:t>
            </a:r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general</a:t>
            </a:r>
            <a:r>
              <a:rPr lang="cs-CZ" sz="2400" dirty="0" smtClean="0"/>
              <a:t> </a:t>
            </a:r>
            <a:r>
              <a:rPr lang="cs-CZ" sz="2400" dirty="0" err="1" smtClean="0"/>
              <a:t>decline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Poland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used</a:t>
            </a:r>
            <a:r>
              <a:rPr lang="cs-CZ" sz="2400" dirty="0" smtClean="0"/>
              <a:t> by </a:t>
            </a:r>
            <a:r>
              <a:rPr lang="cs-CZ" sz="2400" dirty="0" err="1" smtClean="0"/>
              <a:t>its</a:t>
            </a:r>
            <a:r>
              <a:rPr lang="cs-CZ" sz="2400" dirty="0" smtClean="0"/>
              <a:t> </a:t>
            </a:r>
            <a:r>
              <a:rPr lang="cs-CZ" sz="2400" dirty="0" err="1" smtClean="0"/>
              <a:t>neighbouring</a:t>
            </a:r>
            <a:r>
              <a:rPr lang="cs-CZ" sz="2400" dirty="0" smtClean="0"/>
              <a:t> </a:t>
            </a:r>
            <a:r>
              <a:rPr lang="cs-CZ" sz="2400" dirty="0" err="1" smtClean="0"/>
              <a:t>states</a:t>
            </a:r>
            <a:r>
              <a:rPr lang="cs-CZ" sz="2400" dirty="0" smtClean="0"/>
              <a:t> – </a:t>
            </a:r>
            <a:r>
              <a:rPr lang="cs-CZ" sz="2400" dirty="0" err="1" smtClean="0"/>
              <a:t>Prussia</a:t>
            </a:r>
            <a:r>
              <a:rPr lang="cs-CZ" sz="2400" dirty="0" smtClean="0"/>
              <a:t>, </a:t>
            </a:r>
            <a:r>
              <a:rPr lang="cs-CZ" sz="2400" dirty="0" err="1" smtClean="0"/>
              <a:t>Russia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Habsburg</a:t>
            </a:r>
            <a:r>
              <a:rPr lang="cs-CZ" sz="2400" dirty="0" smtClean="0"/>
              <a:t> Monarchy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resulted</a:t>
            </a:r>
            <a:r>
              <a:rPr lang="cs-CZ" sz="2400" dirty="0" smtClean="0"/>
              <a:t> in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Partition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Poland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second</a:t>
            </a:r>
            <a:r>
              <a:rPr lang="cs-CZ" sz="2400" b="1" dirty="0" smtClean="0"/>
              <a:t> half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18</a:t>
            </a:r>
            <a:r>
              <a:rPr lang="cs-CZ" sz="2400" b="1" baseline="30000" dirty="0" smtClean="0"/>
              <a:t>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century</a:t>
            </a:r>
            <a:endParaRPr lang="cs-CZ" sz="2400" b="1" dirty="0" smtClean="0"/>
          </a:p>
          <a:p>
            <a:endParaRPr lang="cs-CZ" sz="2400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1</a:t>
            </a:r>
            <a:r>
              <a:rPr lang="cs-CZ" sz="2400" b="1" baseline="30000" dirty="0" smtClean="0"/>
              <a:t>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partition</a:t>
            </a:r>
            <a:r>
              <a:rPr lang="cs-CZ" sz="2400" b="1" dirty="0" smtClean="0"/>
              <a:t> – 1772  </a:t>
            </a:r>
          </a:p>
          <a:p>
            <a:r>
              <a:rPr lang="cs-CZ" sz="2400" dirty="0" err="1" smtClean="0"/>
              <a:t>Poland</a:t>
            </a:r>
            <a:r>
              <a:rPr lang="cs-CZ" sz="2400" dirty="0" smtClean="0"/>
              <a:t> </a:t>
            </a:r>
            <a:r>
              <a:rPr lang="cs-CZ" sz="2400" dirty="0" err="1" smtClean="0"/>
              <a:t>lost</a:t>
            </a:r>
            <a:r>
              <a:rPr lang="cs-CZ" sz="2400" dirty="0" smtClean="0"/>
              <a:t> 1/3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land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1/3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inhabitants</a:t>
            </a:r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reform</a:t>
            </a:r>
            <a:r>
              <a:rPr lang="cs-CZ" sz="2400" dirty="0" smtClean="0"/>
              <a:t> </a:t>
            </a:r>
            <a:r>
              <a:rPr lang="cs-CZ" sz="2400" dirty="0" err="1" smtClean="0"/>
              <a:t>magnates</a:t>
            </a:r>
            <a:r>
              <a:rPr lang="cs-CZ" sz="2400" dirty="0" smtClean="0"/>
              <a:t> </a:t>
            </a:r>
            <a:r>
              <a:rPr lang="cs-CZ" sz="2400" dirty="0" err="1" smtClean="0"/>
              <a:t>wanted</a:t>
            </a:r>
            <a:r>
              <a:rPr lang="cs-CZ" sz="2400" dirty="0" smtClean="0"/>
              <a:t> to </a:t>
            </a:r>
            <a:r>
              <a:rPr lang="cs-CZ" sz="2400" dirty="0" err="1" smtClean="0"/>
              <a:t>save</a:t>
            </a:r>
            <a:r>
              <a:rPr lang="cs-CZ" sz="2400" dirty="0" smtClean="0"/>
              <a:t> </a:t>
            </a:r>
            <a:r>
              <a:rPr lang="cs-CZ" sz="2400" dirty="0" err="1" smtClean="0"/>
              <a:t>Poland</a:t>
            </a:r>
            <a:r>
              <a:rPr lang="cs-CZ" sz="2400" dirty="0" smtClean="0"/>
              <a:t> by </a:t>
            </a:r>
            <a:r>
              <a:rPr lang="cs-CZ" sz="2400" dirty="0" err="1" smtClean="0"/>
              <a:t>introducing</a:t>
            </a:r>
            <a:r>
              <a:rPr lang="cs-CZ" sz="2400" dirty="0" smtClean="0"/>
              <a:t> </a:t>
            </a:r>
            <a:r>
              <a:rPr lang="cs-CZ" sz="2400" dirty="0" err="1" smtClean="0"/>
              <a:t>some</a:t>
            </a:r>
            <a:r>
              <a:rPr lang="cs-CZ" sz="2400" dirty="0" smtClean="0"/>
              <a:t> </a:t>
            </a:r>
            <a:r>
              <a:rPr lang="cs-CZ" sz="2400" dirty="0" err="1" smtClean="0"/>
              <a:t>reforms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constitution</a:t>
            </a:r>
            <a:r>
              <a:rPr lang="cs-CZ" sz="2400" dirty="0" smtClean="0"/>
              <a:t> </a:t>
            </a:r>
          </a:p>
          <a:p>
            <a:pPr lvl="0"/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Polish</a:t>
            </a:r>
            <a:r>
              <a:rPr lang="cs-CZ" sz="2000" dirty="0" smtClean="0"/>
              <a:t> </a:t>
            </a:r>
            <a:r>
              <a:rPr lang="cs-CZ" sz="2000" dirty="0" err="1" smtClean="0"/>
              <a:t>Constitution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first</a:t>
            </a:r>
            <a:r>
              <a:rPr lang="cs-CZ" sz="2000" dirty="0" smtClean="0"/>
              <a:t> </a:t>
            </a:r>
            <a:r>
              <a:rPr lang="cs-CZ" sz="2000" dirty="0" err="1" smtClean="0"/>
              <a:t>written</a:t>
            </a:r>
            <a:r>
              <a:rPr lang="cs-CZ" sz="2000" dirty="0" smtClean="0"/>
              <a:t> </a:t>
            </a:r>
            <a:r>
              <a:rPr lang="cs-CZ" sz="2000" dirty="0" err="1" smtClean="0"/>
              <a:t>constitution</a:t>
            </a:r>
            <a:r>
              <a:rPr lang="cs-CZ" sz="2000" dirty="0" smtClean="0"/>
              <a:t> in </a:t>
            </a:r>
            <a:r>
              <a:rPr lang="cs-CZ" sz="2000" dirty="0" err="1" smtClean="0"/>
              <a:t>Europe</a:t>
            </a:r>
            <a:r>
              <a:rPr lang="cs-CZ" sz="2000" dirty="0" smtClean="0"/>
              <a:t>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pro-</a:t>
            </a:r>
            <a:r>
              <a:rPr lang="cs-CZ" sz="2000" dirty="0" err="1" smtClean="0"/>
              <a:t>Russian</a:t>
            </a:r>
            <a:r>
              <a:rPr lang="cs-CZ" sz="2000" dirty="0" smtClean="0"/>
              <a:t> </a:t>
            </a:r>
            <a:r>
              <a:rPr lang="cs-CZ" sz="2000" dirty="0" err="1" smtClean="0"/>
              <a:t>conservative</a:t>
            </a:r>
            <a:r>
              <a:rPr lang="cs-CZ" sz="2000" dirty="0" smtClean="0"/>
              <a:t> </a:t>
            </a:r>
            <a:r>
              <a:rPr lang="cs-CZ" sz="2000" dirty="0" err="1" smtClean="0"/>
              <a:t>Polish</a:t>
            </a:r>
            <a:r>
              <a:rPr lang="cs-CZ" sz="2000" dirty="0" smtClean="0"/>
              <a:t> </a:t>
            </a:r>
            <a:r>
              <a:rPr lang="cs-CZ" sz="2000" dirty="0" err="1" smtClean="0"/>
              <a:t>magnates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Confederation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Targowica</a:t>
            </a:r>
            <a:r>
              <a:rPr lang="cs-CZ" sz="2000" dirty="0" smtClean="0"/>
              <a:t>, </a:t>
            </a:r>
            <a:r>
              <a:rPr lang="cs-CZ" sz="2000" dirty="0" err="1" smtClean="0"/>
              <a:t>fought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Polish</a:t>
            </a:r>
            <a:r>
              <a:rPr lang="cs-CZ" sz="2000" dirty="0" smtClean="0"/>
              <a:t> </a:t>
            </a:r>
            <a:r>
              <a:rPr lang="cs-CZ" sz="2000" dirty="0" err="1" smtClean="0"/>
              <a:t>forces</a:t>
            </a:r>
            <a:r>
              <a:rPr lang="cs-CZ" sz="2000" dirty="0" smtClean="0"/>
              <a:t> </a:t>
            </a:r>
            <a:r>
              <a:rPr lang="cs-CZ" sz="2000" dirty="0" err="1" smtClean="0"/>
              <a:t>supporting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constitution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defeated</a:t>
            </a:r>
            <a:endParaRPr lang="cs-CZ" sz="2000" dirty="0" smtClean="0"/>
          </a:p>
          <a:p>
            <a:endParaRPr lang="cs-CZ" sz="2400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7239000" cy="504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Partitions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poland</a:t>
            </a:r>
            <a:endParaRPr lang="cs-CZ" sz="2800" dirty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250825" y="908050"/>
            <a:ext cx="7993063" cy="57610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2nd </a:t>
            </a:r>
            <a:r>
              <a:rPr lang="cs-CZ" sz="2000" b="1" dirty="0" err="1" smtClean="0"/>
              <a:t>partition</a:t>
            </a:r>
            <a:r>
              <a:rPr lang="cs-CZ" sz="2000" b="1" dirty="0" smtClean="0"/>
              <a:t> – 1793 </a:t>
            </a:r>
            <a:r>
              <a:rPr lang="cs-CZ" sz="2000" dirty="0" smtClean="0"/>
              <a:t> </a:t>
            </a:r>
          </a:p>
          <a:p>
            <a:r>
              <a:rPr lang="cs-CZ" sz="2000" dirty="0" err="1" smtClean="0"/>
              <a:t>Prussia</a:t>
            </a:r>
            <a:r>
              <a:rPr lang="cs-CZ" sz="2000" dirty="0" smtClean="0"/>
              <a:t> </a:t>
            </a:r>
            <a:r>
              <a:rPr lang="cs-CZ" sz="2000" dirty="0" err="1" smtClean="0"/>
              <a:t>named</a:t>
            </a:r>
            <a:r>
              <a:rPr lang="cs-CZ" sz="2000" dirty="0" smtClean="0"/>
              <a:t> </a:t>
            </a:r>
            <a:r>
              <a:rPr lang="cs-CZ" sz="2000" dirty="0" err="1" smtClean="0"/>
              <a:t>its</a:t>
            </a:r>
            <a:r>
              <a:rPr lang="cs-CZ" sz="2000" dirty="0" smtClean="0"/>
              <a:t> </a:t>
            </a:r>
            <a:r>
              <a:rPr lang="cs-CZ" sz="2000" dirty="0" err="1" smtClean="0"/>
              <a:t>newly</a:t>
            </a:r>
            <a:r>
              <a:rPr lang="cs-CZ" sz="2000" dirty="0" smtClean="0"/>
              <a:t> </a:t>
            </a:r>
            <a:r>
              <a:rPr lang="cs-CZ" sz="2000" dirty="0" err="1" smtClean="0"/>
              <a:t>gained</a:t>
            </a:r>
            <a:r>
              <a:rPr lang="cs-CZ" sz="2000" dirty="0" smtClean="0"/>
              <a:t> province </a:t>
            </a:r>
            <a:r>
              <a:rPr lang="cs-CZ" sz="2000" dirty="0" err="1" smtClean="0"/>
              <a:t>South</a:t>
            </a:r>
            <a:r>
              <a:rPr lang="cs-CZ" sz="2000" dirty="0" smtClean="0"/>
              <a:t> </a:t>
            </a:r>
            <a:r>
              <a:rPr lang="cs-CZ" sz="2000" dirty="0" err="1" smtClean="0"/>
              <a:t>Prussia</a:t>
            </a:r>
            <a:endParaRPr lang="cs-CZ" sz="2000" dirty="0" smtClean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last </a:t>
            </a:r>
            <a:r>
              <a:rPr lang="cs-CZ" sz="2000" dirty="0" err="1" smtClean="0"/>
              <a:t>attempt</a:t>
            </a:r>
            <a:r>
              <a:rPr lang="cs-CZ" sz="2000" dirty="0" smtClean="0"/>
              <a:t> to </a:t>
            </a:r>
            <a:r>
              <a:rPr lang="cs-CZ" sz="2000" dirty="0" err="1" smtClean="0"/>
              <a:t>save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least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rest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Poland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 </a:t>
            </a:r>
            <a:r>
              <a:rPr lang="cs-CZ" sz="2000" b="1" dirty="0" err="1" smtClean="0"/>
              <a:t>Kościuszko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Uprising</a:t>
            </a:r>
            <a:r>
              <a:rPr lang="cs-CZ" sz="2000" b="1" dirty="0" smtClean="0"/>
              <a:t> in 1794 –  </a:t>
            </a:r>
            <a:r>
              <a:rPr lang="cs-CZ" sz="2000" dirty="0" err="1" smtClean="0"/>
              <a:t>the</a:t>
            </a:r>
            <a:r>
              <a:rPr lang="cs-CZ" sz="2000" dirty="0" smtClean="0"/>
              <a:t> leader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Tadeusz</a:t>
            </a:r>
            <a:r>
              <a:rPr lang="cs-CZ" sz="2000" b="1" dirty="0" smtClean="0"/>
              <a:t>  </a:t>
            </a:r>
            <a:r>
              <a:rPr lang="cs-CZ" sz="2000" b="1" dirty="0" err="1" smtClean="0"/>
              <a:t>Kościuszko</a:t>
            </a:r>
            <a:r>
              <a:rPr lang="cs-CZ" sz="2000" dirty="0" smtClean="0"/>
              <a:t> </a:t>
            </a:r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 </a:t>
            </a:r>
            <a:r>
              <a:rPr lang="cs-CZ" sz="2000" dirty="0" err="1" smtClean="0"/>
              <a:t>uprising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organized</a:t>
            </a:r>
            <a:r>
              <a:rPr lang="cs-CZ" sz="2000" dirty="0" smtClean="0"/>
              <a:t> by nobility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burghers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peasants</a:t>
            </a:r>
            <a:r>
              <a:rPr lang="cs-CZ" sz="2000" dirty="0" smtClean="0"/>
              <a:t> </a:t>
            </a:r>
            <a:r>
              <a:rPr lang="cs-CZ" sz="2000" dirty="0" err="1" smtClean="0"/>
              <a:t>did</a:t>
            </a:r>
            <a:r>
              <a:rPr lang="cs-CZ" sz="2000" dirty="0" smtClean="0"/>
              <a:t> not </a:t>
            </a:r>
            <a:r>
              <a:rPr lang="cs-CZ" sz="2000" dirty="0" err="1" smtClean="0"/>
              <a:t>allied</a:t>
            </a:r>
            <a:endParaRPr lang="cs-CZ" sz="2000" dirty="0" smtClean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Russians</a:t>
            </a:r>
            <a:r>
              <a:rPr lang="cs-CZ" sz="2000" dirty="0" smtClean="0"/>
              <a:t> </a:t>
            </a:r>
            <a:r>
              <a:rPr lang="cs-CZ" sz="2000" dirty="0" err="1" smtClean="0"/>
              <a:t>allied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Prussia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uprising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totaly</a:t>
            </a:r>
            <a:r>
              <a:rPr lang="cs-CZ" sz="2000" dirty="0" smtClean="0"/>
              <a:t> </a:t>
            </a:r>
            <a:r>
              <a:rPr lang="cs-CZ" sz="2000" dirty="0" err="1" smtClean="0"/>
              <a:t>defeated</a:t>
            </a:r>
            <a:endParaRPr lang="cs-CZ" sz="2000" dirty="0" smtClean="0"/>
          </a:p>
          <a:p>
            <a:endParaRPr lang="cs-CZ" sz="2000" dirty="0" smtClean="0"/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3</a:t>
            </a:r>
            <a:r>
              <a:rPr lang="cs-CZ" sz="2000" b="1" baseline="30000" dirty="0" smtClean="0"/>
              <a:t>rd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partition</a:t>
            </a:r>
            <a:r>
              <a:rPr lang="cs-CZ" sz="2000" b="1" dirty="0" smtClean="0"/>
              <a:t> – 1795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rest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Poland</a:t>
            </a:r>
            <a:r>
              <a:rPr lang="cs-CZ" sz="2000" dirty="0" smtClean="0"/>
              <a:t> </a:t>
            </a:r>
            <a:r>
              <a:rPr lang="cs-CZ" sz="2000" dirty="0" err="1" smtClean="0"/>
              <a:t>divided</a:t>
            </a:r>
            <a:r>
              <a:rPr lang="cs-CZ" sz="2000" dirty="0" smtClean="0"/>
              <a:t> </a:t>
            </a:r>
            <a:r>
              <a:rPr lang="cs-CZ" sz="2000" dirty="0" err="1" smtClean="0"/>
              <a:t>between</a:t>
            </a:r>
            <a:r>
              <a:rPr lang="cs-CZ" sz="2000" dirty="0" smtClean="0"/>
              <a:t> </a:t>
            </a:r>
            <a:r>
              <a:rPr lang="cs-CZ" sz="2000" dirty="0" err="1" smtClean="0"/>
              <a:t>Russia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Prussia</a:t>
            </a:r>
            <a:endParaRPr lang="cs-CZ" sz="2000" dirty="0" smtClean="0"/>
          </a:p>
          <a:p>
            <a:pPr>
              <a:buFont typeface="Wingdings" pitchFamily="2" charset="2"/>
              <a:buChar char="v"/>
            </a:pPr>
            <a:endParaRPr lang="cs-CZ" sz="2000" dirty="0" smtClean="0"/>
          </a:p>
          <a:p>
            <a:pPr>
              <a:buNone/>
            </a:pPr>
            <a:r>
              <a:rPr lang="cs-CZ" sz="2000" b="1" u="sng" dirty="0" err="1" smtClean="0"/>
              <a:t>Results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of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the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Partition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of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Poland</a:t>
            </a:r>
            <a:r>
              <a:rPr lang="cs-CZ" sz="2000" b="1" u="sng" dirty="0" smtClean="0"/>
              <a:t>:</a:t>
            </a:r>
          </a:p>
          <a:p>
            <a:r>
              <a:rPr lang="cs-CZ" sz="2000" i="1" dirty="0" smtClean="0"/>
              <a:t>To </a:t>
            </a:r>
            <a:r>
              <a:rPr lang="cs-CZ" sz="2000" i="1" dirty="0" err="1" smtClean="0"/>
              <a:t>Russia</a:t>
            </a:r>
            <a:r>
              <a:rPr lang="cs-CZ" sz="2000" i="1" dirty="0" smtClean="0"/>
              <a:t>: </a:t>
            </a:r>
            <a:r>
              <a:rPr lang="cs-CZ" sz="2000" dirty="0" err="1" smtClean="0"/>
              <a:t>Latvia</a:t>
            </a:r>
            <a:r>
              <a:rPr lang="cs-CZ" sz="2000" dirty="0" smtClean="0"/>
              <a:t>, </a:t>
            </a:r>
            <a:r>
              <a:rPr lang="cs-CZ" sz="2000" dirty="0" err="1" smtClean="0"/>
              <a:t>Lithuania</a:t>
            </a:r>
            <a:r>
              <a:rPr lang="cs-CZ" sz="2000" dirty="0" smtClean="0"/>
              <a:t>, </a:t>
            </a:r>
            <a:r>
              <a:rPr lang="cs-CZ" sz="2000" dirty="0" err="1" smtClean="0"/>
              <a:t>Belarus</a:t>
            </a:r>
            <a:r>
              <a:rPr lang="cs-CZ" sz="2000" dirty="0" smtClean="0"/>
              <a:t>, </a:t>
            </a:r>
            <a:r>
              <a:rPr lang="cs-CZ" sz="2000" dirty="0" err="1" smtClean="0"/>
              <a:t>great</a:t>
            </a:r>
            <a:r>
              <a:rPr lang="cs-CZ" sz="2000" dirty="0" smtClean="0"/>
              <a:t> part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Ukraine</a:t>
            </a:r>
            <a:endParaRPr lang="cs-CZ" sz="2000" i="1" dirty="0" smtClean="0"/>
          </a:p>
          <a:p>
            <a:r>
              <a:rPr lang="cs-CZ" sz="2000" i="1" dirty="0" smtClean="0"/>
              <a:t>To </a:t>
            </a:r>
            <a:r>
              <a:rPr lang="cs-CZ" sz="2000" i="1" dirty="0" err="1" smtClean="0"/>
              <a:t>Habsburg</a:t>
            </a:r>
            <a:r>
              <a:rPr lang="cs-CZ" sz="2000" i="1" dirty="0" smtClean="0"/>
              <a:t> Monarchy: </a:t>
            </a:r>
            <a:r>
              <a:rPr lang="cs-CZ" sz="2000" dirty="0" err="1" smtClean="0"/>
              <a:t>Lesser</a:t>
            </a:r>
            <a:r>
              <a:rPr lang="cs-CZ" sz="2000" dirty="0" smtClean="0"/>
              <a:t> </a:t>
            </a:r>
            <a:r>
              <a:rPr lang="cs-CZ" sz="2000" dirty="0" err="1" smtClean="0"/>
              <a:t>Poland</a:t>
            </a:r>
            <a:r>
              <a:rPr lang="cs-CZ" sz="2000" dirty="0" smtClean="0"/>
              <a:t>, 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Kingdom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Galicia</a:t>
            </a:r>
            <a:r>
              <a:rPr lang="cs-CZ" sz="2000" dirty="0" smtClean="0"/>
              <a:t>, city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Cracow</a:t>
            </a:r>
            <a:r>
              <a:rPr lang="cs-CZ" sz="2000" dirty="0" smtClean="0"/>
              <a:t>, City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Lwow</a:t>
            </a:r>
            <a:endParaRPr lang="cs-CZ" sz="2000" dirty="0" smtClean="0"/>
          </a:p>
          <a:p>
            <a:r>
              <a:rPr lang="cs-CZ" sz="2000" i="1" dirty="0" smtClean="0"/>
              <a:t>To </a:t>
            </a:r>
            <a:r>
              <a:rPr lang="cs-CZ" sz="2000" i="1" dirty="0" err="1" smtClean="0"/>
              <a:t>Prussia</a:t>
            </a:r>
            <a:r>
              <a:rPr lang="cs-CZ" sz="2000" i="1" dirty="0" smtClean="0"/>
              <a:t>: </a:t>
            </a:r>
            <a:r>
              <a:rPr lang="cs-CZ" sz="2000" dirty="0" err="1" smtClean="0"/>
              <a:t>Greater</a:t>
            </a:r>
            <a:r>
              <a:rPr lang="cs-CZ" sz="2000" dirty="0" smtClean="0"/>
              <a:t> </a:t>
            </a:r>
            <a:r>
              <a:rPr lang="cs-CZ" sz="2000" dirty="0" err="1" smtClean="0"/>
              <a:t>Poland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City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Poznan</a:t>
            </a:r>
            <a:r>
              <a:rPr lang="cs-CZ" sz="2000" dirty="0" smtClean="0"/>
              <a:t>, </a:t>
            </a:r>
            <a:r>
              <a:rPr lang="cs-CZ" sz="2000" dirty="0" err="1" smtClean="0"/>
              <a:t>Mazuria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Warsaw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7239000" cy="4320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Partitions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poland</a:t>
            </a:r>
            <a:endParaRPr lang="cs-CZ" sz="2800" dirty="0"/>
          </a:p>
        </p:txBody>
      </p:sp>
      <p:pic>
        <p:nvPicPr>
          <p:cNvPr id="30723" name="Zástupný symbol pro obsah 3" descr="765px-Partitions_of_Pola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20713"/>
            <a:ext cx="7704138" cy="6043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/>
              <a:t>Readings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7239000" cy="5330825"/>
          </a:xfrm>
        </p:spPr>
        <p:txBody>
          <a:bodyPr/>
          <a:lstStyle/>
          <a:p>
            <a:pPr>
              <a:defRPr/>
            </a:pPr>
            <a:r>
              <a:rPr lang="en-US" cap="all" dirty="0" err="1" smtClean="0"/>
              <a:t>Tapié</a:t>
            </a:r>
            <a:r>
              <a:rPr lang="en-US" dirty="0" smtClean="0"/>
              <a:t>, Victor Lucien. </a:t>
            </a:r>
            <a:r>
              <a:rPr lang="en-US" i="1" dirty="0" smtClean="0"/>
              <a:t>The rise and fall of the Habsburg monarchy</a:t>
            </a:r>
            <a:r>
              <a:rPr lang="en-US" dirty="0" smtClean="0"/>
              <a:t>. London: Pall Mall Press, 1971.</a:t>
            </a:r>
            <a:endParaRPr lang="cs-CZ" dirty="0" smtClean="0"/>
          </a:p>
          <a:p>
            <a:pPr>
              <a:defRPr/>
            </a:pPr>
            <a:r>
              <a:rPr lang="en-US" dirty="0" smtClean="0"/>
              <a:t>HUBATSCH, Walther. </a:t>
            </a:r>
            <a:r>
              <a:rPr lang="en-US" i="1" dirty="0" smtClean="0"/>
              <a:t>Frederick the great of Prussia</a:t>
            </a:r>
            <a:r>
              <a:rPr lang="en-US" dirty="0" smtClean="0"/>
              <a:t>: </a:t>
            </a:r>
            <a:r>
              <a:rPr lang="en-US" i="1" dirty="0" smtClean="0"/>
              <a:t>absolutism and administration</a:t>
            </a:r>
            <a:r>
              <a:rPr lang="en-US" dirty="0" smtClean="0"/>
              <a:t>. London: Thames and Hudson, 197</a:t>
            </a:r>
            <a:r>
              <a:rPr lang="cs-CZ" dirty="0" smtClean="0"/>
              <a:t>5.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MAC DONOGH, </a:t>
            </a:r>
            <a:r>
              <a:rPr lang="cs-CZ" dirty="0" err="1" smtClean="0"/>
              <a:t>Giles</a:t>
            </a:r>
            <a:r>
              <a:rPr lang="en-US" dirty="0" smtClean="0"/>
              <a:t>. </a:t>
            </a:r>
            <a:r>
              <a:rPr lang="en-US" i="1" dirty="0" smtClean="0"/>
              <a:t>Frederick the Great: A Life in Deed and Letters</a:t>
            </a:r>
            <a:r>
              <a:rPr lang="en-US" dirty="0" smtClean="0"/>
              <a:t>. New York: St. Martin's Griffin</a:t>
            </a:r>
            <a:r>
              <a:rPr lang="cs-CZ" dirty="0" smtClean="0"/>
              <a:t>, 2001.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baroque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Karel </a:t>
            </a:r>
            <a:r>
              <a:rPr lang="cs-CZ" dirty="0" err="1" smtClean="0"/>
              <a:t>Škréta</a:t>
            </a:r>
            <a:r>
              <a:rPr lang="cs-CZ" dirty="0" smtClean="0"/>
              <a:t> – </a:t>
            </a:r>
            <a:r>
              <a:rPr lang="cs-CZ" dirty="0" err="1" smtClean="0"/>
              <a:t>Self</a:t>
            </a:r>
            <a:r>
              <a:rPr lang="cs-CZ" dirty="0" smtClean="0"/>
              <a:t> </a:t>
            </a:r>
            <a:r>
              <a:rPr lang="cs-CZ" dirty="0" err="1" smtClean="0"/>
              <a:t>Portrait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Karel </a:t>
            </a:r>
            <a:r>
              <a:rPr lang="cs-CZ" dirty="0" err="1" smtClean="0"/>
              <a:t>Škréta</a:t>
            </a:r>
            <a:r>
              <a:rPr lang="cs-CZ" dirty="0" smtClean="0"/>
              <a:t> - Paris </a:t>
            </a:r>
            <a:r>
              <a:rPr lang="cs-CZ" dirty="0" err="1" smtClean="0"/>
              <a:t>and</a:t>
            </a:r>
            <a:r>
              <a:rPr lang="cs-CZ" dirty="0" smtClean="0"/>
              <a:t> Helen</a:t>
            </a:r>
            <a:endParaRPr lang="cs-CZ" dirty="0"/>
          </a:p>
        </p:txBody>
      </p:sp>
      <p:pic>
        <p:nvPicPr>
          <p:cNvPr id="9" name="Zástupný symbol pro obsah 8" descr="skreta_autoportre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117273" cy="4114800"/>
          </a:xfrm>
        </p:spPr>
      </p:pic>
      <p:pic>
        <p:nvPicPr>
          <p:cNvPr id="10" name="Zástupný symbol pro obsah 9" descr="483px-Karel_Škréta_-_Paris_a_Helen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268760"/>
            <a:ext cx="3312414" cy="4114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048672" cy="5040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dirty="0" smtClean="0"/>
              <a:t>		</a:t>
            </a:r>
            <a:r>
              <a:rPr lang="cs-CZ" sz="2800" dirty="0" err="1" smtClean="0"/>
              <a:t>Baroque</a:t>
            </a:r>
            <a:r>
              <a:rPr lang="cs-CZ" sz="2800" dirty="0" smtClean="0"/>
              <a:t> </a:t>
            </a:r>
            <a:r>
              <a:rPr lang="cs-CZ" sz="2800" dirty="0" smtClean="0"/>
              <a:t>in </a:t>
            </a:r>
            <a:r>
              <a:rPr lang="cs-CZ" sz="2800" dirty="0" err="1" smtClean="0"/>
              <a:t>czech</a:t>
            </a:r>
            <a:r>
              <a:rPr lang="cs-CZ" sz="2800" dirty="0" smtClean="0"/>
              <a:t> </a:t>
            </a:r>
            <a:r>
              <a:rPr lang="cs-CZ" sz="2800" dirty="0" err="1" smtClean="0"/>
              <a:t>lands</a:t>
            </a:r>
            <a:endParaRPr lang="cs-CZ" sz="2800" dirty="0"/>
          </a:p>
        </p:txBody>
      </p:sp>
      <p:sp>
        <p:nvSpPr>
          <p:cNvPr id="13315" name="Zástupný symbol pro text 5"/>
          <p:cNvSpPr>
            <a:spLocks noGrp="1"/>
          </p:cNvSpPr>
          <p:nvPr>
            <p:ph type="body" idx="1"/>
          </p:nvPr>
        </p:nvSpPr>
        <p:spPr>
          <a:xfrm>
            <a:off x="0" y="5445125"/>
            <a:ext cx="4140200" cy="129698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Pilgrimage Church of St John of </a:t>
            </a:r>
            <a:r>
              <a:rPr lang="en-US" dirty="0" err="1" smtClean="0"/>
              <a:t>Nepomuk</a:t>
            </a:r>
            <a:r>
              <a:rPr lang="en-US" dirty="0" smtClean="0"/>
              <a:t> on </a:t>
            </a:r>
            <a:r>
              <a:rPr lang="en-US" dirty="0" err="1" smtClean="0"/>
              <a:t>Zelena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 Hill</a:t>
            </a:r>
          </a:p>
          <a:p>
            <a:pPr eaLnBrk="1" hangingPunct="1"/>
            <a:r>
              <a:rPr lang="cs-CZ" dirty="0" smtClean="0"/>
              <a:t>-Jan Blažej </a:t>
            </a:r>
            <a:r>
              <a:rPr lang="cs-CZ" dirty="0" err="1" smtClean="0"/>
              <a:t>Santini</a:t>
            </a:r>
            <a:r>
              <a:rPr lang="cs-CZ" dirty="0" smtClean="0"/>
              <a:t>-</a:t>
            </a:r>
            <a:r>
              <a:rPr lang="cs-CZ" dirty="0" err="1" smtClean="0"/>
              <a:t>Aichel</a:t>
            </a:r>
            <a:endParaRPr lang="cs-CZ" dirty="0" smtClean="0"/>
          </a:p>
          <a:p>
            <a:pPr eaLnBrk="1" hangingPunct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santini.cz</a:t>
            </a:r>
            <a:r>
              <a:rPr lang="cs-CZ" dirty="0" smtClean="0">
                <a:hlinkClick r:id="rId2"/>
              </a:rPr>
              <a:t>/index-</a:t>
            </a:r>
            <a:r>
              <a:rPr lang="cs-CZ" dirty="0" err="1" smtClean="0">
                <a:hlinkClick r:id="rId2"/>
              </a:rPr>
              <a:t>en.aspx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3316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572000" y="5445224"/>
            <a:ext cx="3849688" cy="1152525"/>
          </a:xfrm>
        </p:spPr>
        <p:txBody>
          <a:bodyPr/>
          <a:lstStyle/>
          <a:p>
            <a:pPr eaLnBrk="1" hangingPunct="1"/>
            <a:r>
              <a:rPr lang="cs-CZ" dirty="0" err="1" smtClean="0"/>
              <a:t>Prague</a:t>
            </a:r>
            <a:r>
              <a:rPr lang="cs-CZ" dirty="0" smtClean="0"/>
              <a:t> – St. </a:t>
            </a:r>
            <a:r>
              <a:rPr lang="cs-CZ" dirty="0" err="1" smtClean="0"/>
              <a:t>Nicholas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– </a:t>
            </a:r>
            <a:r>
              <a:rPr lang="cs-CZ" dirty="0" err="1" smtClean="0"/>
              <a:t>Christof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Kilian</a:t>
            </a:r>
            <a:r>
              <a:rPr lang="cs-CZ" dirty="0" smtClean="0"/>
              <a:t> </a:t>
            </a:r>
            <a:r>
              <a:rPr lang="cs-CZ" dirty="0" err="1" smtClean="0"/>
              <a:t>Ignac</a:t>
            </a:r>
            <a:r>
              <a:rPr lang="cs-CZ" dirty="0" smtClean="0"/>
              <a:t> </a:t>
            </a:r>
            <a:r>
              <a:rPr lang="cs-CZ" dirty="0" err="1" smtClean="0"/>
              <a:t>Dienzenhofer</a:t>
            </a:r>
            <a:endParaRPr lang="cs-CZ" dirty="0" smtClean="0"/>
          </a:p>
        </p:txBody>
      </p:sp>
      <p:pic>
        <p:nvPicPr>
          <p:cNvPr id="13317" name="Zástupný symbol pro obsah 12" descr="zelenahora11_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728700"/>
            <a:ext cx="3096344" cy="4644517"/>
          </a:xfrm>
        </p:spPr>
      </p:pic>
      <p:pic>
        <p:nvPicPr>
          <p:cNvPr id="13318" name="Zástupný symbol pro obsah 14" descr="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3928" y="1628800"/>
            <a:ext cx="4824536" cy="3223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Baroque</a:t>
            </a:r>
            <a:r>
              <a:rPr lang="cs-CZ" sz="2800" dirty="0" smtClean="0"/>
              <a:t> in </a:t>
            </a:r>
            <a:r>
              <a:rPr lang="cs-CZ" sz="2800" dirty="0" err="1" smtClean="0"/>
              <a:t>czech</a:t>
            </a:r>
            <a:r>
              <a:rPr lang="cs-CZ" sz="2800" dirty="0" smtClean="0"/>
              <a:t> </a:t>
            </a:r>
            <a:r>
              <a:rPr lang="cs-CZ" sz="2800" dirty="0" err="1" smtClean="0"/>
              <a:t>lands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Kuks – </a:t>
            </a:r>
            <a:r>
              <a:rPr lang="cs-CZ" dirty="0" err="1" smtClean="0"/>
              <a:t>Matyas</a:t>
            </a:r>
            <a:r>
              <a:rPr lang="cs-CZ" dirty="0" smtClean="0"/>
              <a:t> Bernard Braun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8024" y="5949280"/>
            <a:ext cx="3520440" cy="4572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Charles </a:t>
            </a:r>
            <a:r>
              <a:rPr lang="cs-CZ" dirty="0" err="1" smtClean="0"/>
              <a:t>Bridge</a:t>
            </a:r>
            <a:r>
              <a:rPr lang="cs-CZ" dirty="0" smtClean="0"/>
              <a:t> – St. Adalbert – F. M. </a:t>
            </a:r>
            <a:r>
              <a:rPr lang="cs-CZ" dirty="0" err="1" smtClean="0"/>
              <a:t>Brokoff</a:t>
            </a:r>
            <a:endParaRPr lang="cs-CZ" dirty="0"/>
          </a:p>
        </p:txBody>
      </p:sp>
      <p:pic>
        <p:nvPicPr>
          <p:cNvPr id="7" name="Zástupný symbol pro obsah 6" descr="1 (50)-Kuks-Matthias Bernard Braun´s statues-Virtues and Vic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23616"/>
            <a:ext cx="4414804" cy="3305584"/>
          </a:xfrm>
        </p:spPr>
      </p:pic>
      <p:pic>
        <p:nvPicPr>
          <p:cNvPr id="8" name="Zástupný symbol pro obsah 7" descr="Charles_Bridge_St_Adalber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764704"/>
            <a:ext cx="3168352" cy="47525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/>
          <a:lstStyle/>
          <a:p>
            <a:pPr>
              <a:defRPr/>
            </a:pPr>
            <a:r>
              <a:rPr lang="cs-CZ" sz="2800" dirty="0" err="1" smtClean="0"/>
              <a:t>Baroque</a:t>
            </a:r>
            <a:r>
              <a:rPr lang="cs-CZ" sz="2800" dirty="0" smtClean="0"/>
              <a:t> in Brno </a:t>
            </a:r>
            <a:r>
              <a:rPr lang="cs-CZ" sz="2800" dirty="0" err="1" smtClean="0"/>
              <a:t>surroundings</a:t>
            </a:r>
            <a:endParaRPr lang="cs-CZ" sz="2800" dirty="0"/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4869160"/>
            <a:ext cx="3521075" cy="1527175"/>
          </a:xfrm>
        </p:spPr>
        <p:txBody>
          <a:bodyPr/>
          <a:lstStyle/>
          <a:p>
            <a:r>
              <a:rPr lang="cs-CZ" smtClean="0"/>
              <a:t>Chateau Vranov nad Dyjí – Jan Bernard Fischer von Erlach</a:t>
            </a:r>
          </a:p>
          <a:p>
            <a:r>
              <a:rPr lang="cs-CZ" smtClean="0">
                <a:hlinkClick r:id="rId2"/>
              </a:rPr>
              <a:t>http://www.zamek-vranov.cz/en/ </a:t>
            </a:r>
            <a:endParaRPr lang="cs-CZ" smtClean="0"/>
          </a:p>
        </p:txBody>
      </p:sp>
      <p:sp>
        <p:nvSpPr>
          <p:cNvPr id="14340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4008" y="4869160"/>
            <a:ext cx="3521075" cy="1527175"/>
          </a:xfrm>
        </p:spPr>
        <p:txBody>
          <a:bodyPr/>
          <a:lstStyle/>
          <a:p>
            <a:r>
              <a:rPr lang="cs-CZ" smtClean="0"/>
              <a:t>Chateau Milotice  - </a:t>
            </a:r>
            <a:r>
              <a:rPr lang="de-DE" smtClean="0"/>
              <a:t>Josef Emanuel Fischer </a:t>
            </a:r>
            <a:r>
              <a:rPr lang="cs-CZ" smtClean="0"/>
              <a:t>von</a:t>
            </a:r>
            <a:r>
              <a:rPr lang="de-DE" smtClean="0"/>
              <a:t> Erlach</a:t>
            </a:r>
            <a:endParaRPr lang="cs-CZ" smtClean="0"/>
          </a:p>
          <a:p>
            <a:r>
              <a:rPr lang="cs-CZ" smtClean="0">
                <a:hlinkClick r:id="rId3"/>
              </a:rPr>
              <a:t>http://www.zamekmilotice.cz/virtualni-prohlidka-2/</a:t>
            </a:r>
            <a:endParaRPr lang="cs-CZ" smtClean="0"/>
          </a:p>
          <a:p>
            <a:endParaRPr lang="cs-CZ" smtClean="0"/>
          </a:p>
        </p:txBody>
      </p:sp>
      <p:pic>
        <p:nvPicPr>
          <p:cNvPr id="14341" name="Zástupný symbol pro obsah 6" descr="vranov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512" y="1772816"/>
            <a:ext cx="3809591" cy="2856334"/>
          </a:xfrm>
        </p:spPr>
      </p:pic>
      <p:pic>
        <p:nvPicPr>
          <p:cNvPr id="14342" name="Zástupný symbol pro obsah 7" descr="milotice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11638" y="1772816"/>
            <a:ext cx="4277416" cy="28483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dirty="0" err="1" smtClean="0"/>
              <a:t>Baroque</a:t>
            </a:r>
            <a:r>
              <a:rPr lang="cs-CZ" sz="2800" dirty="0" smtClean="0"/>
              <a:t> </a:t>
            </a:r>
            <a:r>
              <a:rPr lang="cs-CZ" sz="2800" dirty="0" err="1" smtClean="0"/>
              <a:t>monunets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city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brno</a:t>
            </a:r>
            <a:endParaRPr lang="cs-CZ" sz="2800" dirty="0"/>
          </a:p>
        </p:txBody>
      </p:sp>
      <p:sp>
        <p:nvSpPr>
          <p:cNvPr id="15363" name="Zástupný symbol pro text 5"/>
          <p:cNvSpPr>
            <a:spLocks noGrp="1"/>
          </p:cNvSpPr>
          <p:nvPr>
            <p:ph type="body" idx="1"/>
          </p:nvPr>
        </p:nvSpPr>
        <p:spPr>
          <a:xfrm>
            <a:off x="250825" y="5589588"/>
            <a:ext cx="3529013" cy="7921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mtClean="0"/>
              <a:t>Green Market - The Parnas Fountain - Johann Bernhard Fischer von Erlach</a:t>
            </a:r>
          </a:p>
        </p:txBody>
      </p:sp>
      <p:sp>
        <p:nvSpPr>
          <p:cNvPr id="15364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500563" y="5589588"/>
            <a:ext cx="3455987" cy="792162"/>
          </a:xfrm>
        </p:spPr>
        <p:txBody>
          <a:bodyPr/>
          <a:lstStyle/>
          <a:p>
            <a:pPr eaLnBrk="1" hangingPunct="1"/>
            <a:r>
              <a:rPr lang="cs-CZ" smtClean="0"/>
              <a:t>St. Johns´Church, Minoritská street, Brno</a:t>
            </a:r>
          </a:p>
        </p:txBody>
      </p:sp>
      <p:pic>
        <p:nvPicPr>
          <p:cNvPr id="15365" name="Zástupný symbol pro obsah 9" descr="450px-Kašna_Parnas_(Brno)_(6033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08720"/>
            <a:ext cx="3384624" cy="4503581"/>
          </a:xfrm>
        </p:spPr>
      </p:pic>
      <p:pic>
        <p:nvPicPr>
          <p:cNvPr id="15366" name="Zástupný symbol pro obsah 10" descr="800px-Brno,_kostel_(10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936" y="1556792"/>
            <a:ext cx="4609134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828092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Baroque</a:t>
            </a:r>
            <a:r>
              <a:rPr lang="cs-CZ" sz="2800" dirty="0" smtClean="0"/>
              <a:t> </a:t>
            </a:r>
            <a:r>
              <a:rPr lang="cs-CZ" sz="2800" dirty="0" err="1" smtClean="0"/>
              <a:t>monunets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city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brno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6021288"/>
            <a:ext cx="3672408" cy="57606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St. Thomas’ </a:t>
            </a:r>
            <a:r>
              <a:rPr lang="cs-CZ" dirty="0" err="1" smtClean="0"/>
              <a:t>Church</a:t>
            </a:r>
            <a:r>
              <a:rPr lang="cs-CZ" dirty="0" smtClean="0"/>
              <a:t> – Moravské Square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32040" y="6021288"/>
            <a:ext cx="3744416" cy="57606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Plague</a:t>
            </a:r>
            <a:r>
              <a:rPr lang="cs-CZ" dirty="0" smtClean="0"/>
              <a:t> </a:t>
            </a:r>
            <a:r>
              <a:rPr lang="cs-CZ" dirty="0" err="1" smtClean="0"/>
              <a:t>Column</a:t>
            </a:r>
            <a:endParaRPr lang="cs-CZ" dirty="0" smtClean="0"/>
          </a:p>
          <a:p>
            <a:r>
              <a:rPr lang="cs-CZ" dirty="0" smtClean="0"/>
              <a:t>Square Svobody</a:t>
            </a:r>
            <a:endParaRPr lang="cs-CZ" dirty="0"/>
          </a:p>
        </p:txBody>
      </p:sp>
      <p:pic>
        <p:nvPicPr>
          <p:cNvPr id="7" name="Zástupný symbol pro obsah 6" descr="Brno_-_Kostel_sv._Tomáše,_místodžitelský_palác_a_alegorická_postava_spravedlnost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445080" cy="2952328"/>
          </a:xfrm>
        </p:spPr>
      </p:pic>
      <p:pic>
        <p:nvPicPr>
          <p:cNvPr id="8" name="Zástupný symbol pro obsah 7" descr="Morový_sloup_na_brněnském_náměstí_Svobody_od_východ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4131815" cy="44644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71048" cy="5760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 </a:t>
            </a:r>
            <a:r>
              <a:rPr lang="cs-CZ" sz="2800" dirty="0" err="1" smtClean="0"/>
              <a:t>after</a:t>
            </a:r>
            <a:r>
              <a:rPr lang="cs-CZ" sz="2800" dirty="0" smtClean="0"/>
              <a:t> 30 </a:t>
            </a:r>
            <a:r>
              <a:rPr lang="cs-CZ" sz="2800" dirty="0" err="1" smtClean="0"/>
              <a:t>Years’</a:t>
            </a:r>
            <a:r>
              <a:rPr lang="cs-CZ" sz="2800" dirty="0" smtClean="0"/>
              <a:t>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7992888" cy="5616624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Ottoman</a:t>
            </a:r>
            <a:r>
              <a:rPr lang="cs-CZ" dirty="0" smtClean="0"/>
              <a:t> Empire – </a:t>
            </a:r>
            <a:r>
              <a:rPr lang="cs-CZ" dirty="0" err="1" smtClean="0"/>
              <a:t>ruling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endParaRPr lang="cs-CZ" dirty="0" smtClean="0"/>
          </a:p>
          <a:p>
            <a:r>
              <a:rPr lang="cs-CZ" dirty="0" smtClean="0"/>
              <a:t>1683 – </a:t>
            </a:r>
            <a:r>
              <a:rPr lang="cs-CZ" dirty="0" err="1" smtClean="0"/>
              <a:t>Vienna</a:t>
            </a:r>
            <a:r>
              <a:rPr lang="cs-CZ" dirty="0" smtClean="0"/>
              <a:t> </a:t>
            </a:r>
            <a:r>
              <a:rPr lang="cs-CZ" dirty="0" err="1" smtClean="0"/>
              <a:t>besieged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Ottomans</a:t>
            </a:r>
            <a:endParaRPr lang="cs-CZ" dirty="0" smtClean="0"/>
          </a:p>
          <a:p>
            <a:r>
              <a:rPr lang="cs-CZ" dirty="0" err="1" smtClean="0"/>
              <a:t>Polish</a:t>
            </a:r>
            <a:r>
              <a:rPr lang="cs-CZ" dirty="0" smtClean="0"/>
              <a:t> king Jan (John) III </a:t>
            </a:r>
            <a:r>
              <a:rPr lang="cs-CZ" dirty="0" err="1" smtClean="0"/>
              <a:t>Sobieski</a:t>
            </a:r>
            <a:r>
              <a:rPr lang="cs-CZ" dirty="0" smtClean="0"/>
              <a:t> (1674–1696) </a:t>
            </a:r>
            <a:r>
              <a:rPr lang="cs-CZ" dirty="0" err="1" smtClean="0"/>
              <a:t>helped</a:t>
            </a:r>
            <a:r>
              <a:rPr lang="cs-CZ" dirty="0" smtClean="0"/>
              <a:t> </a:t>
            </a:r>
            <a:r>
              <a:rPr lang="cs-CZ" dirty="0" err="1" smtClean="0"/>
              <a:t>Vienna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Ottomans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endParaRPr lang="cs-CZ" dirty="0" smtClean="0"/>
          </a:p>
          <a:p>
            <a:r>
              <a:rPr lang="cs-CZ" dirty="0" smtClean="0"/>
              <a:t>1697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Ottomans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Zenta</a:t>
            </a:r>
            <a:endParaRPr lang="cs-CZ" dirty="0" smtClean="0"/>
          </a:p>
          <a:p>
            <a:r>
              <a:rPr lang="cs-CZ" dirty="0" smtClean="0"/>
              <a:t>1699 -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Karlowitz</a:t>
            </a:r>
            <a:r>
              <a:rPr lang="cs-CZ" dirty="0" smtClean="0"/>
              <a:t> (</a:t>
            </a:r>
            <a:r>
              <a:rPr lang="cs-CZ" dirty="0" err="1" smtClean="0"/>
              <a:t>Sremski</a:t>
            </a:r>
            <a:r>
              <a:rPr lang="cs-CZ" dirty="0" smtClean="0"/>
              <a:t> </a:t>
            </a:r>
            <a:r>
              <a:rPr lang="cs-CZ" dirty="0" err="1" smtClean="0"/>
              <a:t>Karlovci</a:t>
            </a:r>
            <a:r>
              <a:rPr lang="cs-CZ" dirty="0" smtClean="0"/>
              <a:t>) – </a:t>
            </a:r>
            <a:r>
              <a:rPr lang="cs-CZ" dirty="0" err="1" smtClean="0"/>
              <a:t>Hungary</a:t>
            </a:r>
            <a:r>
              <a:rPr lang="cs-CZ" dirty="0" smtClean="0"/>
              <a:t>,</a:t>
            </a:r>
            <a:r>
              <a:rPr lang="cs-CZ" dirty="0" err="1" smtClean="0"/>
              <a:t>Croatia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Slavonia</a:t>
            </a:r>
            <a:r>
              <a:rPr lang="cs-CZ" dirty="0" smtClean="0"/>
              <a:t> </a:t>
            </a:r>
            <a:r>
              <a:rPr lang="cs-CZ" dirty="0" err="1" smtClean="0"/>
              <a:t>incorporated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Monarchy </a:t>
            </a:r>
            <a:r>
              <a:rPr lang="cs-CZ" dirty="0" err="1" smtClean="0"/>
              <a:t>again</a:t>
            </a:r>
            <a:endParaRPr lang="cs-CZ" dirty="0" smtClean="0"/>
          </a:p>
          <a:p>
            <a:r>
              <a:rPr lang="cs-CZ" dirty="0" smtClean="0"/>
              <a:t>1701–1714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Spanish</a:t>
            </a:r>
            <a:r>
              <a:rPr lang="cs-CZ" dirty="0" smtClean="0"/>
              <a:t> </a:t>
            </a:r>
            <a:r>
              <a:rPr lang="cs-CZ" dirty="0" err="1" smtClean="0"/>
              <a:t>Succession</a:t>
            </a:r>
            <a:r>
              <a:rPr lang="cs-CZ" dirty="0" smtClean="0"/>
              <a:t> – </a:t>
            </a:r>
            <a:r>
              <a:rPr lang="cs-CZ" dirty="0" err="1" smtClean="0"/>
              <a:t>Habsburgs</a:t>
            </a:r>
            <a:r>
              <a:rPr lang="cs-CZ" dirty="0" smtClean="0"/>
              <a:t> x </a:t>
            </a:r>
            <a:r>
              <a:rPr lang="cs-CZ" dirty="0" err="1" smtClean="0"/>
              <a:t>Bourbons</a:t>
            </a:r>
            <a:r>
              <a:rPr lang="cs-CZ" dirty="0" smtClean="0"/>
              <a:t> (</a:t>
            </a:r>
            <a:r>
              <a:rPr lang="cs-CZ" dirty="0" err="1" smtClean="0"/>
              <a:t>French</a:t>
            </a:r>
            <a:r>
              <a:rPr lang="cs-CZ" dirty="0" smtClean="0"/>
              <a:t> </a:t>
            </a:r>
            <a:r>
              <a:rPr lang="cs-CZ" dirty="0" err="1" smtClean="0"/>
              <a:t>ruling</a:t>
            </a:r>
            <a:r>
              <a:rPr lang="cs-CZ" dirty="0" smtClean="0"/>
              <a:t> dynasty)</a:t>
            </a:r>
          </a:p>
          <a:p>
            <a:r>
              <a:rPr lang="cs-CZ" dirty="0" err="1" smtClean="0"/>
              <a:t>Bourbons</a:t>
            </a:r>
            <a:r>
              <a:rPr lang="cs-CZ" dirty="0" smtClean="0"/>
              <a:t> </a:t>
            </a:r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Spanish</a:t>
            </a:r>
            <a:r>
              <a:rPr lang="cs-CZ" dirty="0" smtClean="0"/>
              <a:t> </a:t>
            </a:r>
            <a:r>
              <a:rPr lang="cs-CZ" dirty="0" err="1" smtClean="0"/>
              <a:t>throne</a:t>
            </a:r>
            <a:endParaRPr lang="cs-CZ" dirty="0" smtClean="0"/>
          </a:p>
          <a:p>
            <a:r>
              <a:rPr lang="cs-CZ" dirty="0" err="1" smtClean="0"/>
              <a:t>Habsburgs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territories</a:t>
            </a:r>
            <a:r>
              <a:rPr lang="cs-CZ" dirty="0" smtClean="0"/>
              <a:t> in Italy (</a:t>
            </a:r>
            <a:r>
              <a:rPr lang="cs-CZ" dirty="0" err="1" smtClean="0"/>
              <a:t>Naples</a:t>
            </a:r>
            <a:r>
              <a:rPr lang="cs-CZ" dirty="0" smtClean="0"/>
              <a:t>, </a:t>
            </a:r>
            <a:r>
              <a:rPr lang="cs-CZ" dirty="0" err="1" smtClean="0"/>
              <a:t>Sardinia</a:t>
            </a:r>
            <a:r>
              <a:rPr lang="cs-CZ" dirty="0" smtClean="0"/>
              <a:t>, Milan)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Spanish</a:t>
            </a:r>
            <a:r>
              <a:rPr lang="cs-CZ" dirty="0" smtClean="0"/>
              <a:t> </a:t>
            </a:r>
            <a:r>
              <a:rPr lang="cs-CZ" dirty="0" err="1" smtClean="0"/>
              <a:t>Netherlands</a:t>
            </a:r>
            <a:r>
              <a:rPr lang="cs-CZ" dirty="0" smtClean="0"/>
              <a:t> as </a:t>
            </a:r>
            <a:r>
              <a:rPr lang="cs-CZ" dirty="0" err="1" smtClean="0"/>
              <a:t>compensation</a:t>
            </a:r>
            <a:endParaRPr lang="cs-CZ" dirty="0" smtClean="0"/>
          </a:p>
          <a:p>
            <a:r>
              <a:rPr lang="cs-CZ" dirty="0" err="1" smtClean="0"/>
              <a:t>Habsburg</a:t>
            </a:r>
            <a:r>
              <a:rPr lang="cs-CZ" dirty="0" smtClean="0"/>
              <a:t> Monarchy </a:t>
            </a:r>
            <a:r>
              <a:rPr lang="cs-CZ" dirty="0" err="1" smtClean="0"/>
              <a:t>became</a:t>
            </a:r>
            <a:r>
              <a:rPr lang="cs-CZ" dirty="0" smtClean="0"/>
              <a:t> a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18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 </a:t>
            </a:r>
            <a:r>
              <a:rPr lang="cs-CZ" dirty="0" err="1" smtClean="0"/>
              <a:t>leading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in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173</TotalTime>
  <Words>2085</Words>
  <Application>Microsoft Office PowerPoint</Application>
  <PresentationFormat>Předvádění na obrazovce (4:3)</PresentationFormat>
  <Paragraphs>180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Bohatý</vt:lpstr>
      <vt:lpstr>  Baroque, Enlightenment and reforms. Central Europe during 18th century </vt:lpstr>
      <vt:lpstr>Central euroepan baroque</vt:lpstr>
      <vt:lpstr>baroque</vt:lpstr>
      <vt:lpstr>  Baroque in czech lands</vt:lpstr>
      <vt:lpstr>Baroque in czech lands</vt:lpstr>
      <vt:lpstr>Baroque in Brno surroundings</vt:lpstr>
      <vt:lpstr>Baroque monunets in the city of brno</vt:lpstr>
      <vt:lpstr>Baroque monunets in the city of brno</vt:lpstr>
      <vt:lpstr>Habsburg monarchy after 30 Years’ war</vt:lpstr>
      <vt:lpstr>Europe around 1700</vt:lpstr>
      <vt:lpstr>Habsburg Monarchy in 18th century</vt:lpstr>
      <vt:lpstr>Maria theresa (1740 – 1780)</vt:lpstr>
      <vt:lpstr>Enlightened reforms</vt:lpstr>
      <vt:lpstr>Enlightened reforms</vt:lpstr>
      <vt:lpstr>Enlightened reforms</vt:lpstr>
      <vt:lpstr>Enlightenment</vt:lpstr>
      <vt:lpstr>Joseph II (1780–1790) </vt:lpstr>
      <vt:lpstr>Joseph II </vt:lpstr>
      <vt:lpstr>Joseph II </vt:lpstr>
      <vt:lpstr>Snímek 20</vt:lpstr>
      <vt:lpstr>Hungary </vt:lpstr>
      <vt:lpstr>The Holy Roman Empire </vt:lpstr>
      <vt:lpstr>prussia</vt:lpstr>
      <vt:lpstr>prussia</vt:lpstr>
      <vt:lpstr>Partitions of poland</vt:lpstr>
      <vt:lpstr>Partitions of poland</vt:lpstr>
      <vt:lpstr>Partitions of poland</vt:lpstr>
      <vt:lpstr>Readings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Enlightenment and reforms. Maria Theresa and Joseph II </dc:title>
  <dc:creator>Standard</dc:creator>
  <cp:lastModifiedBy>Standard</cp:lastModifiedBy>
  <cp:revision>20</cp:revision>
  <dcterms:created xsi:type="dcterms:W3CDTF">2013-09-23T10:17:12Z</dcterms:created>
  <dcterms:modified xsi:type="dcterms:W3CDTF">2014-03-03T15:13:35Z</dcterms:modified>
</cp:coreProperties>
</file>