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8"/>
  </p:notesMasterIdLst>
  <p:handoutMasterIdLst>
    <p:handoutMasterId r:id="rId19"/>
  </p:handoutMasterIdLst>
  <p:sldIdLst>
    <p:sldId id="260" r:id="rId2"/>
    <p:sldId id="261" r:id="rId3"/>
    <p:sldId id="276" r:id="rId4"/>
    <p:sldId id="280" r:id="rId5"/>
    <p:sldId id="282" r:id="rId6"/>
    <p:sldId id="281" r:id="rId7"/>
    <p:sldId id="277" r:id="rId8"/>
    <p:sldId id="257" r:id="rId9"/>
    <p:sldId id="259" r:id="rId10"/>
    <p:sldId id="267" r:id="rId11"/>
    <p:sldId id="258" r:id="rId12"/>
    <p:sldId id="275" r:id="rId13"/>
    <p:sldId id="278" r:id="rId14"/>
    <p:sldId id="283" r:id="rId15"/>
    <p:sldId id="271" r:id="rId16"/>
    <p:sldId id="279" r:id="rId17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 varScale="1">
        <p:scale>
          <a:sx n="103" d="100"/>
          <a:sy n="103" d="100"/>
        </p:scale>
        <p:origin x="306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859780-2431-4C92-88F7-5F19C81ADDBC}" type="slidenum">
              <a:rPr lang="cs-CZ" altLang="cs-CZ"/>
              <a:pPr/>
              <a:t>1</a:t>
            </a:fld>
            <a:endParaRPr lang="cs-CZ" altLang="cs-CZ"/>
          </a:p>
        </p:txBody>
      </p:sp>
      <p:sp>
        <p:nvSpPr>
          <p:cNvPr id="204802" name="Rectangle 7"/>
          <p:cNvSpPr txBox="1">
            <a:spLocks noGrp="1" noChangeArrowheads="1"/>
          </p:cNvSpPr>
          <p:nvPr/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95" tIns="45747" rIns="91495" bIns="45747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fld id="{BFE7CC7D-6B0A-4179-A889-48F4DEED92DD}" type="slidenum">
              <a:rPr lang="cs-CZ" altLang="cs-CZ"/>
              <a:pPr algn="r">
                <a:spcBef>
                  <a:spcPct val="0"/>
                </a:spcBef>
              </a:pPr>
              <a:t>1</a:t>
            </a:fld>
            <a:endParaRPr lang="cs-CZ" altLang="cs-CZ"/>
          </a:p>
        </p:txBody>
      </p:sp>
      <p:sp>
        <p:nvSpPr>
          <p:cNvPr id="204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1495" tIns="45747" rIns="91495" bIns="45747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88434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en-GB" altLang="cs-CZ" noProof="0" dirty="0" err="1" smtClean="0"/>
              <a:t>Kliknutím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</a:t>
            </a:r>
            <a:r>
              <a:rPr lang="en-GB" altLang="cs-CZ" noProof="0" dirty="0" smtClean="0"/>
              <a:t>.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Rectangle 17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 smtClean="0"/>
              <a:t>Klepnutím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předlohy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nadpisů</a:t>
            </a:r>
            <a:r>
              <a:rPr lang="en-GB" altLang="cs-CZ" noProof="0" dirty="0" smtClean="0"/>
              <a:t>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 smtClean="0"/>
              <a:t>Klepnutím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předlohy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textu</a:t>
            </a:r>
            <a:r>
              <a:rPr lang="en-GB" altLang="cs-CZ" noProof="0" dirty="0" smtClean="0"/>
              <a:t>.</a:t>
            </a:r>
          </a:p>
          <a:p>
            <a:pPr lvl="1"/>
            <a:r>
              <a:rPr lang="en-GB" altLang="cs-CZ" noProof="0" dirty="0" err="1" smtClean="0"/>
              <a:t>Druhá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úroveň</a:t>
            </a:r>
            <a:endParaRPr lang="en-GB" altLang="cs-CZ" noProof="0" dirty="0" smtClean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268413"/>
            <a:ext cx="8351837" cy="2736850"/>
          </a:xfrm>
        </p:spPr>
        <p:txBody>
          <a:bodyPr/>
          <a:lstStyle/>
          <a:p>
            <a:pPr algn="ctr">
              <a:buFontTx/>
              <a:buNone/>
            </a:pPr>
            <a:r>
              <a:rPr lang="cs-CZ" altLang="cs-CZ" b="1" dirty="0">
                <a:solidFill>
                  <a:srgbClr val="00287D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</a:rPr>
              <a:t>ACADEMIC SKILLS IN ENGLISH                    </a:t>
            </a:r>
            <a:endParaRPr lang="cs-CZ" altLang="cs-CZ" b="1" dirty="0" smtClean="0">
              <a:solidFill>
                <a:srgbClr val="00287D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  <a:p>
            <a:pPr algn="ctr">
              <a:buFontTx/>
              <a:buNone/>
            </a:pPr>
            <a:r>
              <a:rPr lang="cs-CZ" altLang="cs-CZ" b="1" dirty="0" err="1" smtClean="0">
                <a:solidFill>
                  <a:srgbClr val="00287D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</a:rPr>
              <a:t>Summer</a:t>
            </a:r>
            <a:r>
              <a:rPr lang="cs-CZ" altLang="cs-CZ" b="1" dirty="0" smtClean="0">
                <a:solidFill>
                  <a:srgbClr val="00287D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</a:rPr>
              <a:t> </a:t>
            </a:r>
            <a:r>
              <a:rPr lang="cs-CZ" altLang="cs-CZ" b="1" dirty="0" err="1">
                <a:solidFill>
                  <a:srgbClr val="00287D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</a:rPr>
              <a:t>School</a:t>
            </a:r>
            <a:r>
              <a:rPr lang="cs-CZ" altLang="cs-CZ" dirty="0">
                <a:solidFill>
                  <a:srgbClr val="00287D"/>
                </a:solidFill>
                <a:latin typeface="Arial Narrow" pitchFamily="34" charset="0"/>
              </a:rPr>
              <a:t> </a:t>
            </a:r>
            <a:r>
              <a:rPr lang="en-GB" altLang="cs-CZ" b="1" dirty="0">
                <a:solidFill>
                  <a:srgbClr val="00287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 </a:t>
            </a:r>
            <a:endParaRPr lang="en-GB" altLang="cs-CZ" b="1" i="1" dirty="0">
              <a:solidFill>
                <a:srgbClr val="00287D"/>
              </a:solidFill>
              <a:latin typeface="Arial Narrow" pitchFamily="34" charset="0"/>
            </a:endParaRPr>
          </a:p>
          <a:p>
            <a:pPr>
              <a:buFontTx/>
              <a:buNone/>
            </a:pPr>
            <a:endParaRPr lang="en-GB" altLang="cs-CZ" b="1" dirty="0">
              <a:latin typeface="Arial Narrow" pitchFamily="34" charset="0"/>
            </a:endParaRPr>
          </a:p>
          <a:p>
            <a:pPr>
              <a:buFontTx/>
              <a:buNone/>
            </a:pPr>
            <a:r>
              <a:rPr lang="cs-CZ" altLang="cs-CZ" sz="4000" dirty="0"/>
              <a:t>						</a:t>
            </a:r>
            <a:endParaRPr lang="en-GB" altLang="cs-CZ" sz="4000" i="1" dirty="0">
              <a:latin typeface="Arial Narrow" pitchFamily="34" charset="0"/>
            </a:endParaRPr>
          </a:p>
          <a:p>
            <a:pPr algn="ctr">
              <a:buFontTx/>
              <a:buNone/>
            </a:pPr>
            <a:r>
              <a:rPr lang="cs-CZ" altLang="cs-CZ" sz="6000" dirty="0" smtClean="0">
                <a:solidFill>
                  <a:schemeClr val="tx2"/>
                </a:solidFill>
                <a:latin typeface="Arial Narrow" pitchFamily="34" charset="0"/>
              </a:rPr>
              <a:t>SEMINARS</a:t>
            </a:r>
            <a:endParaRPr lang="en-GB" altLang="cs-CZ" sz="6000" dirty="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203793" name="Text Box 17"/>
          <p:cNvSpPr txBox="1">
            <a:spLocks noChangeArrowheads="1"/>
          </p:cNvSpPr>
          <p:nvPr/>
        </p:nvSpPr>
        <p:spPr bwMode="auto">
          <a:xfrm>
            <a:off x="2195512" y="5084763"/>
            <a:ext cx="559593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GB" altLang="cs-CZ" b="1" dirty="0" smtClean="0">
                <a:solidFill>
                  <a:srgbClr val="00287D"/>
                </a:solidFill>
                <a:latin typeface="Arial Narrow" pitchFamily="34" charset="0"/>
              </a:rPr>
              <a:t>Masaryk </a:t>
            </a:r>
            <a:r>
              <a:rPr lang="en-GB" altLang="cs-CZ" b="1" dirty="0">
                <a:solidFill>
                  <a:srgbClr val="00287D"/>
                </a:solidFill>
                <a:latin typeface="Arial Narrow" pitchFamily="34" charset="0"/>
              </a:rPr>
              <a:t>University Language Centre </a:t>
            </a:r>
            <a:endParaRPr lang="cs-CZ" altLang="cs-CZ" b="1" dirty="0" smtClean="0">
              <a:solidFill>
                <a:srgbClr val="00287D"/>
              </a:solidFill>
              <a:latin typeface="Arial Narrow" pitchFamily="34" charset="0"/>
            </a:endParaRPr>
          </a:p>
          <a:p>
            <a:pPr algn="ctr"/>
            <a:r>
              <a:rPr lang="en-GB" altLang="cs-CZ" b="1" dirty="0" smtClean="0">
                <a:solidFill>
                  <a:srgbClr val="00287D"/>
                </a:solidFill>
                <a:latin typeface="Arial Narrow" pitchFamily="34" charset="0"/>
              </a:rPr>
              <a:t>Monday </a:t>
            </a:r>
            <a:r>
              <a:rPr lang="cs-CZ" altLang="cs-CZ" b="1" dirty="0" smtClean="0">
                <a:solidFill>
                  <a:srgbClr val="00287D"/>
                </a:solidFill>
                <a:latin typeface="Arial Narrow" pitchFamily="34" charset="0"/>
              </a:rPr>
              <a:t>18th </a:t>
            </a:r>
            <a:r>
              <a:rPr lang="en-GB" altLang="cs-CZ" b="1" dirty="0" err="1" smtClean="0">
                <a:solidFill>
                  <a:srgbClr val="00287D"/>
                </a:solidFill>
                <a:latin typeface="Arial Narrow" pitchFamily="34" charset="0"/>
              </a:rPr>
              <a:t>Ju</a:t>
            </a:r>
            <a:r>
              <a:rPr lang="cs-CZ" altLang="cs-CZ" b="1" dirty="0" err="1" smtClean="0">
                <a:solidFill>
                  <a:srgbClr val="00287D"/>
                </a:solidFill>
                <a:latin typeface="Arial Narrow" pitchFamily="34" charset="0"/>
              </a:rPr>
              <a:t>ly</a:t>
            </a:r>
            <a:r>
              <a:rPr lang="en-GB" altLang="cs-CZ" b="1" dirty="0" smtClean="0">
                <a:solidFill>
                  <a:srgbClr val="00287D"/>
                </a:solidFill>
                <a:latin typeface="Arial Narrow" pitchFamily="34" charset="0"/>
              </a:rPr>
              <a:t> </a:t>
            </a:r>
            <a:r>
              <a:rPr lang="en-GB" altLang="cs-CZ" b="1" dirty="0">
                <a:solidFill>
                  <a:srgbClr val="00287D"/>
                </a:solidFill>
                <a:latin typeface="Arial Narrow" pitchFamily="34" charset="0"/>
              </a:rPr>
              <a:t>to Friday </a:t>
            </a:r>
            <a:r>
              <a:rPr lang="en-GB" altLang="cs-CZ" b="1" dirty="0" smtClean="0">
                <a:solidFill>
                  <a:srgbClr val="00287D"/>
                </a:solidFill>
                <a:latin typeface="Arial Narrow" pitchFamily="34" charset="0"/>
              </a:rPr>
              <a:t>2</a:t>
            </a:r>
            <a:r>
              <a:rPr lang="cs-CZ" altLang="cs-CZ" b="1" dirty="0" smtClean="0">
                <a:solidFill>
                  <a:srgbClr val="00287D"/>
                </a:solidFill>
                <a:latin typeface="Arial Narrow" pitchFamily="34" charset="0"/>
              </a:rPr>
              <a:t>2nd</a:t>
            </a:r>
            <a:r>
              <a:rPr lang="en-GB" altLang="cs-CZ" b="1" dirty="0" smtClean="0">
                <a:solidFill>
                  <a:srgbClr val="00287D"/>
                </a:solidFill>
                <a:latin typeface="Arial Narrow" pitchFamily="34" charset="0"/>
              </a:rPr>
              <a:t> </a:t>
            </a:r>
            <a:r>
              <a:rPr lang="en-GB" altLang="cs-CZ" b="1" dirty="0" err="1" smtClean="0">
                <a:solidFill>
                  <a:srgbClr val="00287D"/>
                </a:solidFill>
                <a:latin typeface="Arial Narrow" pitchFamily="34" charset="0"/>
              </a:rPr>
              <a:t>Ju</a:t>
            </a:r>
            <a:r>
              <a:rPr lang="cs-CZ" altLang="cs-CZ" b="1" dirty="0" err="1" smtClean="0">
                <a:solidFill>
                  <a:srgbClr val="00287D"/>
                </a:solidFill>
                <a:latin typeface="Arial Narrow" pitchFamily="34" charset="0"/>
              </a:rPr>
              <a:t>ly</a:t>
            </a:r>
            <a:r>
              <a:rPr lang="cs-CZ" altLang="cs-CZ" b="1" dirty="0" smtClean="0">
                <a:solidFill>
                  <a:srgbClr val="00287D"/>
                </a:solidFill>
                <a:latin typeface="Arial Narrow" pitchFamily="34" charset="0"/>
              </a:rPr>
              <a:t> </a:t>
            </a:r>
            <a:r>
              <a:rPr lang="en-GB" altLang="cs-CZ" b="1" dirty="0" smtClean="0">
                <a:solidFill>
                  <a:srgbClr val="00287D"/>
                </a:solidFill>
                <a:latin typeface="Arial Narrow" pitchFamily="34" charset="0"/>
              </a:rPr>
              <a:t>2014</a:t>
            </a:r>
            <a:endParaRPr lang="en-GB" altLang="cs-CZ" b="1" dirty="0">
              <a:solidFill>
                <a:srgbClr val="00287D"/>
              </a:solidFill>
              <a:latin typeface="Arial Narrow" pitchFamily="34" charset="0"/>
            </a:endParaRPr>
          </a:p>
          <a:p>
            <a:pPr algn="ctr"/>
            <a:r>
              <a:rPr lang="en-GB" altLang="cs-CZ" b="1" dirty="0" smtClean="0">
                <a:solidFill>
                  <a:srgbClr val="00287D"/>
                </a:solidFill>
                <a:latin typeface="Arial Narrow" pitchFamily="34" charset="0"/>
              </a:rPr>
              <a:t>Brno</a:t>
            </a:r>
            <a:endParaRPr lang="cs-CZ" altLang="cs-CZ" dirty="0">
              <a:solidFill>
                <a:srgbClr val="00287D"/>
              </a:solidFill>
              <a:latin typeface="Arial Narrow" pitchFamily="34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79524" y="5684927"/>
            <a:ext cx="953815" cy="879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76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Thinking as speaking; the  socio-cultural tradition</a:t>
            </a:r>
            <a:endParaRPr lang="cs-CZ" altLang="cs-CZ" dirty="0"/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4302" y="1622297"/>
            <a:ext cx="8082321" cy="4114800"/>
          </a:xfrm>
        </p:spPr>
        <p:txBody>
          <a:bodyPr/>
          <a:lstStyle/>
          <a:p>
            <a:pPr>
              <a:buFontTx/>
              <a:buNone/>
            </a:pPr>
            <a:endParaRPr lang="cs-CZ" altLang="cs-CZ" sz="2800" dirty="0">
              <a:solidFill>
                <a:schemeClr val="tx2"/>
              </a:solidFill>
            </a:endParaRPr>
          </a:p>
          <a:p>
            <a:pPr>
              <a:buFontTx/>
              <a:buNone/>
            </a:pPr>
            <a:endParaRPr lang="cs-CZ" altLang="cs-CZ" sz="2800" dirty="0">
              <a:solidFill>
                <a:schemeClr val="tx2"/>
              </a:solidFill>
            </a:endParaRPr>
          </a:p>
          <a:p>
            <a:pPr>
              <a:buNone/>
            </a:pPr>
            <a:r>
              <a:rPr lang="cs-CZ" altLang="cs-CZ" sz="2800" dirty="0">
                <a:solidFill>
                  <a:schemeClr val="tx2"/>
                </a:solidFill>
              </a:rPr>
              <a:t>	</a:t>
            </a:r>
            <a:r>
              <a:rPr lang="en-GB" sz="2800" dirty="0" smtClean="0">
                <a:solidFill>
                  <a:schemeClr val="tx2"/>
                </a:solidFill>
              </a:rPr>
              <a:t>“</a:t>
            </a:r>
            <a:r>
              <a:rPr lang="en-GB" sz="2800" i="1" dirty="0">
                <a:solidFill>
                  <a:schemeClr val="tx2"/>
                </a:solidFill>
              </a:rPr>
              <a:t>Experience teaches us that thought does not express itself in words, but rather realizes itself in them</a:t>
            </a:r>
            <a:r>
              <a:rPr lang="en-GB" sz="2800" dirty="0">
                <a:solidFill>
                  <a:schemeClr val="tx2"/>
                </a:solidFill>
              </a:rPr>
              <a:t>” (Vygotsky 1986, p.251).</a:t>
            </a:r>
          </a:p>
          <a:p>
            <a:pPr>
              <a:buNone/>
            </a:pPr>
            <a:endParaRPr lang="en-GB" sz="2800" dirty="0">
              <a:solidFill>
                <a:schemeClr val="tx2"/>
              </a:solidFill>
            </a:endParaRPr>
          </a:p>
          <a:p>
            <a:pPr>
              <a:buNone/>
            </a:pPr>
            <a:r>
              <a:rPr lang="cs-CZ" sz="2800" dirty="0" smtClean="0">
                <a:solidFill>
                  <a:schemeClr val="tx2"/>
                </a:solidFill>
              </a:rPr>
              <a:t>    </a:t>
            </a:r>
            <a:r>
              <a:rPr lang="en-GB" dirty="0" smtClean="0">
                <a:solidFill>
                  <a:schemeClr val="tx2"/>
                </a:solidFill>
              </a:rPr>
              <a:t>Vygotsky’s </a:t>
            </a:r>
            <a:r>
              <a:rPr lang="en-GB" dirty="0">
                <a:solidFill>
                  <a:schemeClr val="tx2"/>
                </a:solidFill>
              </a:rPr>
              <a:t>proposition that speaking is not an expression of thought but a </a:t>
            </a:r>
            <a:r>
              <a:rPr lang="en-GB" i="1" dirty="0">
                <a:solidFill>
                  <a:schemeClr val="tx2"/>
                </a:solidFill>
              </a:rPr>
              <a:t>completion of thinking.</a:t>
            </a:r>
          </a:p>
          <a:p>
            <a:pPr>
              <a:buFontTx/>
              <a:buNone/>
            </a:pPr>
            <a:r>
              <a:rPr lang="cs-CZ" altLang="cs-CZ" sz="9600" dirty="0" smtClean="0"/>
              <a:t>    </a:t>
            </a:r>
            <a:r>
              <a:rPr lang="cs-CZ" altLang="cs-CZ" sz="960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82806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make a </a:t>
            </a:r>
            <a:r>
              <a:rPr lang="cs-CZ" dirty="0" err="1" smtClean="0"/>
              <a:t>cake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11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experienced</a:t>
            </a:r>
            <a:r>
              <a:rPr lang="cs-CZ" dirty="0" smtClean="0"/>
              <a:t> so far?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7120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experienced</a:t>
            </a:r>
            <a:r>
              <a:rPr lang="cs-CZ" dirty="0" smtClean="0"/>
              <a:t> so far?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2"/>
                </a:solidFill>
              </a:rPr>
              <a:t>Ineffective opening question → narrowing the topic → pair</a:t>
            </a:r>
            <a:r>
              <a:rPr lang="cs-CZ" dirty="0" smtClean="0">
                <a:solidFill>
                  <a:schemeClr val="tx2"/>
                </a:solidFill>
              </a:rPr>
              <a:t>-</a:t>
            </a:r>
            <a:r>
              <a:rPr lang="en-GB" dirty="0" smtClean="0">
                <a:solidFill>
                  <a:schemeClr val="tx2"/>
                </a:solidFill>
              </a:rPr>
              <a:t>work discussion → plenary discussion</a:t>
            </a:r>
          </a:p>
          <a:p>
            <a:r>
              <a:rPr lang="en-GB" dirty="0" smtClean="0">
                <a:solidFill>
                  <a:schemeClr val="tx2"/>
                </a:solidFill>
              </a:rPr>
              <a:t>Role-play → brainstorming (creativity) → plenary feedback → class discussion</a:t>
            </a:r>
          </a:p>
          <a:p>
            <a:r>
              <a:rPr lang="en-GB" dirty="0" smtClean="0">
                <a:solidFill>
                  <a:schemeClr val="tx2"/>
                </a:solidFill>
              </a:rPr>
              <a:t>Pair-work cooperating (diagramming) → inferencing (metaphor) → plenary feedback → class discussion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6976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smtClean="0"/>
              <a:t>just done?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642094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seminar</a:t>
            </a:r>
            <a:r>
              <a:rPr lang="cs-CZ" dirty="0" smtClean="0"/>
              <a:t> </a:t>
            </a:r>
            <a:r>
              <a:rPr lang="cs-CZ" dirty="0" err="1" smtClean="0"/>
              <a:t>styles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5715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cs-CZ" sz="7200" dirty="0" err="1" smtClean="0">
                <a:solidFill>
                  <a:schemeClr val="tx2"/>
                </a:solidFill>
              </a:rPr>
              <a:t>Over</a:t>
            </a:r>
            <a:r>
              <a:rPr lang="cs-CZ" sz="7200" dirty="0" smtClean="0">
                <a:solidFill>
                  <a:schemeClr val="tx2"/>
                </a:solidFill>
              </a:rPr>
              <a:t> to </a:t>
            </a:r>
            <a:r>
              <a:rPr lang="cs-CZ" sz="7200" dirty="0" err="1" smtClean="0">
                <a:solidFill>
                  <a:schemeClr val="tx2"/>
                </a:solidFill>
              </a:rPr>
              <a:t>you</a:t>
            </a:r>
            <a:r>
              <a:rPr lang="cs-CZ" sz="7200" dirty="0" smtClean="0">
                <a:solidFill>
                  <a:schemeClr val="tx2"/>
                </a:solidFill>
              </a:rPr>
              <a:t>!</a:t>
            </a:r>
            <a:endParaRPr lang="cs-CZ" sz="7200" dirty="0">
              <a:solidFill>
                <a:schemeClr val="tx2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324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800" dirty="0" err="1" smtClean="0">
                <a:latin typeface="Arial Narrow" pitchFamily="34" charset="0"/>
              </a:rPr>
              <a:t>What</a:t>
            </a:r>
            <a:r>
              <a:rPr lang="cs-CZ" altLang="cs-CZ" sz="4800" dirty="0" smtClean="0">
                <a:latin typeface="Arial Narrow" pitchFamily="34" charset="0"/>
              </a:rPr>
              <a:t> </a:t>
            </a:r>
            <a:r>
              <a:rPr lang="cs-CZ" altLang="cs-CZ" sz="4800" dirty="0" err="1" smtClean="0">
                <a:latin typeface="Arial Narrow" pitchFamily="34" charset="0"/>
              </a:rPr>
              <a:t>is</a:t>
            </a:r>
            <a:r>
              <a:rPr lang="cs-CZ" altLang="cs-CZ" sz="4800" dirty="0" smtClean="0">
                <a:latin typeface="Arial Narrow" pitchFamily="34" charset="0"/>
              </a:rPr>
              <a:t> a </a:t>
            </a:r>
            <a:r>
              <a:rPr lang="cs-CZ" altLang="cs-CZ" sz="4800" dirty="0" err="1" smtClean="0">
                <a:latin typeface="Arial Narrow" pitchFamily="34" charset="0"/>
              </a:rPr>
              <a:t>seminar</a:t>
            </a:r>
            <a:r>
              <a:rPr lang="cs-CZ" altLang="cs-CZ" sz="4800" dirty="0" smtClean="0">
                <a:latin typeface="Arial Narrow" pitchFamily="34" charset="0"/>
              </a:rPr>
              <a:t>?</a:t>
            </a:r>
            <a:endParaRPr lang="cs-CZ" altLang="cs-CZ" sz="4800" dirty="0">
              <a:latin typeface="Arial Narrow" pitchFamily="34" charset="0"/>
            </a:endParaRP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cs-CZ" altLang="cs-CZ" sz="4400">
              <a:latin typeface="Arial Narrow" pitchFamily="34" charset="0"/>
            </a:endParaRPr>
          </a:p>
          <a:p>
            <a:pPr>
              <a:buFontTx/>
              <a:buNone/>
            </a:pPr>
            <a:endParaRPr lang="cs-CZ" altLang="cs-CZ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57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800" dirty="0" err="1" smtClean="0">
                <a:latin typeface="Arial Narrow" pitchFamily="34" charset="0"/>
              </a:rPr>
              <a:t>What</a:t>
            </a:r>
            <a:r>
              <a:rPr lang="cs-CZ" altLang="cs-CZ" sz="4800" dirty="0" smtClean="0">
                <a:latin typeface="Arial Narrow" pitchFamily="34" charset="0"/>
              </a:rPr>
              <a:t> </a:t>
            </a:r>
            <a:r>
              <a:rPr lang="cs-CZ" altLang="cs-CZ" sz="4800" dirty="0" err="1" smtClean="0">
                <a:latin typeface="Arial Narrow" pitchFamily="34" charset="0"/>
              </a:rPr>
              <a:t>is</a:t>
            </a:r>
            <a:r>
              <a:rPr lang="cs-CZ" altLang="cs-CZ" sz="4800" dirty="0" smtClean="0">
                <a:latin typeface="Arial Narrow" pitchFamily="34" charset="0"/>
              </a:rPr>
              <a:t> a </a:t>
            </a:r>
            <a:r>
              <a:rPr lang="cs-CZ" altLang="cs-CZ" sz="4800" dirty="0" err="1" smtClean="0">
                <a:latin typeface="Arial Narrow" pitchFamily="34" charset="0"/>
              </a:rPr>
              <a:t>seminar</a:t>
            </a:r>
            <a:r>
              <a:rPr lang="cs-CZ" altLang="cs-CZ" sz="4800" dirty="0" smtClean="0">
                <a:latin typeface="Arial Narrow" pitchFamily="34" charset="0"/>
              </a:rPr>
              <a:t>?</a:t>
            </a:r>
            <a:endParaRPr lang="cs-CZ" altLang="cs-CZ" sz="4800" dirty="0">
              <a:latin typeface="Arial Narrow" pitchFamily="34" charset="0"/>
            </a:endParaRP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altLang="cs-CZ" sz="4400" dirty="0" err="1" smtClean="0">
                <a:solidFill>
                  <a:schemeClr val="tx2"/>
                </a:solidFill>
                <a:latin typeface="Arial Narrow" pitchFamily="34" charset="0"/>
              </a:rPr>
              <a:t>Interaction</a:t>
            </a:r>
            <a:endParaRPr lang="cs-CZ" altLang="cs-CZ" sz="4400" dirty="0" smtClean="0">
              <a:solidFill>
                <a:schemeClr val="tx2"/>
              </a:solidFill>
              <a:latin typeface="Arial Narrow" pitchFamily="34" charset="0"/>
            </a:endParaRPr>
          </a:p>
          <a:p>
            <a:pPr>
              <a:buFontTx/>
              <a:buNone/>
            </a:pPr>
            <a:r>
              <a:rPr lang="cs-CZ" altLang="cs-CZ" sz="4400" dirty="0" err="1" smtClean="0">
                <a:solidFill>
                  <a:schemeClr val="tx2"/>
                </a:solidFill>
                <a:latin typeface="Arial Narrow" pitchFamily="34" charset="0"/>
              </a:rPr>
              <a:t>Your</a:t>
            </a:r>
            <a:r>
              <a:rPr lang="cs-CZ" altLang="cs-CZ" sz="4400" dirty="0" smtClean="0">
                <a:solidFill>
                  <a:schemeClr val="tx2"/>
                </a:solidFill>
                <a:latin typeface="Arial Narrow" pitchFamily="34" charset="0"/>
              </a:rPr>
              <a:t> </a:t>
            </a:r>
            <a:r>
              <a:rPr lang="cs-CZ" altLang="cs-CZ" sz="4400" dirty="0" err="1" smtClean="0">
                <a:solidFill>
                  <a:schemeClr val="tx2"/>
                </a:solidFill>
                <a:latin typeface="Arial Narrow" pitchFamily="34" charset="0"/>
              </a:rPr>
              <a:t>pedagogical</a:t>
            </a:r>
            <a:r>
              <a:rPr lang="cs-CZ" altLang="cs-CZ" sz="4400" dirty="0" smtClean="0">
                <a:solidFill>
                  <a:schemeClr val="tx2"/>
                </a:solidFill>
                <a:latin typeface="Arial Narrow" pitchFamily="34" charset="0"/>
              </a:rPr>
              <a:t> role</a:t>
            </a:r>
            <a:endParaRPr lang="cs-CZ" altLang="cs-CZ" sz="4400" dirty="0">
              <a:solidFill>
                <a:schemeClr val="tx2"/>
              </a:solidFill>
              <a:latin typeface="Arial Narrow" pitchFamily="34" charset="0"/>
            </a:endParaRPr>
          </a:p>
          <a:p>
            <a:pPr>
              <a:buFontTx/>
              <a:buNone/>
            </a:pPr>
            <a:endParaRPr lang="cs-CZ" altLang="cs-CZ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351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800" dirty="0" err="1" smtClean="0">
                <a:latin typeface="Arial Narrow" pitchFamily="34" charset="0"/>
              </a:rPr>
              <a:t>What</a:t>
            </a:r>
            <a:r>
              <a:rPr lang="cs-CZ" altLang="cs-CZ" sz="4800" dirty="0" smtClean="0">
                <a:latin typeface="Arial Narrow" pitchFamily="34" charset="0"/>
              </a:rPr>
              <a:t> </a:t>
            </a:r>
            <a:r>
              <a:rPr lang="cs-CZ" altLang="cs-CZ" sz="4800" dirty="0" err="1" smtClean="0">
                <a:latin typeface="Arial Narrow" pitchFamily="34" charset="0"/>
              </a:rPr>
              <a:t>is</a:t>
            </a:r>
            <a:r>
              <a:rPr lang="cs-CZ" altLang="cs-CZ" sz="4800" dirty="0" smtClean="0">
                <a:latin typeface="Arial Narrow" pitchFamily="34" charset="0"/>
              </a:rPr>
              <a:t> a </a:t>
            </a:r>
            <a:r>
              <a:rPr lang="cs-CZ" altLang="cs-CZ" sz="4800" dirty="0" err="1" smtClean="0">
                <a:latin typeface="Arial Narrow" pitchFamily="34" charset="0"/>
              </a:rPr>
              <a:t>seminar</a:t>
            </a:r>
            <a:r>
              <a:rPr lang="cs-CZ" altLang="cs-CZ" sz="4800" dirty="0" smtClean="0">
                <a:latin typeface="Arial Narrow" pitchFamily="34" charset="0"/>
              </a:rPr>
              <a:t>?</a:t>
            </a:r>
            <a:endParaRPr lang="cs-CZ" altLang="cs-CZ" sz="4800" dirty="0">
              <a:latin typeface="Arial Narrow" pitchFamily="34" charset="0"/>
            </a:endParaRP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altLang="cs-CZ" sz="4400" dirty="0" err="1" smtClean="0">
                <a:solidFill>
                  <a:schemeClr val="tx2"/>
                </a:solidFill>
                <a:latin typeface="Arial Narrow" pitchFamily="34" charset="0"/>
              </a:rPr>
              <a:t>Interaction</a:t>
            </a:r>
            <a:endParaRPr lang="cs-CZ" altLang="cs-CZ" sz="4400" dirty="0" smtClean="0">
              <a:solidFill>
                <a:schemeClr val="tx2"/>
              </a:solidFill>
              <a:latin typeface="Arial Narrow" pitchFamily="34" charset="0"/>
            </a:endParaRPr>
          </a:p>
          <a:p>
            <a:pPr>
              <a:buFontTx/>
              <a:buNone/>
            </a:pPr>
            <a:r>
              <a:rPr lang="cs-CZ" altLang="cs-CZ" sz="4400" dirty="0" err="1" smtClean="0">
                <a:solidFill>
                  <a:schemeClr val="tx2"/>
                </a:solidFill>
                <a:latin typeface="Arial Narrow" pitchFamily="34" charset="0"/>
              </a:rPr>
              <a:t>Your</a:t>
            </a:r>
            <a:r>
              <a:rPr lang="cs-CZ" altLang="cs-CZ" sz="4400" dirty="0" smtClean="0">
                <a:solidFill>
                  <a:schemeClr val="tx2"/>
                </a:solidFill>
                <a:latin typeface="Arial Narrow" pitchFamily="34" charset="0"/>
              </a:rPr>
              <a:t> </a:t>
            </a:r>
            <a:r>
              <a:rPr lang="cs-CZ" altLang="cs-CZ" sz="4400" dirty="0" err="1" smtClean="0">
                <a:solidFill>
                  <a:schemeClr val="tx2"/>
                </a:solidFill>
                <a:latin typeface="Arial Narrow" pitchFamily="34" charset="0"/>
              </a:rPr>
              <a:t>pedagogical</a:t>
            </a:r>
            <a:r>
              <a:rPr lang="cs-CZ" altLang="cs-CZ" sz="4400" dirty="0" smtClean="0">
                <a:solidFill>
                  <a:schemeClr val="tx2"/>
                </a:solidFill>
                <a:latin typeface="Arial Narrow" pitchFamily="34" charset="0"/>
              </a:rPr>
              <a:t> role:</a:t>
            </a:r>
          </a:p>
          <a:p>
            <a:pPr>
              <a:buFontTx/>
              <a:buNone/>
            </a:pPr>
            <a:r>
              <a:rPr lang="cs-CZ" altLang="cs-CZ" sz="3200" dirty="0" smtClean="0">
                <a:solidFill>
                  <a:schemeClr val="tx2"/>
                </a:solidFill>
                <a:latin typeface="Arial Narrow" pitchFamily="34" charset="0"/>
              </a:rPr>
              <a:t>. Provider</a:t>
            </a:r>
          </a:p>
          <a:p>
            <a:pPr>
              <a:buFontTx/>
              <a:buNone/>
            </a:pPr>
            <a:r>
              <a:rPr lang="cs-CZ" altLang="cs-CZ" sz="3200" dirty="0" smtClean="0">
                <a:solidFill>
                  <a:schemeClr val="tx2"/>
                </a:solidFill>
                <a:latin typeface="Arial Narrow" pitchFamily="34" charset="0"/>
              </a:rPr>
              <a:t>. </a:t>
            </a:r>
            <a:r>
              <a:rPr lang="cs-CZ" altLang="cs-CZ" sz="3200" dirty="0" err="1" smtClean="0">
                <a:solidFill>
                  <a:schemeClr val="tx2"/>
                </a:solidFill>
                <a:latin typeface="Arial Narrow" pitchFamily="34" charset="0"/>
              </a:rPr>
              <a:t>Scaffolder</a:t>
            </a:r>
            <a:endParaRPr lang="cs-CZ" altLang="cs-CZ" sz="3200" dirty="0" smtClean="0">
              <a:solidFill>
                <a:schemeClr val="tx2"/>
              </a:solidFill>
              <a:latin typeface="Arial Narrow" pitchFamily="34" charset="0"/>
            </a:endParaRPr>
          </a:p>
          <a:p>
            <a:pPr>
              <a:buFontTx/>
              <a:buNone/>
            </a:pPr>
            <a:r>
              <a:rPr lang="cs-CZ" altLang="cs-CZ" sz="3200" dirty="0" smtClean="0">
                <a:solidFill>
                  <a:schemeClr val="tx2"/>
                </a:solidFill>
                <a:latin typeface="Arial Narrow" pitchFamily="34" charset="0"/>
              </a:rPr>
              <a:t>. </a:t>
            </a:r>
            <a:r>
              <a:rPr lang="cs-CZ" altLang="cs-CZ" sz="3200" dirty="0" err="1" smtClean="0">
                <a:solidFill>
                  <a:schemeClr val="tx2"/>
                </a:solidFill>
                <a:latin typeface="Arial Narrow" pitchFamily="34" charset="0"/>
              </a:rPr>
              <a:t>Problematizer</a:t>
            </a:r>
            <a:endParaRPr lang="cs-CZ" altLang="cs-CZ" sz="3200" dirty="0">
              <a:solidFill>
                <a:schemeClr val="tx2"/>
              </a:solidFill>
              <a:latin typeface="Arial Narrow" pitchFamily="34" charset="0"/>
            </a:endParaRPr>
          </a:p>
          <a:p>
            <a:pPr>
              <a:buFontTx/>
              <a:buNone/>
            </a:pPr>
            <a:endParaRPr lang="cs-CZ" altLang="cs-CZ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38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800" dirty="0" err="1" smtClean="0">
                <a:latin typeface="Arial Narrow" pitchFamily="34" charset="0"/>
              </a:rPr>
              <a:t>What</a:t>
            </a:r>
            <a:r>
              <a:rPr lang="cs-CZ" altLang="cs-CZ" sz="4800" dirty="0" smtClean="0">
                <a:latin typeface="Arial Narrow" pitchFamily="34" charset="0"/>
              </a:rPr>
              <a:t> </a:t>
            </a:r>
            <a:r>
              <a:rPr lang="cs-CZ" altLang="cs-CZ" sz="4800" dirty="0" err="1" smtClean="0">
                <a:latin typeface="Arial Narrow" pitchFamily="34" charset="0"/>
              </a:rPr>
              <a:t>is</a:t>
            </a:r>
            <a:r>
              <a:rPr lang="cs-CZ" altLang="cs-CZ" sz="4800" dirty="0" smtClean="0">
                <a:latin typeface="Arial Narrow" pitchFamily="34" charset="0"/>
              </a:rPr>
              <a:t> a </a:t>
            </a:r>
            <a:r>
              <a:rPr lang="cs-CZ" altLang="cs-CZ" sz="4800" dirty="0" err="1" smtClean="0">
                <a:latin typeface="Arial Narrow" pitchFamily="34" charset="0"/>
              </a:rPr>
              <a:t>seminar</a:t>
            </a:r>
            <a:r>
              <a:rPr lang="cs-CZ" altLang="cs-CZ" sz="4800" dirty="0" smtClean="0">
                <a:latin typeface="Arial Narrow" pitchFamily="34" charset="0"/>
              </a:rPr>
              <a:t>?</a:t>
            </a:r>
            <a:endParaRPr lang="cs-CZ" altLang="cs-CZ" sz="4800" dirty="0">
              <a:latin typeface="Arial Narrow" pitchFamily="34" charset="0"/>
            </a:endParaRP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altLang="cs-CZ" sz="4400" dirty="0" err="1" smtClean="0">
                <a:solidFill>
                  <a:schemeClr val="tx2"/>
                </a:solidFill>
                <a:latin typeface="Arial Narrow" pitchFamily="34" charset="0"/>
              </a:rPr>
              <a:t>Interaction</a:t>
            </a:r>
            <a:endParaRPr lang="cs-CZ" altLang="cs-CZ" sz="4400" dirty="0" smtClean="0">
              <a:solidFill>
                <a:schemeClr val="tx2"/>
              </a:solidFill>
              <a:latin typeface="Arial Narrow" pitchFamily="34" charset="0"/>
            </a:endParaRPr>
          </a:p>
          <a:p>
            <a:pPr>
              <a:buFontTx/>
              <a:buNone/>
            </a:pPr>
            <a:r>
              <a:rPr lang="cs-CZ" altLang="cs-CZ" sz="4400" dirty="0" err="1" smtClean="0">
                <a:solidFill>
                  <a:schemeClr val="tx2"/>
                </a:solidFill>
                <a:latin typeface="Arial Narrow" pitchFamily="34" charset="0"/>
              </a:rPr>
              <a:t>Your</a:t>
            </a:r>
            <a:r>
              <a:rPr lang="cs-CZ" altLang="cs-CZ" sz="4400" dirty="0" smtClean="0">
                <a:solidFill>
                  <a:schemeClr val="tx2"/>
                </a:solidFill>
                <a:latin typeface="Arial Narrow" pitchFamily="34" charset="0"/>
              </a:rPr>
              <a:t> </a:t>
            </a:r>
            <a:r>
              <a:rPr lang="cs-CZ" altLang="cs-CZ" sz="4400" dirty="0" err="1" smtClean="0">
                <a:solidFill>
                  <a:schemeClr val="tx2"/>
                </a:solidFill>
                <a:latin typeface="Arial Narrow" pitchFamily="34" charset="0"/>
              </a:rPr>
              <a:t>pedagogical</a:t>
            </a:r>
            <a:r>
              <a:rPr lang="cs-CZ" altLang="cs-CZ" sz="4400" dirty="0" smtClean="0">
                <a:solidFill>
                  <a:schemeClr val="tx2"/>
                </a:solidFill>
                <a:latin typeface="Arial Narrow" pitchFamily="34" charset="0"/>
              </a:rPr>
              <a:t> role:</a:t>
            </a:r>
          </a:p>
          <a:p>
            <a:pPr>
              <a:buFontTx/>
              <a:buNone/>
            </a:pPr>
            <a:r>
              <a:rPr lang="cs-CZ" altLang="cs-CZ" sz="3200" dirty="0" smtClean="0">
                <a:solidFill>
                  <a:schemeClr val="tx2"/>
                </a:solidFill>
                <a:latin typeface="Arial Narrow" pitchFamily="34" charset="0"/>
              </a:rPr>
              <a:t>. Provider</a:t>
            </a:r>
          </a:p>
          <a:p>
            <a:pPr>
              <a:buFontTx/>
              <a:buNone/>
            </a:pPr>
            <a:r>
              <a:rPr lang="cs-CZ" altLang="cs-CZ" sz="3200" dirty="0" smtClean="0">
                <a:solidFill>
                  <a:schemeClr val="tx2"/>
                </a:solidFill>
                <a:latin typeface="Arial Narrow" pitchFamily="34" charset="0"/>
              </a:rPr>
              <a:t>. </a:t>
            </a:r>
            <a:r>
              <a:rPr lang="cs-CZ" altLang="cs-CZ" sz="3200" dirty="0" err="1" smtClean="0">
                <a:solidFill>
                  <a:schemeClr val="tx2"/>
                </a:solidFill>
                <a:latin typeface="Arial Narrow" pitchFamily="34" charset="0"/>
              </a:rPr>
              <a:t>Scaffolder</a:t>
            </a:r>
            <a:endParaRPr lang="cs-CZ" altLang="cs-CZ" sz="3200" dirty="0" smtClean="0">
              <a:solidFill>
                <a:schemeClr val="tx2"/>
              </a:solidFill>
              <a:latin typeface="Arial Narrow" pitchFamily="34" charset="0"/>
            </a:endParaRPr>
          </a:p>
          <a:p>
            <a:pPr>
              <a:buFontTx/>
              <a:buNone/>
            </a:pPr>
            <a:r>
              <a:rPr lang="cs-CZ" altLang="cs-CZ" sz="3200" dirty="0" smtClean="0">
                <a:solidFill>
                  <a:schemeClr val="tx2"/>
                </a:solidFill>
                <a:latin typeface="Arial Narrow" pitchFamily="34" charset="0"/>
              </a:rPr>
              <a:t>. </a:t>
            </a:r>
            <a:r>
              <a:rPr lang="cs-CZ" altLang="cs-CZ" sz="3200" dirty="0" err="1" smtClean="0">
                <a:solidFill>
                  <a:schemeClr val="tx2"/>
                </a:solidFill>
                <a:latin typeface="Arial Narrow" pitchFamily="34" charset="0"/>
              </a:rPr>
              <a:t>Problematizer</a:t>
            </a:r>
            <a:endParaRPr lang="cs-CZ" altLang="cs-CZ" sz="3200" dirty="0" smtClean="0">
              <a:solidFill>
                <a:schemeClr val="tx2"/>
              </a:solidFill>
              <a:latin typeface="Arial Narrow" pitchFamily="34" charset="0"/>
            </a:endParaRPr>
          </a:p>
          <a:p>
            <a:pPr>
              <a:buNone/>
            </a:pPr>
            <a:r>
              <a:rPr lang="cs-CZ" altLang="cs-CZ" sz="4400" dirty="0" err="1">
                <a:solidFill>
                  <a:schemeClr val="tx2"/>
                </a:solidFill>
                <a:latin typeface="Arial Narrow" pitchFamily="34" charset="0"/>
              </a:rPr>
              <a:t>What</a:t>
            </a:r>
            <a:r>
              <a:rPr lang="cs-CZ" altLang="cs-CZ" sz="4400" dirty="0">
                <a:solidFill>
                  <a:schemeClr val="tx2"/>
                </a:solidFill>
                <a:latin typeface="Arial Narrow" pitchFamily="34" charset="0"/>
              </a:rPr>
              <a:t> </a:t>
            </a:r>
            <a:r>
              <a:rPr lang="cs-CZ" altLang="cs-CZ" sz="4400" dirty="0" err="1">
                <a:solidFill>
                  <a:schemeClr val="tx2"/>
                </a:solidFill>
                <a:latin typeface="Arial Narrow" pitchFamily="34" charset="0"/>
              </a:rPr>
              <a:t>makes</a:t>
            </a:r>
            <a:r>
              <a:rPr lang="cs-CZ" altLang="cs-CZ" sz="4400" dirty="0">
                <a:solidFill>
                  <a:schemeClr val="tx2"/>
                </a:solidFill>
                <a:latin typeface="Arial Narrow" pitchFamily="34" charset="0"/>
              </a:rPr>
              <a:t> </a:t>
            </a:r>
            <a:r>
              <a:rPr lang="cs-CZ" altLang="cs-CZ" sz="4400" dirty="0" err="1">
                <a:solidFill>
                  <a:schemeClr val="tx2"/>
                </a:solidFill>
                <a:latin typeface="Arial Narrow" pitchFamily="34" charset="0"/>
              </a:rPr>
              <a:t>it</a:t>
            </a:r>
            <a:r>
              <a:rPr lang="cs-CZ" altLang="cs-CZ" sz="4400" dirty="0">
                <a:solidFill>
                  <a:schemeClr val="tx2"/>
                </a:solidFill>
                <a:latin typeface="Arial Narrow" pitchFamily="34" charset="0"/>
              </a:rPr>
              <a:t> </a:t>
            </a:r>
            <a:r>
              <a:rPr lang="cs-CZ" altLang="cs-CZ" sz="4400" dirty="0" err="1">
                <a:solidFill>
                  <a:schemeClr val="tx2"/>
                </a:solidFill>
                <a:latin typeface="Arial Narrow" pitchFamily="34" charset="0"/>
              </a:rPr>
              <a:t>different</a:t>
            </a:r>
            <a:r>
              <a:rPr lang="cs-CZ" altLang="cs-CZ" sz="4400" dirty="0">
                <a:solidFill>
                  <a:schemeClr val="tx2"/>
                </a:solidFill>
                <a:latin typeface="Arial Narrow" pitchFamily="34" charset="0"/>
              </a:rPr>
              <a:t> </a:t>
            </a:r>
            <a:r>
              <a:rPr lang="cs-CZ" altLang="cs-CZ" sz="4400" dirty="0" err="1">
                <a:solidFill>
                  <a:schemeClr val="tx2"/>
                </a:solidFill>
                <a:latin typeface="Arial Narrow" pitchFamily="34" charset="0"/>
              </a:rPr>
              <a:t>from</a:t>
            </a:r>
            <a:r>
              <a:rPr lang="cs-CZ" altLang="cs-CZ" sz="4400" dirty="0">
                <a:solidFill>
                  <a:schemeClr val="tx2"/>
                </a:solidFill>
                <a:latin typeface="Arial Narrow" pitchFamily="34" charset="0"/>
              </a:rPr>
              <a:t> a </a:t>
            </a:r>
            <a:r>
              <a:rPr lang="cs-CZ" altLang="cs-CZ" sz="4400" dirty="0" err="1">
                <a:solidFill>
                  <a:schemeClr val="tx2"/>
                </a:solidFill>
                <a:latin typeface="Arial Narrow" pitchFamily="34" charset="0"/>
              </a:rPr>
              <a:t>lecture</a:t>
            </a:r>
            <a:r>
              <a:rPr lang="cs-CZ" altLang="cs-CZ" sz="4400" dirty="0">
                <a:solidFill>
                  <a:schemeClr val="tx2"/>
                </a:solidFill>
                <a:latin typeface="Arial Narrow" pitchFamily="34" charset="0"/>
              </a:rPr>
              <a:t> </a:t>
            </a:r>
            <a:r>
              <a:rPr lang="cs-CZ" altLang="cs-CZ" sz="4400" dirty="0" err="1">
                <a:solidFill>
                  <a:schemeClr val="tx2"/>
                </a:solidFill>
                <a:latin typeface="Arial Narrow" pitchFamily="34" charset="0"/>
              </a:rPr>
              <a:t>or</a:t>
            </a:r>
            <a:r>
              <a:rPr lang="cs-CZ" altLang="cs-CZ" sz="4400" dirty="0">
                <a:solidFill>
                  <a:schemeClr val="tx2"/>
                </a:solidFill>
                <a:latin typeface="Arial Narrow" pitchFamily="34" charset="0"/>
              </a:rPr>
              <a:t> a workshop?</a:t>
            </a:r>
          </a:p>
          <a:p>
            <a:pPr>
              <a:buFontTx/>
              <a:buNone/>
            </a:pPr>
            <a:endParaRPr lang="cs-CZ" altLang="cs-CZ" sz="3200" dirty="0">
              <a:solidFill>
                <a:schemeClr val="tx2"/>
              </a:solidFill>
              <a:latin typeface="Arial Narrow" pitchFamily="34" charset="0"/>
            </a:endParaRPr>
          </a:p>
          <a:p>
            <a:pPr>
              <a:buFontTx/>
              <a:buNone/>
            </a:pPr>
            <a:endParaRPr lang="cs-CZ" altLang="cs-CZ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94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800" dirty="0" err="1" smtClean="0">
                <a:latin typeface="Arial Narrow" pitchFamily="34" charset="0"/>
              </a:rPr>
              <a:t>What</a:t>
            </a:r>
            <a:r>
              <a:rPr lang="cs-CZ" altLang="cs-CZ" sz="4800" dirty="0" smtClean="0">
                <a:latin typeface="Arial Narrow" pitchFamily="34" charset="0"/>
              </a:rPr>
              <a:t> </a:t>
            </a:r>
            <a:r>
              <a:rPr lang="cs-CZ" altLang="cs-CZ" sz="4800" dirty="0" err="1" smtClean="0">
                <a:latin typeface="Arial Narrow" pitchFamily="34" charset="0"/>
              </a:rPr>
              <a:t>is</a:t>
            </a:r>
            <a:r>
              <a:rPr lang="cs-CZ" altLang="cs-CZ" sz="4800" dirty="0" smtClean="0">
                <a:latin typeface="Arial Narrow" pitchFamily="34" charset="0"/>
              </a:rPr>
              <a:t> a </a:t>
            </a:r>
            <a:r>
              <a:rPr lang="cs-CZ" altLang="cs-CZ" sz="4800" dirty="0" err="1" smtClean="0">
                <a:latin typeface="Arial Narrow" pitchFamily="34" charset="0"/>
              </a:rPr>
              <a:t>seminar</a:t>
            </a:r>
            <a:r>
              <a:rPr lang="cs-CZ" altLang="cs-CZ" sz="4800" dirty="0" smtClean="0">
                <a:latin typeface="Arial Narrow" pitchFamily="34" charset="0"/>
              </a:rPr>
              <a:t>?</a:t>
            </a:r>
            <a:endParaRPr lang="cs-CZ" altLang="cs-CZ" sz="4800" dirty="0">
              <a:latin typeface="Arial Narrow" pitchFamily="34" charset="0"/>
            </a:endParaRP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altLang="cs-CZ" sz="4400" dirty="0" smtClean="0">
                <a:solidFill>
                  <a:schemeClr val="tx2"/>
                </a:solidFill>
                <a:latin typeface="Arial Narrow" pitchFamily="34" charset="0"/>
              </a:rPr>
              <a:t>Interaction</a:t>
            </a:r>
          </a:p>
          <a:p>
            <a:pPr>
              <a:buFontTx/>
              <a:buNone/>
            </a:pPr>
            <a:r>
              <a:rPr lang="en-GB" altLang="cs-CZ" sz="4400" dirty="0" smtClean="0">
                <a:solidFill>
                  <a:schemeClr val="tx2"/>
                </a:solidFill>
                <a:latin typeface="Arial Narrow" pitchFamily="34" charset="0"/>
              </a:rPr>
              <a:t>Your pedagogical role:</a:t>
            </a:r>
          </a:p>
          <a:p>
            <a:pPr>
              <a:buFontTx/>
              <a:buNone/>
            </a:pPr>
            <a:r>
              <a:rPr lang="en-GB" altLang="cs-CZ" sz="3200" dirty="0" smtClean="0">
                <a:solidFill>
                  <a:schemeClr val="tx2"/>
                </a:solidFill>
                <a:latin typeface="Arial Narrow" pitchFamily="34" charset="0"/>
              </a:rPr>
              <a:t>. Provider – lecture/presentation</a:t>
            </a:r>
          </a:p>
          <a:p>
            <a:pPr>
              <a:buFontTx/>
              <a:buNone/>
            </a:pPr>
            <a:r>
              <a:rPr lang="en-GB" altLang="cs-CZ" sz="3200" dirty="0" smtClean="0">
                <a:solidFill>
                  <a:schemeClr val="tx2"/>
                </a:solidFill>
                <a:latin typeface="Arial Narrow" pitchFamily="34" charset="0"/>
              </a:rPr>
              <a:t>. Scaffolder – seminar discussion or debate</a:t>
            </a:r>
          </a:p>
          <a:p>
            <a:pPr>
              <a:buFontTx/>
              <a:buNone/>
            </a:pPr>
            <a:r>
              <a:rPr lang="en-GB" altLang="cs-CZ" sz="3200" dirty="0" smtClean="0">
                <a:solidFill>
                  <a:schemeClr val="tx2"/>
                </a:solidFill>
                <a:latin typeface="Arial Narrow" pitchFamily="34" charset="0"/>
              </a:rPr>
              <a:t>. </a:t>
            </a:r>
            <a:r>
              <a:rPr lang="en-GB" altLang="cs-CZ" sz="3200" dirty="0" err="1" smtClean="0">
                <a:solidFill>
                  <a:schemeClr val="tx2"/>
                </a:solidFill>
                <a:latin typeface="Arial Narrow" pitchFamily="34" charset="0"/>
              </a:rPr>
              <a:t>Problematizer</a:t>
            </a:r>
            <a:r>
              <a:rPr lang="en-GB" altLang="cs-CZ" sz="3200" dirty="0" smtClean="0">
                <a:solidFill>
                  <a:schemeClr val="tx2"/>
                </a:solidFill>
                <a:latin typeface="Arial Narrow" pitchFamily="34" charset="0"/>
              </a:rPr>
              <a:t> – </a:t>
            </a:r>
            <a:r>
              <a:rPr lang="cs-CZ" altLang="cs-CZ" sz="3200" dirty="0" err="1">
                <a:solidFill>
                  <a:schemeClr val="tx2"/>
                </a:solidFill>
                <a:latin typeface="Arial Narrow" pitchFamily="34" charset="0"/>
              </a:rPr>
              <a:t>S</a:t>
            </a:r>
            <a:r>
              <a:rPr lang="en-GB" altLang="cs-CZ" sz="3200" dirty="0" err="1" smtClean="0">
                <a:solidFill>
                  <a:schemeClr val="tx2"/>
                </a:solidFill>
                <a:latin typeface="Arial Narrow" pitchFamily="34" charset="0"/>
              </a:rPr>
              <a:t>ocratic</a:t>
            </a:r>
            <a:r>
              <a:rPr lang="en-GB" altLang="cs-CZ" sz="3200" dirty="0" smtClean="0">
                <a:solidFill>
                  <a:schemeClr val="tx2"/>
                </a:solidFill>
                <a:latin typeface="Arial Narrow" pitchFamily="34" charset="0"/>
              </a:rPr>
              <a:t> seminar or workshop</a:t>
            </a:r>
          </a:p>
          <a:p>
            <a:pPr>
              <a:buFontTx/>
              <a:buNone/>
            </a:pPr>
            <a:endParaRPr lang="cs-CZ" altLang="cs-CZ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39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Stakeholders</a:t>
            </a:r>
            <a:r>
              <a:rPr lang="cs-CZ" dirty="0" smtClean="0"/>
              <a:t> – a role play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tx2"/>
                </a:solidFill>
              </a:rPr>
              <a:t>Students</a:t>
            </a:r>
            <a:endParaRPr lang="cs-CZ" dirty="0" smtClean="0">
              <a:solidFill>
                <a:schemeClr val="tx2"/>
              </a:solidFill>
            </a:endParaRPr>
          </a:p>
          <a:p>
            <a:r>
              <a:rPr lang="cs-CZ" dirty="0" err="1" smtClean="0">
                <a:solidFill>
                  <a:schemeClr val="tx2"/>
                </a:solidFill>
              </a:rPr>
              <a:t>Teachers</a:t>
            </a:r>
            <a:endParaRPr lang="cs-CZ" dirty="0" smtClean="0">
              <a:solidFill>
                <a:schemeClr val="tx2"/>
              </a:solidFill>
            </a:endParaRPr>
          </a:p>
          <a:p>
            <a:r>
              <a:rPr lang="cs-CZ" dirty="0" err="1" smtClean="0">
                <a:solidFill>
                  <a:schemeClr val="tx2"/>
                </a:solidFill>
              </a:rPr>
              <a:t>Faculty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or</a:t>
            </a:r>
            <a:r>
              <a:rPr lang="cs-CZ" dirty="0" smtClean="0">
                <a:solidFill>
                  <a:schemeClr val="tx2"/>
                </a:solidFill>
              </a:rPr>
              <a:t> department </a:t>
            </a:r>
            <a:r>
              <a:rPr lang="cs-CZ" dirty="0" err="1" smtClean="0">
                <a:solidFill>
                  <a:schemeClr val="tx2"/>
                </a:solidFill>
              </a:rPr>
              <a:t>heads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449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8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9" y="926757"/>
            <a:ext cx="8086635" cy="846482"/>
          </a:xfrm>
        </p:spPr>
        <p:txBody>
          <a:bodyPr/>
          <a:lstStyle/>
          <a:p>
            <a:pPr algn="r"/>
            <a:r>
              <a:rPr lang="cs-CZ" dirty="0" err="1" smtClean="0"/>
              <a:t>The</a:t>
            </a:r>
            <a:r>
              <a:rPr lang="cs-CZ" dirty="0" smtClean="0"/>
              <a:t> role and </a:t>
            </a:r>
            <a:r>
              <a:rPr lang="cs-CZ" dirty="0" err="1" smtClean="0"/>
              <a:t>purpose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dirty="0" err="1" smtClean="0"/>
              <a:t>seminar</a:t>
            </a:r>
            <a:r>
              <a:rPr lang="cs-CZ" dirty="0" smtClean="0"/>
              <a:t> in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academic</a:t>
            </a:r>
            <a:r>
              <a:rPr lang="cs-CZ" dirty="0" smtClean="0"/>
              <a:t> </a:t>
            </a:r>
            <a:r>
              <a:rPr lang="cs-CZ" dirty="0" err="1" smtClean="0"/>
              <a:t>programme</a:t>
            </a:r>
            <a:r>
              <a:rPr lang="en-US" dirty="0"/>
              <a:t/>
            </a:r>
            <a:br>
              <a:rPr lang="en-US" dirty="0"/>
            </a:b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Amplification/consolidation of a certain aspect of the degree programme</a:t>
            </a:r>
          </a:p>
          <a:p>
            <a:r>
              <a:rPr lang="en-GB" dirty="0">
                <a:solidFill>
                  <a:schemeClr val="tx2"/>
                </a:solidFill>
              </a:rPr>
              <a:t>Students may have an </a:t>
            </a:r>
            <a:r>
              <a:rPr lang="en-GB" i="1" dirty="0">
                <a:solidFill>
                  <a:schemeClr val="tx2"/>
                </a:solidFill>
              </a:rPr>
              <a:t>experience</a:t>
            </a:r>
            <a:r>
              <a:rPr lang="en-GB" dirty="0">
                <a:solidFill>
                  <a:schemeClr val="tx2"/>
                </a:solidFill>
              </a:rPr>
              <a:t> of learning and constructing knowledge through the seminar form</a:t>
            </a:r>
          </a:p>
          <a:p>
            <a:r>
              <a:rPr lang="en-GB" dirty="0">
                <a:solidFill>
                  <a:schemeClr val="tx2"/>
                </a:solidFill>
              </a:rPr>
              <a:t>Students become practised in using the discourses of their academic community</a:t>
            </a:r>
          </a:p>
          <a:p>
            <a:r>
              <a:rPr lang="en-GB" dirty="0">
                <a:solidFill>
                  <a:schemeClr val="tx2"/>
                </a:solidFill>
              </a:rPr>
              <a:t>Interactions and conversations pedagogically effective for developing positions  and gaining critical thinking skills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>
                <a:solidFill>
                  <a:schemeClr val="tx2"/>
                </a:solidFill>
              </a:rPr>
              <a:t>“</a:t>
            </a:r>
            <a:r>
              <a:rPr lang="en-GB" i="1" dirty="0">
                <a:solidFill>
                  <a:schemeClr val="tx2"/>
                </a:solidFill>
              </a:rPr>
              <a:t>Writing, Phaedrus, has this strange quality, and is</a:t>
            </a:r>
          </a:p>
          <a:p>
            <a:pPr>
              <a:buNone/>
            </a:pPr>
            <a:r>
              <a:rPr lang="en-GB" i="1" dirty="0">
                <a:solidFill>
                  <a:schemeClr val="tx2"/>
                </a:solidFill>
              </a:rPr>
              <a:t>very like painting; for the creatures of painting stand </a:t>
            </a:r>
          </a:p>
          <a:p>
            <a:pPr>
              <a:buNone/>
            </a:pPr>
            <a:r>
              <a:rPr lang="en-GB" i="1" dirty="0">
                <a:solidFill>
                  <a:schemeClr val="tx2"/>
                </a:solidFill>
              </a:rPr>
              <a:t>like living beings, but if one asks them a question, they </a:t>
            </a:r>
          </a:p>
          <a:p>
            <a:pPr>
              <a:buNone/>
            </a:pPr>
            <a:r>
              <a:rPr lang="en-GB" i="1" dirty="0">
                <a:solidFill>
                  <a:schemeClr val="tx2"/>
                </a:solidFill>
              </a:rPr>
              <a:t>preserve a solemn silence. And so it is with written  words”   </a:t>
            </a:r>
          </a:p>
          <a:p>
            <a:pPr>
              <a:buNone/>
            </a:pP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sz="1400" dirty="0">
                <a:solidFill>
                  <a:schemeClr val="tx2"/>
                </a:solidFill>
              </a:rPr>
              <a:t>(Phaedrus 274c-275b)</a:t>
            </a:r>
          </a:p>
          <a:p>
            <a:r>
              <a:rPr lang="en-GB" dirty="0">
                <a:solidFill>
                  <a:schemeClr val="tx2"/>
                </a:solidFill>
              </a:rPr>
              <a:t>Importance of dialogue and speaking for the learning process  and the development of knowledge.</a:t>
            </a:r>
          </a:p>
          <a:p>
            <a:r>
              <a:rPr lang="en-GB" dirty="0">
                <a:solidFill>
                  <a:schemeClr val="tx2"/>
                </a:solidFill>
              </a:rPr>
              <a:t>The tradition of Socrates also emphasises that students should have the </a:t>
            </a:r>
            <a:r>
              <a:rPr lang="en-GB" i="1" dirty="0">
                <a:solidFill>
                  <a:schemeClr val="tx2"/>
                </a:solidFill>
              </a:rPr>
              <a:t>experience </a:t>
            </a:r>
            <a:r>
              <a:rPr lang="en-GB" dirty="0">
                <a:solidFill>
                  <a:schemeClr val="tx2"/>
                </a:solidFill>
              </a:rPr>
              <a:t>of learning. This distinguishes – in Socratic terms – knowledge from belief.</a:t>
            </a:r>
          </a:p>
          <a:p>
            <a:endParaRPr lang="cs-CZ" altLang="cs-CZ" dirty="0">
              <a:solidFill>
                <a:schemeClr val="tx2"/>
              </a:solidFill>
            </a:endParaRP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>
                <a:solidFill>
                  <a:schemeClr val="tx2"/>
                </a:solidFill>
              </a:rPr>
              <a:pPr/>
              <a:t>9</a:t>
            </a:fld>
            <a:endParaRPr lang="cs-CZ" altLang="cs-CZ" dirty="0">
              <a:solidFill>
                <a:schemeClr val="tx2"/>
              </a:solidFill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3004568" y="1208730"/>
            <a:ext cx="28648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chemeClr val="tx2"/>
                </a:solidFill>
              </a:rPr>
              <a:t>Socratic tradition</a:t>
            </a:r>
            <a:endParaRPr lang="cs-CZ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300</TotalTime>
  <Words>410</Words>
  <Application>Microsoft Office PowerPoint</Application>
  <PresentationFormat>Předvádění na obrazovce (4:3)</PresentationFormat>
  <Paragraphs>78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Arial Narrow</vt:lpstr>
      <vt:lpstr>Tahoma</vt:lpstr>
      <vt:lpstr>Wingdings</vt:lpstr>
      <vt:lpstr>Prezentace_MU_CZ</vt:lpstr>
      <vt:lpstr>Prezentace aplikace PowerPoint</vt:lpstr>
      <vt:lpstr>What is a seminar?</vt:lpstr>
      <vt:lpstr>What is a seminar?</vt:lpstr>
      <vt:lpstr>What is a seminar?</vt:lpstr>
      <vt:lpstr>What is a seminar?</vt:lpstr>
      <vt:lpstr>What is a seminar?</vt:lpstr>
      <vt:lpstr>Stakeholders – a role play</vt:lpstr>
      <vt:lpstr>The role and purpose of a seminar in an academic programme </vt:lpstr>
      <vt:lpstr>Prezentace aplikace PowerPoint</vt:lpstr>
      <vt:lpstr>Thinking as speaking; the  socio-cultural tradition</vt:lpstr>
      <vt:lpstr>Can you make a cake?</vt:lpstr>
      <vt:lpstr>What have we experienced so far?</vt:lpstr>
      <vt:lpstr>What have we experienced so far?</vt:lpstr>
      <vt:lpstr>What have we just done?</vt:lpstr>
      <vt:lpstr>Other seminar styles?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Šindelář</dc:creator>
  <cp:lastModifiedBy>Alena Hradilová</cp:lastModifiedBy>
  <cp:revision>39</cp:revision>
  <cp:lastPrinted>2016-07-19T08:04:54Z</cp:lastPrinted>
  <dcterms:created xsi:type="dcterms:W3CDTF">2015-11-23T07:04:47Z</dcterms:created>
  <dcterms:modified xsi:type="dcterms:W3CDTF">2016-07-19T08:05:16Z</dcterms:modified>
</cp:coreProperties>
</file>