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8"/>
  </p:notesMasterIdLst>
  <p:sldIdLst>
    <p:sldId id="460" r:id="rId2"/>
    <p:sldId id="468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506" r:id="rId25"/>
    <p:sldId id="507" r:id="rId26"/>
    <p:sldId id="508" r:id="rId27"/>
    <p:sldId id="509" r:id="rId28"/>
    <p:sldId id="510" r:id="rId29"/>
    <p:sldId id="511" r:id="rId30"/>
    <p:sldId id="512" r:id="rId31"/>
    <p:sldId id="513" r:id="rId32"/>
    <p:sldId id="514" r:id="rId33"/>
    <p:sldId id="515" r:id="rId34"/>
    <p:sldId id="516" r:id="rId35"/>
    <p:sldId id="517" r:id="rId36"/>
    <p:sldId id="518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526" r:id="rId45"/>
    <p:sldId id="527" r:id="rId46"/>
    <p:sldId id="528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-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273B-4F08-4143-B7C3-6B66D54AC419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7F1D-BC2C-47DA-ADE9-9D5B0F7E4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1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9A5C96-A2FB-4B0D-B59F-6B8C258677B8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928C52-A463-4296-866D-8A98EA0DE65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-map-as-history.com/demos/tome03/index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i.lib.byu.edu/index.php/President_Wilson's_Fourteen_Point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cz/books?id=J4A1gt4-VCsC&amp;printsec=frontcover&amp;hl=cs&amp;source=gbs_ViewAPI&amp;redir_esc=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896" y="1484784"/>
            <a:ext cx="5105400" cy="3240360"/>
          </a:xfrm>
        </p:spPr>
        <p:txBody>
          <a:bodyPr/>
          <a:lstStyle/>
          <a:p>
            <a:r>
              <a:rPr lang="cs-CZ" sz="4400" dirty="0" err="1" smtClean="0">
                <a:latin typeface="Garamond" pitchFamily="18" charset="0"/>
              </a:rPr>
              <a:t>Central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>
                <a:latin typeface="Garamond" pitchFamily="18" charset="0"/>
              </a:rPr>
              <a:t>E</a:t>
            </a:r>
            <a:r>
              <a:rPr lang="cs-CZ" sz="4400" dirty="0" err="1" smtClean="0">
                <a:latin typeface="Garamond" pitchFamily="18" charset="0"/>
              </a:rPr>
              <a:t>urope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before</a:t>
            </a:r>
            <a:r>
              <a:rPr lang="cs-CZ" sz="4400" dirty="0" smtClean="0">
                <a:latin typeface="Garamond" pitchFamily="18" charset="0"/>
              </a:rPr>
              <a:t> and </a:t>
            </a:r>
            <a:r>
              <a:rPr lang="cs-CZ" sz="4400" dirty="0" err="1" smtClean="0">
                <a:latin typeface="Garamond" pitchFamily="18" charset="0"/>
              </a:rPr>
              <a:t>during</a:t>
            </a:r>
            <a:r>
              <a:rPr lang="cs-CZ" sz="4400" dirty="0" smtClean="0">
                <a:latin typeface="Garamond" pitchFamily="18" charset="0"/>
              </a:rPr>
              <a:t> WWI </a:t>
            </a:r>
            <a:endParaRPr lang="cs-CZ" sz="44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4442" y="5085184"/>
            <a:ext cx="5114778" cy="720080"/>
          </a:xfrm>
        </p:spPr>
        <p:txBody>
          <a:bodyPr/>
          <a:lstStyle/>
          <a:p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2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targets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08720"/>
            <a:ext cx="8820472" cy="59492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sz="3000" b="1" i="1" dirty="0" err="1" smtClean="0">
                <a:latin typeface="Garamond" pitchFamily="18" charset="0"/>
              </a:rPr>
              <a:t>Germany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most </a:t>
            </a:r>
            <a:r>
              <a:rPr lang="cs-CZ" sz="3000" dirty="0" err="1" smtClean="0">
                <a:latin typeface="Garamond" pitchFamily="18" charset="0"/>
              </a:rPr>
              <a:t>agresive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new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colonies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expand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Middle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East</a:t>
            </a:r>
            <a:r>
              <a:rPr lang="cs-CZ" sz="3000" dirty="0" smtClean="0">
                <a:latin typeface="Garamond" pitchFamily="18" charset="0"/>
              </a:rPr>
              <a:t> (Berlin-</a:t>
            </a:r>
            <a:r>
              <a:rPr lang="cs-CZ" sz="3000" dirty="0" err="1" smtClean="0">
                <a:latin typeface="Garamond" pitchFamily="18" charset="0"/>
              </a:rPr>
              <a:t>Baghdad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railroad</a:t>
            </a:r>
            <a:r>
              <a:rPr lang="cs-CZ" sz="3000" dirty="0" smtClean="0">
                <a:latin typeface="Garamond" pitchFamily="18" charset="0"/>
              </a:rPr>
              <a:t>), </a:t>
            </a:r>
            <a:r>
              <a:rPr lang="cs-CZ" sz="3000" dirty="0" err="1" smtClean="0">
                <a:latin typeface="Garamond" pitchFamily="18" charset="0"/>
              </a:rPr>
              <a:t>also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rule in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Central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Eastern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South</a:t>
            </a:r>
            <a:r>
              <a:rPr lang="cs-CZ" sz="3000" dirty="0" smtClean="0">
                <a:latin typeface="Garamond" pitchFamily="18" charset="0"/>
              </a:rPr>
              <a:t>-</a:t>
            </a:r>
            <a:r>
              <a:rPr lang="cs-CZ" sz="3000" dirty="0" err="1" smtClean="0">
                <a:latin typeface="Garamond" pitchFamily="18" charset="0"/>
              </a:rPr>
              <a:t>East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Europe</a:t>
            </a:r>
            <a:r>
              <a:rPr lang="cs-CZ" sz="3000" dirty="0" smtClean="0">
                <a:latin typeface="Garamond" pitchFamily="18" charset="0"/>
              </a:rPr>
              <a:t> (</a:t>
            </a:r>
            <a:r>
              <a:rPr lang="cs-CZ" sz="3000" dirty="0" err="1" smtClean="0">
                <a:latin typeface="Garamond" pitchFamily="18" charset="0"/>
              </a:rPr>
              <a:t>with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help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Austria</a:t>
            </a:r>
            <a:r>
              <a:rPr lang="cs-CZ" sz="3000" dirty="0" smtClean="0">
                <a:latin typeface="Garamond" pitchFamily="18" charset="0"/>
              </a:rPr>
              <a:t>-</a:t>
            </a:r>
            <a:r>
              <a:rPr lang="cs-CZ" sz="3000" dirty="0" err="1" smtClean="0">
                <a:latin typeface="Garamond" pitchFamily="18" charset="0"/>
              </a:rPr>
              <a:t>Hungary</a:t>
            </a:r>
            <a:r>
              <a:rPr lang="cs-CZ" sz="3000" dirty="0" smtClean="0">
                <a:latin typeface="Garamond" pitchFamily="18" charset="0"/>
              </a:rPr>
              <a:t>), </a:t>
            </a:r>
            <a:r>
              <a:rPr lang="cs-CZ" sz="3000" dirty="0" err="1" smtClean="0">
                <a:latin typeface="Garamond" pitchFamily="18" charset="0"/>
              </a:rPr>
              <a:t>Germany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also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some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areas</a:t>
            </a:r>
            <a:r>
              <a:rPr lang="cs-CZ" sz="3000" dirty="0" smtClean="0">
                <a:latin typeface="Garamond" pitchFamily="18" charset="0"/>
              </a:rPr>
              <a:t> in France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Belgium</a:t>
            </a:r>
            <a:endParaRPr lang="cs-CZ" sz="30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3000" b="1" i="1" dirty="0" err="1" smtClean="0">
                <a:latin typeface="Garamond" pitchFamily="18" charset="0"/>
              </a:rPr>
              <a:t>Austria</a:t>
            </a:r>
            <a:r>
              <a:rPr lang="cs-CZ" sz="3000" b="1" i="1" dirty="0" smtClean="0">
                <a:latin typeface="Garamond" pitchFamily="18" charset="0"/>
              </a:rPr>
              <a:t>-</a:t>
            </a:r>
            <a:r>
              <a:rPr lang="cs-CZ" sz="3000" b="1" i="1" dirty="0" err="1" smtClean="0">
                <a:latin typeface="Garamond" pitchFamily="18" charset="0"/>
              </a:rPr>
              <a:t>Hungary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expand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into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Balkan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Peninsula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defeat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Kingdom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Serbia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which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was</a:t>
            </a:r>
            <a:r>
              <a:rPr lang="cs-CZ" sz="3000" dirty="0" smtClean="0">
                <a:latin typeface="Garamond" pitchFamily="18" charset="0"/>
              </a:rPr>
              <a:t> independent, </a:t>
            </a:r>
            <a:r>
              <a:rPr lang="cs-CZ" sz="3000" dirty="0" err="1" smtClean="0">
                <a:latin typeface="Garamond" pitchFamily="18" charset="0"/>
              </a:rPr>
              <a:t>Serbia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enemy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for</a:t>
            </a:r>
            <a:r>
              <a:rPr lang="cs-CZ" sz="3000" dirty="0" smtClean="0">
                <a:latin typeface="Garamond" pitchFamily="18" charset="0"/>
              </a:rPr>
              <a:t> A-H </a:t>
            </a:r>
            <a:r>
              <a:rPr lang="cs-CZ" sz="3000" dirty="0" err="1" smtClean="0">
                <a:latin typeface="Garamond" pitchFamily="18" charset="0"/>
              </a:rPr>
              <a:t>also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becauce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Bosnia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Herzegovina</a:t>
            </a:r>
            <a:endParaRPr lang="cs-CZ" sz="30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3000" b="1" i="1" dirty="0" smtClean="0">
                <a:latin typeface="Garamond" pitchFamily="18" charset="0"/>
              </a:rPr>
              <a:t>France –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get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back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Alsace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Loraine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from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Germany</a:t>
            </a:r>
            <a:r>
              <a:rPr lang="cs-CZ" sz="3000" dirty="0" smtClean="0">
                <a:latin typeface="Garamond" pitchFamily="18" charset="0"/>
              </a:rPr>
              <a:t> + </a:t>
            </a:r>
            <a:r>
              <a:rPr lang="cs-CZ" sz="3000" dirty="0" err="1" smtClean="0">
                <a:latin typeface="Garamond" pitchFamily="18" charset="0"/>
              </a:rPr>
              <a:t>keep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colonial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domains</a:t>
            </a:r>
            <a:endParaRPr lang="cs-CZ" sz="30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3000" b="1" i="1" dirty="0" err="1" smtClean="0">
                <a:latin typeface="Garamond" pitchFamily="18" charset="0"/>
              </a:rPr>
              <a:t>Russia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Galicia</a:t>
            </a:r>
            <a:r>
              <a:rPr lang="cs-CZ" sz="3000" dirty="0" smtClean="0">
                <a:latin typeface="Garamond" pitchFamily="18" charset="0"/>
              </a:rPr>
              <a:t> (</a:t>
            </a:r>
            <a:r>
              <a:rPr lang="cs-CZ" sz="3000" dirty="0" err="1" smtClean="0">
                <a:latin typeface="Garamond" pitchFamily="18" charset="0"/>
              </a:rPr>
              <a:t>which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was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Austro</a:t>
            </a:r>
            <a:r>
              <a:rPr lang="cs-CZ" sz="3000" dirty="0" smtClean="0">
                <a:latin typeface="Garamond" pitchFamily="18" charset="0"/>
              </a:rPr>
              <a:t>-</a:t>
            </a:r>
            <a:r>
              <a:rPr lang="cs-CZ" sz="3000" dirty="0" err="1" smtClean="0">
                <a:latin typeface="Garamond" pitchFamily="18" charset="0"/>
              </a:rPr>
              <a:t>Hungarian</a:t>
            </a:r>
            <a:r>
              <a:rPr lang="cs-CZ" sz="3000" dirty="0" smtClean="0">
                <a:latin typeface="Garamond" pitchFamily="18" charset="0"/>
              </a:rPr>
              <a:t> province in </a:t>
            </a:r>
            <a:r>
              <a:rPr lang="cs-CZ" sz="3000" dirty="0" err="1" smtClean="0">
                <a:latin typeface="Garamond" pitchFamily="18" charset="0"/>
              </a:rPr>
              <a:t>those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times</a:t>
            </a:r>
            <a:r>
              <a:rPr lang="cs-CZ" sz="3000" dirty="0" smtClean="0">
                <a:latin typeface="Garamond" pitchFamily="18" charset="0"/>
              </a:rPr>
              <a:t>), </a:t>
            </a:r>
            <a:r>
              <a:rPr lang="cs-CZ" sz="3000" dirty="0" err="1" smtClean="0">
                <a:latin typeface="Garamond" pitchFamily="18" charset="0"/>
              </a:rPr>
              <a:t>Silesia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some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parts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Balkan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Peninsula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especially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around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straits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between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Asia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Europe</a:t>
            </a:r>
            <a:r>
              <a:rPr lang="cs-CZ" sz="3000" dirty="0" smtClean="0">
                <a:latin typeface="Garamond" pitchFamily="18" charset="0"/>
              </a:rPr>
              <a:t> - </a:t>
            </a:r>
            <a:r>
              <a:rPr lang="cs-CZ" sz="3000" dirty="0" err="1" smtClean="0">
                <a:latin typeface="Garamond" pitchFamily="18" charset="0"/>
              </a:rPr>
              <a:t>Bosphorus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Dardanelles</a:t>
            </a:r>
            <a:endParaRPr lang="cs-CZ" sz="30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3000" b="1" i="1" dirty="0" err="1" smtClean="0">
                <a:latin typeface="Garamond" pitchFamily="18" charset="0"/>
              </a:rPr>
              <a:t>Serbia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keep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independence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form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Balkan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federation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with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Croats</a:t>
            </a:r>
            <a:r>
              <a:rPr lang="cs-CZ" sz="3000" dirty="0" smtClean="0">
                <a:latin typeface="Garamond" pitchFamily="18" charset="0"/>
              </a:rPr>
              <a:t>, </a:t>
            </a:r>
            <a:r>
              <a:rPr lang="cs-CZ" sz="3000" dirty="0" err="1" smtClean="0">
                <a:latin typeface="Garamond" pitchFamily="18" charset="0"/>
              </a:rPr>
              <a:t>Slovenes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Serbs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living</a:t>
            </a:r>
            <a:r>
              <a:rPr lang="cs-CZ" sz="3000" dirty="0" smtClean="0">
                <a:latin typeface="Garamond" pitchFamily="18" charset="0"/>
              </a:rPr>
              <a:t> in </a:t>
            </a:r>
            <a:r>
              <a:rPr lang="cs-CZ" sz="3000" dirty="0" err="1" smtClean="0">
                <a:latin typeface="Garamond" pitchFamily="18" charset="0"/>
              </a:rPr>
              <a:t>Austria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Hungary</a:t>
            </a:r>
            <a:endParaRPr lang="cs-CZ" sz="30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3000" b="1" i="1" dirty="0" smtClean="0">
                <a:latin typeface="Garamond" pitchFamily="18" charset="0"/>
              </a:rPr>
              <a:t>Great </a:t>
            </a:r>
            <a:r>
              <a:rPr lang="cs-CZ" sz="3000" b="1" i="1" dirty="0" err="1" smtClean="0">
                <a:latin typeface="Garamond" pitchFamily="18" charset="0"/>
              </a:rPr>
              <a:t>Britain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keep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colonies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exclude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Germany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from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world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trade</a:t>
            </a:r>
            <a:r>
              <a:rPr lang="cs-CZ" sz="3000" dirty="0" smtClean="0">
                <a:latin typeface="Garamond" pitchFamily="18" charset="0"/>
              </a:rPr>
              <a:t>, stop </a:t>
            </a:r>
            <a:r>
              <a:rPr lang="cs-CZ" sz="3000" dirty="0" err="1" smtClean="0">
                <a:latin typeface="Garamond" pitchFamily="18" charset="0"/>
              </a:rPr>
              <a:t>its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expansion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Middle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East</a:t>
            </a:r>
            <a:endParaRPr lang="cs-CZ" sz="30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3000" b="1" i="1" dirty="0" smtClean="0">
                <a:latin typeface="Garamond" pitchFamily="18" charset="0"/>
              </a:rPr>
              <a:t>USA</a:t>
            </a:r>
            <a:r>
              <a:rPr lang="cs-CZ" sz="3000" dirty="0" smtClean="0">
                <a:latin typeface="Garamond" pitchFamily="18" charset="0"/>
              </a:rPr>
              <a:t> – </a:t>
            </a:r>
            <a:r>
              <a:rPr lang="cs-CZ" sz="3000" dirty="0" err="1" smtClean="0">
                <a:latin typeface="Garamond" pitchFamily="18" charset="0"/>
              </a:rPr>
              <a:t>wanted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defend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democracy</a:t>
            </a:r>
            <a:r>
              <a:rPr lang="cs-CZ" sz="3000" dirty="0" smtClean="0">
                <a:latin typeface="Garamond" pitchFamily="18" charset="0"/>
              </a:rPr>
              <a:t> in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world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principle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self</a:t>
            </a:r>
            <a:r>
              <a:rPr lang="cs-CZ" sz="3000" dirty="0" smtClean="0">
                <a:latin typeface="Garamond" pitchFamily="18" charset="0"/>
              </a:rPr>
              <a:t>-</a:t>
            </a:r>
            <a:r>
              <a:rPr lang="cs-CZ" sz="3000" dirty="0" err="1" smtClean="0">
                <a:latin typeface="Garamond" pitchFamily="18" charset="0"/>
              </a:rPr>
              <a:t>determination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nations</a:t>
            </a:r>
            <a:r>
              <a:rPr lang="cs-CZ" sz="3000" dirty="0" smtClean="0">
                <a:latin typeface="Garamond" pitchFamily="18" charset="0"/>
              </a:rPr>
              <a:t> (</a:t>
            </a:r>
            <a:r>
              <a:rPr lang="cs-CZ" sz="3000" b="1" dirty="0" err="1" smtClean="0">
                <a:latin typeface="Garamond" pitchFamily="18" charset="0"/>
              </a:rPr>
              <a:t>Woodrow</a:t>
            </a:r>
            <a:r>
              <a:rPr lang="cs-CZ" sz="3000" b="1" dirty="0" smtClean="0">
                <a:latin typeface="Garamond" pitchFamily="18" charset="0"/>
              </a:rPr>
              <a:t> Wilson</a:t>
            </a:r>
            <a:r>
              <a:rPr lang="cs-CZ" sz="3000" dirty="0" smtClean="0">
                <a:latin typeface="Garamond" pitchFamily="18" charset="0"/>
              </a:rPr>
              <a:t>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85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Four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phases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war</a:t>
            </a:r>
            <a:r>
              <a:rPr lang="cs-CZ" sz="3100" dirty="0" smtClean="0">
                <a:latin typeface="Garamond" pitchFamily="18" charset="0"/>
              </a:rPr>
              <a:t>: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859216" cy="484632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cs-CZ" dirty="0" smtClean="0">
                <a:latin typeface="Garamond" pitchFamily="18" charset="0"/>
              </a:rPr>
              <a:t>August – </a:t>
            </a:r>
            <a:r>
              <a:rPr lang="cs-CZ" dirty="0" err="1" smtClean="0">
                <a:latin typeface="Garamond" pitchFamily="18" charset="0"/>
              </a:rPr>
              <a:t>December</a:t>
            </a:r>
            <a:r>
              <a:rPr lang="cs-CZ" dirty="0" smtClean="0">
                <a:latin typeface="Garamond" pitchFamily="18" charset="0"/>
              </a:rPr>
              <a:t> 1914 – </a:t>
            </a:r>
            <a:r>
              <a:rPr lang="cs-CZ" dirty="0" err="1" smtClean="0">
                <a:latin typeface="Garamond" pitchFamily="18" charset="0"/>
              </a:rPr>
              <a:t>offensive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operations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>
                <a:latin typeface="Garamond" pitchFamily="18" charset="0"/>
              </a:rPr>
              <a:t>1915–1916 – </a:t>
            </a:r>
            <a:r>
              <a:rPr lang="cs-CZ" dirty="0" err="1" smtClean="0">
                <a:latin typeface="Garamond" pitchFamily="18" charset="0"/>
              </a:rPr>
              <a:t>trench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warfare</a:t>
            </a:r>
            <a:endParaRPr lang="cs-CZ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>
                <a:latin typeface="Garamond" pitchFamily="18" charset="0"/>
              </a:rPr>
              <a:t>1917–1918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exhaustion</a:t>
            </a:r>
            <a:endParaRPr lang="cs-CZ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1918 –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1918 – </a:t>
            </a:r>
            <a:r>
              <a:rPr lang="cs-CZ" dirty="0" err="1" smtClean="0">
                <a:latin typeface="Garamond" pitchFamily="18" charset="0"/>
              </a:rPr>
              <a:t>supremacy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(USA </a:t>
            </a:r>
            <a:r>
              <a:rPr lang="cs-CZ" dirty="0" err="1" smtClean="0">
                <a:latin typeface="Garamond" pitchFamily="18" charset="0"/>
              </a:rPr>
              <a:t>entered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1917)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2670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Four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main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fronts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front (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Peninsula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firstly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Western front (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France)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front (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Italian</a:t>
            </a:r>
            <a:r>
              <a:rPr lang="cs-CZ" dirty="0" smtClean="0">
                <a:latin typeface="Garamond" pitchFamily="18" charset="0"/>
              </a:rPr>
              <a:t> front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Garamond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A</a:t>
            </a:r>
            <a:r>
              <a:rPr lang="cs-CZ" dirty="0" err="1" smtClean="0">
                <a:latin typeface="Garamond" pitchFamily="18" charset="0"/>
              </a:rPr>
              <a:t>lso</a:t>
            </a:r>
            <a:r>
              <a:rPr lang="cs-CZ" dirty="0" smtClean="0">
                <a:latin typeface="Garamond" pitchFamily="18" charset="0"/>
              </a:rPr>
              <a:t> naval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(in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Pacific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Ocean</a:t>
            </a:r>
            <a:r>
              <a:rPr lang="cs-CZ" dirty="0" smtClean="0">
                <a:latin typeface="Garamond" pitchFamily="18" charset="0"/>
              </a:rPr>
              <a:t> – Japan + 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Sea</a:t>
            </a:r>
            <a:r>
              <a:rPr lang="cs-CZ" dirty="0" smtClean="0">
                <a:latin typeface="Garamond" pitchFamily="18" charset="0"/>
              </a:rPr>
              <a:t> –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W</a:t>
            </a:r>
            <a:r>
              <a:rPr lang="cs-CZ" dirty="0" err="1" smtClean="0">
                <a:latin typeface="Garamond" pitchFamily="18" charset="0"/>
              </a:rPr>
              <a:t>arfare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colonies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07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Balkan</a:t>
            </a:r>
            <a:r>
              <a:rPr lang="cs-CZ" sz="2800" dirty="0" smtClean="0">
                <a:latin typeface="Garamond" pitchFamily="18" charset="0"/>
              </a:rPr>
              <a:t>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9001000" cy="511496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Garamond" panose="02020404030301010803" pitchFamily="18" charset="0"/>
              </a:rPr>
              <a:t>Austrian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army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succesful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Serbia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Garamond" pitchFamily="18" charset="0"/>
              </a:rPr>
              <a:t>September</a:t>
            </a:r>
            <a:r>
              <a:rPr lang="cs-CZ" sz="2800" dirty="0" smtClean="0">
                <a:latin typeface="Garamond" pitchFamily="18" charset="0"/>
              </a:rPr>
              <a:t> 1915 – </a:t>
            </a:r>
            <a:r>
              <a:rPr lang="cs-CZ" sz="2800" b="1" dirty="0" err="1" smtClean="0">
                <a:latin typeface="Garamond" pitchFamily="18" charset="0"/>
              </a:rPr>
              <a:t>Bulgaria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entered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Garamond" pitchFamily="18" charset="0"/>
              </a:rPr>
              <a:t>D</a:t>
            </a:r>
            <a:r>
              <a:rPr lang="cs-CZ" sz="2800" dirty="0" err="1" smtClean="0">
                <a:latin typeface="Garamond" pitchFamily="18" charset="0"/>
              </a:rPr>
              <a:t>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October</a:t>
            </a:r>
            <a:r>
              <a:rPr lang="cs-CZ" sz="2800" dirty="0" smtClean="0">
                <a:latin typeface="Garamond" pitchFamily="18" charset="0"/>
              </a:rPr>
              <a:t> and </a:t>
            </a:r>
            <a:r>
              <a:rPr lang="cs-CZ" sz="2800" dirty="0" err="1" smtClean="0">
                <a:latin typeface="Garamond" pitchFamily="18" charset="0"/>
              </a:rPr>
              <a:t>November</a:t>
            </a:r>
            <a:r>
              <a:rPr lang="cs-CZ" sz="2800" dirty="0" smtClean="0">
                <a:latin typeface="Garamond" pitchFamily="18" charset="0"/>
              </a:rPr>
              <a:t> 1915 </a:t>
            </a:r>
            <a:r>
              <a:rPr lang="cs-CZ" sz="2800" dirty="0" err="1" smtClean="0">
                <a:latin typeface="Garamond" pitchFamily="18" charset="0"/>
              </a:rPr>
              <a:t>German-Austrian</a:t>
            </a:r>
            <a:r>
              <a:rPr lang="cs-CZ" sz="2800" dirty="0" smtClean="0">
                <a:latin typeface="Garamond" pitchFamily="18" charset="0"/>
              </a:rPr>
              <a:t> and </a:t>
            </a:r>
            <a:r>
              <a:rPr lang="cs-CZ" sz="2800" dirty="0" err="1" smtClean="0">
                <a:latin typeface="Garamond" pitchFamily="18" charset="0"/>
              </a:rPr>
              <a:t>Bulgarian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troops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occupied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Serbia</a:t>
            </a:r>
            <a:endParaRPr lang="cs-CZ" sz="28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Garamond" pitchFamily="18" charset="0"/>
              </a:rPr>
              <a:t>S</a:t>
            </a:r>
            <a:r>
              <a:rPr lang="cs-CZ" sz="2800" dirty="0" err="1" smtClean="0">
                <a:latin typeface="Garamond" pitchFamily="18" charset="0"/>
              </a:rPr>
              <a:t>pring</a:t>
            </a:r>
            <a:r>
              <a:rPr lang="cs-CZ" sz="2800" dirty="0" smtClean="0">
                <a:latin typeface="Garamond" pitchFamily="18" charset="0"/>
              </a:rPr>
              <a:t> 1915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Allied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Powers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prepared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operation</a:t>
            </a:r>
            <a:r>
              <a:rPr lang="cs-CZ" sz="2800" b="1" dirty="0" smtClean="0">
                <a:latin typeface="Garamond" pitchFamily="18" charset="0"/>
              </a:rPr>
              <a:t> in Gallipoli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Turkey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British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troops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command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Winston Churchill</a:t>
            </a:r>
            <a:r>
              <a:rPr lang="cs-CZ" sz="2800" dirty="0" smtClean="0">
                <a:latin typeface="Garamond" pitchFamily="18" charset="0"/>
              </a:rPr>
              <a:t>, but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operation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successful</a:t>
            </a:r>
            <a:endParaRPr lang="cs-CZ" sz="28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Garamond" pitchFamily="18" charset="0"/>
              </a:rPr>
              <a:t>T</a:t>
            </a:r>
            <a:r>
              <a:rPr lang="cs-CZ" sz="2800" dirty="0" err="1" smtClean="0">
                <a:latin typeface="Garamond" pitchFamily="18" charset="0"/>
              </a:rPr>
              <a:t>hen</a:t>
            </a:r>
            <a:r>
              <a:rPr lang="cs-CZ" sz="2800" dirty="0" smtClean="0">
                <a:latin typeface="Garamond" pitchFamily="18" charset="0"/>
              </a:rPr>
              <a:t> in 1916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Macedonian</a:t>
            </a:r>
            <a:r>
              <a:rPr lang="cs-CZ" sz="2800" dirty="0" smtClean="0">
                <a:latin typeface="Garamond" pitchFamily="18" charset="0"/>
              </a:rPr>
              <a:t> Front in </a:t>
            </a:r>
            <a:r>
              <a:rPr lang="cs-CZ" sz="2800" dirty="0" err="1" smtClean="0">
                <a:latin typeface="Garamond" pitchFamily="18" charset="0"/>
              </a:rPr>
              <a:t>Greece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opened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Garamond" pitchFamily="18" charset="0"/>
              </a:rPr>
              <a:t>T</a:t>
            </a:r>
            <a:r>
              <a:rPr lang="cs-CZ" sz="2800" dirty="0" err="1" smtClean="0">
                <a:latin typeface="Garamond" pitchFamily="18" charset="0"/>
              </a:rPr>
              <a:t>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Bulgarians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defeated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September</a:t>
            </a:r>
            <a:r>
              <a:rPr lang="cs-CZ" sz="2800" dirty="0" smtClean="0">
                <a:latin typeface="Garamond" pitchFamily="18" charset="0"/>
              </a:rPr>
              <a:t> 1918</a:t>
            </a:r>
          </a:p>
          <a:p>
            <a:pPr algn="just"/>
            <a:endParaRPr lang="cs-CZ" dirty="0" smtClean="0">
              <a:latin typeface="Garamond" panose="02020404030301010803" pitchFamily="18" charset="0"/>
            </a:endParaRPr>
          </a:p>
          <a:p>
            <a:pPr algn="just"/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1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Western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24744"/>
            <a:ext cx="9144000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according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so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Schlieffen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Plan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designed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attack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quickly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through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neutral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Belgium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because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breaking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Belgic</a:t>
            </a:r>
            <a:r>
              <a:rPr lang="cs-CZ" dirty="0" smtClean="0">
                <a:latin typeface="Garamond" pitchFamily="18" charset="0"/>
              </a:rPr>
              <a:t> neutrality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stopped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First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Marne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1914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offensive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changed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trench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warfare</a:t>
            </a:r>
            <a:endParaRPr lang="cs-CZ" i="1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1915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second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Ypres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chlorine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gas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15 </a:t>
            </a:r>
            <a:r>
              <a:rPr lang="cs-CZ" dirty="0" err="1" smtClean="0">
                <a:latin typeface="Garamond" pitchFamily="18" charset="0"/>
              </a:rPr>
              <a:t>thousands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poisoned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F</a:t>
            </a:r>
            <a:r>
              <a:rPr lang="cs-CZ" dirty="0" err="1" smtClean="0">
                <a:latin typeface="Garamond" pitchFamily="18" charset="0"/>
              </a:rPr>
              <a:t>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February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1916 – </a:t>
            </a:r>
            <a:r>
              <a:rPr lang="cs-CZ" dirty="0" err="1" smtClean="0">
                <a:latin typeface="Garamond" pitchFamily="18" charset="0"/>
              </a:rPr>
              <a:t>bloody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Verdun</a:t>
            </a:r>
            <a:r>
              <a:rPr lang="cs-CZ" dirty="0" smtClean="0">
                <a:latin typeface="Garamond" pitchFamily="18" charset="0"/>
              </a:rPr>
              <a:t> – 600 </a:t>
            </a:r>
            <a:r>
              <a:rPr lang="cs-CZ" dirty="0" err="1" smtClean="0">
                <a:latin typeface="Garamond" pitchFamily="18" charset="0"/>
              </a:rPr>
              <a:t>thousands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casualties</a:t>
            </a:r>
            <a:r>
              <a:rPr lang="cs-CZ" dirty="0" smtClean="0">
                <a:latin typeface="Garamond" pitchFamily="18" charset="0"/>
              </a:rPr>
              <a:t>,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F</a:t>
            </a:r>
            <a:r>
              <a:rPr lang="cs-CZ" dirty="0" err="1" smtClean="0">
                <a:latin typeface="Garamond" pitchFamily="18" charset="0"/>
              </a:rPr>
              <a:t>rom</a:t>
            </a:r>
            <a:r>
              <a:rPr lang="cs-CZ" dirty="0" smtClean="0">
                <a:latin typeface="Garamond" pitchFamily="18" charset="0"/>
              </a:rPr>
              <a:t> July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1916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Somme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cs-CZ" dirty="0" err="1" smtClean="0">
                <a:latin typeface="Garamond" pitchFamily="18" charset="0"/>
              </a:rPr>
              <a:t>totally</a:t>
            </a:r>
            <a:r>
              <a:rPr lang="cs-CZ" dirty="0" smtClean="0">
                <a:latin typeface="Garamond" pitchFamily="18" charset="0"/>
              </a:rPr>
              <a:t> 1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casualties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British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invention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tanks</a:t>
            </a:r>
            <a:endParaRPr lang="cs-CZ" i="1" dirty="0" smtClean="0">
              <a:latin typeface="Garamond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82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latin typeface="Garamond" pitchFamily="18" charset="0"/>
              </a:rPr>
              <a:t>Western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5589240"/>
            <a:ext cx="3520440" cy="86409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Second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Ypres</a:t>
            </a:r>
            <a:endParaRPr lang="cs-CZ" sz="2800" dirty="0" smtClean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178808" y="5589240"/>
            <a:ext cx="3520440" cy="86409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Somme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10" name="Zástupný symbol pro obsah 9" descr="fww082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664296" cy="3783300"/>
          </a:xfrm>
        </p:spPr>
      </p:pic>
      <p:pic>
        <p:nvPicPr>
          <p:cNvPr id="12" name="Zástupný symbol pro obsah 11" descr="Battle-of-the-Somm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3521075" cy="2635776"/>
          </a:xfrm>
        </p:spPr>
      </p:pic>
    </p:spTree>
    <p:extLst>
      <p:ext uri="{BB962C8B-B14F-4D97-AF65-F5344CB8AC3E}">
        <p14:creationId xmlns:p14="http://schemas.microsoft.com/office/powerpoint/2010/main" val="65171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Eastern</a:t>
            </a:r>
            <a:r>
              <a:rPr lang="cs-CZ" sz="2800" dirty="0" smtClean="0">
                <a:latin typeface="Garamond" pitchFamily="18" charset="0"/>
              </a:rPr>
              <a:t>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8892480" cy="58326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Garamond" pitchFamily="18" charset="0"/>
              </a:rPr>
              <a:t>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east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Russia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attacked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East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Prussia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defeated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German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army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series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colectively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known</a:t>
            </a:r>
            <a:r>
              <a:rPr lang="cs-CZ" sz="2800" dirty="0" smtClean="0">
                <a:latin typeface="Garamond" pitchFamily="18" charset="0"/>
              </a:rPr>
              <a:t> as </a:t>
            </a:r>
            <a:r>
              <a:rPr lang="cs-CZ" sz="2800" dirty="0" err="1" smtClean="0">
                <a:latin typeface="Garamond" pitchFamily="18" charset="0"/>
              </a:rPr>
              <a:t>t</a:t>
            </a:r>
            <a:r>
              <a:rPr lang="cs-CZ" sz="2800" b="1" dirty="0" err="1" smtClean="0">
                <a:latin typeface="Garamond" pitchFamily="18" charset="0"/>
              </a:rPr>
              <a:t>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Battle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of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Tannenberg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in August 1914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Garamond" pitchFamily="18" charset="0"/>
              </a:rPr>
              <a:t>Already</a:t>
            </a:r>
            <a:r>
              <a:rPr lang="cs-CZ" sz="2800" dirty="0" smtClean="0">
                <a:latin typeface="Garamond" pitchFamily="18" charset="0"/>
              </a:rPr>
              <a:t> in 1914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Company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Russian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Army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Legions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originally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living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Russia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prisoners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volunteers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Garamond" pitchFamily="18" charset="0"/>
              </a:rPr>
              <a:t>summer</a:t>
            </a:r>
            <a:r>
              <a:rPr lang="cs-CZ" sz="2800" dirty="0" smtClean="0">
                <a:latin typeface="Garamond" pitchFamily="18" charset="0"/>
              </a:rPr>
              <a:t> 1916 – </a:t>
            </a:r>
            <a:r>
              <a:rPr lang="cs-CZ" sz="2800" dirty="0" err="1" smtClean="0">
                <a:latin typeface="Garamond" pitchFamily="18" charset="0"/>
              </a:rPr>
              <a:t>so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called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Brusilov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offensive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Garamond" pitchFamily="18" charset="0"/>
              </a:rPr>
              <a:t>1917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Czechoslovak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Corps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Russia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38,000 to 70,000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men</a:t>
            </a:r>
            <a:endParaRPr lang="cs-CZ" sz="28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Garamond" pitchFamily="18" charset="0"/>
              </a:rPr>
              <a:t>T</a:t>
            </a:r>
            <a:r>
              <a:rPr lang="cs-CZ" sz="2800" dirty="0" err="1" smtClean="0">
                <a:latin typeface="Garamond" pitchFamily="18" charset="0"/>
              </a:rPr>
              <a:t>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more </a:t>
            </a:r>
            <a:r>
              <a:rPr lang="cs-CZ" sz="2800" dirty="0" err="1" smtClean="0">
                <a:latin typeface="Garamond" pitchFamily="18" charset="0"/>
              </a:rPr>
              <a:t>succesful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Austria-Hungary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Galicia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today</a:t>
            </a:r>
            <a:r>
              <a:rPr lang="cs-CZ" sz="2800" dirty="0" smtClean="0">
                <a:latin typeface="Garamond" pitchFamily="18" charset="0"/>
              </a:rPr>
              <a:t> – western </a:t>
            </a:r>
            <a:r>
              <a:rPr lang="cs-CZ" sz="2800" dirty="0" err="1" smtClean="0">
                <a:latin typeface="Garamond" pitchFamily="18" charset="0"/>
              </a:rPr>
              <a:t>Ukraine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Garamond" pitchFamily="18" charset="0"/>
              </a:rPr>
              <a:t>Russia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occupied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parts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Galicia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Bukovina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Garamond" pitchFamily="18" charset="0"/>
              </a:rPr>
              <a:t>July</a:t>
            </a:r>
            <a:r>
              <a:rPr lang="cs-CZ" sz="2800" dirty="0" smtClean="0">
                <a:latin typeface="Garamond" pitchFamily="18" charset="0"/>
              </a:rPr>
              <a:t> 1917 – </a:t>
            </a:r>
            <a:r>
              <a:rPr lang="cs-CZ" sz="2800" dirty="0" err="1" smtClean="0">
                <a:latin typeface="Garamond" pitchFamily="18" charset="0"/>
              </a:rPr>
              <a:t>so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called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Kerensky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offensive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Battle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of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Zborov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(</a:t>
            </a:r>
            <a:r>
              <a:rPr lang="cs-CZ" sz="2800" dirty="0" err="1" smtClean="0">
                <a:latin typeface="Garamond" pitchFamily="18" charset="0"/>
              </a:rPr>
              <a:t>Galicia</a:t>
            </a:r>
            <a:r>
              <a:rPr lang="cs-CZ" sz="2800" dirty="0" smtClean="0">
                <a:latin typeface="Garamond" pitchFamily="18" charset="0"/>
              </a:rPr>
              <a:t>) – </a:t>
            </a:r>
            <a:r>
              <a:rPr lang="cs-CZ" sz="2800" dirty="0" err="1" smtClean="0">
                <a:latin typeface="Garamond" pitchFamily="18" charset="0"/>
              </a:rPr>
              <a:t>Czechoslovak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Legions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over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offensive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unsuccesfull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for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Russians</a:t>
            </a:r>
            <a:endParaRPr lang="cs-CZ" sz="2800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Russian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Revolutions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Czechoslovak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Legions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fighting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against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bolsheviks</a:t>
            </a:r>
            <a:endParaRPr lang="cs-CZ" sz="2800" dirty="0" smtClean="0">
              <a:latin typeface="Garamond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87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Italian</a:t>
            </a:r>
            <a:r>
              <a:rPr lang="cs-CZ" sz="2800" dirty="0" smtClean="0">
                <a:latin typeface="Garamond" pitchFamily="18" charset="0"/>
              </a:rPr>
              <a:t> Front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8964488" cy="54750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Italy </a:t>
            </a:r>
            <a:r>
              <a:rPr lang="cs-CZ" dirty="0" err="1" smtClean="0">
                <a:latin typeface="Garamond" pitchFamily="18" charset="0"/>
              </a:rPr>
              <a:t>entered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1915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promised</a:t>
            </a:r>
            <a:r>
              <a:rPr lang="cs-CZ" dirty="0" smtClean="0">
                <a:latin typeface="Garamond" pitchFamily="18" charset="0"/>
              </a:rPr>
              <a:t> to Italy </a:t>
            </a:r>
            <a:r>
              <a:rPr lang="cs-CZ" dirty="0" err="1" smtClean="0">
                <a:latin typeface="Garamond" pitchFamily="18" charset="0"/>
              </a:rPr>
              <a:t>Istria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Trieste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Dalmacia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Trentino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Austro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provinces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Italy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>
                <a:latin typeface="Garamond" pitchFamily="18" charset="0"/>
              </a:rPr>
              <a:t>B</a:t>
            </a:r>
            <a:r>
              <a:rPr lang="cs-CZ" dirty="0" smtClean="0">
                <a:latin typeface="Garamond" pitchFamily="18" charset="0"/>
              </a:rPr>
              <a:t>ut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Italians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not very </a:t>
            </a:r>
            <a:r>
              <a:rPr lang="cs-CZ" dirty="0" err="1" smtClean="0">
                <a:latin typeface="Garamond" pitchFamily="18" charset="0"/>
              </a:rPr>
              <a:t>succesful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offensives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Isonzo</a:t>
            </a:r>
            <a:r>
              <a:rPr lang="cs-CZ" b="1" dirty="0" smtClean="0">
                <a:latin typeface="Garamond" pitchFamily="18" charset="0"/>
              </a:rPr>
              <a:t> River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repelled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Austro-Hungarians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1917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Caporetto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Italian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Austro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front line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broken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through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usage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poison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gas</a:t>
            </a:r>
            <a:r>
              <a:rPr lang="cs-CZ" dirty="0" smtClean="0">
                <a:latin typeface="Garamond" pitchFamily="18" charset="0"/>
              </a:rPr>
              <a:t> 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D</a:t>
            </a:r>
            <a:r>
              <a:rPr lang="cs-CZ" dirty="0" err="1" smtClean="0">
                <a:latin typeface="Garamond" pitchFamily="18" charset="0"/>
              </a:rPr>
              <a:t>uring</a:t>
            </a:r>
            <a:r>
              <a:rPr lang="cs-CZ" dirty="0" smtClean="0">
                <a:latin typeface="Garamond" pitchFamily="18" charset="0"/>
              </a:rPr>
              <a:t> 1916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front </a:t>
            </a:r>
            <a:r>
              <a:rPr lang="cs-CZ" dirty="0" err="1" smtClean="0">
                <a:latin typeface="Garamond" pitchFamily="18" charset="0"/>
              </a:rPr>
              <a:t>stabilized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Piave</a:t>
            </a:r>
            <a:r>
              <a:rPr lang="cs-CZ" dirty="0" smtClean="0">
                <a:latin typeface="Garamond" pitchFamily="18" charset="0"/>
              </a:rPr>
              <a:t> River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1918 – June 1918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Piave</a:t>
            </a:r>
            <a:r>
              <a:rPr lang="cs-CZ" b="1" dirty="0" smtClean="0">
                <a:latin typeface="Garamond" pitchFamily="18" charset="0"/>
              </a:rPr>
              <a:t> River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participation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Legions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Austro-Hungarians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Vittorio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Veneto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participation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dirty="0" smtClean="0">
              <a:latin typeface="Garamond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21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Final</a:t>
            </a:r>
            <a:r>
              <a:rPr lang="cs-CZ" sz="2800" dirty="0" smtClean="0">
                <a:latin typeface="Garamond" pitchFamily="18" charset="0"/>
              </a:rPr>
              <a:t> Period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36496" cy="59492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A</a:t>
            </a:r>
            <a:r>
              <a:rPr lang="cs-CZ" dirty="0" err="1" smtClean="0">
                <a:latin typeface="Garamond" pitchFamily="18" charset="0"/>
              </a:rPr>
              <a:t>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revolutions</a:t>
            </a:r>
            <a:r>
              <a:rPr lang="cs-CZ" dirty="0" smtClean="0">
                <a:latin typeface="Garamond" pitchFamily="18" charset="0"/>
              </a:rPr>
              <a:t> in 1917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separate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b="1" dirty="0" smtClean="0">
                <a:latin typeface="Garamond" pitchFamily="18" charset="0"/>
              </a:rPr>
              <a:t>Brest </a:t>
            </a:r>
            <a:r>
              <a:rPr lang="cs-CZ" b="1" dirty="0" err="1" smtClean="0">
                <a:latin typeface="Garamond" pitchFamily="18" charset="0"/>
              </a:rPr>
              <a:t>Litevski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1918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exhaustion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sources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armies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real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lack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labour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participation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women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1917 – USA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originally</a:t>
            </a:r>
            <a:r>
              <a:rPr lang="cs-CZ" dirty="0" smtClean="0">
                <a:latin typeface="Garamond" pitchFamily="18" charset="0"/>
              </a:rPr>
              <a:t> USA </a:t>
            </a:r>
            <a:r>
              <a:rPr lang="cs-CZ" dirty="0" err="1" smtClean="0">
                <a:latin typeface="Garamond" pitchFamily="18" charset="0"/>
              </a:rPr>
              <a:t>persued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non-</a:t>
            </a:r>
            <a:r>
              <a:rPr lang="cs-CZ" dirty="0" err="1" smtClean="0">
                <a:latin typeface="Garamond" pitchFamily="18" charset="0"/>
              </a:rPr>
              <a:t>interventions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submarines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several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times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merchant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ships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ships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American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passengers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formally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member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self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styled</a:t>
            </a:r>
            <a:r>
              <a:rPr lang="cs-CZ" dirty="0" smtClean="0">
                <a:latin typeface="Garamond" pitchFamily="18" charset="0"/>
              </a:rPr>
              <a:t> "</a:t>
            </a:r>
            <a:r>
              <a:rPr lang="cs-CZ" dirty="0" err="1" smtClean="0">
                <a:latin typeface="Garamond" pitchFamily="18" charset="0"/>
              </a:rPr>
              <a:t>Associated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"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American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offensive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summer</a:t>
            </a:r>
            <a:r>
              <a:rPr lang="cs-CZ" dirty="0" smtClean="0">
                <a:latin typeface="Garamond" pitchFamily="18" charset="0"/>
              </a:rPr>
              <a:t> 1918 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collapsed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quickly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On  </a:t>
            </a:r>
            <a:r>
              <a:rPr lang="cs-CZ" b="1" dirty="0" err="1" smtClean="0">
                <a:latin typeface="Garamond" pitchFamily="18" charset="0"/>
              </a:rPr>
              <a:t>November</a:t>
            </a:r>
            <a:r>
              <a:rPr lang="cs-CZ" b="1" dirty="0" smtClean="0">
                <a:latin typeface="Garamond" pitchFamily="18" charset="0"/>
              </a:rPr>
              <a:t> 3, 1918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–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sent</a:t>
            </a:r>
            <a:r>
              <a:rPr lang="cs-CZ" dirty="0" smtClean="0">
                <a:latin typeface="Garamond" pitchFamily="18" charset="0"/>
              </a:rPr>
              <a:t> a flag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truce to </a:t>
            </a:r>
            <a:r>
              <a:rPr lang="cs-CZ" dirty="0" err="1" smtClean="0">
                <a:latin typeface="Garamond" pitchFamily="18" charset="0"/>
              </a:rPr>
              <a:t>ask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Austira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signed</a:t>
            </a:r>
            <a:r>
              <a:rPr lang="cs-CZ" dirty="0" smtClean="0">
                <a:latin typeface="Garamond" pitchFamily="18" charset="0"/>
              </a:rPr>
              <a:t> in Vila </a:t>
            </a:r>
            <a:r>
              <a:rPr lang="cs-CZ" dirty="0" err="1" smtClean="0">
                <a:latin typeface="Garamond" pitchFamily="18" charset="0"/>
              </a:rPr>
              <a:t>Giusti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Padua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>
                <a:latin typeface="Garamond" pitchFamily="18" charset="0"/>
              </a:rPr>
              <a:t>O</a:t>
            </a:r>
            <a:r>
              <a:rPr lang="cs-CZ" dirty="0" smtClean="0">
                <a:latin typeface="Garamond" pitchFamily="18" charset="0"/>
              </a:rPr>
              <a:t>n  </a:t>
            </a:r>
            <a:r>
              <a:rPr lang="cs-CZ" b="1" dirty="0" err="1" smtClean="0">
                <a:latin typeface="Garamond" pitchFamily="18" charset="0"/>
              </a:rPr>
              <a:t>November</a:t>
            </a:r>
            <a:r>
              <a:rPr lang="cs-CZ" b="1" dirty="0" smtClean="0">
                <a:latin typeface="Garamond" pitchFamily="18" charset="0"/>
              </a:rPr>
              <a:t> 11, 1918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signed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railroad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carriage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Compiègne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Garamond" pitchFamily="18" charset="0"/>
              </a:rPr>
              <a:t>A</a:t>
            </a:r>
            <a:r>
              <a:rPr lang="cs-CZ" b="1" dirty="0" smtClean="0">
                <a:latin typeface="Garamond" pitchFamily="18" charset="0"/>
              </a:rPr>
              <a:t>t 11 a.m. on  </a:t>
            </a:r>
            <a:r>
              <a:rPr lang="cs-CZ" b="1" dirty="0" err="1" smtClean="0">
                <a:latin typeface="Garamond" pitchFamily="18" charset="0"/>
              </a:rPr>
              <a:t>November</a:t>
            </a:r>
            <a:r>
              <a:rPr lang="cs-CZ" b="1" dirty="0" smtClean="0">
                <a:latin typeface="Garamond" pitchFamily="18" charset="0"/>
              </a:rPr>
              <a:t> 11, 1918 a </a:t>
            </a:r>
            <a:r>
              <a:rPr lang="cs-CZ" b="1" dirty="0" err="1" smtClean="0">
                <a:latin typeface="Garamond" pitchFamily="18" charset="0"/>
              </a:rPr>
              <a:t>ceasefire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came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into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effect</a:t>
            </a:r>
            <a:endParaRPr lang="cs-CZ" dirty="0" smtClean="0">
              <a:latin typeface="Garamond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212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902" y="248032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Results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WWI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64704"/>
            <a:ext cx="8208912" cy="609329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cs-CZ" sz="2900" b="1" dirty="0" err="1" smtClean="0">
                <a:latin typeface="Garamond" pitchFamily="18" charset="0"/>
              </a:rPr>
              <a:t>Casualties</a:t>
            </a:r>
            <a:r>
              <a:rPr lang="cs-CZ" sz="2900" b="1" dirty="0" smtClean="0">
                <a:latin typeface="Garamond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v"/>
            </a:pPr>
            <a:r>
              <a:rPr lang="cs-CZ" sz="2900" dirty="0" smtClean="0">
                <a:latin typeface="Garamond" pitchFamily="18" charset="0"/>
              </a:rPr>
              <a:t>10 </a:t>
            </a:r>
            <a:r>
              <a:rPr lang="cs-CZ" sz="2900" dirty="0" err="1" smtClean="0">
                <a:latin typeface="Garamond" pitchFamily="18" charset="0"/>
              </a:rPr>
              <a:t>million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soldiers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died</a:t>
            </a:r>
            <a:endParaRPr lang="cs-CZ" sz="2900" dirty="0" smtClean="0">
              <a:latin typeface="Garamond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cs-CZ" sz="2900" dirty="0" smtClean="0">
                <a:latin typeface="Garamond" pitchFamily="18" charset="0"/>
              </a:rPr>
              <a:t>7 </a:t>
            </a:r>
            <a:r>
              <a:rPr lang="cs-CZ" sz="2900" dirty="0" err="1" smtClean="0">
                <a:latin typeface="Garamond" pitchFamily="18" charset="0"/>
              </a:rPr>
              <a:t>million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civilians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died</a:t>
            </a:r>
            <a:endParaRPr lang="cs-CZ" sz="2900" dirty="0" smtClean="0">
              <a:latin typeface="Garamond" pitchFamily="18" charset="0"/>
            </a:endParaRPr>
          </a:p>
          <a:p>
            <a:pPr lvl="0" algn="just">
              <a:buNone/>
            </a:pPr>
            <a:endParaRPr lang="cs-CZ" sz="2900" b="1" dirty="0" smtClean="0">
              <a:latin typeface="Garamond" pitchFamily="18" charset="0"/>
            </a:endParaRPr>
          </a:p>
          <a:p>
            <a:pPr lvl="0" algn="just">
              <a:buNone/>
            </a:pPr>
            <a:r>
              <a:rPr lang="cs-CZ" sz="2900" b="1" dirty="0" err="1" smtClean="0">
                <a:latin typeface="Garamond" pitchFamily="18" charset="0"/>
              </a:rPr>
              <a:t>The</a:t>
            </a:r>
            <a:r>
              <a:rPr lang="cs-CZ" sz="2900" b="1" dirty="0" smtClean="0">
                <a:latin typeface="Garamond" pitchFamily="18" charset="0"/>
              </a:rPr>
              <a:t> map </a:t>
            </a:r>
            <a:r>
              <a:rPr lang="cs-CZ" sz="2900" b="1" dirty="0" err="1" smtClean="0">
                <a:latin typeface="Garamond" pitchFamily="18" charset="0"/>
              </a:rPr>
              <a:t>of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Europe</a:t>
            </a:r>
            <a:r>
              <a:rPr lang="cs-CZ" sz="2900" b="1" dirty="0" smtClean="0">
                <a:latin typeface="Garamond" pitchFamily="18" charset="0"/>
              </a:rPr>
              <a:t> has </a:t>
            </a:r>
            <a:r>
              <a:rPr lang="cs-CZ" sz="2900" b="1" dirty="0" err="1" smtClean="0">
                <a:latin typeface="Garamond" pitchFamily="18" charset="0"/>
              </a:rPr>
              <a:t>changed</a:t>
            </a:r>
            <a:r>
              <a:rPr lang="cs-CZ" sz="2900" b="1" dirty="0" smtClean="0">
                <a:latin typeface="Garamond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v"/>
            </a:pPr>
            <a:r>
              <a:rPr lang="cs-CZ" sz="2900" b="1" dirty="0" err="1" smtClean="0">
                <a:latin typeface="Garamond" pitchFamily="18" charset="0"/>
              </a:rPr>
              <a:t>dissolution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of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four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monarchies</a:t>
            </a:r>
            <a:r>
              <a:rPr lang="cs-CZ" sz="2900" dirty="0" smtClean="0">
                <a:latin typeface="Garamond" pitchFamily="18" charset="0"/>
              </a:rPr>
              <a:t> (</a:t>
            </a:r>
            <a:r>
              <a:rPr lang="cs-CZ" sz="2900" dirty="0" err="1" smtClean="0">
                <a:latin typeface="Garamond" pitchFamily="18" charset="0"/>
              </a:rPr>
              <a:t>Russia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r>
              <a:rPr lang="cs-CZ" sz="2900" dirty="0" smtClean="0">
                <a:latin typeface="Garamond" pitchFamily="18" charset="0"/>
              </a:rPr>
              <a:t>-</a:t>
            </a:r>
            <a:r>
              <a:rPr lang="cs-CZ" sz="2900" dirty="0" err="1" smtClean="0">
                <a:latin typeface="Garamond" pitchFamily="18" charset="0"/>
              </a:rPr>
              <a:t>Hungary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German</a:t>
            </a:r>
            <a:r>
              <a:rPr lang="cs-CZ" sz="2900" dirty="0" smtClean="0">
                <a:latin typeface="Garamond" pitchFamily="18" charset="0"/>
              </a:rPr>
              <a:t> Empire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Ottoman</a:t>
            </a:r>
            <a:r>
              <a:rPr lang="cs-CZ" sz="2900" dirty="0" smtClean="0">
                <a:latin typeface="Garamond" pitchFamily="18" charset="0"/>
              </a:rPr>
              <a:t> Empire)</a:t>
            </a:r>
          </a:p>
          <a:p>
            <a:pPr lvl="0" algn="just"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after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dissolution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r>
              <a:rPr lang="cs-CZ" sz="2900" dirty="0" smtClean="0">
                <a:latin typeface="Garamond" pitchFamily="18" charset="0"/>
              </a:rPr>
              <a:t>-</a:t>
            </a:r>
            <a:r>
              <a:rPr lang="cs-CZ" sz="2900" dirty="0" err="1" smtClean="0">
                <a:latin typeface="Garamond" pitchFamily="18" charset="0"/>
              </a:rPr>
              <a:t>Hungary</a:t>
            </a:r>
            <a:r>
              <a:rPr lang="cs-CZ" sz="2900" dirty="0" smtClean="0">
                <a:latin typeface="Garamond" pitchFamily="18" charset="0"/>
              </a:rPr>
              <a:t>: </a:t>
            </a:r>
            <a:r>
              <a:rPr lang="cs-CZ" sz="2900" b="1" dirty="0" err="1" smtClean="0">
                <a:latin typeface="Garamond" pitchFamily="18" charset="0"/>
              </a:rPr>
              <a:t>constitution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of</a:t>
            </a:r>
            <a:r>
              <a:rPr lang="cs-CZ" sz="2900" b="1" dirty="0" smtClean="0">
                <a:latin typeface="Garamond" pitchFamily="18" charset="0"/>
              </a:rPr>
              <a:t> 5 </a:t>
            </a:r>
            <a:r>
              <a:rPr lang="cs-CZ" sz="2900" b="1" dirty="0" err="1" smtClean="0">
                <a:latin typeface="Garamond" pitchFamily="18" charset="0"/>
              </a:rPr>
              <a:t>new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states</a:t>
            </a:r>
            <a:r>
              <a:rPr lang="cs-CZ" sz="2900" dirty="0" smtClean="0">
                <a:latin typeface="Garamond" pitchFamily="18" charset="0"/>
              </a:rPr>
              <a:t> (</a:t>
            </a:r>
            <a:r>
              <a:rPr lang="cs-CZ" sz="2900" dirty="0" err="1" smtClean="0">
                <a:latin typeface="Garamond" pitchFamily="18" charset="0"/>
              </a:rPr>
              <a:t>Austrian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Republic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Czechoslovakia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Hungary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Poland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Kingdom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Serbs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Croats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Slovenes</a:t>
            </a:r>
            <a:r>
              <a:rPr lang="cs-CZ" sz="2900" dirty="0" smtClean="0">
                <a:latin typeface="Garamond" pitchFamily="18" charset="0"/>
              </a:rPr>
              <a:t>)</a:t>
            </a:r>
          </a:p>
          <a:p>
            <a:pPr lvl="0" algn="just">
              <a:buFont typeface="Wingdings" pitchFamily="2" charset="2"/>
              <a:buChar char="v"/>
            </a:pPr>
            <a:r>
              <a:rPr lang="cs-CZ" sz="2900" b="1" dirty="0" err="1" smtClean="0">
                <a:latin typeface="Garamond" pitchFamily="18" charset="0"/>
              </a:rPr>
              <a:t>Latvia</a:t>
            </a:r>
            <a:r>
              <a:rPr lang="cs-CZ" sz="2900" b="1" dirty="0" smtClean="0">
                <a:latin typeface="Garamond" pitchFamily="18" charset="0"/>
              </a:rPr>
              <a:t>, </a:t>
            </a:r>
            <a:r>
              <a:rPr lang="cs-CZ" sz="2900" b="1" dirty="0" err="1" smtClean="0">
                <a:latin typeface="Garamond" pitchFamily="18" charset="0"/>
              </a:rPr>
              <a:t>Lithuania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and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Estonia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established</a:t>
            </a:r>
            <a:r>
              <a:rPr lang="cs-CZ" sz="2900" dirty="0" smtClean="0">
                <a:latin typeface="Garamond" pitchFamily="18" charset="0"/>
              </a:rPr>
              <a:t>, independent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unified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Poland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renewed</a:t>
            </a:r>
            <a:endParaRPr lang="cs-CZ" sz="2900" dirty="0" smtClean="0">
              <a:latin typeface="Garamond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cs-CZ" sz="2900" dirty="0" smtClean="0">
                <a:latin typeface="Garamond" pitchFamily="18" charset="0"/>
                <a:hlinkClick r:id="rId2"/>
              </a:rPr>
              <a:t>http://www.</a:t>
            </a:r>
            <a:r>
              <a:rPr lang="cs-CZ" sz="2900" dirty="0" err="1" smtClean="0">
                <a:latin typeface="Garamond" pitchFamily="18" charset="0"/>
                <a:hlinkClick r:id="rId2"/>
              </a:rPr>
              <a:t>the</a:t>
            </a:r>
            <a:r>
              <a:rPr lang="cs-CZ" sz="2900" dirty="0" smtClean="0">
                <a:latin typeface="Garamond" pitchFamily="18" charset="0"/>
                <a:hlinkClick r:id="rId2"/>
              </a:rPr>
              <a:t>-map-as-</a:t>
            </a:r>
            <a:r>
              <a:rPr lang="cs-CZ" sz="2900" dirty="0" err="1" smtClean="0">
                <a:latin typeface="Garamond" pitchFamily="18" charset="0"/>
                <a:hlinkClick r:id="rId2"/>
              </a:rPr>
              <a:t>history.com</a:t>
            </a:r>
            <a:r>
              <a:rPr lang="cs-CZ" sz="2900" dirty="0" smtClean="0">
                <a:latin typeface="Garamond" pitchFamily="18" charset="0"/>
                <a:hlinkClick r:id="rId2"/>
              </a:rPr>
              <a:t>/</a:t>
            </a:r>
            <a:r>
              <a:rPr lang="cs-CZ" sz="2900" dirty="0" err="1" smtClean="0">
                <a:latin typeface="Garamond" pitchFamily="18" charset="0"/>
                <a:hlinkClick r:id="rId2"/>
              </a:rPr>
              <a:t>demos</a:t>
            </a:r>
            <a:r>
              <a:rPr lang="cs-CZ" sz="2900" dirty="0" smtClean="0">
                <a:latin typeface="Garamond" pitchFamily="18" charset="0"/>
                <a:hlinkClick r:id="rId2"/>
              </a:rPr>
              <a:t>/tome03/index.</a:t>
            </a:r>
            <a:r>
              <a:rPr lang="cs-CZ" sz="2900" dirty="0" err="1" smtClean="0">
                <a:latin typeface="Garamond" pitchFamily="18" charset="0"/>
                <a:hlinkClick r:id="rId2"/>
              </a:rPr>
              <a:t>php</a:t>
            </a:r>
            <a:endParaRPr lang="cs-CZ" sz="2900" dirty="0" smtClean="0">
              <a:latin typeface="Garamond" pitchFamily="18" charset="0"/>
            </a:endParaRPr>
          </a:p>
          <a:p>
            <a:pPr lvl="0" algn="just">
              <a:buNone/>
            </a:pPr>
            <a:endParaRPr lang="cs-CZ" sz="2900" b="1" dirty="0" smtClean="0">
              <a:latin typeface="Garamond" pitchFamily="18" charset="0"/>
            </a:endParaRPr>
          </a:p>
          <a:p>
            <a:pPr lvl="0" algn="just">
              <a:buNone/>
            </a:pPr>
            <a:r>
              <a:rPr lang="cs-CZ" sz="2900" b="1" dirty="0" err="1" smtClean="0">
                <a:latin typeface="Garamond" pitchFamily="18" charset="0"/>
              </a:rPr>
              <a:t>Economic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changes</a:t>
            </a:r>
            <a:r>
              <a:rPr lang="cs-CZ" sz="2900" b="1" dirty="0" smtClean="0">
                <a:latin typeface="Garamond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Development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industry</a:t>
            </a:r>
            <a:r>
              <a:rPr lang="cs-CZ" sz="2900" dirty="0" smtClean="0">
                <a:latin typeface="Garamond" pitchFamily="18" charset="0"/>
              </a:rPr>
              <a:t> (iron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steel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textiles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etc</a:t>
            </a:r>
            <a:r>
              <a:rPr lang="cs-CZ" sz="2900" dirty="0" smtClean="0">
                <a:latin typeface="Garamond" pitchFamily="18" charset="0"/>
              </a:rPr>
              <a:t>.)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technologies</a:t>
            </a:r>
            <a:r>
              <a:rPr lang="cs-CZ" sz="2900" dirty="0" smtClean="0">
                <a:latin typeface="Garamond" pitchFamily="18" charset="0"/>
              </a:rPr>
              <a:t>(</a:t>
            </a:r>
            <a:r>
              <a:rPr lang="cs-CZ" sz="2900" dirty="0" err="1" smtClean="0">
                <a:latin typeface="Garamond" pitchFamily="18" charset="0"/>
              </a:rPr>
              <a:t>armament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industry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automobiles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aircrafts</a:t>
            </a:r>
            <a:r>
              <a:rPr lang="cs-CZ" sz="2900" dirty="0" smtClean="0">
                <a:latin typeface="Garamond" pitchFamily="18" charset="0"/>
              </a:rPr>
              <a:t> …)</a:t>
            </a:r>
          </a:p>
          <a:p>
            <a:pPr lvl="0" algn="just"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Firstly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in many </a:t>
            </a:r>
            <a:r>
              <a:rPr lang="cs-CZ" sz="2900" dirty="0" err="1" smtClean="0">
                <a:latin typeface="Garamond" pitchFamily="18" charset="0"/>
              </a:rPr>
              <a:t>countries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war</a:t>
            </a:r>
            <a:r>
              <a:rPr lang="cs-CZ" sz="2900" dirty="0" smtClean="0">
                <a:latin typeface="Garamond" pitchFamily="18" charset="0"/>
              </a:rPr>
              <a:t> prosperity, </a:t>
            </a:r>
            <a:r>
              <a:rPr lang="cs-CZ" sz="2900" dirty="0" err="1" smtClean="0">
                <a:latin typeface="Garamond" pitchFamily="18" charset="0"/>
              </a:rPr>
              <a:t>later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economic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depresse</a:t>
            </a:r>
            <a:r>
              <a:rPr lang="cs-CZ" sz="2900" dirty="0" smtClean="0">
                <a:latin typeface="Garamond" pitchFamily="18" charset="0"/>
              </a:rPr>
              <a:t> </a:t>
            </a:r>
          </a:p>
          <a:p>
            <a:pPr algn="just">
              <a:buNone/>
            </a:pPr>
            <a:r>
              <a:rPr lang="cs-CZ" sz="2900" b="1" dirty="0" err="1" smtClean="0">
                <a:latin typeface="Garamond" pitchFamily="18" charset="0"/>
              </a:rPr>
              <a:t>Social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changes</a:t>
            </a:r>
            <a:r>
              <a:rPr lang="cs-CZ" sz="2900" b="1" dirty="0" smtClean="0">
                <a:latin typeface="Garamond" pitchFamily="18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Social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radicalism</a:t>
            </a:r>
            <a:r>
              <a:rPr lang="cs-CZ" sz="2900" dirty="0" smtClean="0">
                <a:latin typeface="Garamond" pitchFamily="18" charset="0"/>
              </a:rPr>
              <a:t> – </a:t>
            </a:r>
            <a:r>
              <a:rPr lang="cs-CZ" sz="2900" dirty="0" err="1" smtClean="0">
                <a:latin typeface="Garamond" pitchFamily="18" charset="0"/>
              </a:rPr>
              <a:t>rise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totalitarism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revaschism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etc</a:t>
            </a:r>
            <a:r>
              <a:rPr lang="cs-CZ" sz="2900" dirty="0" smtClean="0">
                <a:latin typeface="Garamond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 err="1" smtClean="0">
                <a:latin typeface="Garamond" pitchFamily="18" charset="0"/>
              </a:rPr>
              <a:t>Social</a:t>
            </a:r>
            <a:r>
              <a:rPr lang="cs-CZ" sz="2900" dirty="0" smtClean="0">
                <a:latin typeface="Garamond" pitchFamily="18" charset="0"/>
              </a:rPr>
              <a:t> status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women</a:t>
            </a:r>
            <a:r>
              <a:rPr lang="cs-CZ" sz="2900" dirty="0" smtClean="0">
                <a:latin typeface="Garamond" pitchFamily="18" charset="0"/>
              </a:rPr>
              <a:t> has </a:t>
            </a:r>
            <a:r>
              <a:rPr lang="cs-CZ" sz="2900" dirty="0" err="1" smtClean="0">
                <a:latin typeface="Garamond" pitchFamily="18" charset="0"/>
              </a:rPr>
              <a:t>changed</a:t>
            </a:r>
            <a:r>
              <a:rPr lang="cs-CZ" sz="2900" dirty="0" smtClean="0">
                <a:latin typeface="Garamond" pitchFamily="18" charset="0"/>
              </a:rPr>
              <a:t>(</a:t>
            </a:r>
            <a:r>
              <a:rPr lang="cs-CZ" sz="2900" dirty="0" err="1" smtClean="0">
                <a:latin typeface="Garamond" pitchFamily="18" charset="0"/>
              </a:rPr>
              <a:t>sufrage</a:t>
            </a:r>
            <a:r>
              <a:rPr lang="cs-CZ" sz="2900" dirty="0" smtClean="0">
                <a:latin typeface="Garamond" pitchFamily="18" charset="0"/>
              </a:rPr>
              <a:t>)</a:t>
            </a:r>
          </a:p>
          <a:p>
            <a:pPr algn="just">
              <a:buFont typeface="Wingdings" pitchFamily="2" charset="2"/>
              <a:buChar char="v"/>
            </a:pPr>
            <a:r>
              <a:rPr lang="cs-CZ" sz="2900" dirty="0" smtClean="0">
                <a:latin typeface="Garamond" pitchFamily="18" charset="0"/>
              </a:rPr>
              <a:t>Many </a:t>
            </a:r>
            <a:r>
              <a:rPr lang="cs-CZ" sz="2900" dirty="0" err="1" smtClean="0">
                <a:latin typeface="Garamond" pitchFamily="18" charset="0"/>
              </a:rPr>
              <a:t>veterans</a:t>
            </a:r>
            <a:r>
              <a:rPr lang="cs-CZ" sz="2900" dirty="0" smtClean="0">
                <a:latin typeface="Garamond" pitchFamily="18" charset="0"/>
              </a:rPr>
              <a:t> – </a:t>
            </a:r>
            <a:r>
              <a:rPr lang="cs-CZ" sz="2900" dirty="0" err="1" smtClean="0">
                <a:latin typeface="Garamond" pitchFamily="18" charset="0"/>
              </a:rPr>
              <a:t>problems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with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reintegration</a:t>
            </a:r>
            <a:endParaRPr lang="cs-CZ" sz="2900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22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892480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existing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1815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dissolved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I</a:t>
            </a:r>
            <a:r>
              <a:rPr lang="cs-CZ" dirty="0" err="1" smtClean="0">
                <a:latin typeface="Garamond" pitchFamily="18" charset="0"/>
              </a:rPr>
              <a:t>nstead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North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German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Commonwealth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constituted</a:t>
            </a:r>
            <a:r>
              <a:rPr lang="cs-CZ" dirty="0" smtClean="0">
                <a:latin typeface="Garamond" pitchFamily="18" charset="0"/>
              </a:rPr>
              <a:t> – 21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customs</a:t>
            </a:r>
            <a:r>
              <a:rPr lang="cs-CZ" dirty="0" smtClean="0">
                <a:latin typeface="Garamond" pitchFamily="18" charset="0"/>
              </a:rPr>
              <a:t> union,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currency</a:t>
            </a:r>
            <a:r>
              <a:rPr lang="cs-CZ" dirty="0" smtClean="0">
                <a:latin typeface="Garamond" pitchFamily="18" charset="0"/>
              </a:rPr>
              <a:t> and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step to </a:t>
            </a:r>
            <a:r>
              <a:rPr lang="cs-CZ" dirty="0" err="1" smtClean="0">
                <a:latin typeface="Garamond" pitchFamily="18" charset="0"/>
              </a:rPr>
              <a:t>unification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Prussian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Commonwealth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commander</a:t>
            </a:r>
            <a:r>
              <a:rPr lang="cs-CZ" dirty="0" smtClean="0">
                <a:latin typeface="Garamond" pitchFamily="18" charset="0"/>
              </a:rPr>
              <a:t>-in-</a:t>
            </a:r>
            <a:r>
              <a:rPr lang="cs-CZ" dirty="0" err="1" smtClean="0">
                <a:latin typeface="Garamond" pitchFamily="18" charset="0"/>
              </a:rPr>
              <a:t>chef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Prussia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provoked</a:t>
            </a:r>
            <a:r>
              <a:rPr lang="cs-CZ" dirty="0" smtClean="0">
                <a:latin typeface="Garamond" pitchFamily="18" charset="0"/>
              </a:rPr>
              <a:t> France to </a:t>
            </a:r>
            <a:r>
              <a:rPr lang="cs-CZ" dirty="0" err="1" smtClean="0">
                <a:latin typeface="Garamond" pitchFamily="18" charset="0"/>
              </a:rPr>
              <a:t>declare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Prussia</a:t>
            </a:r>
            <a:r>
              <a:rPr lang="cs-CZ" dirty="0" smtClean="0">
                <a:latin typeface="Garamond" pitchFamily="18" charset="0"/>
              </a:rPr>
              <a:t> in 1870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France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Sedan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1870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b="1" dirty="0" smtClean="0">
                <a:latin typeface="Garamond" pitchFamily="18" charset="0"/>
              </a:rPr>
              <a:t>Napoleon III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captured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Empire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proclamation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endParaRPr lang="cs-CZ" dirty="0" smtClean="0">
              <a:latin typeface="Garamond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Paris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besieged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1870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1871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1871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German</a:t>
            </a:r>
            <a:r>
              <a:rPr lang="cs-CZ" b="1" dirty="0" smtClean="0">
                <a:latin typeface="Garamond" pitchFamily="18" charset="0"/>
              </a:rPr>
              <a:t> Empire </a:t>
            </a:r>
            <a:r>
              <a:rPr lang="cs-CZ" b="1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proclaimed</a:t>
            </a:r>
            <a:r>
              <a:rPr lang="cs-CZ" b="1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6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6624736" cy="55780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Results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WWI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764704"/>
            <a:ext cx="7704856" cy="5907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16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Paris </a:t>
            </a:r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Conference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meeting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victors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following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end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aim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to set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terms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following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1918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took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place</a:t>
            </a:r>
            <a:r>
              <a:rPr lang="cs-CZ" dirty="0" smtClean="0">
                <a:latin typeface="Garamond" pitchFamily="18" charset="0"/>
              </a:rPr>
              <a:t> in Paris in 1919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involved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more </a:t>
            </a:r>
            <a:r>
              <a:rPr lang="cs-CZ" dirty="0" err="1" smtClean="0">
                <a:latin typeface="Garamond" pitchFamily="18" charset="0"/>
              </a:rPr>
              <a:t>than</a:t>
            </a:r>
            <a:r>
              <a:rPr lang="cs-CZ" dirty="0" smtClean="0">
                <a:latin typeface="Garamond" pitchFamily="18" charset="0"/>
              </a:rPr>
              <a:t> 32 </a:t>
            </a:r>
            <a:r>
              <a:rPr lang="cs-CZ" dirty="0" err="1" smtClean="0">
                <a:latin typeface="Garamond" pitchFamily="18" charset="0"/>
              </a:rPr>
              <a:t>countries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nationalities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met, </a:t>
            </a:r>
            <a:r>
              <a:rPr lang="cs-CZ" dirty="0" err="1" smtClean="0">
                <a:latin typeface="Garamond" pitchFamily="18" charset="0"/>
              </a:rPr>
              <a:t>discussed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various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developed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treaties</a:t>
            </a:r>
            <a:r>
              <a:rPr lang="cs-CZ" dirty="0" smtClean="0">
                <a:latin typeface="Garamond" pitchFamily="18" charset="0"/>
              </a:rPr>
              <a:t> ("Paris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Treaties</a:t>
            </a:r>
            <a:r>
              <a:rPr lang="cs-CZ" dirty="0" smtClean="0">
                <a:latin typeface="Garamond" pitchFamily="18" charset="0"/>
              </a:rPr>
              <a:t>")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post-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dirty="0" err="1">
                <a:latin typeface="Garamond" pitchFamily="18" charset="0"/>
              </a:rPr>
              <a:t>T</a:t>
            </a:r>
            <a:r>
              <a:rPr lang="cs-CZ" b="1" dirty="0" err="1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winning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France,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, USA, Italy, Japan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dirty="0" err="1">
                <a:latin typeface="Garamond" pitchFamily="18" charset="0"/>
              </a:rPr>
              <a:t>O</a:t>
            </a:r>
            <a:r>
              <a:rPr lang="cs-CZ" b="1" dirty="0" err="1" smtClean="0">
                <a:latin typeface="Garamond" pitchFamily="18" charset="0"/>
              </a:rPr>
              <a:t>ther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figthing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Belgium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British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dominiums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Croats</a:t>
            </a:r>
            <a:r>
              <a:rPr lang="cs-CZ" dirty="0" smtClean="0">
                <a:latin typeface="Garamond" pitchFamily="18" charset="0"/>
              </a:rPr>
              <a:t> and </a:t>
            </a:r>
            <a:r>
              <a:rPr lang="cs-CZ" dirty="0" err="1" smtClean="0">
                <a:latin typeface="Garamond" pitchFamily="18" charset="0"/>
              </a:rPr>
              <a:t>Slovenes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Romania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, Portugal and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non-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dirty="0" err="1">
                <a:latin typeface="Garamond" pitchFamily="18" charset="0"/>
              </a:rPr>
              <a:t>D</a:t>
            </a:r>
            <a:r>
              <a:rPr lang="cs-CZ" b="1" dirty="0" err="1" smtClean="0">
                <a:latin typeface="Garamond" pitchFamily="18" charset="0"/>
              </a:rPr>
              <a:t>efeated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Bulgaria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invited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Paris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bolshevik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781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504056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latin typeface="Garamond" pitchFamily="18" charset="0"/>
              </a:rPr>
              <a:t>Paris </a:t>
            </a:r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Conference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28184" y="3573016"/>
            <a:ext cx="2915816" cy="2880320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Big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Four</a:t>
            </a:r>
            <a:r>
              <a:rPr lang="cs-CZ" sz="2000" b="1" dirty="0" smtClean="0">
                <a:latin typeface="Garamond" pitchFamily="18" charset="0"/>
              </a:rPr>
              <a:t> – </a:t>
            </a:r>
          </a:p>
          <a:p>
            <a:pPr marL="0" indent="0">
              <a:buNone/>
            </a:pPr>
            <a:r>
              <a:rPr lang="cs-CZ" sz="2000" b="1" dirty="0" smtClean="0">
                <a:latin typeface="Garamond" pitchFamily="18" charset="0"/>
              </a:rPr>
              <a:t>David </a:t>
            </a:r>
            <a:r>
              <a:rPr lang="cs-CZ" sz="2000" b="1" dirty="0" err="1" smtClean="0">
                <a:latin typeface="Garamond" pitchFamily="18" charset="0"/>
              </a:rPr>
              <a:t>Lloyd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Geroge</a:t>
            </a:r>
            <a:r>
              <a:rPr lang="cs-CZ" sz="2000" b="1" dirty="0" smtClean="0">
                <a:latin typeface="Garamond" pitchFamily="18" charset="0"/>
              </a:rPr>
              <a:t> (GB), </a:t>
            </a:r>
          </a:p>
          <a:p>
            <a:pPr marL="0" indent="0">
              <a:buNone/>
            </a:pPr>
            <a:r>
              <a:rPr lang="cs-CZ" sz="2000" b="1" dirty="0" err="1" smtClean="0">
                <a:latin typeface="Garamond" pitchFamily="18" charset="0"/>
              </a:rPr>
              <a:t>Vittorio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Orlando</a:t>
            </a:r>
            <a:r>
              <a:rPr lang="cs-CZ" sz="2000" b="1" dirty="0" smtClean="0">
                <a:latin typeface="Garamond" pitchFamily="18" charset="0"/>
              </a:rPr>
              <a:t> (</a:t>
            </a:r>
            <a:r>
              <a:rPr lang="cs-CZ" sz="2000" b="1" dirty="0" err="1" smtClean="0">
                <a:latin typeface="Garamond" pitchFamily="18" charset="0"/>
              </a:rPr>
              <a:t>It</a:t>
            </a:r>
            <a:r>
              <a:rPr lang="cs-CZ" sz="2000" b="1" dirty="0" smtClean="0">
                <a:latin typeface="Garamond" pitchFamily="18" charset="0"/>
              </a:rPr>
              <a:t>), </a:t>
            </a:r>
            <a:r>
              <a:rPr lang="cs-CZ" sz="2000" b="1" dirty="0" err="1" smtClean="0">
                <a:latin typeface="Garamond" pitchFamily="18" charset="0"/>
              </a:rPr>
              <a:t>George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Clemencau</a:t>
            </a:r>
            <a:r>
              <a:rPr lang="cs-CZ" sz="2000" b="1" dirty="0" smtClean="0">
                <a:latin typeface="Garamond" pitchFamily="18" charset="0"/>
              </a:rPr>
              <a:t> (Fr), </a:t>
            </a:r>
            <a:r>
              <a:rPr lang="cs-CZ" sz="2000" b="1" dirty="0" err="1" smtClean="0">
                <a:latin typeface="Garamond" pitchFamily="18" charset="0"/>
              </a:rPr>
              <a:t>Woodrow</a:t>
            </a:r>
            <a:r>
              <a:rPr lang="cs-CZ" sz="2000" b="1" dirty="0" smtClean="0">
                <a:latin typeface="Garamond" pitchFamily="18" charset="0"/>
              </a:rPr>
              <a:t> Wilson (US) – </a:t>
            </a:r>
            <a:r>
              <a:rPr lang="cs-CZ" sz="2000" b="1" dirty="0" err="1" smtClean="0">
                <a:latin typeface="Garamond" pitchFamily="18" charset="0"/>
              </a:rPr>
              <a:t>from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left</a:t>
            </a:r>
            <a:r>
              <a:rPr lang="cs-CZ" sz="2000" b="1" dirty="0" smtClean="0">
                <a:latin typeface="Garamond" pitchFamily="18" charset="0"/>
              </a:rPr>
              <a:t> to </a:t>
            </a:r>
            <a:r>
              <a:rPr lang="cs-CZ" sz="2000" b="1" dirty="0" err="1" smtClean="0">
                <a:latin typeface="Garamond" pitchFamily="18" charset="0"/>
              </a:rPr>
              <a:t>right</a:t>
            </a:r>
            <a:endParaRPr lang="cs-CZ" sz="2000" b="1" dirty="0">
              <a:latin typeface="Garamond" pitchFamily="18" charset="0"/>
            </a:endParaRPr>
          </a:p>
        </p:txBody>
      </p:sp>
      <p:pic>
        <p:nvPicPr>
          <p:cNvPr id="6" name="Zástupný symbol pro obrázek 5" descr="781px-Big_fou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37" r="11637"/>
          <a:stretch>
            <a:fillRect/>
          </a:stretch>
        </p:blipFill>
        <p:spPr>
          <a:xfrm>
            <a:off x="611560" y="980728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388116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Treaties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7704856" cy="540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</a:pP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following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treaties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were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prepared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at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Paris </a:t>
            </a:r>
            <a:r>
              <a:rPr lang="cs-CZ" i="1" dirty="0" err="1" smtClean="0">
                <a:latin typeface="Garamond" pitchFamily="18" charset="0"/>
              </a:rPr>
              <a:t>Peace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Conference</a:t>
            </a:r>
            <a:r>
              <a:rPr lang="cs-CZ" i="1" dirty="0" smtClean="0">
                <a:latin typeface="Garamond" pitchFamily="18" charset="0"/>
              </a:rPr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err="1">
                <a:latin typeface="Garamond" pitchFamily="18" charset="0"/>
              </a:rPr>
              <a:t>T</a:t>
            </a:r>
            <a:r>
              <a:rPr lang="cs-CZ" b="1" dirty="0" err="1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Versailles</a:t>
            </a:r>
            <a:r>
              <a:rPr lang="cs-CZ" dirty="0" smtClean="0">
                <a:latin typeface="Garamond" pitchFamily="18" charset="0"/>
              </a:rPr>
              <a:t>, 1919, 28 June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Empire in </a:t>
            </a:r>
            <a:r>
              <a:rPr lang="cs-CZ" dirty="0" err="1" smtClean="0">
                <a:latin typeface="Garamond" pitchFamily="18" charset="0"/>
              </a:rPr>
              <a:t>Weimar</a:t>
            </a:r>
            <a:r>
              <a:rPr lang="cs-CZ" dirty="0" smtClean="0">
                <a:latin typeface="Garamond" pitchFamily="18" charset="0"/>
              </a:rPr>
              <a:t> Republic </a:t>
            </a:r>
            <a:r>
              <a:rPr lang="cs-CZ" dirty="0" err="1" smtClean="0">
                <a:latin typeface="Garamond" pitchFamily="18" charset="0"/>
              </a:rPr>
              <a:t>form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err="1">
                <a:latin typeface="Garamond" pitchFamily="18" charset="0"/>
              </a:rPr>
              <a:t>T</a:t>
            </a:r>
            <a:r>
              <a:rPr lang="cs-CZ" b="1" dirty="0" err="1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Saint-</a:t>
            </a:r>
            <a:r>
              <a:rPr lang="cs-CZ" b="1" dirty="0" err="1" smtClean="0">
                <a:latin typeface="Garamond" pitchFamily="18" charset="0"/>
              </a:rPr>
              <a:t>Germain</a:t>
            </a:r>
            <a:r>
              <a:rPr lang="cs-CZ" dirty="0" smtClean="0">
                <a:latin typeface="Garamond" pitchFamily="18" charset="0"/>
              </a:rPr>
              <a:t>, 10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err="1">
                <a:latin typeface="Garamond" pitchFamily="18" charset="0"/>
              </a:rPr>
              <a:t>T</a:t>
            </a:r>
            <a:r>
              <a:rPr lang="cs-CZ" b="1" dirty="0" err="1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Neuilly</a:t>
            </a:r>
            <a:r>
              <a:rPr lang="cs-CZ" dirty="0" smtClean="0">
                <a:latin typeface="Garamond" pitchFamily="18" charset="0"/>
              </a:rPr>
              <a:t>, 27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err="1">
                <a:latin typeface="Garamond" pitchFamily="18" charset="0"/>
              </a:rPr>
              <a:t>T</a:t>
            </a:r>
            <a:r>
              <a:rPr lang="cs-CZ" b="1" dirty="0" err="1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Trianon</a:t>
            </a:r>
            <a:r>
              <a:rPr lang="cs-CZ" dirty="0" smtClean="0">
                <a:latin typeface="Garamond" pitchFamily="18" charset="0"/>
              </a:rPr>
              <a:t>, 4 June 1920,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err="1">
                <a:latin typeface="Garamond" pitchFamily="18" charset="0"/>
              </a:rPr>
              <a:t>T</a:t>
            </a:r>
            <a:r>
              <a:rPr lang="cs-CZ" b="1" dirty="0" err="1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Sèvres</a:t>
            </a:r>
            <a:r>
              <a:rPr lang="cs-CZ" b="1" dirty="0" smtClean="0">
                <a:latin typeface="Garamond" pitchFamily="18" charset="0"/>
              </a:rPr>
              <a:t>, </a:t>
            </a:r>
            <a:r>
              <a:rPr lang="cs-CZ" dirty="0" smtClean="0">
                <a:latin typeface="Garamond" pitchFamily="18" charset="0"/>
              </a:rPr>
              <a:t>10 August 1920; </a:t>
            </a:r>
            <a:r>
              <a:rPr lang="cs-CZ" dirty="0" err="1" smtClean="0">
                <a:latin typeface="Garamond" pitchFamily="18" charset="0"/>
              </a:rPr>
              <a:t>subsequently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revised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Lausanne, 24 June 1923, (</a:t>
            </a:r>
            <a:r>
              <a:rPr lang="cs-CZ" dirty="0" err="1" smtClean="0">
                <a:latin typeface="Garamond" pitchFamily="18" charset="0"/>
              </a:rPr>
              <a:t>withTurkey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88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352928" cy="3456384"/>
          </a:xfrm>
        </p:spPr>
        <p:txBody>
          <a:bodyPr/>
          <a:lstStyle/>
          <a:p>
            <a:pPr algn="ctr"/>
            <a:r>
              <a:rPr lang="cs-CZ" sz="3600" dirty="0" err="1" smtClean="0">
                <a:latin typeface="Garamond" pitchFamily="18" charset="0"/>
              </a:rPr>
              <a:t>Central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>
                <a:latin typeface="Garamond" pitchFamily="18" charset="0"/>
              </a:rPr>
              <a:t>E</a:t>
            </a:r>
            <a:r>
              <a:rPr lang="cs-CZ" sz="3600" dirty="0" err="1" smtClean="0">
                <a:latin typeface="Garamond" pitchFamily="18" charset="0"/>
              </a:rPr>
              <a:t>urope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 smtClean="0">
                <a:latin typeface="Garamond" pitchFamily="18" charset="0"/>
              </a:rPr>
              <a:t>during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 smtClean="0">
                <a:latin typeface="Garamond" pitchFamily="18" charset="0"/>
              </a:rPr>
              <a:t>the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>
                <a:latin typeface="Garamond" pitchFamily="18" charset="0"/>
              </a:rPr>
              <a:t>I</a:t>
            </a:r>
            <a:r>
              <a:rPr lang="cs-CZ" sz="3600" dirty="0" err="1" smtClean="0">
                <a:latin typeface="Garamond" pitchFamily="18" charset="0"/>
              </a:rPr>
              <a:t>nterwar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>
                <a:latin typeface="Garamond" pitchFamily="18" charset="0"/>
              </a:rPr>
              <a:t>P</a:t>
            </a:r>
            <a:r>
              <a:rPr lang="cs-CZ" sz="3600" dirty="0" smtClean="0">
                <a:latin typeface="Garamond" pitchFamily="18" charset="0"/>
              </a:rPr>
              <a:t>eriod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517232"/>
            <a:ext cx="5114778" cy="1101248"/>
          </a:xfrm>
        </p:spPr>
        <p:txBody>
          <a:bodyPr/>
          <a:lstStyle/>
          <a:p>
            <a:endParaRPr lang="cs-CZ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latin typeface="Garamond" pitchFamily="18" charset="0"/>
              </a:rPr>
              <a:t>Czech </a:t>
            </a:r>
            <a:r>
              <a:rPr lang="cs-CZ" sz="2800" dirty="0" err="1">
                <a:latin typeface="Garamond" pitchFamily="18" charset="0"/>
              </a:rPr>
              <a:t>L</a:t>
            </a:r>
            <a:r>
              <a:rPr lang="cs-CZ" sz="2800" dirty="0" err="1" smtClean="0">
                <a:latin typeface="Garamond" pitchFamily="18" charset="0"/>
              </a:rPr>
              <a:t>ands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WW 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08720"/>
            <a:ext cx="8208912" cy="59492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Czech </a:t>
            </a:r>
            <a:r>
              <a:rPr lang="cs-CZ" sz="2100" dirty="0" err="1">
                <a:latin typeface="Garamond" pitchFamily="18" charset="0"/>
              </a:rPr>
              <a:t>L</a:t>
            </a:r>
            <a:r>
              <a:rPr lang="cs-CZ" sz="2100" dirty="0" err="1" smtClean="0">
                <a:latin typeface="Garamond" pitchFamily="18" charset="0"/>
              </a:rPr>
              <a:t>ands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were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constituent</a:t>
            </a:r>
            <a:r>
              <a:rPr lang="cs-CZ" sz="2100" dirty="0" smtClean="0">
                <a:latin typeface="Garamond" pitchFamily="18" charset="0"/>
              </a:rPr>
              <a:t> part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Habsburg</a:t>
            </a:r>
            <a:r>
              <a:rPr lang="cs-CZ" sz="2100" dirty="0" smtClean="0">
                <a:latin typeface="Garamond" pitchFamily="18" charset="0"/>
              </a:rPr>
              <a:t> monarchy – no </a:t>
            </a:r>
            <a:r>
              <a:rPr lang="cs-CZ" sz="2100" dirty="0" err="1" smtClean="0">
                <a:latin typeface="Garamond" pitchFamily="18" charset="0"/>
              </a:rPr>
              <a:t>effort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destroy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monarchy </a:t>
            </a:r>
            <a:r>
              <a:rPr lang="cs-CZ" sz="2100" dirty="0" err="1" smtClean="0">
                <a:latin typeface="Garamond" pitchFamily="18" charset="0"/>
              </a:rPr>
              <a:t>till</a:t>
            </a:r>
            <a:r>
              <a:rPr lang="cs-CZ" sz="2100" dirty="0" smtClean="0">
                <a:latin typeface="Garamond" pitchFamily="18" charset="0"/>
              </a:rPr>
              <a:t> 1917/1918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err="1" smtClean="0">
                <a:latin typeface="Garamond" pitchFamily="18" charset="0"/>
              </a:rPr>
              <a:t>Only</a:t>
            </a:r>
            <a:r>
              <a:rPr lang="cs-CZ" sz="2100" dirty="0" smtClean="0">
                <a:latin typeface="Garamond" pitchFamily="18" charset="0"/>
              </a:rPr>
              <a:t> a </a:t>
            </a:r>
            <a:r>
              <a:rPr lang="cs-CZ" sz="2100" dirty="0" err="1" smtClean="0">
                <a:latin typeface="Garamond" pitchFamily="18" charset="0"/>
              </a:rPr>
              <a:t>small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conspiracy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group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i="1" dirty="0" err="1" smtClean="0">
                <a:latin typeface="Garamond" pitchFamily="18" charset="0"/>
              </a:rPr>
              <a:t>The</a:t>
            </a:r>
            <a:r>
              <a:rPr lang="cs-CZ" sz="2100" i="1" dirty="0" smtClean="0">
                <a:latin typeface="Garamond" pitchFamily="18" charset="0"/>
              </a:rPr>
              <a:t> </a:t>
            </a:r>
            <a:r>
              <a:rPr lang="cs-CZ" sz="2100" i="1" dirty="0" err="1" smtClean="0">
                <a:latin typeface="Garamond" pitchFamily="18" charset="0"/>
              </a:rPr>
              <a:t>Maffia</a:t>
            </a:r>
            <a:r>
              <a:rPr lang="cs-CZ" sz="2100" i="1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cooperation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with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South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Slavs</a:t>
            </a:r>
            <a:endParaRPr lang="cs-CZ" sz="2100" dirty="0" smtClean="0"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err="1" smtClean="0">
                <a:latin typeface="Garamond" pitchFamily="18" charset="0"/>
              </a:rPr>
              <a:t>Emigrants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b="1" dirty="0" smtClean="0">
                <a:latin typeface="Garamond" pitchFamily="18" charset="0"/>
              </a:rPr>
              <a:t>Tomáš </a:t>
            </a:r>
            <a:r>
              <a:rPr lang="cs-CZ" sz="2100" b="1" dirty="0" err="1" smtClean="0">
                <a:latin typeface="Garamond" pitchFamily="18" charset="0"/>
              </a:rPr>
              <a:t>Garrigue</a:t>
            </a:r>
            <a:r>
              <a:rPr lang="cs-CZ" sz="2100" b="1" dirty="0" smtClean="0">
                <a:latin typeface="Garamond" pitchFamily="18" charset="0"/>
              </a:rPr>
              <a:t> Masaryk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b="1" dirty="0" smtClean="0">
                <a:latin typeface="Garamond" pitchFamily="18" charset="0"/>
              </a:rPr>
              <a:t>Edvard Beneš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b="1" dirty="0" smtClean="0">
                <a:latin typeface="Garamond" pitchFamily="18" charset="0"/>
              </a:rPr>
              <a:t>Milan Rastislav </a:t>
            </a:r>
            <a:r>
              <a:rPr lang="cs-CZ" sz="2100" b="1" dirty="0" err="1" smtClean="0">
                <a:latin typeface="Garamond" pitchFamily="18" charset="0"/>
              </a:rPr>
              <a:t>Štefánik</a:t>
            </a:r>
            <a:r>
              <a:rPr lang="cs-CZ" sz="2100" dirty="0" smtClean="0">
                <a:latin typeface="Garamond" pitchFamily="18" charset="0"/>
              </a:rPr>
              <a:t> – 1915 – </a:t>
            </a:r>
            <a:r>
              <a:rPr lang="cs-CZ" sz="2100" dirty="0" err="1" smtClean="0">
                <a:latin typeface="Garamond" pitchFamily="18" charset="0"/>
              </a:rPr>
              <a:t>founded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The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Czechoslovak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National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Council</a:t>
            </a:r>
            <a:r>
              <a:rPr lang="cs-CZ" sz="2100" dirty="0" smtClean="0">
                <a:latin typeface="Garamond" pitchFamily="18" charset="0"/>
              </a:rPr>
              <a:t> in Paris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err="1">
                <a:latin typeface="Garamond" pitchFamily="18" charset="0"/>
              </a:rPr>
              <a:t>A</a:t>
            </a:r>
            <a:r>
              <a:rPr lang="cs-CZ" sz="2100" dirty="0" err="1" smtClean="0">
                <a:latin typeface="Garamond" pitchFamily="18" charset="0"/>
              </a:rPr>
              <a:t>rmy</a:t>
            </a:r>
            <a:r>
              <a:rPr lang="cs-CZ" sz="2100" dirty="0" smtClean="0">
                <a:latin typeface="Garamond" pitchFamily="18" charset="0"/>
              </a:rPr>
              <a:t> in </a:t>
            </a:r>
            <a:r>
              <a:rPr lang="cs-CZ" sz="2100" dirty="0" err="1" smtClean="0">
                <a:latin typeface="Garamond" pitchFamily="18" charset="0"/>
              </a:rPr>
              <a:t>abroad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Legions</a:t>
            </a:r>
            <a:r>
              <a:rPr lang="cs-CZ" sz="2100" dirty="0" smtClean="0">
                <a:latin typeface="Garamond" pitchFamily="18" charset="0"/>
              </a:rPr>
              <a:t> (France, Italy, </a:t>
            </a:r>
            <a:r>
              <a:rPr lang="cs-CZ" sz="2100" dirty="0" err="1" smtClean="0">
                <a:latin typeface="Garamond" pitchFamily="18" charset="0"/>
              </a:rPr>
              <a:t>Russia</a:t>
            </a:r>
            <a:r>
              <a:rPr lang="cs-CZ" sz="2100" dirty="0" smtClean="0">
                <a:latin typeface="Garamond" pitchFamily="18" charset="0"/>
              </a:rPr>
              <a:t>) – </a:t>
            </a:r>
            <a:r>
              <a:rPr lang="cs-CZ" sz="2100" dirty="0" err="1" smtClean="0">
                <a:latin typeface="Garamond" pitchFamily="18" charset="0"/>
              </a:rPr>
              <a:t>during</a:t>
            </a:r>
            <a:r>
              <a:rPr lang="cs-CZ" sz="2100" dirty="0" smtClean="0">
                <a:latin typeface="Garamond" pitchFamily="18" charset="0"/>
              </a:rPr>
              <a:t> 1918 de facto </a:t>
            </a:r>
            <a:r>
              <a:rPr lang="cs-CZ" sz="2100" dirty="0" err="1" smtClean="0">
                <a:latin typeface="Garamond" pitchFamily="18" charset="0"/>
              </a:rPr>
              <a:t>recognized</a:t>
            </a:r>
            <a:r>
              <a:rPr lang="cs-CZ" sz="2100" dirty="0" smtClean="0">
                <a:latin typeface="Garamond" pitchFamily="18" charset="0"/>
              </a:rPr>
              <a:t> as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allied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army</a:t>
            </a:r>
            <a:endParaRPr lang="cs-CZ" sz="2100" dirty="0" smtClean="0"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smtClean="0">
                <a:latin typeface="Garamond" pitchFamily="18" charset="0"/>
              </a:rPr>
              <a:t>Masaryk </a:t>
            </a:r>
            <a:r>
              <a:rPr lang="cs-CZ" sz="2100" dirty="0" err="1" smtClean="0">
                <a:latin typeface="Garamond" pitchFamily="18" charset="0"/>
              </a:rPr>
              <a:t>travelled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around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Europe</a:t>
            </a:r>
            <a:r>
              <a:rPr lang="cs-CZ" sz="2100" dirty="0" smtClean="0">
                <a:latin typeface="Garamond" pitchFamily="18" charset="0"/>
              </a:rPr>
              <a:t> (</a:t>
            </a:r>
            <a:r>
              <a:rPr lang="cs-CZ" sz="2100" dirty="0" err="1" smtClean="0">
                <a:latin typeface="Garamond" pitchFamily="18" charset="0"/>
              </a:rPr>
              <a:t>Geneve</a:t>
            </a:r>
            <a:r>
              <a:rPr lang="cs-CZ" sz="2100" dirty="0" smtClean="0">
                <a:latin typeface="Garamond" pitchFamily="18" charset="0"/>
              </a:rPr>
              <a:t>, Paris, London), to </a:t>
            </a:r>
            <a:r>
              <a:rPr lang="cs-CZ" sz="2100" dirty="0" err="1" smtClean="0">
                <a:latin typeface="Garamond" pitchFamily="18" charset="0"/>
              </a:rPr>
              <a:t>Russia</a:t>
            </a:r>
            <a:r>
              <a:rPr lang="cs-CZ" sz="2100" dirty="0" smtClean="0">
                <a:latin typeface="Garamond" pitchFamily="18" charset="0"/>
              </a:rPr>
              <a:t> (</a:t>
            </a:r>
            <a:r>
              <a:rPr lang="cs-CZ" sz="2100" dirty="0" err="1" smtClean="0">
                <a:latin typeface="Garamond" pitchFamily="18" charset="0"/>
              </a:rPr>
              <a:t>summer</a:t>
            </a:r>
            <a:r>
              <a:rPr lang="cs-CZ" sz="2100" dirty="0" smtClean="0">
                <a:latin typeface="Garamond" pitchFamily="18" charset="0"/>
              </a:rPr>
              <a:t> 1917)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USA – </a:t>
            </a:r>
            <a:r>
              <a:rPr lang="cs-CZ" sz="2100" dirty="0" err="1" smtClean="0">
                <a:latin typeface="Garamond" pitchFamily="18" charset="0"/>
              </a:rPr>
              <a:t>looking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for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support </a:t>
            </a:r>
            <a:r>
              <a:rPr lang="cs-CZ" sz="2100" dirty="0" err="1" smtClean="0">
                <a:latin typeface="Garamond" pitchFamily="18" charset="0"/>
              </a:rPr>
              <a:t>for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idea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independent </a:t>
            </a:r>
            <a:r>
              <a:rPr lang="cs-CZ" sz="2100" dirty="0" err="1" smtClean="0">
                <a:latin typeface="Garamond" pitchFamily="18" charset="0"/>
              </a:rPr>
              <a:t>Czechoslovak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state</a:t>
            </a:r>
            <a:endParaRPr lang="cs-CZ" sz="2100" dirty="0" smtClean="0"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err="1" smtClean="0">
                <a:latin typeface="Garamond" pitchFamily="18" charset="0"/>
              </a:rPr>
              <a:t>January</a:t>
            </a:r>
            <a:r>
              <a:rPr lang="cs-CZ" sz="2100" dirty="0" smtClean="0">
                <a:latin typeface="Garamond" pitchFamily="18" charset="0"/>
              </a:rPr>
              <a:t> 1918 – </a:t>
            </a:r>
            <a:r>
              <a:rPr lang="cs-CZ" sz="2100" i="1" dirty="0" err="1" smtClean="0">
                <a:latin typeface="Garamond" pitchFamily="18" charset="0"/>
              </a:rPr>
              <a:t>The</a:t>
            </a:r>
            <a:r>
              <a:rPr lang="cs-CZ" sz="2100" i="1" dirty="0" smtClean="0">
                <a:latin typeface="Garamond" pitchFamily="18" charset="0"/>
              </a:rPr>
              <a:t> </a:t>
            </a:r>
            <a:r>
              <a:rPr lang="cs-CZ" sz="2100" i="1" dirty="0" err="1" smtClean="0">
                <a:latin typeface="Garamond" pitchFamily="18" charset="0"/>
              </a:rPr>
              <a:t>Fourteen</a:t>
            </a:r>
            <a:r>
              <a:rPr lang="cs-CZ" sz="2100" i="1" dirty="0" smtClean="0">
                <a:latin typeface="Garamond" pitchFamily="18" charset="0"/>
              </a:rPr>
              <a:t> </a:t>
            </a:r>
            <a:r>
              <a:rPr lang="cs-CZ" sz="2100" i="1" dirty="0" err="1" smtClean="0">
                <a:latin typeface="Garamond" pitchFamily="18" charset="0"/>
              </a:rPr>
              <a:t>Points</a:t>
            </a:r>
            <a:r>
              <a:rPr lang="cs-CZ" sz="2100" i="1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US President </a:t>
            </a:r>
            <a:r>
              <a:rPr lang="cs-CZ" sz="2100" b="1" dirty="0" err="1" smtClean="0">
                <a:latin typeface="Garamond" pitchFamily="18" charset="0"/>
              </a:rPr>
              <a:t>Woodrow</a:t>
            </a:r>
            <a:r>
              <a:rPr lang="cs-CZ" sz="2100" b="1" dirty="0" smtClean="0">
                <a:latin typeface="Garamond" pitchFamily="18" charset="0"/>
              </a:rPr>
              <a:t> Wilson –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self</a:t>
            </a:r>
            <a:r>
              <a:rPr lang="cs-CZ" sz="2100" dirty="0" smtClean="0">
                <a:latin typeface="Garamond" pitchFamily="18" charset="0"/>
              </a:rPr>
              <a:t>-</a:t>
            </a:r>
            <a:r>
              <a:rPr lang="cs-CZ" sz="2100" dirty="0" err="1" smtClean="0">
                <a:latin typeface="Garamond" pitchFamily="18" charset="0"/>
              </a:rPr>
              <a:t>determination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nations</a:t>
            </a:r>
            <a:endParaRPr lang="cs-CZ" sz="2100" dirty="0" smtClean="0"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Garamond" pitchFamily="18" charset="0"/>
              </a:rPr>
              <a:t>10th Point: </a:t>
            </a:r>
            <a:r>
              <a:rPr lang="en-US" sz="1700" dirty="0" smtClean="0">
                <a:latin typeface="Garamond" pitchFamily="18" charset="0"/>
              </a:rPr>
              <a:t>The peoples of Austria-Hungary, whose place among the nations we wish to see safeguarded and assured, should be accorded the freest opportunity to autonomous development. </a:t>
            </a:r>
            <a:endParaRPr lang="cs-CZ" sz="1700" dirty="0" smtClean="0"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700" dirty="0" smtClean="0">
                <a:latin typeface="Garamond" pitchFamily="18" charset="0"/>
                <a:hlinkClick r:id="rId2"/>
              </a:rPr>
              <a:t>http://wwi.lib.byu.edu/index.php/President_Wilson%27s_Fourteen_Points</a:t>
            </a:r>
            <a:endParaRPr lang="cs-CZ" sz="1700" dirty="0" smtClean="0"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err="1" smtClean="0">
                <a:latin typeface="Garamond" pitchFamily="18" charset="0"/>
              </a:rPr>
              <a:t>January</a:t>
            </a:r>
            <a:r>
              <a:rPr lang="cs-CZ" sz="2100" dirty="0" smtClean="0">
                <a:latin typeface="Garamond" pitchFamily="18" charset="0"/>
              </a:rPr>
              <a:t> 1918 – </a:t>
            </a:r>
            <a:r>
              <a:rPr lang="cs-CZ" sz="2100" dirty="0" err="1" smtClean="0">
                <a:latin typeface="Garamond" pitchFamily="18" charset="0"/>
              </a:rPr>
              <a:t>Czech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politians</a:t>
            </a:r>
            <a:r>
              <a:rPr lang="cs-CZ" sz="2100" dirty="0" smtClean="0">
                <a:latin typeface="Garamond" pitchFamily="18" charset="0"/>
              </a:rPr>
              <a:t> in A-H – </a:t>
            </a:r>
            <a:r>
              <a:rPr lang="cs-CZ" sz="2100" dirty="0" err="1" smtClean="0">
                <a:latin typeface="Garamond" pitchFamily="18" charset="0"/>
              </a:rPr>
              <a:t>demand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independence</a:t>
            </a:r>
            <a:endParaRPr lang="cs-CZ" sz="2100" dirty="0" smtClean="0"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err="1" smtClean="0">
                <a:latin typeface="Garamond" pitchFamily="18" charset="0"/>
              </a:rPr>
              <a:t>July</a:t>
            </a:r>
            <a:r>
              <a:rPr lang="cs-CZ" sz="2100" dirty="0" smtClean="0">
                <a:latin typeface="Garamond" pitchFamily="18" charset="0"/>
              </a:rPr>
              <a:t> 1918 – </a:t>
            </a:r>
            <a:r>
              <a:rPr lang="cs-CZ" sz="2100" b="1" dirty="0" err="1" smtClean="0">
                <a:latin typeface="Garamond" pitchFamily="18" charset="0"/>
              </a:rPr>
              <a:t>The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Czechoslovak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National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Comitee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dirty="0" smtClean="0">
                <a:latin typeface="Garamond" pitchFamily="18" charset="0"/>
              </a:rPr>
              <a:t>in </a:t>
            </a:r>
            <a:r>
              <a:rPr lang="cs-CZ" sz="2100" dirty="0" err="1" smtClean="0">
                <a:latin typeface="Garamond" pitchFamily="18" charset="0"/>
              </a:rPr>
              <a:t>Prague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b="1" dirty="0" smtClean="0">
                <a:latin typeface="Garamond" pitchFamily="18" charset="0"/>
              </a:rPr>
              <a:t>Karel Kramář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dirty="0" err="1" smtClean="0">
                <a:latin typeface="Garamond" pitchFamily="18" charset="0"/>
              </a:rPr>
              <a:t>October</a:t>
            </a:r>
            <a:r>
              <a:rPr lang="cs-CZ" sz="2100" dirty="0" smtClean="0">
                <a:latin typeface="Garamond" pitchFamily="18" charset="0"/>
              </a:rPr>
              <a:t> 1918 –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Emperor</a:t>
            </a:r>
            <a:r>
              <a:rPr lang="cs-CZ" sz="2100" dirty="0" smtClean="0">
                <a:latin typeface="Garamond" pitchFamily="18" charset="0"/>
              </a:rPr>
              <a:t> Charles I (1916–1918) </a:t>
            </a:r>
            <a:r>
              <a:rPr lang="cs-CZ" sz="2100" dirty="0" err="1" smtClean="0">
                <a:latin typeface="Garamond" pitchFamily="18" charset="0"/>
              </a:rPr>
              <a:t>offered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federalisation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Habsburg</a:t>
            </a:r>
            <a:r>
              <a:rPr lang="cs-CZ" sz="2100" dirty="0" smtClean="0">
                <a:latin typeface="Garamond" pitchFamily="18" charset="0"/>
              </a:rPr>
              <a:t> Monarchy </a:t>
            </a:r>
            <a:r>
              <a:rPr lang="cs-CZ" sz="2100" dirty="0" err="1" smtClean="0">
                <a:latin typeface="Garamond" pitchFamily="18" charset="0"/>
              </a:rPr>
              <a:t>but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its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nations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refused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it</a:t>
            </a:r>
            <a:r>
              <a:rPr lang="cs-CZ" sz="2100" dirty="0" smtClean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9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064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Tomaš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Garrigue</a:t>
            </a:r>
            <a:r>
              <a:rPr lang="cs-CZ" dirty="0" smtClean="0">
                <a:latin typeface="Garamond" pitchFamily="18" charset="0"/>
              </a:rPr>
              <a:t> Masaryk 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Garamond" pitchFamily="18" charset="0"/>
              </a:rPr>
              <a:t>Edvard Beneš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tg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91621" cy="4114800"/>
          </a:xfrm>
        </p:spPr>
      </p:pic>
      <p:pic>
        <p:nvPicPr>
          <p:cNvPr id="10" name="Zástupný symbol pro obsah 9" descr="benes_edvard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2818015" cy="4114800"/>
          </a:xfrm>
        </p:spPr>
      </p:pic>
    </p:spTree>
    <p:extLst>
      <p:ext uri="{BB962C8B-B14F-4D97-AF65-F5344CB8AC3E}">
        <p14:creationId xmlns:p14="http://schemas.microsoft.com/office/powerpoint/2010/main" val="248537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7992888" cy="6021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28, 1918 in </a:t>
            </a:r>
            <a:r>
              <a:rPr lang="cs-CZ" dirty="0" err="1" smtClean="0">
                <a:latin typeface="Garamond" pitchFamily="18" charset="0"/>
              </a:rPr>
              <a:t>Prague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consisted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: Bohemia,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Silesia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Carpathian</a:t>
            </a:r>
            <a:r>
              <a:rPr lang="cs-CZ" dirty="0" smtClean="0">
                <a:latin typeface="Garamond" pitchFamily="18" charset="0"/>
              </a:rPr>
              <a:t> Ruthenia </a:t>
            </a: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latin typeface="Garamond" pitchFamily="18" charset="0"/>
              </a:rPr>
              <a:t>Karel Kramář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plural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democracy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in 1920 – </a:t>
            </a:r>
            <a:r>
              <a:rPr lang="cs-CZ" b="1" dirty="0" err="1" smtClean="0">
                <a:latin typeface="Garamond" pitchFamily="18" charset="0"/>
              </a:rPr>
              <a:t>Tomas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Garrigue</a:t>
            </a:r>
            <a:r>
              <a:rPr lang="cs-CZ" b="1" dirty="0" smtClean="0">
                <a:latin typeface="Garamond" pitchFamily="18" charset="0"/>
              </a:rPr>
              <a:t> Masaryk (1850–1937)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President (</a:t>
            </a:r>
            <a:r>
              <a:rPr lang="cs-CZ" dirty="0" err="1" smtClean="0">
                <a:latin typeface="Garamond" pitchFamily="18" charset="0"/>
              </a:rPr>
              <a:t>reelected</a:t>
            </a:r>
            <a:r>
              <a:rPr lang="cs-CZ" dirty="0" smtClean="0">
                <a:latin typeface="Garamond" pitchFamily="18" charset="0"/>
              </a:rPr>
              <a:t> in 1925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1929, </a:t>
            </a:r>
            <a:r>
              <a:rPr lang="cs-CZ" dirty="0" err="1" smtClean="0">
                <a:latin typeface="Garamond" pitchFamily="18" charset="0"/>
              </a:rPr>
              <a:t>served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1935),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philosopher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politician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personality, his </a:t>
            </a:r>
            <a:r>
              <a:rPr lang="cs-CZ" dirty="0" err="1" smtClean="0">
                <a:latin typeface="Garamond" pitchFamily="18" charset="0"/>
              </a:rPr>
              <a:t>wife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American</a:t>
            </a:r>
            <a:r>
              <a:rPr lang="cs-CZ" dirty="0" smtClean="0">
                <a:latin typeface="Garamond" pitchFamily="18" charset="0"/>
              </a:rPr>
              <a:t> – Charlotte </a:t>
            </a:r>
            <a:r>
              <a:rPr lang="cs-CZ" dirty="0" err="1" smtClean="0">
                <a:latin typeface="Garamond" pitchFamily="18" charset="0"/>
              </a:rPr>
              <a:t>Garrigue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son </a:t>
            </a:r>
            <a:r>
              <a:rPr lang="cs-CZ" b="1" dirty="0" smtClean="0">
                <a:latin typeface="Garamond" pitchFamily="18" charset="0"/>
              </a:rPr>
              <a:t>Jan Masaryk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most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party - </a:t>
            </a:r>
            <a:r>
              <a:rPr lang="cs-CZ" dirty="0" err="1" smtClean="0">
                <a:latin typeface="Garamond" pitchFamily="18" charset="0"/>
              </a:rPr>
              <a:t>Republican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Agricultural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Smallholder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Peasant</a:t>
            </a:r>
            <a:r>
              <a:rPr lang="cs-CZ" dirty="0" smtClean="0">
                <a:latin typeface="Garamond" pitchFamily="18" charset="0"/>
              </a:rPr>
              <a:t> party,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ussually</a:t>
            </a:r>
            <a:r>
              <a:rPr lang="cs-CZ" dirty="0" smtClean="0">
                <a:latin typeface="Garamond" pitchFamily="18" charset="0"/>
              </a:rPr>
              <a:t> had a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latin typeface="Garamond" pitchFamily="18" charset="0"/>
              </a:rPr>
              <a:t>Antonín Švehla </a:t>
            </a:r>
            <a:r>
              <a:rPr lang="cs-CZ" dirty="0" smtClean="0">
                <a:latin typeface="Garamond" pitchFamily="18" charset="0"/>
              </a:rPr>
              <a:t>in 1920s, </a:t>
            </a:r>
            <a:r>
              <a:rPr lang="cs-CZ" b="1" dirty="0" smtClean="0">
                <a:latin typeface="Garamond" pitchFamily="18" charset="0"/>
              </a:rPr>
              <a:t>Jan </a:t>
            </a:r>
            <a:r>
              <a:rPr lang="cs-CZ" b="1" dirty="0" err="1" smtClean="0">
                <a:latin typeface="Garamond" pitchFamily="18" charset="0"/>
              </a:rPr>
              <a:t>Malypetr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Milan Hodža</a:t>
            </a:r>
            <a:r>
              <a:rPr lang="cs-CZ" dirty="0" smtClean="0">
                <a:latin typeface="Garamond" pitchFamily="18" charset="0"/>
              </a:rPr>
              <a:t> in 1930s</a:t>
            </a:r>
          </a:p>
        </p:txBody>
      </p:sp>
    </p:spTree>
    <p:extLst>
      <p:ext uri="{BB962C8B-B14F-4D97-AF65-F5344CB8AC3E}">
        <p14:creationId xmlns:p14="http://schemas.microsoft.com/office/powerpoint/2010/main" val="3398701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429000" cy="55780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7992888" cy="912128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first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Czechoslovak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republic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consisted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: Bohemia, </a:t>
            </a:r>
            <a:r>
              <a:rPr lang="cs-CZ" sz="2000" b="1" dirty="0" err="1" smtClean="0">
                <a:latin typeface="Garamond" pitchFamily="18" charset="0"/>
              </a:rPr>
              <a:t>Moravia</a:t>
            </a:r>
            <a:r>
              <a:rPr lang="cs-CZ" sz="2000" b="1" dirty="0" smtClean="0">
                <a:latin typeface="Garamond" pitchFamily="18" charset="0"/>
              </a:rPr>
              <a:t>, </a:t>
            </a:r>
            <a:r>
              <a:rPr lang="cs-CZ" sz="2000" b="1" dirty="0" err="1" smtClean="0">
                <a:latin typeface="Garamond" pitchFamily="18" charset="0"/>
              </a:rPr>
              <a:t>Silesia</a:t>
            </a:r>
            <a:r>
              <a:rPr lang="cs-CZ" sz="2000" b="1" dirty="0" smtClean="0">
                <a:latin typeface="Garamond" pitchFamily="18" charset="0"/>
              </a:rPr>
              <a:t>, </a:t>
            </a:r>
            <a:r>
              <a:rPr lang="cs-CZ" sz="2000" b="1" dirty="0" err="1" smtClean="0">
                <a:latin typeface="Garamond" pitchFamily="18" charset="0"/>
              </a:rPr>
              <a:t>Slovakia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Carpathian</a:t>
            </a:r>
            <a:r>
              <a:rPr lang="cs-CZ" sz="2000" b="1" dirty="0" smtClean="0">
                <a:latin typeface="Garamond" pitchFamily="18" charset="0"/>
              </a:rPr>
              <a:t> Ruthenia (Sub-</a:t>
            </a:r>
            <a:r>
              <a:rPr lang="cs-CZ" sz="2000" b="1" dirty="0" err="1" smtClean="0">
                <a:latin typeface="Garamond" pitchFamily="18" charset="0"/>
              </a:rPr>
              <a:t>Carpathian</a:t>
            </a:r>
            <a:r>
              <a:rPr lang="cs-CZ" sz="2000" b="1" dirty="0" smtClean="0">
                <a:latin typeface="Garamond" pitchFamily="18" charset="0"/>
              </a:rPr>
              <a:t> Rus) </a:t>
            </a:r>
            <a:endParaRPr lang="cs-CZ" sz="2000" b="1" dirty="0">
              <a:latin typeface="Garamond" pitchFamily="18" charset="0"/>
            </a:endParaRPr>
          </a:p>
        </p:txBody>
      </p:sp>
      <p:pic>
        <p:nvPicPr>
          <p:cNvPr id="7" name="Zástupný symbol pro obrázek 6" descr="800px-Czechoslovakia0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9556" cy="3899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13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136904" cy="5949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headed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Edvard Beneš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1918 to 1935 –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interwar</a:t>
            </a:r>
            <a:r>
              <a:rPr lang="cs-CZ" dirty="0" smtClean="0">
                <a:latin typeface="Garamond" pitchFamily="18" charset="0"/>
              </a:rPr>
              <a:t> period, in 1936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1921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Little</a:t>
            </a:r>
            <a:r>
              <a:rPr lang="cs-CZ" b="1" dirty="0" smtClean="0">
                <a:latin typeface="Garamond" pitchFamily="18" charset="0"/>
              </a:rPr>
              <a:t> Entente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Slovenes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Romania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revanchism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Little</a:t>
            </a:r>
            <a:r>
              <a:rPr lang="cs-CZ" dirty="0" smtClean="0">
                <a:latin typeface="Garamond" pitchFamily="18" charset="0"/>
              </a:rPr>
              <a:t> Entente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supported</a:t>
            </a:r>
            <a:r>
              <a:rPr lang="cs-CZ" dirty="0" smtClean="0">
                <a:latin typeface="Garamond" pitchFamily="18" charset="0"/>
              </a:rPr>
              <a:t> by France (1924 –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Little</a:t>
            </a:r>
            <a:r>
              <a:rPr lang="cs-CZ" dirty="0" smtClean="0">
                <a:latin typeface="Garamond" pitchFamily="18" charset="0"/>
              </a:rPr>
              <a:t> Entente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idea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Edvard Beneš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1925 –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growth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cultural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1930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1933 –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9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Garamond" pitchFamily="18" charset="0"/>
              </a:rPr>
              <a:t>International </a:t>
            </a:r>
            <a:r>
              <a:rPr lang="cs-CZ" sz="2800" dirty="0" err="1" smtClean="0">
                <a:latin typeface="Garamond" pitchFamily="18" charset="0"/>
              </a:rPr>
              <a:t>Relationships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before</a:t>
            </a:r>
            <a:r>
              <a:rPr lang="cs-CZ" sz="2800" dirty="0" smtClean="0">
                <a:latin typeface="Garamond" pitchFamily="18" charset="0"/>
              </a:rPr>
              <a:t> WWI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065352"/>
            <a:ext cx="8856984" cy="560400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cs-CZ" b="1" u="sng" dirty="0" smtClean="0">
                <a:latin typeface="Garamond" pitchFamily="18" charset="0"/>
              </a:rPr>
              <a:t>Great </a:t>
            </a:r>
            <a:r>
              <a:rPr lang="cs-CZ" b="1" u="sng" dirty="0" err="1" smtClean="0">
                <a:latin typeface="Garamond" pitchFamily="18" charset="0"/>
              </a:rPr>
              <a:t>powers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at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the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end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of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the</a:t>
            </a:r>
            <a:r>
              <a:rPr lang="cs-CZ" b="1" u="sng" dirty="0" smtClean="0">
                <a:latin typeface="Garamond" pitchFamily="18" charset="0"/>
              </a:rPr>
              <a:t> 19</a:t>
            </a:r>
            <a:r>
              <a:rPr lang="cs-CZ" b="1" u="sng" baseline="30000" dirty="0" smtClean="0">
                <a:latin typeface="Garamond" pitchFamily="18" charset="0"/>
              </a:rPr>
              <a:t>th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century</a:t>
            </a:r>
            <a:r>
              <a:rPr lang="cs-CZ" b="1" u="sng" dirty="0" smtClean="0">
                <a:latin typeface="Garamond" pitchFamily="18" charset="0"/>
              </a:rPr>
              <a:t>: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i="1" dirty="0" smtClean="0">
                <a:latin typeface="Garamond" pitchFamily="18" charset="0"/>
              </a:rPr>
              <a:t>USA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strongest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i="1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(2</a:t>
            </a:r>
            <a:r>
              <a:rPr lang="cs-CZ" baseline="30000" dirty="0" smtClean="0">
                <a:latin typeface="Garamond" pitchFamily="18" charset="0"/>
              </a:rPr>
              <a:t>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industrial</a:t>
            </a:r>
            <a:r>
              <a:rPr lang="cs-CZ" dirty="0" smtClean="0">
                <a:latin typeface="Garamond" pitchFamily="18" charset="0"/>
              </a:rPr>
              <a:t> area),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powerful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developed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culture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i="1" dirty="0" smtClean="0">
                <a:latin typeface="Garamond" pitchFamily="18" charset="0"/>
              </a:rPr>
              <a:t>France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bank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, 2</a:t>
            </a:r>
            <a:r>
              <a:rPr lang="cs-CZ" baseline="30000" dirty="0" smtClean="0">
                <a:latin typeface="Garamond" pitchFamily="18" charset="0"/>
              </a:rPr>
              <a:t>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succesful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politicis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colonies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Africa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Asia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i="1" dirty="0" smtClean="0">
                <a:latin typeface="Garamond" pitchFamily="18" charset="0"/>
              </a:rPr>
              <a:t>Great </a:t>
            </a:r>
            <a:r>
              <a:rPr lang="cs-CZ" b="1" i="1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included</a:t>
            </a:r>
            <a:r>
              <a:rPr lang="cs-CZ" dirty="0" smtClean="0">
                <a:latin typeface="Garamond" pitchFamily="18" charset="0"/>
              </a:rPr>
              <a:t> 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geatest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colony</a:t>
            </a:r>
            <a:r>
              <a:rPr lang="cs-CZ" dirty="0" smtClean="0">
                <a:latin typeface="Garamond" pitchFamily="18" charset="0"/>
              </a:rPr>
              <a:t> – India,…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Asia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i="1" dirty="0" smtClean="0">
                <a:latin typeface="Garamond" pitchFamily="18" charset="0"/>
              </a:rPr>
              <a:t>Japan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constitutional</a:t>
            </a:r>
            <a:r>
              <a:rPr lang="cs-CZ" dirty="0" smtClean="0">
                <a:latin typeface="Garamond" pitchFamily="18" charset="0"/>
              </a:rPr>
              <a:t> monarchy,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expansive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i="1" dirty="0" err="1" smtClean="0">
                <a:latin typeface="Garamond" pitchFamily="18" charset="0"/>
              </a:rPr>
              <a:t>Austria</a:t>
            </a:r>
            <a:r>
              <a:rPr lang="cs-CZ" b="1" i="1" dirty="0" smtClean="0">
                <a:latin typeface="Garamond" pitchFamily="18" charset="0"/>
              </a:rPr>
              <a:t>-</a:t>
            </a:r>
            <a:r>
              <a:rPr lang="cs-CZ" b="1" i="1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</a:t>
            </a:r>
            <a:r>
              <a:rPr lang="cs-CZ" dirty="0" err="1" smtClean="0">
                <a:latin typeface="Garamond" pitchFamily="18" charset="0"/>
              </a:rPr>
              <a:t>cooperation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focused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Peninsula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i="1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economicaly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weakest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system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absolute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Tsar</a:t>
            </a:r>
            <a:r>
              <a:rPr lang="cs-CZ" dirty="0" smtClean="0">
                <a:latin typeface="Garamond" pitchFamily="18" charset="0"/>
              </a:rPr>
              <a:t>, no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citizens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expansion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Asia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Japan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3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429000" cy="41379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Little</a:t>
            </a:r>
            <a:r>
              <a:rPr lang="cs-CZ" sz="2800" dirty="0" smtClean="0">
                <a:latin typeface="Garamond" pitchFamily="18" charset="0"/>
              </a:rPr>
              <a:t> Entente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012160" y="5229200"/>
            <a:ext cx="2877946" cy="1126802"/>
          </a:xfrm>
        </p:spPr>
        <p:txBody>
          <a:bodyPr>
            <a:normAutofit lnSpcReduction="10000"/>
          </a:bodyPr>
          <a:lstStyle/>
          <a:p>
            <a:r>
              <a:rPr lang="cs-CZ" sz="2400" b="1" dirty="0" err="1" smtClean="0">
                <a:latin typeface="Garamond" pitchFamily="18" charset="0"/>
              </a:rPr>
              <a:t>Czechoslovakia</a:t>
            </a:r>
            <a:r>
              <a:rPr lang="cs-CZ" sz="2400" b="1" dirty="0" smtClean="0">
                <a:latin typeface="Garamond" pitchFamily="18" charset="0"/>
              </a:rPr>
              <a:t> + </a:t>
            </a:r>
            <a:r>
              <a:rPr lang="cs-CZ" sz="2400" b="1" dirty="0" err="1" smtClean="0">
                <a:latin typeface="Garamond" pitchFamily="18" charset="0"/>
              </a:rPr>
              <a:t>Yugoslavia</a:t>
            </a:r>
            <a:r>
              <a:rPr lang="cs-CZ" sz="2400" b="1" dirty="0" smtClean="0">
                <a:latin typeface="Garamond" pitchFamily="18" charset="0"/>
              </a:rPr>
              <a:t> + </a:t>
            </a:r>
            <a:r>
              <a:rPr lang="cs-CZ" sz="2400" b="1" dirty="0" err="1" smtClean="0">
                <a:latin typeface="Garamond" pitchFamily="18" charset="0"/>
              </a:rPr>
              <a:t>Rumania</a:t>
            </a:r>
            <a:endParaRPr lang="cs-CZ" sz="2400" b="1" dirty="0">
              <a:latin typeface="Garamond" pitchFamily="18" charset="0"/>
            </a:endParaRPr>
          </a:p>
        </p:txBody>
      </p:sp>
      <p:pic>
        <p:nvPicPr>
          <p:cNvPr id="4" name="Zástupný symbol pro obsah 3" descr="Little_Entent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53" r="9053"/>
          <a:stretch>
            <a:fillRect/>
          </a:stretch>
        </p:blipFill>
        <p:spPr>
          <a:xfrm>
            <a:off x="323528" y="836712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164873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3520440" cy="1440160"/>
          </a:xfrm>
        </p:spPr>
        <p:txBody>
          <a:bodyPr>
            <a:noAutofit/>
          </a:bodyPr>
          <a:lstStyle/>
          <a:p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r>
              <a:rPr lang="cs-CZ" dirty="0" smtClean="0">
                <a:latin typeface="Garamond" pitchFamily="18" charset="0"/>
              </a:rPr>
              <a:t> – </a:t>
            </a:r>
          </a:p>
          <a:p>
            <a:r>
              <a:rPr lang="cs-CZ" dirty="0" smtClean="0">
                <a:latin typeface="Garamond" pitchFamily="18" charset="0"/>
              </a:rPr>
              <a:t>Hanička</a:t>
            </a:r>
          </a:p>
          <a:p>
            <a:r>
              <a:rPr lang="cs-CZ" dirty="0" smtClean="0">
                <a:latin typeface="Garamond" pitchFamily="18" charset="0"/>
              </a:rPr>
              <a:t>http://www.</a:t>
            </a:r>
            <a:r>
              <a:rPr lang="cs-CZ" dirty="0" err="1" smtClean="0">
                <a:latin typeface="Garamond" pitchFamily="18" charset="0"/>
              </a:rPr>
              <a:t>hanicka.cz</a:t>
            </a:r>
            <a:r>
              <a:rPr lang="cs-CZ" dirty="0" smtClean="0">
                <a:latin typeface="Garamond" pitchFamily="18" charset="0"/>
              </a:rPr>
              <a:t>/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499992" y="5085184"/>
            <a:ext cx="3592448" cy="1440160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r>
              <a:rPr lang="cs-CZ" dirty="0" smtClean="0">
                <a:latin typeface="Garamond" pitchFamily="18" charset="0"/>
              </a:rPr>
              <a:t> – </a:t>
            </a:r>
          </a:p>
          <a:p>
            <a:r>
              <a:rPr lang="cs-CZ" dirty="0" smtClean="0">
                <a:latin typeface="Garamond" pitchFamily="18" charset="0"/>
              </a:rPr>
              <a:t>Bouda</a:t>
            </a:r>
          </a:p>
          <a:p>
            <a:r>
              <a:rPr lang="cs-CZ" dirty="0" smtClean="0">
                <a:latin typeface="Garamond" pitchFamily="18" charset="0"/>
              </a:rPr>
              <a:t>http://www.</a:t>
            </a:r>
            <a:r>
              <a:rPr lang="cs-CZ" dirty="0" err="1" smtClean="0">
                <a:latin typeface="Garamond" pitchFamily="18" charset="0"/>
              </a:rPr>
              <a:t>boudamuseum.com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9" name="Zástupný symbol pro obsah 8" descr="Hanič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521075" cy="2464753"/>
          </a:xfrm>
        </p:spPr>
      </p:pic>
      <p:pic>
        <p:nvPicPr>
          <p:cNvPr id="10" name="Zástupný symbol pro obsah 9" descr="800px-Boudatvr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1701364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>
                <a:latin typeface="Garamond" pitchFamily="18" charset="0"/>
              </a:rPr>
              <a:t>C</a:t>
            </a:r>
            <a:r>
              <a:rPr lang="cs-CZ" sz="2800" dirty="0" err="1" smtClean="0">
                <a:latin typeface="Garamond" pitchFamily="18" charset="0"/>
              </a:rPr>
              <a:t>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7776864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i="1" dirty="0" err="1">
                <a:latin typeface="Garamond" pitchFamily="18" charset="0"/>
              </a:rPr>
              <a:t>N</a:t>
            </a:r>
            <a:r>
              <a:rPr lang="cs-CZ" i="1" dirty="0" err="1" smtClean="0">
                <a:latin typeface="Garamond" pitchFamily="18" charset="0"/>
              </a:rPr>
              <a:t>ational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minorities</a:t>
            </a:r>
            <a:r>
              <a:rPr lang="cs-CZ" dirty="0" smtClean="0">
                <a:latin typeface="Garamond" pitchFamily="18" charset="0"/>
              </a:rPr>
              <a:t> – more </a:t>
            </a:r>
            <a:r>
              <a:rPr lang="cs-CZ" dirty="0" err="1" smtClean="0">
                <a:latin typeface="Garamond" pitchFamily="18" charset="0"/>
              </a:rPr>
              <a:t>than</a:t>
            </a:r>
            <a:r>
              <a:rPr lang="cs-CZ" dirty="0" smtClean="0">
                <a:latin typeface="Garamond" pitchFamily="18" charset="0"/>
              </a:rPr>
              <a:t> 3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ethnic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in Bohemian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minority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Sudetenland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demanded</a:t>
            </a:r>
            <a:r>
              <a:rPr lang="cs-CZ" dirty="0" smtClean="0">
                <a:latin typeface="Garamond" pitchFamily="18" charset="0"/>
              </a:rPr>
              <a:t> autonomy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claiming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suppressed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repressed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1935 </a:t>
            </a:r>
            <a:r>
              <a:rPr lang="cs-CZ" dirty="0" err="1" smtClean="0">
                <a:latin typeface="Garamond" pitchFamily="18" charset="0"/>
              </a:rPr>
              <a:t>Parliamentary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founded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under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leadership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Konrad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Henlein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financed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money,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upset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victory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securing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2/3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vote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worsened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diplomatic</a:t>
            </a:r>
            <a:r>
              <a:rPr lang="cs-CZ" dirty="0" smtClean="0">
                <a:latin typeface="Garamond" pitchFamily="18" charset="0"/>
              </a:rPr>
              <a:t> relations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Czechs</a:t>
            </a:r>
            <a:r>
              <a:rPr lang="cs-CZ" dirty="0" smtClean="0">
                <a:latin typeface="Garamond" pitchFamily="18" charset="0"/>
              </a:rPr>
              <a:t> 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S</a:t>
            </a:r>
            <a:r>
              <a:rPr lang="cs-CZ" dirty="0" err="1" smtClean="0">
                <a:latin typeface="Garamond" pitchFamily="18" charset="0"/>
              </a:rPr>
              <a:t>ince</a:t>
            </a:r>
            <a:r>
              <a:rPr lang="cs-CZ" dirty="0" smtClean="0">
                <a:latin typeface="Garamond" pitchFamily="18" charset="0"/>
              </a:rPr>
              <a:t> 1937 – </a:t>
            </a:r>
            <a:r>
              <a:rPr lang="cs-CZ" dirty="0" err="1" smtClean="0">
                <a:latin typeface="Garamond" pitchFamily="18" charset="0"/>
              </a:rPr>
              <a:t>isolation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internatioanl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polititics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P</a:t>
            </a:r>
            <a:r>
              <a:rPr lang="cs-CZ" smtClean="0">
                <a:latin typeface="Garamond" pitchFamily="18" charset="0"/>
              </a:rPr>
              <a:t>olicy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appeasement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did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want</a:t>
            </a:r>
            <a:r>
              <a:rPr lang="cs-CZ" dirty="0" smtClean="0">
                <a:latin typeface="Garamond" pitchFamily="18" charset="0"/>
              </a:rPr>
              <a:t> to risk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Czachoslovakia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1938 -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resulted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Munich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597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6" name="Zástupný symbol pro obrázek 5" descr="cr-pohranici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743269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179512" y="5589240"/>
            <a:ext cx="7704856" cy="909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err="1" smtClean="0">
                <a:latin typeface="Garamond" pitchFamily="18" charset="0"/>
              </a:rPr>
              <a:t>Sudetenland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areas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inhabited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Germans</a:t>
            </a:r>
            <a:r>
              <a:rPr lang="cs-CZ" sz="2400" dirty="0" smtClean="0">
                <a:latin typeface="Garamond" pitchFamily="18" charset="0"/>
              </a:rPr>
              <a:t> in Bohemia, </a:t>
            </a:r>
            <a:r>
              <a:rPr lang="cs-CZ" sz="2400" dirty="0" err="1" smtClean="0">
                <a:latin typeface="Garamond" pitchFamily="18" charset="0"/>
              </a:rPr>
              <a:t>Moravia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Silesia</a:t>
            </a:r>
            <a:endParaRPr lang="cs-CZ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89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Garamond" pitchFamily="18" charset="0"/>
              </a:rPr>
              <a:t>C</a:t>
            </a:r>
            <a:r>
              <a:rPr lang="cs-CZ" sz="2800" dirty="0" err="1" smtClean="0">
                <a:latin typeface="Garamond" pitchFamily="18" charset="0"/>
              </a:rPr>
              <a:t>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r>
              <a:rPr lang="cs-CZ" dirty="0" smtClean="0">
                <a:latin typeface="Garamond" pitchFamily="18" charset="0"/>
              </a:rPr>
              <a:t>TUMA, </a:t>
            </a:r>
            <a:r>
              <a:rPr lang="cs-CZ" dirty="0" err="1" smtClean="0">
                <a:latin typeface="Garamond" pitchFamily="18" charset="0"/>
              </a:rPr>
              <a:t>Oldrich</a:t>
            </a:r>
            <a:r>
              <a:rPr lang="cs-CZ" dirty="0" smtClean="0">
                <a:latin typeface="Garamond" pitchFamily="18" charset="0"/>
              </a:rPr>
              <a:t> – JINDRA, </a:t>
            </a:r>
            <a:r>
              <a:rPr lang="cs-CZ" dirty="0" err="1" smtClean="0">
                <a:latin typeface="Garamond" pitchFamily="18" charset="0"/>
              </a:rPr>
              <a:t>Jiri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Czechoslovakia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and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Romania</a:t>
            </a:r>
            <a:r>
              <a:rPr lang="cs-CZ" i="1" dirty="0" smtClean="0">
                <a:latin typeface="Garamond" pitchFamily="18" charset="0"/>
              </a:rPr>
              <a:t> in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Versailles </a:t>
            </a:r>
            <a:r>
              <a:rPr lang="cs-CZ" i="1" dirty="0" err="1" smtClean="0">
                <a:latin typeface="Garamond" pitchFamily="18" charset="0"/>
              </a:rPr>
              <a:t>System</a:t>
            </a:r>
            <a:r>
              <a:rPr lang="cs-CZ" i="1" dirty="0" smtClean="0">
                <a:latin typeface="Garamond" pitchFamily="18" charset="0"/>
              </a:rPr>
              <a:t>.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2006.</a:t>
            </a:r>
          </a:p>
          <a:p>
            <a:r>
              <a:rPr lang="cs-CZ" dirty="0" smtClean="0">
                <a:latin typeface="Garamond" pitchFamily="18" charset="0"/>
              </a:rPr>
              <a:t>LUKES, Igor: </a:t>
            </a:r>
            <a:r>
              <a:rPr lang="en-US" i="1" dirty="0" smtClean="0">
                <a:latin typeface="Garamond" pitchFamily="18" charset="0"/>
              </a:rPr>
              <a:t>Czechoslovakia Between Stalin and Hitler: The Diplomacy of </a:t>
            </a:r>
            <a:r>
              <a:rPr lang="en-US" i="1" dirty="0" err="1" smtClean="0">
                <a:latin typeface="Garamond" pitchFamily="18" charset="0"/>
              </a:rPr>
              <a:t>Edvard</a:t>
            </a:r>
            <a:r>
              <a:rPr lang="en-US" i="1" dirty="0" smtClean="0">
                <a:latin typeface="Garamond" pitchFamily="18" charset="0"/>
              </a:rPr>
              <a:t> </a:t>
            </a:r>
            <a:r>
              <a:rPr lang="en-US" i="1" dirty="0" err="1" smtClean="0">
                <a:latin typeface="Garamond" pitchFamily="18" charset="0"/>
              </a:rPr>
              <a:t>Beneš</a:t>
            </a:r>
            <a:r>
              <a:rPr lang="en-US" i="1" dirty="0" smtClean="0">
                <a:latin typeface="Garamond" pitchFamily="18" charset="0"/>
              </a:rPr>
              <a:t> in the 1930s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New York1996.</a:t>
            </a:r>
          </a:p>
          <a:p>
            <a:r>
              <a:rPr lang="cs-CZ" dirty="0" smtClean="0">
                <a:latin typeface="Garamond" pitchFamily="18" charset="0"/>
              </a:rPr>
              <a:t>LUKES, Igor – GOLSTEIN, Erich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Munich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Crisis</a:t>
            </a:r>
            <a:r>
              <a:rPr lang="cs-CZ" i="1" dirty="0" smtClean="0">
                <a:latin typeface="Garamond" pitchFamily="18" charset="0"/>
              </a:rPr>
              <a:t>, 1938: </a:t>
            </a:r>
            <a:r>
              <a:rPr lang="cs-CZ" i="1" dirty="0" err="1" smtClean="0">
                <a:latin typeface="Garamond" pitchFamily="18" charset="0"/>
              </a:rPr>
              <a:t>Prelude</a:t>
            </a:r>
            <a:r>
              <a:rPr lang="cs-CZ" i="1" dirty="0" smtClean="0">
                <a:latin typeface="Garamond" pitchFamily="18" charset="0"/>
              </a:rPr>
              <a:t> to WWII. </a:t>
            </a:r>
            <a:r>
              <a:rPr lang="cs-CZ" dirty="0" smtClean="0">
                <a:latin typeface="Garamond" pitchFamily="18" charset="0"/>
              </a:rPr>
              <a:t>London 1999.</a:t>
            </a:r>
            <a:endParaRPr lang="en-US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076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Germany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692696"/>
            <a:ext cx="8280920" cy="59766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wave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Bavaria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Bavarian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1919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1919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1919 – 1933 – </a:t>
            </a:r>
            <a:r>
              <a:rPr lang="cs-CZ" dirty="0" err="1" smtClean="0">
                <a:latin typeface="Garamond" pitchFamily="18" charset="0"/>
              </a:rPr>
              <a:t>Weimar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parliamentary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16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President – </a:t>
            </a:r>
            <a:r>
              <a:rPr lang="cs-CZ" b="1" dirty="0" smtClean="0">
                <a:latin typeface="Garamond" pitchFamily="18" charset="0"/>
              </a:rPr>
              <a:t>Friedrich </a:t>
            </a:r>
            <a:r>
              <a:rPr lang="cs-CZ" b="1" dirty="0" err="1" smtClean="0">
                <a:latin typeface="Garamond" pitchFamily="18" charset="0"/>
              </a:rPr>
              <a:t>Ebert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Democratic</a:t>
            </a:r>
            <a:r>
              <a:rPr lang="cs-CZ" dirty="0" smtClean="0">
                <a:latin typeface="Garamond" pitchFamily="18" charset="0"/>
              </a:rPr>
              <a:t> Party) 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serious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problems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economical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crisis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reparations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restrictions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area,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restrictions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, navy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1920 – </a:t>
            </a:r>
            <a:r>
              <a:rPr lang="cs-CZ" dirty="0" err="1" smtClean="0">
                <a:latin typeface="Garamond" pitchFamily="18" charset="0"/>
              </a:rPr>
              <a:t>right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monarchistic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Kapp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Putsch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1923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–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Chancellor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b="1" dirty="0" smtClean="0">
                <a:latin typeface="Garamond" pitchFamily="18" charset="0"/>
              </a:rPr>
              <a:t>Gustav </a:t>
            </a:r>
            <a:r>
              <a:rPr lang="cs-CZ" b="1" dirty="0" err="1" smtClean="0">
                <a:latin typeface="Garamond" pitchFamily="18" charset="0"/>
              </a:rPr>
              <a:t>Stresemann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stabilization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Golden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mark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succesful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1923 – </a:t>
            </a:r>
            <a:r>
              <a:rPr lang="cs-CZ" dirty="0" err="1" smtClean="0">
                <a:latin typeface="Garamond" pitchFamily="18" charset="0"/>
              </a:rPr>
              <a:t>suppression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Hitler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Ludendorff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Putsch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Munich</a:t>
            </a:r>
            <a:r>
              <a:rPr lang="cs-CZ" dirty="0" smtClean="0">
                <a:latin typeface="Garamond" pitchFamily="18" charset="0"/>
              </a:rPr>
              <a:t>, Hitler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arrested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wrote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programme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book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Mein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Kampf</a:t>
            </a:r>
            <a:r>
              <a:rPr lang="cs-CZ" dirty="0" smtClean="0">
                <a:latin typeface="Garamond" pitchFamily="18" charset="0"/>
              </a:rPr>
              <a:t>, his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party NSDAP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banned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1925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Paul </a:t>
            </a:r>
            <a:r>
              <a:rPr lang="cs-CZ" b="1" dirty="0" err="1" smtClean="0">
                <a:latin typeface="Garamond" pitchFamily="18" charset="0"/>
              </a:rPr>
              <a:t>von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Hindenburg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415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6" name="Zástupný symbol pro obsah 5" descr="weimar-republic-and-the-polish-issu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10478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9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8208912" cy="58772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1929 – Great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– in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effects</a:t>
            </a:r>
            <a:r>
              <a:rPr lang="cs-CZ" dirty="0" smtClean="0">
                <a:latin typeface="Garamond" pitchFamily="18" charset="0"/>
              </a:rPr>
              <a:t> (1932 – </a:t>
            </a:r>
            <a:r>
              <a:rPr lang="cs-CZ" dirty="0" err="1" smtClean="0">
                <a:latin typeface="Garamond" pitchFamily="18" charset="0"/>
              </a:rPr>
              <a:t>unemployment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44,5 %),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growth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extreme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revanchism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1932 – NSDAP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r>
              <a:rPr lang="cs-CZ" dirty="0" smtClean="0">
                <a:latin typeface="Garamond" pitchFamily="18" charset="0"/>
              </a:rPr>
              <a:t>, 1933 – </a:t>
            </a:r>
            <a:r>
              <a:rPr lang="cs-CZ" b="1" dirty="0" smtClean="0">
                <a:latin typeface="Garamond" pitchFamily="18" charset="0"/>
              </a:rPr>
              <a:t>Adolf Hitler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Chancellor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1934 – Hitler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Führer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dirty="0" err="1" smtClean="0">
                <a:latin typeface="Garamond" pitchFamily="18" charset="0"/>
              </a:rPr>
              <a:t>Nüremberg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laws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anti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Semitism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economical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public </a:t>
            </a:r>
            <a:r>
              <a:rPr lang="cs-CZ" dirty="0" err="1" smtClean="0">
                <a:latin typeface="Garamond" pitchFamily="18" charset="0"/>
              </a:rPr>
              <a:t>life</a:t>
            </a:r>
            <a:r>
              <a:rPr lang="cs-CZ" dirty="0" smtClean="0">
                <a:latin typeface="Garamond" pitchFamily="18" charset="0"/>
              </a:rPr>
              <a:t>, had to </a:t>
            </a:r>
            <a:r>
              <a:rPr lang="cs-CZ" dirty="0" err="1" smtClean="0">
                <a:latin typeface="Garamond" pitchFamily="18" charset="0"/>
              </a:rPr>
              <a:t>wear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yellow</a:t>
            </a:r>
            <a:r>
              <a:rPr lang="cs-CZ" dirty="0" smtClean="0">
                <a:latin typeface="Garamond" pitchFamily="18" charset="0"/>
              </a:rPr>
              <a:t> star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introduced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service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1936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de-</a:t>
            </a:r>
            <a:r>
              <a:rPr lang="cs-CZ" dirty="0" err="1" smtClean="0">
                <a:latin typeface="Garamond" pitchFamily="18" charset="0"/>
              </a:rPr>
              <a:t>militarized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zone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Rheinland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both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breaching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Versailles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Rhineland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prostest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1936 –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Italy – Berlin-Rome Axis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1936 – </a:t>
            </a:r>
            <a:r>
              <a:rPr lang="cs-CZ" dirty="0" err="1" smtClean="0">
                <a:latin typeface="Garamond" pitchFamily="18" charset="0"/>
              </a:rPr>
              <a:t>Anti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Comimmntern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Japan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1938,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9–10  – </a:t>
            </a:r>
            <a:r>
              <a:rPr lang="cs-CZ" dirty="0" err="1" smtClean="0">
                <a:latin typeface="Garamond" pitchFamily="18" charset="0"/>
              </a:rPr>
              <a:t>Crystal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Night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pogrom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566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aramond" pitchFamily="18" charset="0"/>
              </a:rPr>
              <a:t>Paul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Hindenburg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499992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Adolf Hitler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8" name="Zástupný symbol pro obsah 7" descr="adolf-hitl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019108" cy="3970784"/>
          </a:xfrm>
        </p:spPr>
      </p:pic>
      <p:pic>
        <p:nvPicPr>
          <p:cNvPr id="11" name="Zástupný symbol pro obsah 10" descr="101PaulHindenburg_I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2520280" cy="3953380"/>
          </a:xfrm>
        </p:spPr>
      </p:pic>
    </p:spTree>
    <p:extLst>
      <p:ext uri="{BB962C8B-B14F-4D97-AF65-F5344CB8AC3E}">
        <p14:creationId xmlns:p14="http://schemas.microsoft.com/office/powerpoint/2010/main" val="3467043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i="1" dirty="0" smtClean="0">
                <a:latin typeface="Garamond" pitchFamily="18" charset="0"/>
              </a:rPr>
              <a:t>:</a:t>
            </a:r>
          </a:p>
          <a:p>
            <a:r>
              <a:rPr lang="cs-CZ" cap="all" dirty="0" err="1" smtClean="0">
                <a:latin typeface="Garamond" pitchFamily="18" charset="0"/>
              </a:rPr>
              <a:t>Kaes</a:t>
            </a:r>
            <a:r>
              <a:rPr lang="cs-CZ" dirty="0" smtClean="0">
                <a:latin typeface="Garamond" pitchFamily="18" charset="0"/>
              </a:rPr>
              <a:t>, Anton – </a:t>
            </a:r>
            <a:r>
              <a:rPr lang="cs-CZ" cap="all" dirty="0" err="1" smtClean="0">
                <a:latin typeface="Garamond" pitchFamily="18" charset="0"/>
              </a:rPr>
              <a:t>Jay</a:t>
            </a:r>
            <a:r>
              <a:rPr lang="cs-CZ" dirty="0" smtClean="0">
                <a:latin typeface="Garamond" pitchFamily="18" charset="0"/>
              </a:rPr>
              <a:t>, Martin – </a:t>
            </a:r>
            <a:r>
              <a:rPr lang="cs-CZ" cap="all" dirty="0" err="1" smtClean="0">
                <a:latin typeface="Garamond" pitchFamily="18" charset="0"/>
              </a:rPr>
              <a:t>Dimendberg</a:t>
            </a:r>
            <a:r>
              <a:rPr lang="cs-CZ" dirty="0" smtClean="0">
                <a:latin typeface="Garamond" pitchFamily="18" charset="0"/>
              </a:rPr>
              <a:t>, Edward,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Weimar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Republic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sourcebook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Berkeley</a:t>
            </a:r>
            <a:r>
              <a:rPr lang="cs-CZ" dirty="0" smtClean="0">
                <a:latin typeface="Garamond" pitchFamily="18" charset="0"/>
              </a:rPr>
              <a:t>: University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California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Press</a:t>
            </a:r>
            <a:r>
              <a:rPr lang="cs-CZ" dirty="0" smtClean="0">
                <a:latin typeface="Garamond" pitchFamily="18" charset="0"/>
              </a:rPr>
              <a:t>, 1994.</a:t>
            </a:r>
          </a:p>
          <a:p>
            <a:pPr>
              <a:buNone/>
            </a:pPr>
            <a:r>
              <a:rPr lang="cs-CZ" dirty="0" smtClean="0">
                <a:latin typeface="Garamond" pitchFamily="18" charset="0"/>
                <a:hlinkClick r:id="rId2"/>
              </a:rPr>
              <a:t>http://books.google.cz/books?id=J4A1gt4-VCsC&amp;printsec=frontcover&amp;hl=cs&amp;source=gbs_ViewAPI&amp;redir_esc=y#v=onepage&amp;q&amp;f=false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75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86409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Formation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two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enemy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blocks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19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712968" cy="51869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1879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secret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Austria</a:t>
            </a:r>
            <a:r>
              <a:rPr lang="cs-CZ" i="1" dirty="0" smtClean="0">
                <a:latin typeface="Garamond" pitchFamily="18" charset="0"/>
              </a:rPr>
              <a:t>-</a:t>
            </a:r>
            <a:r>
              <a:rPr lang="cs-CZ" i="1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1882 – </a:t>
            </a:r>
            <a:r>
              <a:rPr lang="cs-CZ" i="1" dirty="0" smtClean="0">
                <a:latin typeface="Garamond" pitchFamily="18" charset="0"/>
              </a:rPr>
              <a:t>Italy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b="1" dirty="0" err="1" smtClean="0">
                <a:latin typeface="Garamond" pitchFamily="18" charset="0"/>
              </a:rPr>
              <a:t>Tripple</a:t>
            </a:r>
            <a:r>
              <a:rPr lang="cs-CZ" b="1" dirty="0" smtClean="0">
                <a:latin typeface="Garamond" pitchFamily="18" charset="0"/>
              </a:rPr>
              <a:t>  </a:t>
            </a:r>
            <a:r>
              <a:rPr lang="cs-CZ" b="1" dirty="0" err="1" smtClean="0">
                <a:latin typeface="Garamond" pitchFamily="18" charset="0"/>
              </a:rPr>
              <a:t>Alliance</a:t>
            </a:r>
            <a:r>
              <a:rPr lang="cs-CZ" b="1" dirty="0" smtClean="0">
                <a:latin typeface="Garamond" pitchFamily="18" charset="0"/>
              </a:rPr>
              <a:t> (</a:t>
            </a:r>
            <a:r>
              <a:rPr lang="cs-CZ" b="1" dirty="0" err="1" smtClean="0">
                <a:latin typeface="Garamond" pitchFamily="18" charset="0"/>
              </a:rPr>
              <a:t>later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Central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)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1893 – </a:t>
            </a:r>
            <a:r>
              <a:rPr lang="cs-CZ" i="1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France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isolated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affraid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aggresive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1904 –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Entente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Cordial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France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Great </a:t>
            </a:r>
            <a:r>
              <a:rPr lang="cs-CZ" i="1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affraid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1907 – </a:t>
            </a:r>
            <a:r>
              <a:rPr lang="cs-CZ" i="1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+ </a:t>
            </a:r>
            <a:r>
              <a:rPr lang="cs-CZ" i="1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b="1" dirty="0" err="1" smtClean="0">
                <a:latin typeface="Garamond" pitchFamily="18" charset="0"/>
              </a:rPr>
              <a:t>Tripple</a:t>
            </a:r>
            <a:r>
              <a:rPr lang="cs-CZ" b="1" dirty="0" smtClean="0">
                <a:latin typeface="Garamond" pitchFamily="18" charset="0"/>
              </a:rPr>
              <a:t> Entente</a:t>
            </a:r>
            <a:endParaRPr lang="cs-CZ" dirty="0" smtClean="0">
              <a:latin typeface="Garamond" pitchFamily="18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1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Austria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7920880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1919–1934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Chacellor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Ignaz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Siepel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dominated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Christian 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Party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unstable</a:t>
            </a:r>
            <a:r>
              <a:rPr lang="cs-CZ" dirty="0" smtClean="0">
                <a:latin typeface="Garamond" pitchFamily="18" charset="0"/>
              </a:rPr>
              <a:t>, severe </a:t>
            </a:r>
            <a:r>
              <a:rPr lang="cs-CZ" dirty="0" err="1" smtClean="0">
                <a:latin typeface="Garamond" pitchFamily="18" charset="0"/>
              </a:rPr>
              <a:t>economical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consequences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many </a:t>
            </a:r>
            <a:r>
              <a:rPr lang="cs-CZ" dirty="0" err="1" smtClean="0">
                <a:latin typeface="Garamond" pitchFamily="18" charset="0"/>
              </a:rPr>
              <a:t>paramilitary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forces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been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early</a:t>
            </a:r>
            <a:r>
              <a:rPr lang="cs-CZ" dirty="0" smtClean="0">
                <a:latin typeface="Garamond" pitchFamily="18" charset="0"/>
              </a:rPr>
              <a:t> 1920s 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clash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left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paramilitary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known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b="1" dirty="0" err="1" smtClean="0">
                <a:latin typeface="Garamond" pitchFamily="18" charset="0"/>
              </a:rPr>
              <a:t>July</a:t>
            </a:r>
            <a:r>
              <a:rPr lang="cs-CZ" b="1" dirty="0" smtClean="0">
                <a:latin typeface="Garamond" pitchFamily="18" charset="0"/>
              </a:rPr>
              <a:t> Revolt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1927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1932 – </a:t>
            </a:r>
            <a:r>
              <a:rPr lang="cs-CZ" dirty="0" err="1" smtClean="0">
                <a:latin typeface="Garamond" pitchFamily="18" charset="0"/>
              </a:rPr>
              <a:t>authoritarian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regime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Chancellor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Engelbert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Dollfuss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austrofascism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Dollfuss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assassinated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agent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attempted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coup</a:t>
            </a:r>
            <a:r>
              <a:rPr lang="cs-CZ" dirty="0" smtClean="0">
                <a:latin typeface="Garamond" pitchFamily="18" charset="0"/>
              </a:rPr>
              <a:t> d'</a:t>
            </a:r>
            <a:r>
              <a:rPr lang="cs-CZ" dirty="0" err="1" smtClean="0">
                <a:latin typeface="Garamond" pitchFamily="18" charset="0"/>
              </a:rPr>
              <a:t>état</a:t>
            </a:r>
            <a:r>
              <a:rPr lang="cs-CZ" dirty="0" smtClean="0">
                <a:latin typeface="Garamond" pitchFamily="18" charset="0"/>
              </a:rPr>
              <a:t> in 1934 – </a:t>
            </a:r>
            <a:r>
              <a:rPr lang="cs-CZ" dirty="0" err="1" smtClean="0">
                <a:latin typeface="Garamond" pitchFamily="18" charset="0"/>
              </a:rPr>
              <a:t>July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Putch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New </a:t>
            </a:r>
            <a:r>
              <a:rPr lang="cs-CZ" dirty="0" err="1" smtClean="0">
                <a:latin typeface="Garamond" pitchFamily="18" charset="0"/>
              </a:rPr>
              <a:t>Chancellor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latin typeface="Garamond" pitchFamily="18" charset="0"/>
              </a:rPr>
              <a:t>Kurt </a:t>
            </a:r>
            <a:r>
              <a:rPr lang="cs-CZ" b="1" dirty="0" err="1" smtClean="0">
                <a:latin typeface="Garamond" pitchFamily="18" charset="0"/>
              </a:rPr>
              <a:t>Schuschnigg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effort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keep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´s </a:t>
            </a:r>
            <a:r>
              <a:rPr lang="cs-CZ" dirty="0" err="1" smtClean="0">
                <a:latin typeface="Garamond" pitchFamily="18" charset="0"/>
              </a:rPr>
              <a:t>independence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1938 – </a:t>
            </a:r>
            <a:r>
              <a:rPr lang="cs-CZ" dirty="0" err="1" smtClean="0">
                <a:latin typeface="Garamond" pitchFamily="18" charset="0"/>
              </a:rPr>
              <a:t>Anschluss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11 –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frontiers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753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Garamond" pitchFamily="18" charset="0"/>
              </a:rPr>
              <a:t>H</a:t>
            </a:r>
            <a:r>
              <a:rPr lang="cs-CZ" sz="2800" dirty="0" err="1" smtClean="0">
                <a:latin typeface="Garamond" pitchFamily="18" charset="0"/>
              </a:rPr>
              <a:t>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064896" cy="6021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proclamation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16, 1918, </a:t>
            </a:r>
            <a:r>
              <a:rPr lang="cs-CZ" b="1" dirty="0" err="1" smtClean="0">
                <a:latin typeface="Garamond" pitchFamily="18" charset="0"/>
              </a:rPr>
              <a:t>Mihály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Károlyi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named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's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area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dissatisfaction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attpemts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restore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rapid </a:t>
            </a:r>
            <a:r>
              <a:rPr lang="cs-CZ" dirty="0" err="1" smtClean="0">
                <a:latin typeface="Garamond" pitchFamily="18" charset="0"/>
              </a:rPr>
              <a:t>rise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</a:t>
            </a:r>
            <a:r>
              <a:rPr lang="cs-CZ" dirty="0" smtClean="0">
                <a:latin typeface="Garamond" pitchFamily="18" charset="0"/>
              </a:rPr>
              <a:t> Party,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21, 1919 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attpemt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restore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Béla Kun,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connect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Rumania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demands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fascist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Admiral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Miklós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Horthy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 –  monarchy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Horthy</a:t>
            </a:r>
            <a:r>
              <a:rPr lang="cs-CZ" dirty="0" smtClean="0">
                <a:latin typeface="Garamond" pitchFamily="18" charset="0"/>
              </a:rPr>
              <a:t> regent 1921–1931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István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Bethlen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1931)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586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7920880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, Charles IV, </a:t>
            </a:r>
            <a:r>
              <a:rPr lang="cs-CZ" dirty="0" err="1" smtClean="0">
                <a:latin typeface="Garamond" pitchFamily="18" charset="0"/>
              </a:rPr>
              <a:t>unsuccessfully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attempted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retake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throne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1921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signing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Trianon on June 4, 1920, </a:t>
            </a:r>
            <a:r>
              <a:rPr lang="cs-CZ" dirty="0" err="1" smtClean="0">
                <a:latin typeface="Garamond" pitchFamily="18" charset="0"/>
              </a:rPr>
              <a:t>ratified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country's </a:t>
            </a:r>
            <a:r>
              <a:rPr lang="cs-CZ" dirty="0" err="1" smtClean="0">
                <a:latin typeface="Garamond" pitchFamily="18" charset="0"/>
              </a:rPr>
              <a:t>dismemberment</a:t>
            </a:r>
            <a:r>
              <a:rPr lang="cs-CZ" dirty="0" smtClean="0">
                <a:latin typeface="Garamond" pitchFamily="18" charset="0"/>
              </a:rPr>
              <a:t>, limited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size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required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reparations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payments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1920s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terror</a:t>
            </a:r>
            <a:r>
              <a:rPr lang="cs-CZ" dirty="0" smtClean="0">
                <a:latin typeface="Garamond" pitchFamily="18" charset="0"/>
              </a:rPr>
              <a:t> - led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imprisonment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torture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execution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trial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socialists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leftist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intellectuals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sympathizers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Károlyi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Kun </a:t>
            </a:r>
            <a:r>
              <a:rPr lang="cs-CZ" dirty="0" err="1" smtClean="0">
                <a:latin typeface="Garamond" pitchFamily="18" charset="0"/>
              </a:rPr>
              <a:t>regimes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traditional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sought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reestablish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1932–1936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Guyla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Gömbös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radical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ascendancy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1939 – </a:t>
            </a:r>
            <a:r>
              <a:rPr lang="cs-CZ" dirty="0" err="1" smtClean="0">
                <a:latin typeface="Garamond" pitchFamily="18" charset="0"/>
              </a:rPr>
              <a:t>Arrow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Cross</a:t>
            </a:r>
            <a:r>
              <a:rPr lang="cs-CZ" dirty="0" smtClean="0">
                <a:latin typeface="Garamond" pitchFamily="18" charset="0"/>
              </a:rPr>
              <a:t> Party (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Equivalent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Party)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1940 –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Tripartite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Italy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Japan)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94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7" name="Zástupný symbol pro obsah 6" descr="0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6536292" cy="48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43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Garamond" pitchFamily="18" charset="0"/>
              </a:rPr>
              <a:t>P</a:t>
            </a:r>
            <a:r>
              <a:rPr lang="cs-CZ" sz="2800" dirty="0" err="1" smtClean="0">
                <a:latin typeface="Garamond" pitchFamily="18" charset="0"/>
              </a:rPr>
              <a:t>oland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568952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Republic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reestablished</a:t>
            </a:r>
            <a:r>
              <a:rPr lang="cs-CZ" dirty="0" smtClean="0">
                <a:latin typeface="Garamond" pitchFamily="18" charset="0"/>
              </a:rPr>
              <a:t> in 1918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S</a:t>
            </a:r>
            <a:r>
              <a:rPr lang="cs-CZ" dirty="0" err="1" smtClean="0">
                <a:latin typeface="Garamond" pitchFamily="18" charset="0"/>
              </a:rPr>
              <a:t>everal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regional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: 1918 – 1919 – </a:t>
            </a:r>
            <a:r>
              <a:rPr lang="cs-CZ" b="1" dirty="0" err="1" smtClean="0">
                <a:latin typeface="Garamond" pitchFamily="18" charset="0"/>
              </a:rPr>
              <a:t>Polish</a:t>
            </a:r>
            <a:r>
              <a:rPr lang="cs-CZ" b="1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Ukrainian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and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Juanuary</a:t>
            </a:r>
            <a:r>
              <a:rPr lang="cs-CZ" dirty="0" smtClean="0">
                <a:latin typeface="Garamond" pitchFamily="18" charset="0"/>
              </a:rPr>
              <a:t> 1919 – </a:t>
            </a:r>
            <a:r>
              <a:rPr lang="cs-CZ" b="1" dirty="0" err="1" smtClean="0">
                <a:latin typeface="Garamond" pitchFamily="18" charset="0"/>
              </a:rPr>
              <a:t>Seven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day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broke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>
                <a:latin typeface="Garamond" pitchFamily="18" charset="0"/>
              </a:rPr>
              <a:t>N</a:t>
            </a:r>
            <a:r>
              <a:rPr lang="cs-CZ" dirty="0" smtClean="0">
                <a:latin typeface="Garamond" pitchFamily="18" charset="0"/>
              </a:rPr>
              <a:t>ew </a:t>
            </a:r>
            <a:r>
              <a:rPr lang="cs-CZ" dirty="0" err="1" smtClean="0">
                <a:latin typeface="Garamond" pitchFamily="18" charset="0"/>
              </a:rPr>
              <a:t>demarcation</a:t>
            </a:r>
            <a:r>
              <a:rPr lang="cs-CZ" dirty="0" smtClean="0">
                <a:latin typeface="Garamond" pitchFamily="18" charset="0"/>
              </a:rPr>
              <a:t> line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western part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disputed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given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received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part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1919 – 1921 – </a:t>
            </a:r>
            <a:r>
              <a:rPr lang="cs-CZ" b="1" dirty="0" err="1" smtClean="0">
                <a:latin typeface="Garamond" pitchFamily="18" charset="0"/>
              </a:rPr>
              <a:t>Polish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Soviet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Poles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use </a:t>
            </a:r>
            <a:r>
              <a:rPr lang="cs-CZ" dirty="0" err="1" smtClean="0">
                <a:latin typeface="Garamond" pitchFamily="18" charset="0"/>
              </a:rPr>
              <a:t>Russian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ensure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counteroffensive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establish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August 1920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Warsaw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Riga –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Belarus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Ukraine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1922 – </a:t>
            </a:r>
            <a:r>
              <a:rPr lang="cs-CZ" dirty="0" err="1" smtClean="0">
                <a:latin typeface="Garamond" pitchFamily="18" charset="0"/>
              </a:rPr>
              <a:t>annexation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Vilnius Region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Lithuania</a:t>
            </a:r>
            <a:endParaRPr lang="cs-CZ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7848872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anose="02020404030301010803" pitchFamily="18" charset="0"/>
              </a:rPr>
              <a:t>1926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May </a:t>
            </a:r>
            <a:r>
              <a:rPr lang="cs-CZ" dirty="0" err="1" smtClean="0">
                <a:latin typeface="Garamond" pitchFamily="18" charset="0"/>
              </a:rPr>
              <a:t>Coup</a:t>
            </a:r>
            <a:r>
              <a:rPr lang="cs-CZ" dirty="0" smtClean="0">
                <a:latin typeface="Garamond" pitchFamily="18" charset="0"/>
              </a:rPr>
              <a:t> d´</a:t>
            </a:r>
            <a:r>
              <a:rPr lang="cs-CZ" dirty="0" err="1" smtClean="0">
                <a:latin typeface="Garamond" pitchFamily="18" charset="0"/>
              </a:rPr>
              <a:t>État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Marshall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Jozef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Piłsudski</a:t>
            </a:r>
            <a:r>
              <a:rPr lang="cs-CZ" b="1" dirty="0" smtClean="0">
                <a:latin typeface="Garamond" pitchFamily="18" charset="0"/>
              </a:rPr>
              <a:t>, </a:t>
            </a:r>
            <a:r>
              <a:rPr lang="cs-CZ" dirty="0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politician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de facto a </a:t>
            </a:r>
            <a:r>
              <a:rPr lang="cs-CZ" dirty="0" err="1" smtClean="0">
                <a:latin typeface="Garamond" pitchFamily="18" charset="0"/>
              </a:rPr>
              <a:t>dictator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death</a:t>
            </a:r>
            <a:r>
              <a:rPr lang="cs-CZ" dirty="0" smtClean="0">
                <a:latin typeface="Garamond" pitchFamily="18" charset="0"/>
              </a:rPr>
              <a:t> in 1935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1932 – </a:t>
            </a:r>
            <a:r>
              <a:rPr lang="cs-CZ" b="1" dirty="0" smtClean="0">
                <a:latin typeface="Garamond" pitchFamily="18" charset="0"/>
              </a:rPr>
              <a:t>non-</a:t>
            </a:r>
            <a:r>
              <a:rPr lang="cs-CZ" b="1" dirty="0" err="1" smtClean="0">
                <a:latin typeface="Garamond" pitchFamily="18" charset="0"/>
              </a:rPr>
              <a:t>agression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1938: </a:t>
            </a:r>
            <a:r>
              <a:rPr lang="cs-CZ" dirty="0" err="1" smtClean="0">
                <a:latin typeface="Garamond" pitchFamily="18" charset="0"/>
              </a:rPr>
              <a:t>annexation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Zaolzie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Górna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Orawa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Jaworzyna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31, 1939: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guarantees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France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August 23, 1939: non-</a:t>
            </a:r>
            <a:r>
              <a:rPr lang="cs-CZ" dirty="0" err="1" smtClean="0">
                <a:latin typeface="Garamond" pitchFamily="18" charset="0"/>
              </a:rPr>
              <a:t>aggression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b="1" dirty="0" err="1" smtClean="0">
                <a:latin typeface="Garamond" pitchFamily="18" charset="0"/>
              </a:rPr>
              <a:t>Ribbentrop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Molotow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Pact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secret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protocol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targeting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Garamond" pitchFamily="18" charset="0"/>
              </a:rPr>
              <a:t>September</a:t>
            </a:r>
            <a:r>
              <a:rPr lang="cs-CZ" b="1" dirty="0" smtClean="0">
                <a:latin typeface="Garamond" pitchFamily="18" charset="0"/>
              </a:rPr>
              <a:t> 1 – </a:t>
            </a:r>
            <a:r>
              <a:rPr lang="cs-CZ" b="1" dirty="0" err="1" smtClean="0">
                <a:latin typeface="Garamond" pitchFamily="18" charset="0"/>
              </a:rPr>
              <a:t>October</a:t>
            </a:r>
            <a:r>
              <a:rPr lang="cs-CZ" b="1" dirty="0" smtClean="0">
                <a:latin typeface="Garamond" pitchFamily="18" charset="0"/>
              </a:rPr>
              <a:t> 6, 1939: </a:t>
            </a:r>
            <a:r>
              <a:rPr lang="cs-CZ" b="1" dirty="0" err="1" smtClean="0">
                <a:latin typeface="Garamond" pitchFamily="18" charset="0"/>
              </a:rPr>
              <a:t>Invasion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Poland</a:t>
            </a:r>
            <a:r>
              <a:rPr lang="cs-CZ" b="1" dirty="0" smtClean="0">
                <a:latin typeface="Garamond" panose="02020404030301010803" pitchFamily="18" charset="0"/>
              </a:rPr>
              <a:t> </a:t>
            </a:r>
            <a:endParaRPr lang="cs-CZ" dirty="0" smtClean="0">
              <a:latin typeface="Garamond" panose="020204040303010108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701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39000" cy="37265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Polska-ww1-nation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2508"/>
            <a:ext cx="5256584" cy="66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Balkan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64704"/>
            <a:ext cx="8964488" cy="609329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40 </a:t>
            </a:r>
            <a:r>
              <a:rPr lang="cs-CZ" dirty="0" err="1" smtClean="0">
                <a:latin typeface="Garamond" pitchFamily="18" charset="0"/>
              </a:rPr>
              <a:t>years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fighting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them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Garamond" pitchFamily="18" charset="0"/>
              </a:rPr>
              <a:t>1912–1913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b="1" dirty="0" smtClean="0">
                <a:latin typeface="Garamond" pitchFamily="18" charset="0"/>
              </a:rPr>
              <a:t>1</a:t>
            </a:r>
            <a:r>
              <a:rPr lang="cs-CZ" b="1" baseline="30000" dirty="0" smtClean="0">
                <a:latin typeface="Garamond" pitchFamily="18" charset="0"/>
              </a:rPr>
              <a:t>st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Balkan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Balkan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League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Montenegro</a:t>
            </a:r>
            <a:r>
              <a:rPr lang="cs-CZ" dirty="0" smtClean="0">
                <a:latin typeface="Garamond" pitchFamily="18" charset="0"/>
              </a:rPr>
              <a:t>) X </a:t>
            </a: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liberated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>
                <a:latin typeface="Garamond" pitchFamily="18" charset="0"/>
              </a:rPr>
              <a:t>B</a:t>
            </a:r>
            <a:r>
              <a:rPr lang="cs-CZ" dirty="0" smtClean="0">
                <a:latin typeface="Garamond" pitchFamily="18" charset="0"/>
              </a:rPr>
              <a:t>ut </a:t>
            </a:r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fight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because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deviding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liberated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greatest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casualties</a:t>
            </a:r>
            <a:r>
              <a:rPr lang="cs-CZ" dirty="0" smtClean="0">
                <a:latin typeface="Garamond" pitchFamily="18" charset="0"/>
              </a:rPr>
              <a:t> and </a:t>
            </a:r>
            <a:r>
              <a:rPr lang="cs-CZ" dirty="0" err="1" smtClean="0">
                <a:latin typeface="Garamond" pitchFamily="18" charset="0"/>
              </a:rPr>
              <a:t>invested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but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deliberated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Macedonia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Thrakia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especially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 and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dissatisfied</a:t>
            </a:r>
            <a:r>
              <a:rPr lang="cs-CZ" dirty="0" smtClean="0">
                <a:latin typeface="Garamond" pitchFamily="18" charset="0"/>
              </a:rPr>
              <a:t> and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 and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b="1" dirty="0" smtClean="0">
                <a:latin typeface="Garamond" pitchFamily="18" charset="0"/>
              </a:rPr>
              <a:t>2</a:t>
            </a:r>
            <a:r>
              <a:rPr lang="cs-CZ" b="1" baseline="30000" dirty="0" smtClean="0">
                <a:latin typeface="Garamond" pitchFamily="18" charset="0"/>
              </a:rPr>
              <a:t>nd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Balkan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b="1" dirty="0" smtClean="0">
                <a:latin typeface="Garamond" pitchFamily="18" charset="0"/>
              </a:rPr>
              <a:t> – 1913 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Turkey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Rumania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fighting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areas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obtained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1</a:t>
            </a:r>
            <a:r>
              <a:rPr lang="cs-CZ" baseline="30000" dirty="0" smtClean="0">
                <a:latin typeface="Garamond" pitchFamily="18" charset="0"/>
              </a:rPr>
              <a:t>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>
                <a:latin typeface="Garamond" pitchFamily="18" charset="0"/>
              </a:rPr>
              <a:t>B</a:t>
            </a:r>
            <a:r>
              <a:rPr lang="cs-CZ" dirty="0" smtClean="0">
                <a:latin typeface="Garamond" pitchFamily="18" charset="0"/>
              </a:rPr>
              <a:t>ut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dissatisfied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results</a:t>
            </a:r>
            <a:r>
              <a:rPr lang="cs-CZ" dirty="0" smtClean="0">
                <a:latin typeface="Garamond" pitchFamily="18" charset="0"/>
              </a:rPr>
              <a:t> 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expecting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enlargement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and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raise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Adriatic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coast</a:t>
            </a:r>
            <a:r>
              <a:rPr lang="cs-CZ" dirty="0" smtClean="0">
                <a:latin typeface="Garamond" pitchFamily="18" charset="0"/>
              </a:rPr>
              <a:t> but </a:t>
            </a:r>
            <a:r>
              <a:rPr lang="cs-CZ" dirty="0" err="1" smtClean="0">
                <a:latin typeface="Garamond" pitchFamily="18" charset="0"/>
              </a:rPr>
              <a:t>instead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Albania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prepair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tu </a:t>
            </a:r>
            <a:r>
              <a:rPr lang="cs-CZ" dirty="0" err="1" smtClean="0">
                <a:latin typeface="Garamond" pitchFamily="18" charset="0"/>
              </a:rPr>
              <a:t>unify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Slavs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pPr algn="just"/>
            <a:endParaRPr lang="cs-CZ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Balkan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5877272"/>
            <a:ext cx="3520440" cy="4572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Garamond" pitchFamily="18" charset="0"/>
              </a:rPr>
              <a:t>1st </a:t>
            </a:r>
            <a:r>
              <a:rPr lang="cs-CZ" sz="2400" dirty="0" err="1" smtClean="0">
                <a:latin typeface="Garamond" pitchFamily="18" charset="0"/>
              </a:rPr>
              <a:t>Balkan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5877272"/>
            <a:ext cx="3520440" cy="4572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Garamond" pitchFamily="18" charset="0"/>
              </a:rPr>
              <a:t>2nd </a:t>
            </a:r>
            <a:r>
              <a:rPr lang="cs-CZ" sz="2400" dirty="0" err="1" smtClean="0">
                <a:latin typeface="Garamond" pitchFamily="18" charset="0"/>
              </a:rPr>
              <a:t>Balkan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4" name="Zástupný symbol pro obsah 3" descr="first_balkan_war_ma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23889" cy="3816424"/>
          </a:xfrm>
        </p:spPr>
      </p:pic>
      <p:pic>
        <p:nvPicPr>
          <p:cNvPr id="9" name="Zástupný symbol pro obsah 8" descr="Second Balkan Wa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454771" cy="3816424"/>
          </a:xfrm>
        </p:spPr>
      </p:pic>
    </p:spTree>
    <p:extLst>
      <p:ext uri="{BB962C8B-B14F-4D97-AF65-F5344CB8AC3E}">
        <p14:creationId xmlns:p14="http://schemas.microsoft.com/office/powerpoint/2010/main" val="30583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>
                <a:latin typeface="Garamond" pitchFamily="18" charset="0"/>
              </a:rPr>
              <a:t>E</a:t>
            </a:r>
            <a:r>
              <a:rPr lang="cs-CZ" sz="2800" dirty="0" err="1" smtClean="0">
                <a:latin typeface="Garamond" pitchFamily="18" charset="0"/>
              </a:rPr>
              <a:t>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before</a:t>
            </a:r>
            <a:r>
              <a:rPr lang="cs-CZ" sz="2800" dirty="0" smtClean="0">
                <a:latin typeface="Garamond" pitchFamily="18" charset="0"/>
              </a:rPr>
              <a:t> WWI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8784976" cy="56886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Crimean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(1853–1856) </a:t>
            </a:r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a period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tensions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persisted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Peninsula</a:t>
            </a:r>
            <a:r>
              <a:rPr lang="cs-CZ" dirty="0" smtClean="0">
                <a:latin typeface="Garamond" pitchFamily="18" charset="0"/>
              </a:rPr>
              <a:t> (1908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annexation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Bosnia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Herzegovina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1912–1913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Pacifist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</a:t>
            </a:r>
            <a:r>
              <a:rPr lang="cs-CZ" dirty="0" smtClean="0">
                <a:latin typeface="Garamond" pitchFamily="18" charset="0"/>
              </a:rPr>
              <a:t>  -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conferences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Hague</a:t>
            </a:r>
            <a:r>
              <a:rPr lang="cs-CZ" dirty="0" smtClean="0">
                <a:latin typeface="Garamond" pitchFamily="18" charset="0"/>
              </a:rPr>
              <a:t> (1898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1907) - </a:t>
            </a:r>
            <a:r>
              <a:rPr lang="cs-CZ" dirty="0" err="1" smtClean="0">
                <a:latin typeface="Garamond" pitchFamily="18" charset="0"/>
              </a:rPr>
              <a:t>unsuccessful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>
                <a:latin typeface="Garamond" pitchFamily="18" charset="0"/>
              </a:rPr>
              <a:t>2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blocks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beginning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Garamond" pitchFamily="18" charset="0"/>
              </a:rPr>
              <a:t>Entente (</a:t>
            </a:r>
            <a:r>
              <a:rPr lang="cs-CZ" b="1" dirty="0" err="1" smtClean="0">
                <a:latin typeface="Garamond" pitchFamily="18" charset="0"/>
              </a:rPr>
              <a:t>Allied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):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+ France +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Garamond" pitchFamily="18" charset="0"/>
              </a:rPr>
              <a:t>Central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: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+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+ (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 + </a:t>
            </a:r>
            <a:r>
              <a:rPr lang="cs-CZ" dirty="0" err="1" smtClean="0">
                <a:latin typeface="Garamond" pitchFamily="18" charset="0"/>
              </a:rPr>
              <a:t>Turkey</a:t>
            </a:r>
            <a:endParaRPr lang="cs-CZ" dirty="0" smtClean="0">
              <a:latin typeface="Garamond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dirty="0" smtClean="0">
              <a:latin typeface="Garamond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Italy – </a:t>
            </a:r>
            <a:r>
              <a:rPr lang="cs-CZ" dirty="0" err="1" smtClean="0">
                <a:latin typeface="Garamond" pitchFamily="18" charset="0"/>
              </a:rPr>
              <a:t>firstly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neutral</a:t>
            </a:r>
            <a:r>
              <a:rPr lang="cs-CZ" dirty="0" smtClean="0">
                <a:latin typeface="Garamond" pitchFamily="18" charset="0"/>
              </a:rPr>
              <a:t>, in May 1915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Entente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London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1915 </a:t>
            </a:r>
            <a:r>
              <a:rPr lang="cs-CZ" dirty="0" err="1" smtClean="0">
                <a:latin typeface="Garamond" pitchFamily="18" charset="0"/>
              </a:rPr>
              <a:t>promised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gains</a:t>
            </a:r>
            <a:r>
              <a:rPr lang="cs-CZ" dirty="0" smtClean="0">
                <a:latin typeface="Garamond" pitchFamily="18" charset="0"/>
              </a:rPr>
              <a:t> to Italy) 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Garamond" pitchFamily="18" charset="0"/>
              </a:rPr>
              <a:t>N</a:t>
            </a:r>
            <a:r>
              <a:rPr lang="cs-CZ" dirty="0" err="1" smtClean="0">
                <a:latin typeface="Garamond" pitchFamily="18" charset="0"/>
              </a:rPr>
              <a:t>eutral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countries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Sweden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Norway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Denmark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Netherlands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Spain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Switzerland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Albania</a:t>
            </a:r>
            <a:endParaRPr lang="cs-CZ" dirty="0" smtClean="0">
              <a:latin typeface="Garamond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USA – </a:t>
            </a:r>
            <a:r>
              <a:rPr lang="cs-CZ" dirty="0" err="1" smtClean="0">
                <a:latin typeface="Garamond" pitchFamily="18" charset="0"/>
              </a:rPr>
              <a:t>neutral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beginning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entered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96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392488" cy="504056"/>
          </a:xfrm>
        </p:spPr>
        <p:txBody>
          <a:bodyPr>
            <a:noAutofit/>
          </a:bodyPr>
          <a:lstStyle/>
          <a:p>
            <a:r>
              <a:rPr lang="cs-CZ" sz="2800" dirty="0" err="1">
                <a:latin typeface="Garamond" pitchFamily="18" charset="0"/>
              </a:rPr>
              <a:t>E</a:t>
            </a:r>
            <a:r>
              <a:rPr lang="cs-CZ" sz="2800" dirty="0" err="1" smtClean="0">
                <a:latin typeface="Garamond" pitchFamily="18" charset="0"/>
              </a:rPr>
              <a:t>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WW 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732240" y="5229200"/>
            <a:ext cx="2301882" cy="1297494"/>
          </a:xfrm>
        </p:spPr>
        <p:txBody>
          <a:bodyPr>
            <a:normAutofit lnSpcReduction="10000"/>
          </a:bodyPr>
          <a:lstStyle/>
          <a:p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blocs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of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Powers</a:t>
            </a:r>
            <a:r>
              <a:rPr lang="cs-CZ" sz="2800" b="1" dirty="0" smtClean="0">
                <a:latin typeface="Garamond" pitchFamily="18" charset="0"/>
              </a:rPr>
              <a:t> in WWI </a:t>
            </a:r>
            <a:endParaRPr lang="cs-CZ" sz="2800" b="1" dirty="0">
              <a:latin typeface="Garamond" pitchFamily="18" charset="0"/>
            </a:endParaRPr>
          </a:p>
        </p:txBody>
      </p:sp>
      <p:pic>
        <p:nvPicPr>
          <p:cNvPr id="4" name="Zástupný symbol pro obsah 3" descr="Europe1914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0" r="2750"/>
          <a:stretch>
            <a:fillRect/>
          </a:stretch>
        </p:blipFill>
        <p:spPr>
          <a:xfrm>
            <a:off x="539552" y="764704"/>
            <a:ext cx="5904656" cy="5904656"/>
          </a:xfrm>
        </p:spPr>
      </p:pic>
    </p:spTree>
    <p:extLst>
      <p:ext uri="{BB962C8B-B14F-4D97-AF65-F5344CB8AC3E}">
        <p14:creationId xmlns:p14="http://schemas.microsoft.com/office/powerpoint/2010/main" val="58364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1067"/>
            <a:ext cx="8640960" cy="985685"/>
          </a:xfrm>
        </p:spPr>
        <p:txBody>
          <a:bodyPr>
            <a:normAutofit/>
          </a:bodyPr>
          <a:lstStyle/>
          <a:p>
            <a:r>
              <a:rPr lang="cs-CZ" sz="3100" dirty="0" err="1" smtClean="0">
                <a:latin typeface="Garamond" pitchFamily="18" charset="0"/>
              </a:rPr>
              <a:t>Central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Europe</a:t>
            </a:r>
            <a:r>
              <a:rPr lang="cs-CZ" sz="3100" dirty="0" smtClean="0">
                <a:latin typeface="Garamond" pitchFamily="18" charset="0"/>
              </a:rPr>
              <a:t> and WW I</a:t>
            </a:r>
            <a:endParaRPr lang="cs-CZ" sz="3100" dirty="0">
              <a:latin typeface="Garamond" pitchFamily="18" charset="0"/>
            </a:endParaRPr>
          </a:p>
        </p:txBody>
      </p:sp>
      <p:pic>
        <p:nvPicPr>
          <p:cNvPr id="5" name="Zástupný symbol pro obrázek 4" descr="františek_ferdinan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5346298" cy="318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text 2"/>
          <p:cNvSpPr>
            <a:spLocks noGrp="1"/>
          </p:cNvSpPr>
          <p:nvPr>
            <p:ph sz="half" idx="4294967295"/>
          </p:nvPr>
        </p:nvSpPr>
        <p:spPr>
          <a:xfrm>
            <a:off x="251520" y="5229200"/>
            <a:ext cx="8458088" cy="1401019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3800" dirty="0" err="1">
                <a:latin typeface="Garamond" pitchFamily="18" charset="0"/>
              </a:rPr>
              <a:t>T</a:t>
            </a:r>
            <a:r>
              <a:rPr lang="cs-CZ" sz="3800" dirty="0" err="1" smtClean="0">
                <a:latin typeface="Garamond" pitchFamily="18" charset="0"/>
              </a:rPr>
              <a:t>he</a:t>
            </a:r>
            <a:r>
              <a:rPr lang="cs-CZ" sz="3800" dirty="0" smtClean="0">
                <a:latin typeface="Garamond" pitchFamily="18" charset="0"/>
              </a:rPr>
              <a:t> pretext </a:t>
            </a:r>
            <a:r>
              <a:rPr lang="cs-CZ" sz="3800" dirty="0" err="1" smtClean="0">
                <a:latin typeface="Garamond" pitchFamily="18" charset="0"/>
              </a:rPr>
              <a:t>for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starting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the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war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was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the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assassination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of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Archduke</a:t>
            </a:r>
            <a:r>
              <a:rPr lang="cs-CZ" sz="3800" b="1" dirty="0" smtClean="0">
                <a:latin typeface="Garamond" pitchFamily="18" charset="0"/>
              </a:rPr>
              <a:t> Franz Ferdinand </a:t>
            </a:r>
            <a:r>
              <a:rPr lang="cs-CZ" sz="3800" b="1" dirty="0" err="1" smtClean="0">
                <a:latin typeface="Garamond" pitchFamily="18" charset="0"/>
              </a:rPr>
              <a:t>of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b="1" dirty="0" err="1" smtClean="0">
                <a:latin typeface="Garamond" pitchFamily="18" charset="0"/>
              </a:rPr>
              <a:t>Austria</a:t>
            </a:r>
            <a:r>
              <a:rPr lang="cs-CZ" sz="3800" b="1" dirty="0" smtClean="0">
                <a:latin typeface="Garamond" pitchFamily="18" charset="0"/>
              </a:rPr>
              <a:t> </a:t>
            </a:r>
            <a:r>
              <a:rPr lang="cs-CZ" sz="3800" dirty="0" smtClean="0">
                <a:latin typeface="Garamond" pitchFamily="18" charset="0"/>
              </a:rPr>
              <a:t>in Sarajevo on June 28, 1914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3800" dirty="0" err="1" smtClean="0">
                <a:latin typeface="Garamond" pitchFamily="18" charset="0"/>
              </a:rPr>
              <a:t>July</a:t>
            </a:r>
            <a:r>
              <a:rPr lang="cs-CZ" sz="3800" dirty="0" smtClean="0">
                <a:latin typeface="Garamond" pitchFamily="18" charset="0"/>
              </a:rPr>
              <a:t> 28, 1918 – </a:t>
            </a:r>
            <a:r>
              <a:rPr lang="cs-CZ" sz="3800" dirty="0" err="1" smtClean="0">
                <a:latin typeface="Garamond" pitchFamily="18" charset="0"/>
              </a:rPr>
              <a:t>Austria</a:t>
            </a:r>
            <a:r>
              <a:rPr lang="cs-CZ" sz="3800" dirty="0" smtClean="0">
                <a:latin typeface="Garamond" pitchFamily="18" charset="0"/>
              </a:rPr>
              <a:t>-</a:t>
            </a:r>
            <a:r>
              <a:rPr lang="cs-CZ" sz="3800" dirty="0" err="1" smtClean="0">
                <a:latin typeface="Garamond" pitchFamily="18" charset="0"/>
              </a:rPr>
              <a:t>Hungary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declared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the</a:t>
            </a:r>
            <a:r>
              <a:rPr lang="cs-CZ" sz="3800" dirty="0" smtClean="0">
                <a:latin typeface="Garamond" pitchFamily="18" charset="0"/>
              </a:rPr>
              <a:t> </a:t>
            </a:r>
            <a:r>
              <a:rPr lang="cs-CZ" sz="3800" dirty="0" err="1" smtClean="0">
                <a:latin typeface="Garamond" pitchFamily="18" charset="0"/>
              </a:rPr>
              <a:t>war</a:t>
            </a:r>
            <a:r>
              <a:rPr lang="cs-CZ" sz="3800" dirty="0" smtClean="0">
                <a:latin typeface="Garamond" pitchFamily="18" charset="0"/>
              </a:rPr>
              <a:t> on </a:t>
            </a:r>
            <a:r>
              <a:rPr lang="cs-CZ" sz="3800" dirty="0" err="1" smtClean="0">
                <a:latin typeface="Garamond" pitchFamily="18" charset="0"/>
              </a:rPr>
              <a:t>Serbia</a:t>
            </a:r>
            <a:endParaRPr lang="cs-CZ" sz="3800" dirty="0" smtClean="0">
              <a:latin typeface="Garamond" pitchFamily="18" charset="0"/>
            </a:endParaRPr>
          </a:p>
          <a:p>
            <a:endParaRPr lang="cs-CZ" sz="16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08174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3814</Words>
  <Application>Microsoft Office PowerPoint</Application>
  <PresentationFormat>Předvádění na obrazovce (4:3)</PresentationFormat>
  <Paragraphs>284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Garamond</vt:lpstr>
      <vt:lpstr>Georgia</vt:lpstr>
      <vt:lpstr>Trebuchet MS</vt:lpstr>
      <vt:lpstr>Wingdings</vt:lpstr>
      <vt:lpstr>Aerodynamika</vt:lpstr>
      <vt:lpstr>Central Europe before and during WWI </vt:lpstr>
      <vt:lpstr>Prezentace aplikace PowerPoint</vt:lpstr>
      <vt:lpstr>International Relationships before WWI </vt:lpstr>
      <vt:lpstr>Formation of two enemy blocks in Europe at the end of 19th century</vt:lpstr>
      <vt:lpstr>Balkan Wars</vt:lpstr>
      <vt:lpstr>Balkan Wars</vt:lpstr>
      <vt:lpstr>Central Europe before WWI</vt:lpstr>
      <vt:lpstr>Europe during WW I</vt:lpstr>
      <vt:lpstr>Central Europe and WW I</vt:lpstr>
      <vt:lpstr>The targets</vt:lpstr>
      <vt:lpstr>Four phases of the war: </vt:lpstr>
      <vt:lpstr>Four main fronts</vt:lpstr>
      <vt:lpstr>Balkan Front</vt:lpstr>
      <vt:lpstr>Western Front</vt:lpstr>
      <vt:lpstr>Western Front</vt:lpstr>
      <vt:lpstr>Eastern Front</vt:lpstr>
      <vt:lpstr>Italian Front</vt:lpstr>
      <vt:lpstr>The Final Period of the War</vt:lpstr>
      <vt:lpstr>The Results of the WWI</vt:lpstr>
      <vt:lpstr>Results of WWI</vt:lpstr>
      <vt:lpstr>Paris Peace Conference</vt:lpstr>
      <vt:lpstr>Paris Peace Conference</vt:lpstr>
      <vt:lpstr>Peace Treaties</vt:lpstr>
      <vt:lpstr>Central Europe during the Interwar Period </vt:lpstr>
      <vt:lpstr>Czech Lands during WW I</vt:lpstr>
      <vt:lpstr>czechoslovakia</vt:lpstr>
      <vt:lpstr>czechoslovakia</vt:lpstr>
      <vt:lpstr>czechoslovakia</vt:lpstr>
      <vt:lpstr>czechoslovakia</vt:lpstr>
      <vt:lpstr>Little Entente</vt:lpstr>
      <vt:lpstr>czechoslovakia</vt:lpstr>
      <vt:lpstr>Czechoslovakia</vt:lpstr>
      <vt:lpstr>czechoslovakia</vt:lpstr>
      <vt:lpstr>Czechoslovakia</vt:lpstr>
      <vt:lpstr>Germany </vt:lpstr>
      <vt:lpstr>Germany</vt:lpstr>
      <vt:lpstr>Germany</vt:lpstr>
      <vt:lpstr>Germany</vt:lpstr>
      <vt:lpstr>Germany</vt:lpstr>
      <vt:lpstr>Austria</vt:lpstr>
      <vt:lpstr>Hungary</vt:lpstr>
      <vt:lpstr>Hungary</vt:lpstr>
      <vt:lpstr>Hungary</vt:lpstr>
      <vt:lpstr>Poland</vt:lpstr>
      <vt:lpstr>Poland</vt:lpstr>
      <vt:lpstr>poland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Central Europe</dc:title>
  <dc:creator>Ultrabook-Toshiba</dc:creator>
  <cp:lastModifiedBy>Jana Musilová</cp:lastModifiedBy>
  <cp:revision>273</cp:revision>
  <dcterms:created xsi:type="dcterms:W3CDTF">2017-03-18T10:55:20Z</dcterms:created>
  <dcterms:modified xsi:type="dcterms:W3CDTF">2017-03-23T10:52:10Z</dcterms:modified>
</cp:coreProperties>
</file>