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399" r:id="rId2"/>
    <p:sldId id="257" r:id="rId3"/>
    <p:sldId id="392" r:id="rId4"/>
    <p:sldId id="369" r:id="rId5"/>
    <p:sldId id="400" r:id="rId6"/>
    <p:sldId id="373" r:id="rId7"/>
    <p:sldId id="401" r:id="rId8"/>
    <p:sldId id="393" r:id="rId9"/>
    <p:sldId id="394" r:id="rId10"/>
    <p:sldId id="395" r:id="rId11"/>
    <p:sldId id="396" r:id="rId12"/>
    <p:sldId id="397" r:id="rId13"/>
    <p:sldId id="398" r:id="rId14"/>
    <p:sldId id="402" r:id="rId15"/>
    <p:sldId id="403" r:id="rId16"/>
    <p:sldId id="372" r:id="rId17"/>
    <p:sldId id="370" r:id="rId18"/>
    <p:sldId id="377" r:id="rId19"/>
    <p:sldId id="371" r:id="rId20"/>
    <p:sldId id="376" r:id="rId21"/>
    <p:sldId id="276" r:id="rId22"/>
    <p:sldId id="386" r:id="rId23"/>
    <p:sldId id="385" r:id="rId24"/>
    <p:sldId id="389" r:id="rId25"/>
    <p:sldId id="390" r:id="rId26"/>
    <p:sldId id="391" r:id="rId27"/>
    <p:sldId id="382" r:id="rId28"/>
    <p:sldId id="379" r:id="rId29"/>
    <p:sldId id="260" r:id="rId30"/>
    <p:sldId id="387" r:id="rId31"/>
    <p:sldId id="384" r:id="rId32"/>
    <p:sldId id="3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2" d="100"/>
          <a:sy n="102" d="100"/>
        </p:scale>
        <p:origin x="33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017D1E4-0B1F-49BD-8DCE-0FA80E5EFE05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6D31777E-4FC4-433A-85B0-991A2C501FD8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21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23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24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24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25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25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26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26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29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30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31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939C30D-9BA4-4CDE-9C8C-2BE337E1C3AF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19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2C2BE85-1811-40A4-AE6D-1072C99BF42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32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32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BB83D-5EB4-48F6-92D9-9452B70AB0D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43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.cjv.muni.cz/publikace-a-vystupy/material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MyofREc5Jk" TargetMode="External"/><Relationship Id="rId5" Type="http://schemas.openxmlformats.org/officeDocument/2006/relationships/hyperlink" Target="http://adrianholliday.com/wp-content/uploads/2016/06/holliday-99-smal-cultures.pdf" TargetMode="External"/><Relationship Id="rId4" Type="http://schemas.openxmlformats.org/officeDocument/2006/relationships/hyperlink" Target="https://www.geert-hofstede.com/cultural-dimens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MyofREc5J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93761" y="3721170"/>
            <a:ext cx="791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4000" dirty="0">
                <a:solidFill>
                  <a:srgbClr val="00287D"/>
                </a:solidFill>
              </a:rPr>
              <a:t>Dynamics in </a:t>
            </a:r>
            <a:r>
              <a:rPr lang="cs-CZ" altLang="cs-CZ" sz="4000" dirty="0" err="1">
                <a:solidFill>
                  <a:srgbClr val="00287D"/>
                </a:solidFill>
              </a:rPr>
              <a:t>multicultural</a:t>
            </a:r>
            <a:r>
              <a:rPr lang="cs-CZ" altLang="cs-CZ" sz="4000" dirty="0">
                <a:solidFill>
                  <a:srgbClr val="00287D"/>
                </a:solidFill>
              </a:rPr>
              <a:t> </a:t>
            </a:r>
            <a:r>
              <a:rPr lang="cs-CZ" altLang="cs-CZ" sz="4000" dirty="0" err="1">
                <a:solidFill>
                  <a:srgbClr val="00287D"/>
                </a:solidFill>
              </a:rPr>
              <a:t>classes</a:t>
            </a:r>
            <a:endParaRPr lang="cs-CZ" sz="4000" dirty="0">
              <a:solidFill>
                <a:srgbClr val="00287D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0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What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is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the</a:t>
            </a:r>
            <a:r>
              <a:rPr lang="cs-CZ" b="1" i="1" dirty="0">
                <a:solidFill>
                  <a:srgbClr val="00287D"/>
                </a:solidFill>
              </a:rPr>
              <a:t> Pope?  </a:t>
            </a:r>
            <a:endParaRPr lang="cs-CZ" b="1" i="1" dirty="0" smtClean="0">
              <a:solidFill>
                <a:srgbClr val="00287D"/>
              </a:solidFill>
            </a:endParaRPr>
          </a:p>
          <a:p>
            <a:endParaRPr lang="cs-CZ" b="1" i="1" dirty="0" smtClean="0">
              <a:solidFill>
                <a:srgbClr val="00287D"/>
              </a:solidFill>
            </a:endParaRPr>
          </a:p>
          <a:p>
            <a:r>
              <a:rPr lang="cs-CZ" i="1" dirty="0">
                <a:solidFill>
                  <a:srgbClr val="00287D"/>
                </a:solidFill>
              </a:rPr>
              <a:t>Are </a:t>
            </a:r>
            <a:r>
              <a:rPr lang="cs-CZ" i="1" dirty="0" err="1">
                <a:solidFill>
                  <a:srgbClr val="00287D"/>
                </a:solidFill>
              </a:rPr>
              <a:t>you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planning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trip</a:t>
            </a:r>
            <a:r>
              <a:rPr lang="cs-CZ" i="1" dirty="0">
                <a:solidFill>
                  <a:srgbClr val="00287D"/>
                </a:solidFill>
              </a:rPr>
              <a:t> in </a:t>
            </a:r>
            <a:r>
              <a:rPr lang="cs-CZ" i="1" dirty="0" err="1">
                <a:solidFill>
                  <a:srgbClr val="00287D"/>
                </a:solidFill>
              </a:rPr>
              <a:t>winter</a:t>
            </a:r>
            <a:r>
              <a:rPr lang="cs-CZ" i="1" dirty="0">
                <a:solidFill>
                  <a:srgbClr val="00287D"/>
                </a:solidFill>
              </a:rPr>
              <a:t>? (</a:t>
            </a:r>
            <a:r>
              <a:rPr lang="cs-CZ" i="1" dirty="0" err="1">
                <a:solidFill>
                  <a:srgbClr val="00287D"/>
                </a:solidFill>
              </a:rPr>
              <a:t>Argentinean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What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is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the</a:t>
            </a:r>
            <a:r>
              <a:rPr lang="cs-CZ" b="1" i="1" dirty="0">
                <a:solidFill>
                  <a:srgbClr val="00287D"/>
                </a:solidFill>
              </a:rPr>
              <a:t> Pope?  </a:t>
            </a:r>
            <a:endParaRPr lang="cs-CZ" b="1" i="1" dirty="0" smtClean="0">
              <a:solidFill>
                <a:srgbClr val="00287D"/>
              </a:solidFill>
            </a:endParaRPr>
          </a:p>
          <a:p>
            <a:endParaRPr lang="cs-CZ" b="1" i="1" dirty="0" smtClean="0">
              <a:solidFill>
                <a:srgbClr val="00287D"/>
              </a:solidFill>
            </a:endParaRPr>
          </a:p>
          <a:p>
            <a:r>
              <a:rPr lang="cs-CZ" i="1" dirty="0">
                <a:solidFill>
                  <a:srgbClr val="00287D"/>
                </a:solidFill>
              </a:rPr>
              <a:t>Are </a:t>
            </a:r>
            <a:r>
              <a:rPr lang="cs-CZ" i="1" dirty="0" err="1">
                <a:solidFill>
                  <a:srgbClr val="00287D"/>
                </a:solidFill>
              </a:rPr>
              <a:t>you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planning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trip</a:t>
            </a:r>
            <a:r>
              <a:rPr lang="cs-CZ" i="1" dirty="0">
                <a:solidFill>
                  <a:srgbClr val="00287D"/>
                </a:solidFill>
              </a:rPr>
              <a:t> in </a:t>
            </a:r>
            <a:r>
              <a:rPr lang="cs-CZ" i="1" dirty="0" err="1">
                <a:solidFill>
                  <a:srgbClr val="00287D"/>
                </a:solidFill>
              </a:rPr>
              <a:t>winter</a:t>
            </a:r>
            <a:r>
              <a:rPr lang="cs-CZ" i="1" dirty="0">
                <a:solidFill>
                  <a:srgbClr val="00287D"/>
                </a:solidFill>
              </a:rPr>
              <a:t>? (</a:t>
            </a:r>
            <a:r>
              <a:rPr lang="cs-CZ" i="1" dirty="0" err="1">
                <a:solidFill>
                  <a:srgbClr val="00287D"/>
                </a:solidFill>
              </a:rPr>
              <a:t>Argentinean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Yes</a:t>
            </a:r>
            <a:r>
              <a:rPr lang="cs-CZ" b="1" i="1" dirty="0">
                <a:solidFill>
                  <a:srgbClr val="00287D"/>
                </a:solidFill>
              </a:rPr>
              <a:t>, </a:t>
            </a:r>
            <a:r>
              <a:rPr lang="cs-CZ" b="1" i="1" dirty="0" err="1">
                <a:solidFill>
                  <a:srgbClr val="00287D"/>
                </a:solidFill>
              </a:rPr>
              <a:t>I´ll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arrive</a:t>
            </a:r>
            <a:r>
              <a:rPr lang="cs-CZ" b="1" i="1" dirty="0">
                <a:solidFill>
                  <a:srgbClr val="00287D"/>
                </a:solidFill>
              </a:rPr>
              <a:t> in August.</a:t>
            </a: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What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is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the</a:t>
            </a:r>
            <a:r>
              <a:rPr lang="cs-CZ" b="1" i="1" dirty="0">
                <a:solidFill>
                  <a:srgbClr val="00287D"/>
                </a:solidFill>
              </a:rPr>
              <a:t> Pope?  </a:t>
            </a:r>
            <a:endParaRPr lang="cs-CZ" b="1" i="1" dirty="0" smtClean="0">
              <a:solidFill>
                <a:srgbClr val="00287D"/>
              </a:solidFill>
            </a:endParaRPr>
          </a:p>
          <a:p>
            <a:endParaRPr lang="cs-CZ" b="1" i="1" dirty="0" smtClean="0">
              <a:solidFill>
                <a:srgbClr val="00287D"/>
              </a:solidFill>
            </a:endParaRPr>
          </a:p>
          <a:p>
            <a:r>
              <a:rPr lang="cs-CZ" i="1" dirty="0">
                <a:solidFill>
                  <a:srgbClr val="00287D"/>
                </a:solidFill>
              </a:rPr>
              <a:t>Are </a:t>
            </a:r>
            <a:r>
              <a:rPr lang="cs-CZ" i="1" dirty="0" err="1">
                <a:solidFill>
                  <a:srgbClr val="00287D"/>
                </a:solidFill>
              </a:rPr>
              <a:t>you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planning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trip</a:t>
            </a:r>
            <a:r>
              <a:rPr lang="cs-CZ" i="1" dirty="0">
                <a:solidFill>
                  <a:srgbClr val="00287D"/>
                </a:solidFill>
              </a:rPr>
              <a:t> in </a:t>
            </a:r>
            <a:r>
              <a:rPr lang="cs-CZ" i="1" dirty="0" err="1">
                <a:solidFill>
                  <a:srgbClr val="00287D"/>
                </a:solidFill>
              </a:rPr>
              <a:t>winter</a:t>
            </a:r>
            <a:r>
              <a:rPr lang="cs-CZ" i="1" dirty="0">
                <a:solidFill>
                  <a:srgbClr val="00287D"/>
                </a:solidFill>
              </a:rPr>
              <a:t>? (</a:t>
            </a:r>
            <a:r>
              <a:rPr lang="cs-CZ" i="1" dirty="0" err="1">
                <a:solidFill>
                  <a:srgbClr val="00287D"/>
                </a:solidFill>
              </a:rPr>
              <a:t>Argentinean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Yes</a:t>
            </a:r>
            <a:r>
              <a:rPr lang="cs-CZ" b="1" i="1" dirty="0">
                <a:solidFill>
                  <a:srgbClr val="00287D"/>
                </a:solidFill>
              </a:rPr>
              <a:t>, </a:t>
            </a:r>
            <a:r>
              <a:rPr lang="cs-CZ" b="1" i="1" dirty="0" err="1">
                <a:solidFill>
                  <a:srgbClr val="00287D"/>
                </a:solidFill>
              </a:rPr>
              <a:t>I´ll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arrive</a:t>
            </a:r>
            <a:r>
              <a:rPr lang="cs-CZ" b="1" i="1" dirty="0">
                <a:solidFill>
                  <a:srgbClr val="00287D"/>
                </a:solidFill>
              </a:rPr>
              <a:t> in August.</a:t>
            </a:r>
          </a:p>
          <a:p>
            <a:endParaRPr lang="cs-CZ" b="1" i="1" dirty="0">
              <a:solidFill>
                <a:srgbClr val="00287D"/>
              </a:solidFill>
            </a:endParaRPr>
          </a:p>
          <a:p>
            <a:r>
              <a:rPr lang="cs-CZ" i="1" dirty="0" err="1" smtClean="0">
                <a:solidFill>
                  <a:srgbClr val="00287D"/>
                </a:solidFill>
              </a:rPr>
              <a:t>How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 err="1" smtClean="0">
                <a:solidFill>
                  <a:srgbClr val="00287D"/>
                </a:solidFill>
              </a:rPr>
              <a:t>old</a:t>
            </a:r>
            <a:r>
              <a:rPr lang="cs-CZ" i="1" dirty="0" smtClean="0">
                <a:solidFill>
                  <a:srgbClr val="00287D"/>
                </a:solidFill>
              </a:rPr>
              <a:t> are </a:t>
            </a:r>
            <a:r>
              <a:rPr lang="cs-CZ" i="1" dirty="0" err="1" smtClean="0">
                <a:solidFill>
                  <a:srgbClr val="00287D"/>
                </a:solidFill>
              </a:rPr>
              <a:t>you</a:t>
            </a:r>
            <a:r>
              <a:rPr lang="cs-CZ" i="1" dirty="0" smtClean="0">
                <a:solidFill>
                  <a:srgbClr val="00287D"/>
                </a:solidFill>
              </a:rPr>
              <a:t>?  (</a:t>
            </a:r>
            <a:r>
              <a:rPr lang="cs-CZ" i="1" dirty="0" err="1" smtClean="0">
                <a:solidFill>
                  <a:srgbClr val="00287D"/>
                </a:solidFill>
              </a:rPr>
              <a:t>Korean</a:t>
            </a:r>
            <a:r>
              <a:rPr lang="cs-CZ" i="1" dirty="0" smtClean="0">
                <a:solidFill>
                  <a:srgbClr val="00287D"/>
                </a:solidFill>
              </a:rPr>
              <a:t>)</a:t>
            </a: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What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is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the</a:t>
            </a:r>
            <a:r>
              <a:rPr lang="cs-CZ" b="1" i="1" dirty="0">
                <a:solidFill>
                  <a:srgbClr val="00287D"/>
                </a:solidFill>
              </a:rPr>
              <a:t> Pope?  </a:t>
            </a:r>
            <a:endParaRPr lang="cs-CZ" b="1" i="1" dirty="0" smtClean="0">
              <a:solidFill>
                <a:srgbClr val="00287D"/>
              </a:solidFill>
            </a:endParaRPr>
          </a:p>
          <a:p>
            <a:endParaRPr lang="cs-CZ" b="1" i="1" dirty="0" smtClean="0">
              <a:solidFill>
                <a:srgbClr val="00287D"/>
              </a:solidFill>
            </a:endParaRPr>
          </a:p>
          <a:p>
            <a:r>
              <a:rPr lang="cs-CZ" i="1" dirty="0">
                <a:solidFill>
                  <a:srgbClr val="00287D"/>
                </a:solidFill>
              </a:rPr>
              <a:t>Are </a:t>
            </a:r>
            <a:r>
              <a:rPr lang="cs-CZ" i="1" dirty="0" err="1">
                <a:solidFill>
                  <a:srgbClr val="00287D"/>
                </a:solidFill>
              </a:rPr>
              <a:t>you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planning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trip</a:t>
            </a:r>
            <a:r>
              <a:rPr lang="cs-CZ" i="1" dirty="0">
                <a:solidFill>
                  <a:srgbClr val="00287D"/>
                </a:solidFill>
              </a:rPr>
              <a:t> in </a:t>
            </a:r>
            <a:r>
              <a:rPr lang="cs-CZ" i="1" dirty="0" err="1">
                <a:solidFill>
                  <a:srgbClr val="00287D"/>
                </a:solidFill>
              </a:rPr>
              <a:t>winter</a:t>
            </a:r>
            <a:r>
              <a:rPr lang="cs-CZ" i="1" dirty="0">
                <a:solidFill>
                  <a:srgbClr val="00287D"/>
                </a:solidFill>
              </a:rPr>
              <a:t>? (</a:t>
            </a:r>
            <a:r>
              <a:rPr lang="cs-CZ" i="1" dirty="0" err="1">
                <a:solidFill>
                  <a:srgbClr val="00287D"/>
                </a:solidFill>
              </a:rPr>
              <a:t>Argentinean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Yes</a:t>
            </a:r>
            <a:r>
              <a:rPr lang="cs-CZ" b="1" i="1" dirty="0">
                <a:solidFill>
                  <a:srgbClr val="00287D"/>
                </a:solidFill>
              </a:rPr>
              <a:t>, </a:t>
            </a:r>
            <a:r>
              <a:rPr lang="cs-CZ" b="1" i="1" dirty="0" err="1">
                <a:solidFill>
                  <a:srgbClr val="00287D"/>
                </a:solidFill>
              </a:rPr>
              <a:t>I´ll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arrive</a:t>
            </a:r>
            <a:r>
              <a:rPr lang="cs-CZ" b="1" i="1" dirty="0">
                <a:solidFill>
                  <a:srgbClr val="00287D"/>
                </a:solidFill>
              </a:rPr>
              <a:t> in August.</a:t>
            </a:r>
          </a:p>
          <a:p>
            <a:endParaRPr lang="cs-CZ" b="1" i="1" dirty="0">
              <a:solidFill>
                <a:srgbClr val="00287D"/>
              </a:solidFill>
            </a:endParaRPr>
          </a:p>
          <a:p>
            <a:r>
              <a:rPr lang="cs-CZ" i="1" dirty="0" err="1" smtClean="0">
                <a:solidFill>
                  <a:srgbClr val="00287D"/>
                </a:solidFill>
              </a:rPr>
              <a:t>How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 err="1" smtClean="0">
                <a:solidFill>
                  <a:srgbClr val="00287D"/>
                </a:solidFill>
              </a:rPr>
              <a:t>old</a:t>
            </a:r>
            <a:r>
              <a:rPr lang="cs-CZ" i="1" dirty="0" smtClean="0">
                <a:solidFill>
                  <a:srgbClr val="00287D"/>
                </a:solidFill>
              </a:rPr>
              <a:t> are </a:t>
            </a:r>
            <a:r>
              <a:rPr lang="cs-CZ" i="1" dirty="0" err="1" smtClean="0">
                <a:solidFill>
                  <a:srgbClr val="00287D"/>
                </a:solidFill>
              </a:rPr>
              <a:t>you</a:t>
            </a:r>
            <a:r>
              <a:rPr lang="cs-CZ" i="1" dirty="0" smtClean="0">
                <a:solidFill>
                  <a:srgbClr val="00287D"/>
                </a:solidFill>
              </a:rPr>
              <a:t>?  (</a:t>
            </a:r>
            <a:r>
              <a:rPr lang="cs-CZ" i="1" dirty="0" err="1" smtClean="0">
                <a:solidFill>
                  <a:srgbClr val="00287D"/>
                </a:solidFill>
              </a:rPr>
              <a:t>Korean</a:t>
            </a:r>
            <a:r>
              <a:rPr lang="cs-CZ" i="1" dirty="0" smtClean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smtClean="0">
                <a:solidFill>
                  <a:srgbClr val="00287D"/>
                </a:solidFill>
              </a:rPr>
              <a:t>Do </a:t>
            </a:r>
            <a:r>
              <a:rPr lang="cs-CZ" b="1" i="1" dirty="0" err="1" smtClean="0">
                <a:solidFill>
                  <a:srgbClr val="00287D"/>
                </a:solidFill>
              </a:rPr>
              <a:t>you</a:t>
            </a:r>
            <a:r>
              <a:rPr lang="cs-CZ" b="1" i="1" dirty="0" smtClean="0">
                <a:solidFill>
                  <a:srgbClr val="00287D"/>
                </a:solidFill>
              </a:rPr>
              <a:t> </a:t>
            </a:r>
            <a:r>
              <a:rPr lang="cs-CZ" b="1" i="1" dirty="0" err="1" smtClean="0">
                <a:solidFill>
                  <a:srgbClr val="00287D"/>
                </a:solidFill>
              </a:rPr>
              <a:t>mean</a:t>
            </a:r>
            <a:r>
              <a:rPr lang="cs-CZ" b="1" i="1" dirty="0" smtClean="0">
                <a:solidFill>
                  <a:srgbClr val="00287D"/>
                </a:solidFill>
              </a:rPr>
              <a:t> </a:t>
            </a:r>
            <a:r>
              <a:rPr lang="cs-CZ" b="1" i="1" dirty="0" err="1" smtClean="0">
                <a:solidFill>
                  <a:srgbClr val="00287D"/>
                </a:solidFill>
              </a:rPr>
              <a:t>Korean</a:t>
            </a:r>
            <a:r>
              <a:rPr lang="cs-CZ" b="1" i="1" dirty="0" smtClean="0">
                <a:solidFill>
                  <a:srgbClr val="00287D"/>
                </a:solidFill>
              </a:rPr>
              <a:t> </a:t>
            </a:r>
            <a:r>
              <a:rPr lang="cs-CZ" b="1" i="1" dirty="0" err="1" smtClean="0">
                <a:solidFill>
                  <a:srgbClr val="00287D"/>
                </a:solidFill>
              </a:rPr>
              <a:t>or</a:t>
            </a:r>
            <a:r>
              <a:rPr lang="cs-CZ" b="1" i="1" dirty="0" smtClean="0">
                <a:solidFill>
                  <a:srgbClr val="00287D"/>
                </a:solidFill>
              </a:rPr>
              <a:t> </a:t>
            </a:r>
            <a:r>
              <a:rPr lang="cs-CZ" b="1" i="1" dirty="0" err="1" smtClean="0">
                <a:solidFill>
                  <a:srgbClr val="00287D"/>
                </a:solidFill>
              </a:rPr>
              <a:t>international</a:t>
            </a:r>
            <a:r>
              <a:rPr lang="cs-CZ" b="1" i="1" dirty="0" smtClean="0">
                <a:solidFill>
                  <a:srgbClr val="00287D"/>
                </a:solidFill>
              </a:rPr>
              <a:t> </a:t>
            </a:r>
            <a:r>
              <a:rPr lang="cs-CZ" b="1" i="1" dirty="0" err="1" smtClean="0">
                <a:solidFill>
                  <a:srgbClr val="00287D"/>
                </a:solidFill>
              </a:rPr>
              <a:t>age</a:t>
            </a:r>
            <a:r>
              <a:rPr lang="cs-CZ" b="1" i="1" dirty="0" smtClean="0">
                <a:solidFill>
                  <a:srgbClr val="00287D"/>
                </a:solidFill>
              </a:rPr>
              <a:t>? </a:t>
            </a: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287D"/>
                </a:solidFill>
              </a:rPr>
              <a:t>“Academic </a:t>
            </a:r>
            <a:r>
              <a:rPr lang="en-GB" b="1" dirty="0">
                <a:solidFill>
                  <a:srgbClr val="00287D"/>
                </a:solidFill>
              </a:rPr>
              <a:t>15 minutes” means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 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a) it is tolerated if a teacher appears in class 15 minutes </a:t>
            </a:r>
            <a:r>
              <a:rPr lang="en-GB" dirty="0" smtClean="0">
                <a:solidFill>
                  <a:srgbClr val="00287D"/>
                </a:solidFill>
              </a:rPr>
              <a:t>late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  <a:r>
              <a:rPr lang="en-GB" dirty="0" smtClean="0">
                <a:solidFill>
                  <a:srgbClr val="00287D"/>
                </a:solidFill>
              </a:rPr>
              <a:t> 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b) it is tolerated if a student appears in class 15 minutes </a:t>
            </a:r>
            <a:r>
              <a:rPr lang="en-GB" dirty="0" smtClean="0">
                <a:solidFill>
                  <a:srgbClr val="00287D"/>
                </a:solidFill>
              </a:rPr>
              <a:t>late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c) the class has to start 15 minutes later than what is written in the official </a:t>
            </a:r>
            <a:r>
              <a:rPr lang="en-GB" dirty="0" smtClean="0">
                <a:solidFill>
                  <a:srgbClr val="00287D"/>
                </a:solidFill>
              </a:rPr>
              <a:t>timetables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d) it is just a saying that has no effect to </a:t>
            </a:r>
            <a:r>
              <a:rPr lang="cs-CZ" dirty="0" err="1" smtClean="0">
                <a:solidFill>
                  <a:srgbClr val="00287D"/>
                </a:solidFill>
              </a:rPr>
              <a:t>the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class</a:t>
            </a:r>
            <a:r>
              <a:rPr lang="cs-CZ" dirty="0" smtClean="0">
                <a:solidFill>
                  <a:srgbClr val="00287D"/>
                </a:solidFill>
              </a:rPr>
              <a:t> management.</a:t>
            </a:r>
            <a:r>
              <a:rPr lang="en-GB" dirty="0" smtClean="0">
                <a:solidFill>
                  <a:srgbClr val="00287D"/>
                </a:solidFill>
              </a:rPr>
              <a:t> </a:t>
            </a:r>
            <a:endParaRPr lang="cs-CZ" dirty="0">
              <a:solidFill>
                <a:srgbClr val="00287D"/>
              </a:solidFill>
            </a:endParaRP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517715"/>
            <a:ext cx="7624477" cy="473068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287D"/>
                </a:solidFill>
              </a:rPr>
              <a:t>When </a:t>
            </a:r>
            <a:r>
              <a:rPr lang="en-GB" b="1" dirty="0">
                <a:solidFill>
                  <a:srgbClr val="00287D"/>
                </a:solidFill>
              </a:rPr>
              <a:t>a student comes after a session asking for help with the subject matter. </a:t>
            </a:r>
            <a:endParaRPr lang="cs-CZ" dirty="0">
              <a:solidFill>
                <a:srgbClr val="00287D"/>
              </a:solidFill>
            </a:endParaRPr>
          </a:p>
          <a:p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a) Always, the teacher has to deal with that issue at that moment of the student request. 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b) The teacher should never deal with that issue in the time of a break. Instead, they should inform the student about their consultation hours and instruct them to come for that time to their office.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87D"/>
                </a:solidFill>
              </a:rPr>
              <a:t>c) It depends on the student´s request, on </a:t>
            </a:r>
            <a:r>
              <a:rPr lang="cs-CZ" dirty="0" err="1" smtClean="0">
                <a:solidFill>
                  <a:srgbClr val="00287D"/>
                </a:solidFill>
              </a:rPr>
              <a:t>the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en-GB" dirty="0" smtClean="0">
                <a:solidFill>
                  <a:srgbClr val="00287D"/>
                </a:solidFill>
              </a:rPr>
              <a:t>situation</a:t>
            </a:r>
            <a:r>
              <a:rPr lang="en-GB" dirty="0">
                <a:solidFill>
                  <a:srgbClr val="00287D"/>
                </a:solidFill>
              </a:rPr>
              <a:t>, on how busy the teacher is at the </a:t>
            </a:r>
            <a:r>
              <a:rPr lang="en-GB" dirty="0" smtClean="0">
                <a:solidFill>
                  <a:srgbClr val="00287D"/>
                </a:solidFill>
              </a:rPr>
              <a:t>moment…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  <a:r>
              <a:rPr lang="en-GB" dirty="0" smtClean="0">
                <a:solidFill>
                  <a:srgbClr val="00287D"/>
                </a:solidFill>
              </a:rPr>
              <a:t> </a:t>
            </a:r>
            <a:endParaRPr lang="cs-CZ" dirty="0">
              <a:solidFill>
                <a:srgbClr val="00287D"/>
              </a:solidFill>
            </a:endParaRP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it´s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all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about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cricket</a:t>
            </a:r>
            <a:r>
              <a:rPr lang="cs-CZ" sz="2800" b="0" dirty="0" smtClean="0"/>
              <a:t>… 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2345259"/>
            <a:ext cx="7624477" cy="3632460"/>
          </a:xfrm>
        </p:spPr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M</a:t>
            </a:r>
            <a:r>
              <a:rPr lang="en-US" dirty="0" err="1" smtClean="0">
                <a:solidFill>
                  <a:srgbClr val="00287D"/>
                </a:solidFill>
              </a:rPr>
              <a:t>ost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people are really surprised the first time they try </a:t>
            </a:r>
            <a:r>
              <a:rPr lang="cs-CZ" dirty="0" smtClean="0">
                <a:solidFill>
                  <a:srgbClr val="00287D"/>
                </a:solidFill>
              </a:rPr>
              <a:t>a </a:t>
            </a:r>
            <a:r>
              <a:rPr lang="en-US" dirty="0" smtClean="0">
                <a:solidFill>
                  <a:srgbClr val="00287D"/>
                </a:solidFill>
              </a:rPr>
              <a:t>cricket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</a:p>
          <a:p>
            <a:endParaRPr lang="cs-CZ" dirty="0">
              <a:solidFill>
                <a:srgbClr val="00287D"/>
              </a:solidFill>
            </a:endParaRPr>
          </a:p>
          <a:p>
            <a:r>
              <a:rPr lang="en-US" dirty="0">
                <a:solidFill>
                  <a:srgbClr val="00287D"/>
                </a:solidFill>
              </a:rPr>
              <a:t>Cricket </a:t>
            </a:r>
            <a:r>
              <a:rPr lang="cs-CZ" dirty="0" err="1">
                <a:solidFill>
                  <a:srgbClr val="00287D"/>
                </a:solidFill>
              </a:rPr>
              <a:t>can</a:t>
            </a:r>
            <a:r>
              <a:rPr lang="en-US" dirty="0">
                <a:solidFill>
                  <a:srgbClr val="00287D"/>
                </a:solidFill>
              </a:rPr>
              <a:t> symbolize good luck and protection. </a:t>
            </a:r>
            <a:endParaRPr lang="cs-CZ" dirty="0">
              <a:solidFill>
                <a:srgbClr val="00287D"/>
              </a:solidFill>
            </a:endParaRPr>
          </a:p>
          <a:p>
            <a:endParaRPr lang="cs-CZ" dirty="0" smtClean="0">
              <a:solidFill>
                <a:srgbClr val="00287D"/>
              </a:solidFill>
            </a:endParaRPr>
          </a:p>
          <a:p>
            <a:endParaRPr lang="cs-CZ" dirty="0" smtClean="0">
              <a:solidFill>
                <a:srgbClr val="00287D"/>
              </a:solidFill>
            </a:endParaRPr>
          </a:p>
          <a:p>
            <a:r>
              <a:rPr lang="cs-CZ" dirty="0" err="1" smtClean="0">
                <a:solidFill>
                  <a:srgbClr val="00287D"/>
                </a:solidFill>
              </a:rPr>
              <a:t>Cricket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often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appears</a:t>
            </a:r>
            <a:r>
              <a:rPr lang="cs-CZ" dirty="0" smtClean="0">
                <a:solidFill>
                  <a:srgbClr val="00287D"/>
                </a:solidFill>
              </a:rPr>
              <a:t> in </a:t>
            </a:r>
            <a:r>
              <a:rPr lang="cs-CZ" dirty="0" err="1" smtClean="0">
                <a:solidFill>
                  <a:srgbClr val="00287D"/>
                </a:solidFill>
              </a:rPr>
              <a:t>literature</a:t>
            </a:r>
            <a:r>
              <a:rPr lang="cs-CZ" dirty="0" smtClean="0">
                <a:solidFill>
                  <a:srgbClr val="00287D"/>
                </a:solidFill>
              </a:rPr>
              <a:t>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32" name="Picture 8" descr="https://upload.wikimedia.org/wikipedia/commons/7/7a/Pollock_to_Hus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1" y="2111352"/>
            <a:ext cx="8829489" cy="36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dsbrody.com/wp-content/uploads/2010/05/chimney-cricket-and-flash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2" y="1251138"/>
            <a:ext cx="6229781" cy="46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nationalgeographic.com/content/dam/peopleandculture/rights-exempt/insect-dinner/GettyImages-452127826.ngsversion.1465128082664.adapt.76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7" y="1126786"/>
            <a:ext cx="6478724" cy="48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altLang="cs-CZ" dirty="0" smtClean="0"/>
              <a:t>agenda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00287D"/>
                </a:solidFill>
              </a:rPr>
              <a:t>b</a:t>
            </a:r>
            <a:r>
              <a:rPr lang="cs-CZ" altLang="cs-CZ" dirty="0" err="1" smtClean="0">
                <a:solidFill>
                  <a:srgbClr val="00287D"/>
                </a:solidFill>
              </a:rPr>
              <a:t>efore</a:t>
            </a:r>
            <a:r>
              <a:rPr lang="cs-CZ" altLang="cs-CZ" dirty="0" smtClean="0">
                <a:solidFill>
                  <a:srgbClr val="00287D"/>
                </a:solidFill>
              </a:rPr>
              <a:t> meeting a student</a:t>
            </a:r>
          </a:p>
          <a:p>
            <a:endParaRPr lang="cs-CZ" altLang="cs-CZ" dirty="0" smtClean="0">
              <a:solidFill>
                <a:srgbClr val="00287D"/>
              </a:solidFill>
            </a:endParaRPr>
          </a:p>
          <a:p>
            <a:r>
              <a:rPr lang="cs-CZ" altLang="cs-CZ" dirty="0" err="1">
                <a:solidFill>
                  <a:srgbClr val="00287D"/>
                </a:solidFill>
              </a:rPr>
              <a:t>t</a:t>
            </a:r>
            <a:r>
              <a:rPr lang="cs-CZ" altLang="cs-CZ" dirty="0" err="1" smtClean="0">
                <a:solidFill>
                  <a:srgbClr val="00287D"/>
                </a:solidFill>
              </a:rPr>
              <a:t>hinking</a:t>
            </a:r>
            <a:r>
              <a:rPr lang="cs-CZ" altLang="cs-CZ" dirty="0" smtClean="0">
                <a:solidFill>
                  <a:srgbClr val="00287D"/>
                </a:solidFill>
              </a:rPr>
              <a:t> as a student</a:t>
            </a:r>
          </a:p>
          <a:p>
            <a:endParaRPr lang="cs-CZ" altLang="cs-CZ" dirty="0" smtClean="0">
              <a:solidFill>
                <a:srgbClr val="00287D"/>
              </a:solidFill>
            </a:endParaRPr>
          </a:p>
          <a:p>
            <a:r>
              <a:rPr lang="cs-CZ" altLang="cs-CZ" dirty="0" err="1" smtClean="0">
                <a:solidFill>
                  <a:srgbClr val="00287D"/>
                </a:solidFill>
              </a:rPr>
              <a:t>tools</a:t>
            </a:r>
            <a:r>
              <a:rPr lang="cs-CZ" altLang="cs-CZ" dirty="0" smtClean="0">
                <a:solidFill>
                  <a:srgbClr val="00287D"/>
                </a:solidFill>
              </a:rPr>
              <a:t> </a:t>
            </a:r>
            <a:endParaRPr lang="cs-CZ" altLang="cs-CZ" dirty="0">
              <a:solidFill>
                <a:srgbClr val="00287D"/>
              </a:solidFill>
            </a:endParaRPr>
          </a:p>
        </p:txBody>
      </p:sp>
      <p:pic>
        <p:nvPicPr>
          <p:cNvPr id="1026" name="Picture 2" descr="https://www.cjv.muni.cz/cs/wp-content/uploads/sites/2/2015/06/DSCN6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87" y="1773239"/>
            <a:ext cx="2125113" cy="28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pact.cjv.muni.cz/wp-content/uploads/2014/06/DSCN4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32" y="3766783"/>
            <a:ext cx="2784144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10" name="Picture 2" descr="http://3.bp.blogspot.com/-RYSEDiQhWLg/UUpVVcE2HEI/AAAAAAAABaE/9EF5POJ5hRQ/s1600/Cricket+in+a+t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9553"/>
            <a:ext cx="2718399" cy="17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2" descr="http://www.whatsthatbug.com/wp-content/uploads/2010/01/field_cricket_ca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9" y="2781188"/>
            <a:ext cx="2769712" cy="20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nationalgeographic.com/content/dam/peopleandculture/rights-exempt/insect-dinner/GettyImages-452127826.ngsversion.1465128082664.adapt.768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43" y="2856703"/>
            <a:ext cx="2486158" cy="18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epanek\Desktop\Obráze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2493386"/>
            <a:ext cx="92376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41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2050" name="Picture 2" descr="http://image.slidesharecdn.com/communicationacrosscultures-12668091239476-phpapp02/95/communication-across-cultures-5-728.jpg?cb=1401017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1348285"/>
            <a:ext cx="6359997" cy="47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 bwMode="auto">
          <a:xfrm>
            <a:off x="5486398" y="5362180"/>
            <a:ext cx="2456597" cy="7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  <p:pic>
        <p:nvPicPr>
          <p:cNvPr id="1026" name="Picture 2" descr="http://i.imgur.com/oBSpPHH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7" y="1267767"/>
            <a:ext cx="52863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mgur.com/NJvOW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66" y="3163332"/>
            <a:ext cx="3478903" cy="29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tepanek\Desktop\Obráz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C:\Users\Bertl\AppData\Local\Microsoft\Windows\Temporary Internet Files\Content.IE5\57RXQTYB\MP9004025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8" y="2559050"/>
            <a:ext cx="2562936" cy="25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C:\Users\Bertl\AppData\Local\Microsoft\Windows\Temporary Internet Files\Content.IE5\57RXQTYB\MP9004025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8" y="2559050"/>
            <a:ext cx="2562936" cy="25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C:\Users\Bertl\AppData\Local\Microsoft\Windows\Temporary Internet Files\Content.IE5\57RXQTYB\MP90040376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6" y="4124242"/>
            <a:ext cx="30099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5" name="Obrázek 4" descr="http://www.odat.nl/training_icw_en/eigenbestanden/images/On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1864179"/>
            <a:ext cx="3891602" cy="355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</a:t>
            </a:r>
            <a:r>
              <a:rPr lang="cs-CZ" dirty="0" err="1" smtClean="0"/>
              <a:t>theories</a:t>
            </a:r>
            <a:r>
              <a:rPr lang="cs-CZ" dirty="0" smtClean="0"/>
              <a:t> and </a:t>
            </a:r>
            <a:r>
              <a:rPr lang="cs-CZ" dirty="0" err="1" smtClean="0"/>
              <a:t>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E</a:t>
            </a:r>
            <a:r>
              <a:rPr lang="en-US" altLang="cs-CZ" dirty="0" err="1" smtClean="0">
                <a:solidFill>
                  <a:srgbClr val="00287D"/>
                </a:solidFill>
              </a:rPr>
              <a:t>ssentialist</a:t>
            </a:r>
            <a:r>
              <a:rPr lang="en-US" altLang="cs-CZ" dirty="0" smtClean="0">
                <a:solidFill>
                  <a:srgbClr val="00287D"/>
                </a:solidFill>
              </a:rPr>
              <a:t>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N</a:t>
            </a:r>
            <a:r>
              <a:rPr lang="en-US" altLang="cs-CZ" dirty="0" smtClean="0">
                <a:solidFill>
                  <a:srgbClr val="00287D"/>
                </a:solidFill>
              </a:rPr>
              <a:t>on-essentialist </a:t>
            </a:r>
            <a:r>
              <a:rPr lang="en-US" altLang="cs-CZ" dirty="0">
                <a:solidFill>
                  <a:srgbClr val="00287D"/>
                </a:solidFill>
              </a:rPr>
              <a:t>view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</a:t>
            </a:r>
            <a:r>
              <a:rPr lang="cs-CZ" dirty="0" err="1" smtClean="0"/>
              <a:t>before</a:t>
            </a:r>
            <a:r>
              <a:rPr lang="cs-CZ" dirty="0" smtClean="0"/>
              <a:t> meeting a student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E</a:t>
            </a:r>
            <a:r>
              <a:rPr lang="en-US" altLang="cs-CZ" dirty="0" err="1" smtClean="0">
                <a:solidFill>
                  <a:srgbClr val="00287D"/>
                </a:solidFill>
              </a:rPr>
              <a:t>ssentialist</a:t>
            </a:r>
            <a:r>
              <a:rPr lang="en-US" altLang="cs-CZ" dirty="0" smtClean="0">
                <a:solidFill>
                  <a:srgbClr val="00287D"/>
                </a:solidFill>
              </a:rPr>
              <a:t>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N</a:t>
            </a:r>
            <a:r>
              <a:rPr lang="en-US" altLang="cs-CZ" dirty="0" smtClean="0">
                <a:solidFill>
                  <a:srgbClr val="00287D"/>
                </a:solidFill>
              </a:rPr>
              <a:t>on-essentialist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b="1" dirty="0" smtClean="0">
                <a:solidFill>
                  <a:srgbClr val="00287D"/>
                </a:solidFill>
              </a:rPr>
              <a:t>Adrian </a:t>
            </a:r>
            <a:r>
              <a:rPr lang="en-US" altLang="cs-CZ" b="1" dirty="0">
                <a:solidFill>
                  <a:srgbClr val="00287D"/>
                </a:solidFill>
              </a:rPr>
              <a:t>Holliday’s Small Cultures</a:t>
            </a:r>
            <a:endParaRPr lang="cs-CZ" altLang="cs-CZ" b="1" dirty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dirty="0" smtClean="0">
                <a:solidFill>
                  <a:srgbClr val="00287D"/>
                </a:solidFill>
              </a:rPr>
              <a:t>This </a:t>
            </a:r>
            <a:r>
              <a:rPr lang="en-US" altLang="cs-CZ" dirty="0">
                <a:solidFill>
                  <a:srgbClr val="00287D"/>
                </a:solidFill>
              </a:rPr>
              <a:t>suggests that ‘</a:t>
            </a:r>
            <a:r>
              <a:rPr lang="en-US" altLang="cs-CZ" i="1" dirty="0">
                <a:solidFill>
                  <a:srgbClr val="00287D"/>
                </a:solidFill>
              </a:rPr>
              <a:t>culture’ is a movable concept used by different people at different times to suit purposes of identity, politics and science. </a:t>
            </a:r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00287D"/>
                </a:solidFill>
              </a:rPr>
              <a:t>The essentialist </a:t>
            </a:r>
            <a:r>
              <a:rPr lang="en-US" altLang="cs-CZ" dirty="0" smtClean="0">
                <a:solidFill>
                  <a:srgbClr val="00287D"/>
                </a:solidFill>
              </a:rPr>
              <a:t>view</a:t>
            </a:r>
            <a:r>
              <a:rPr lang="cs-CZ" altLang="cs-CZ" dirty="0" smtClean="0">
                <a:solidFill>
                  <a:srgbClr val="00287D"/>
                </a:solidFill>
              </a:rPr>
              <a:t> (</a:t>
            </a:r>
            <a:r>
              <a:rPr lang="en-US" altLang="cs-CZ" dirty="0" smtClean="0">
                <a:solidFill>
                  <a:srgbClr val="00287D"/>
                </a:solidFill>
              </a:rPr>
              <a:t>Geert Hofstede</a:t>
            </a:r>
            <a:r>
              <a:rPr lang="cs-CZ" altLang="cs-CZ" dirty="0" smtClean="0">
                <a:solidFill>
                  <a:srgbClr val="00287D"/>
                </a:solidFill>
              </a:rPr>
              <a:t>)</a:t>
            </a: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sz="2000" dirty="0" smtClean="0">
                <a:solidFill>
                  <a:srgbClr val="00287D"/>
                </a:solidFill>
              </a:rPr>
              <a:t>This </a:t>
            </a:r>
            <a:r>
              <a:rPr lang="en-US" altLang="cs-CZ" sz="2000" dirty="0">
                <a:solidFill>
                  <a:srgbClr val="00287D"/>
                </a:solidFill>
              </a:rPr>
              <a:t>suggests that ‘</a:t>
            </a:r>
            <a:r>
              <a:rPr lang="en-US" altLang="cs-CZ" sz="2000" i="1" dirty="0">
                <a:solidFill>
                  <a:srgbClr val="00287D"/>
                </a:solidFill>
              </a:rPr>
              <a:t>culture’ is a concrete social phenomenon which represents the essential character of a particular nation</a:t>
            </a:r>
            <a:r>
              <a:rPr lang="en-US" altLang="cs-CZ" b="1" i="1" dirty="0">
                <a:solidFill>
                  <a:srgbClr val="00287D"/>
                </a:solidFill>
              </a:rPr>
              <a:t>. </a:t>
            </a:r>
            <a:r>
              <a:rPr lang="en-US" altLang="cs-CZ" dirty="0">
                <a:solidFill>
                  <a:srgbClr val="00287D"/>
                </a:solidFill>
              </a:rPr>
              <a:t>   </a:t>
            </a: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  <p:pic>
        <p:nvPicPr>
          <p:cNvPr id="4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-33338" y="95250"/>
            <a:ext cx="9144001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de-AT" altLang="cs-CZ" sz="3200" b="1" dirty="0">
                <a:solidFill>
                  <a:srgbClr val="00287D"/>
                </a:solidFill>
                <a:ea typeface="SimSun" panose="02010600030101010101" pitchFamily="2" charset="-122"/>
              </a:rPr>
              <a:t/>
            </a:r>
            <a:br>
              <a:rPr lang="de-AT" altLang="cs-CZ" sz="3200" b="1" dirty="0">
                <a:solidFill>
                  <a:srgbClr val="00287D"/>
                </a:solidFill>
                <a:ea typeface="SimSun" panose="02010600030101010101" pitchFamily="2" charset="-122"/>
              </a:rPr>
            </a:br>
            <a:endParaRPr lang="de-AT" altLang="cs-CZ" sz="2000" dirty="0">
              <a:solidFill>
                <a:srgbClr val="00287D"/>
              </a:solidFill>
              <a:ea typeface="SimSun" panose="02010600030101010101" pitchFamily="2" charset="-122"/>
            </a:endParaRPr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79388" y="1773238"/>
            <a:ext cx="8964612" cy="44033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Rupert </a:t>
            </a:r>
            <a:r>
              <a:rPr 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Beinhauer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(2013): Diversity Management in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seminar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https://impact.cjv.muni.cz/publikace-a-vystupy/materialy/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(Podpora jazykových soft-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dovedností u akademických pracovníků (klíčová aktivita 5)</a:t>
            </a:r>
          </a:p>
          <a:p>
            <a:pPr>
              <a:defRPr/>
            </a:pPr>
            <a:r>
              <a:rPr 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Janice de Haaff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(2013):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Intercultural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seminar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https://impact.cjv.muni.cz/publikace-a-vystupy/materialy/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(Podpora jazykových soft-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dovedností u akademických pracovníků (klíčová aktivita 5)</a:t>
            </a: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cs-CZ" alt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eert</a:t>
            </a:r>
            <a:r>
              <a:rPr lang="cs-CZ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Hofstede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991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Cultures and </a:t>
            </a:r>
            <a:r>
              <a:rPr lang="en-US" alt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software of the mind. Maidenhead: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McGraw-Hill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cs-CZ" altLang="cs-CZ" sz="1600" b="1" dirty="0" err="1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eert</a:t>
            </a:r>
            <a:r>
              <a:rPr lang="cs-CZ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Hofstede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www.geert-hofstede.com/cultural-dimensions.html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drian</a:t>
            </a:r>
            <a:r>
              <a:rPr lang="cs-CZ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Holliday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1999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Small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cultures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Applied Linguistics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20/2</a:t>
            </a:r>
            <a:r>
              <a:rPr lang="cs-CZ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adrianholliday.com/wp-content/uploads/2016/06/holliday-99-smal-cultures.pdf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it-IT" sz="1600" b="1" dirty="0" smtClean="0">
                <a:solidFill>
                  <a:srgbClr val="00287D"/>
                </a:solidFill>
              </a:rPr>
              <a:t>Pellegrino Riccardi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cs-CZ" sz="1600" dirty="0" smtClean="0">
                <a:solidFill>
                  <a:srgbClr val="00287D"/>
                </a:solidFill>
              </a:rPr>
              <a:t>(2014): </a:t>
            </a:r>
            <a:r>
              <a:rPr lang="it-IT" sz="1600" dirty="0" smtClean="0">
                <a:solidFill>
                  <a:srgbClr val="00287D"/>
                </a:solidFill>
              </a:rPr>
              <a:t> Cross </a:t>
            </a:r>
            <a:r>
              <a:rPr lang="it-IT" sz="1600" dirty="0">
                <a:solidFill>
                  <a:srgbClr val="00287D"/>
                </a:solidFill>
              </a:rPr>
              <a:t>cultural </a:t>
            </a:r>
            <a:r>
              <a:rPr lang="it-IT" sz="1600" dirty="0" smtClean="0">
                <a:solidFill>
                  <a:srgbClr val="00287D"/>
                </a:solidFill>
              </a:rPr>
              <a:t>communication</a:t>
            </a:r>
            <a:r>
              <a:rPr lang="cs-CZ" sz="1600" dirty="0" smtClean="0">
                <a:solidFill>
                  <a:srgbClr val="00287D"/>
                </a:solidFill>
              </a:rPr>
              <a:t>, T</a:t>
            </a:r>
            <a:r>
              <a:rPr lang="it-IT" sz="1600" dirty="0" smtClean="0">
                <a:solidFill>
                  <a:srgbClr val="00287D"/>
                </a:solidFill>
              </a:rPr>
              <a:t>EDxBergen</a:t>
            </a:r>
            <a:r>
              <a:rPr lang="cs-CZ" sz="1600" dirty="0" smtClean="0">
                <a:solidFill>
                  <a:srgbClr val="00287D"/>
                </a:solidFill>
              </a:rPr>
              <a:t>, </a:t>
            </a:r>
            <a:r>
              <a:rPr lang="en-US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</a:t>
            </a:r>
            <a:r>
              <a:rPr lang="en-US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://www.youtube.com/watch?v=YMyofREc5Jk</a:t>
            </a: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US" sz="1600" dirty="0">
              <a:solidFill>
                <a:srgbClr val="00287D"/>
              </a:solidFill>
              <a:latin typeface="Arial" charset="0"/>
              <a:ea typeface="Microsoft YaHei" pitchFamily="32" charset="-122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AT" b="1" dirty="0">
              <a:solidFill>
                <a:srgbClr val="00287D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95833" y="1105468"/>
            <a:ext cx="257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87D"/>
                </a:solidFill>
              </a:rPr>
              <a:t>s</a:t>
            </a:r>
            <a:r>
              <a:rPr lang="cs-CZ" dirty="0" err="1" smtClean="0">
                <a:solidFill>
                  <a:srgbClr val="00287D"/>
                </a:solidFill>
              </a:rPr>
              <a:t>ources</a:t>
            </a:r>
            <a:r>
              <a:rPr lang="cs-CZ" dirty="0" smtClean="0">
                <a:solidFill>
                  <a:srgbClr val="00287D"/>
                </a:solidFill>
              </a:rPr>
              <a:t> and </a:t>
            </a:r>
            <a:r>
              <a:rPr lang="cs-CZ" dirty="0" err="1" smtClean="0">
                <a:solidFill>
                  <a:srgbClr val="00287D"/>
                </a:solidFill>
              </a:rPr>
              <a:t>links</a:t>
            </a:r>
            <a:endParaRPr lang="cs-CZ" dirty="0">
              <a:solidFill>
                <a:srgbClr val="00287D"/>
              </a:solidFill>
            </a:endParaRPr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…meeting </a:t>
            </a:r>
            <a:r>
              <a:rPr lang="cs-CZ" dirty="0" err="1" smtClean="0"/>
              <a:t>the</a:t>
            </a:r>
            <a:r>
              <a:rPr lang="cs-CZ" dirty="0" smtClean="0"/>
              <a:t> student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Picture 2" descr="https://media.licdn.com/media/AAEAAQAAAAAAAAYlAAAAJGE3NTlmOGM2LTIzN2UtNGRhNi04OTAwLTQ0YjYxYmU0YjJj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73" y="2017713"/>
            <a:ext cx="3473737" cy="34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9" y="2028058"/>
            <a:ext cx="2911401" cy="34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cultures</a:t>
            </a:r>
            <a:endParaRPr lang="cs-CZ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</a:t>
            </a:r>
            <a:r>
              <a:rPr lang="cs-CZ" dirty="0" err="1" smtClean="0"/>
              <a:t>ovejas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1" name="Rectangle 190"/>
          <p:cNvSpPr>
            <a:spLocks noChangeArrowheads="1"/>
          </p:cNvSpPr>
          <p:nvPr/>
        </p:nvSpPr>
        <p:spPr bwMode="auto">
          <a:xfrm>
            <a:off x="3363282" y="175786"/>
            <a:ext cx="5780718" cy="2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73" name="Rectangle 378"/>
          <p:cNvSpPr>
            <a:spLocks noChangeArrowheads="1"/>
          </p:cNvSpPr>
          <p:nvPr/>
        </p:nvSpPr>
        <p:spPr bwMode="auto">
          <a:xfrm flipV="1">
            <a:off x="3363282" y="396507"/>
            <a:ext cx="57807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                                                                                            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75" name="Obrázek 2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33" y="838271"/>
            <a:ext cx="4387920" cy="5372526"/>
          </a:xfrm>
          <a:prstGeom prst="rect">
            <a:avLst/>
          </a:prstGeom>
        </p:spPr>
      </p:pic>
      <p:pic>
        <p:nvPicPr>
          <p:cNvPr id="9" name="Picture 2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978" y="779176"/>
            <a:ext cx="8086635" cy="647700"/>
          </a:xfrm>
        </p:spPr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err="1" smtClean="0"/>
              <a:t>reactions</a:t>
            </a:r>
            <a:r>
              <a:rPr lang="cs-CZ" sz="2800" b="0" dirty="0" smtClean="0"/>
              <a:t>…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1828659"/>
            <a:ext cx="7624477" cy="4419741"/>
          </a:xfrm>
        </p:spPr>
        <p:txBody>
          <a:bodyPr/>
          <a:lstStyle/>
          <a:p>
            <a:r>
              <a:rPr lang="cs-CZ" i="1" dirty="0" err="1" smtClean="0">
                <a:solidFill>
                  <a:srgbClr val="00287D"/>
                </a:solidFill>
              </a:rPr>
              <a:t>One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>
                <a:solidFill>
                  <a:srgbClr val="00287D"/>
                </a:solidFill>
              </a:rPr>
              <a:t>of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world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leading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figures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is</a:t>
            </a:r>
            <a:r>
              <a:rPr lang="cs-CZ" i="1" dirty="0">
                <a:solidFill>
                  <a:srgbClr val="00287D"/>
                </a:solidFill>
              </a:rPr>
              <a:t> </a:t>
            </a:r>
            <a:r>
              <a:rPr lang="cs-CZ" i="1" dirty="0" err="1">
                <a:solidFill>
                  <a:srgbClr val="00287D"/>
                </a:solidFill>
              </a:rPr>
              <a:t>the</a:t>
            </a:r>
            <a:r>
              <a:rPr lang="cs-CZ" i="1" dirty="0">
                <a:solidFill>
                  <a:srgbClr val="00287D"/>
                </a:solidFill>
              </a:rPr>
              <a:t> Pope. (</a:t>
            </a:r>
            <a:r>
              <a:rPr lang="cs-CZ" i="1" dirty="0" err="1">
                <a:solidFill>
                  <a:srgbClr val="00287D"/>
                </a:solidFill>
              </a:rPr>
              <a:t>Chinese</a:t>
            </a:r>
            <a:r>
              <a:rPr lang="cs-CZ" i="1" dirty="0">
                <a:solidFill>
                  <a:srgbClr val="00287D"/>
                </a:solidFill>
              </a:rPr>
              <a:t>)</a:t>
            </a:r>
          </a:p>
          <a:p>
            <a:r>
              <a:rPr lang="cs-CZ" b="1" i="1" dirty="0" err="1">
                <a:solidFill>
                  <a:srgbClr val="00287D"/>
                </a:solidFill>
              </a:rPr>
              <a:t>What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is</a:t>
            </a:r>
            <a:r>
              <a:rPr lang="cs-CZ" b="1" i="1" dirty="0">
                <a:solidFill>
                  <a:srgbClr val="00287D"/>
                </a:solidFill>
              </a:rPr>
              <a:t> </a:t>
            </a:r>
            <a:r>
              <a:rPr lang="cs-CZ" b="1" i="1" dirty="0" err="1">
                <a:solidFill>
                  <a:srgbClr val="00287D"/>
                </a:solidFill>
              </a:rPr>
              <a:t>the</a:t>
            </a:r>
            <a:r>
              <a:rPr lang="cs-CZ" b="1" i="1" dirty="0">
                <a:solidFill>
                  <a:srgbClr val="00287D"/>
                </a:solidFill>
              </a:rPr>
              <a:t> Pope?  </a:t>
            </a:r>
            <a:endParaRPr lang="cs-CZ" b="1" i="1" dirty="0" smtClean="0">
              <a:solidFill>
                <a:srgbClr val="00287D"/>
              </a:solidFill>
            </a:endParaRPr>
          </a:p>
          <a:p>
            <a:endParaRPr lang="cs-CZ" b="1" i="1" dirty="0" smtClean="0">
              <a:solidFill>
                <a:srgbClr val="00287D"/>
              </a:solidFill>
            </a:endParaRPr>
          </a:p>
          <a:p>
            <a:endParaRPr lang="cs-CZ" i="1" dirty="0">
              <a:solidFill>
                <a:srgbClr val="00287D"/>
              </a:solidFill>
            </a:endParaRPr>
          </a:p>
          <a:p>
            <a:endParaRPr lang="cs-CZ" b="1" i="1" dirty="0">
              <a:solidFill>
                <a:srgbClr val="00287D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Picture 2" descr="C:\Users\stepanek\Desktop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5" y="6089490"/>
            <a:ext cx="607541" cy="5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1391</TotalTime>
  <Words>626</Words>
  <Application>Microsoft Office PowerPoint</Application>
  <PresentationFormat>Předvádění na obrazovce (4:3)</PresentationFormat>
  <Paragraphs>170</Paragraphs>
  <Slides>32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Microsoft YaHei</vt:lpstr>
      <vt:lpstr>SimSun</vt:lpstr>
      <vt:lpstr>Arial</vt:lpstr>
      <vt:lpstr>Calibri</vt:lpstr>
      <vt:lpstr>Tahoma</vt:lpstr>
      <vt:lpstr>Times New Roman</vt:lpstr>
      <vt:lpstr>Wingdings</vt:lpstr>
      <vt:lpstr>Prezentace_MU_CZ</vt:lpstr>
      <vt:lpstr>Prezentace aplikace PowerPoint</vt:lpstr>
      <vt:lpstr>agenda</vt:lpstr>
      <vt:lpstr>…before meeting a student</vt:lpstr>
      <vt:lpstr>…meeting the student</vt:lpstr>
      <vt:lpstr>Prezentace aplikace PowerPoint</vt:lpstr>
      <vt:lpstr>…ovejas</vt:lpstr>
      <vt:lpstr>Prezentace aplikace PowerPoint</vt:lpstr>
      <vt:lpstr>… reactions…</vt:lpstr>
      <vt:lpstr>… reactions…</vt:lpstr>
      <vt:lpstr>… reactions…</vt:lpstr>
      <vt:lpstr>… reactions…</vt:lpstr>
      <vt:lpstr>… reactions…</vt:lpstr>
      <vt:lpstr>… reactions…</vt:lpstr>
      <vt:lpstr>… reactions…</vt:lpstr>
      <vt:lpstr>… reactions…</vt:lpstr>
      <vt:lpstr>… it´s all about cricket…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…theories and tools</vt:lpstr>
      <vt:lpstr>Culture: Two Paradigms </vt:lpstr>
      <vt:lpstr>Culture: Two Paradigms </vt:lpstr>
      <vt:lpstr>Culture: Two Paradigms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67</cp:revision>
  <cp:lastPrinted>1601-01-01T00:00:00Z</cp:lastPrinted>
  <dcterms:created xsi:type="dcterms:W3CDTF">2015-11-23T07:04:47Z</dcterms:created>
  <dcterms:modified xsi:type="dcterms:W3CDTF">2017-07-13T11:23:11Z</dcterms:modified>
</cp:coreProperties>
</file>