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95" r:id="rId3"/>
    <p:sldId id="299" r:id="rId4"/>
    <p:sldId id="300" r:id="rId5"/>
    <p:sldId id="297" r:id="rId6"/>
    <p:sldId id="298" r:id="rId7"/>
    <p:sldId id="301" r:id="rId8"/>
    <p:sldId id="302" r:id="rId9"/>
    <p:sldId id="303" r:id="rId10"/>
    <p:sldId id="304" r:id="rId11"/>
    <p:sldId id="305" r:id="rId12"/>
    <p:sldId id="306" r:id="rId13"/>
    <p:sldId id="307" r:id="rId14"/>
    <p:sldId id="308" r:id="rId1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Střední styl 2 – zvýraznění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28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922F6D-FE96-47FE-838F-C6BC143F28B1}" type="datetimeFigureOut">
              <a:rPr lang="cs-CZ" smtClean="0"/>
              <a:t>24.07.2017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EFE1D6-5078-489F-8F86-16F6FC6B019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333775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DAFFC-5F27-4A5E-8CD1-3595EEDFEA79}" type="datetimeFigureOut">
              <a:rPr lang="cs-CZ" smtClean="0"/>
              <a:t>24.07.2017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2BF24-50D3-44DF-BB25-7A44CE747C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837428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DAFFC-5F27-4A5E-8CD1-3595EEDFEA79}" type="datetimeFigureOut">
              <a:rPr lang="cs-CZ" smtClean="0"/>
              <a:t>24.07.2017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2BF24-50D3-44DF-BB25-7A44CE747C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236980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DAFFC-5F27-4A5E-8CD1-3595EEDFEA79}" type="datetimeFigureOut">
              <a:rPr lang="cs-CZ" smtClean="0"/>
              <a:t>24.07.2017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2BF24-50D3-44DF-BB25-7A44CE747C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562355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DAFFC-5F27-4A5E-8CD1-3595EEDFEA79}" type="datetimeFigureOut">
              <a:rPr lang="cs-CZ" smtClean="0"/>
              <a:t>24.07.2017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2BF24-50D3-44DF-BB25-7A44CE747C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508746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DAFFC-5F27-4A5E-8CD1-3595EEDFEA79}" type="datetimeFigureOut">
              <a:rPr lang="cs-CZ" smtClean="0"/>
              <a:t>24.07.2017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2BF24-50D3-44DF-BB25-7A44CE747C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67510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DAFFC-5F27-4A5E-8CD1-3595EEDFEA79}" type="datetimeFigureOut">
              <a:rPr lang="cs-CZ" smtClean="0"/>
              <a:t>24.07.2017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2BF24-50D3-44DF-BB25-7A44CE747C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30698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DAFFC-5F27-4A5E-8CD1-3595EEDFEA79}" type="datetimeFigureOut">
              <a:rPr lang="cs-CZ" smtClean="0"/>
              <a:t>24.07.2017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2BF24-50D3-44DF-BB25-7A44CE747C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85834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DAFFC-5F27-4A5E-8CD1-3595EEDFEA79}" type="datetimeFigureOut">
              <a:rPr lang="cs-CZ" smtClean="0"/>
              <a:t>24.07.2017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2BF24-50D3-44DF-BB25-7A44CE747C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145104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DAFFC-5F27-4A5E-8CD1-3595EEDFEA79}" type="datetimeFigureOut">
              <a:rPr lang="cs-CZ" smtClean="0"/>
              <a:t>24.07.2017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2BF24-50D3-44DF-BB25-7A44CE747C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225627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DAFFC-5F27-4A5E-8CD1-3595EEDFEA79}" type="datetimeFigureOut">
              <a:rPr lang="cs-CZ" smtClean="0"/>
              <a:t>24.07.2017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2BF24-50D3-44DF-BB25-7A44CE747C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16897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DAFFC-5F27-4A5E-8CD1-3595EEDFEA79}" type="datetimeFigureOut">
              <a:rPr lang="cs-CZ" smtClean="0"/>
              <a:t>24.07.2017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2BF24-50D3-44DF-BB25-7A44CE747C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525392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8DAFFC-5F27-4A5E-8CD1-3595EEDFEA79}" type="datetimeFigureOut">
              <a:rPr lang="cs-CZ" smtClean="0"/>
              <a:t>24.07.2017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42BF24-50D3-44DF-BB25-7A44CE747C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527837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DXJA</a:t>
            </a:r>
            <a:r>
              <a:rPr lang="cs-CZ" dirty="0"/>
              <a:t>KD2</a:t>
            </a:r>
            <a:r>
              <a:rPr lang="en-GB" dirty="0"/>
              <a:t> </a:t>
            </a:r>
            <a:br>
              <a:rPr lang="cs-CZ" dirty="0"/>
            </a:br>
            <a:r>
              <a:rPr lang="en-GB" dirty="0"/>
              <a:t>Academic skills course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Jiřina Hrbáčková</a:t>
            </a:r>
          </a:p>
          <a:p>
            <a:r>
              <a:rPr lang="cs-CZ" dirty="0" err="1"/>
              <a:t>Lesson</a:t>
            </a:r>
            <a:r>
              <a:rPr lang="cs-CZ" dirty="0"/>
              <a:t> 9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8" y="4653136"/>
            <a:ext cx="1060450" cy="1438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258772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79229" y="116632"/>
            <a:ext cx="8856984" cy="6552728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GB" u="sng" dirty="0"/>
              <a:t>Coming back to a point of view:</a:t>
            </a:r>
          </a:p>
          <a:p>
            <a:pPr marL="0" indent="0">
              <a:buNone/>
            </a:pPr>
            <a:r>
              <a:rPr lang="en-GB" dirty="0"/>
              <a:t>If I may just refer to what Mr X was saying a few minutes ago.</a:t>
            </a:r>
          </a:p>
          <a:p>
            <a:pPr marL="0" indent="0">
              <a:buNone/>
            </a:pPr>
            <a:r>
              <a:rPr lang="en-GB" dirty="0"/>
              <a:t>I completely agree with what Mr X said a few minutes ago about and would just like to add…</a:t>
            </a:r>
          </a:p>
          <a:p>
            <a:pPr marL="0" indent="0">
              <a:buNone/>
            </a:pPr>
            <a:r>
              <a:rPr lang="en-GB" dirty="0"/>
              <a:t>If I could add to what Mr X said a few minutes ago…</a:t>
            </a:r>
          </a:p>
          <a:p>
            <a:pPr marL="0" indent="0">
              <a:buNone/>
            </a:pPr>
            <a:endParaRPr lang="en-GB" u="sng" dirty="0"/>
          </a:p>
          <a:p>
            <a:pPr marL="0" indent="0">
              <a:buNone/>
            </a:pPr>
            <a:r>
              <a:rPr lang="en-GB" u="sng" dirty="0"/>
              <a:t>Directing the discussion:</a:t>
            </a:r>
            <a:endParaRPr lang="en-GB" dirty="0"/>
          </a:p>
          <a:p>
            <a:pPr marL="0" indent="0">
              <a:buNone/>
            </a:pPr>
            <a:r>
              <a:rPr lang="en-GB" dirty="0"/>
              <a:t>I think we’ve covered /dealt with that point already.</a:t>
            </a:r>
          </a:p>
          <a:p>
            <a:pPr marL="0" indent="0">
              <a:buNone/>
            </a:pPr>
            <a:r>
              <a:rPr lang="en-GB" dirty="0"/>
              <a:t>Haven’t we covered/discussed that already?</a:t>
            </a:r>
          </a:p>
          <a:p>
            <a:pPr marL="0" indent="0">
              <a:buNone/>
            </a:pPr>
            <a:r>
              <a:rPr lang="en-GB" dirty="0"/>
              <a:t>Correct me if I’m wrong, but haven’t we decided that already?</a:t>
            </a:r>
          </a:p>
          <a:p>
            <a:pPr marL="0" indent="0">
              <a:buNone/>
            </a:pPr>
            <a:r>
              <a:rPr lang="en-GB" dirty="0"/>
              <a:t>As I just said to the previous questioner…</a:t>
            </a:r>
          </a:p>
          <a:p>
            <a:pPr marL="0" indent="0">
              <a:buNone/>
            </a:pPr>
            <a:endParaRPr lang="en-GB" u="sng" dirty="0"/>
          </a:p>
          <a:p>
            <a:pPr marL="0" indent="0">
              <a:buNone/>
            </a:pPr>
            <a:r>
              <a:rPr lang="en-GB" u="sng" dirty="0"/>
              <a:t>Rephrasing:</a:t>
            </a:r>
            <a:endParaRPr lang="en-GB" dirty="0"/>
          </a:p>
          <a:p>
            <a:pPr marL="0" indent="0">
              <a:buNone/>
            </a:pPr>
            <a:r>
              <a:rPr lang="en-GB" dirty="0"/>
              <a:t>Perhaps I haven’t made myself clear. Basically, what I’m trying to say is…</a:t>
            </a:r>
          </a:p>
          <a:p>
            <a:pPr marL="0" indent="0">
              <a:buNone/>
            </a:pPr>
            <a:r>
              <a:rPr lang="en-GB" dirty="0"/>
              <a:t>Sorry, I’m probably not making myself clear. Let me put it in another way…</a:t>
            </a:r>
          </a:p>
        </p:txBody>
      </p:sp>
    </p:spTree>
    <p:extLst>
      <p:ext uri="{BB962C8B-B14F-4D97-AF65-F5344CB8AC3E}">
        <p14:creationId xmlns:p14="http://schemas.microsoft.com/office/powerpoint/2010/main" val="43692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7504" y="116632"/>
            <a:ext cx="9024939" cy="6552728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GB" u="sng" dirty="0"/>
              <a:t>Partially agreeing:</a:t>
            </a:r>
          </a:p>
          <a:p>
            <a:pPr marL="0" indent="0">
              <a:buNone/>
            </a:pPr>
            <a:r>
              <a:rPr lang="en-GB" dirty="0"/>
              <a:t>I agree with you on the whole, / in </a:t>
            </a:r>
            <a:r>
              <a:rPr lang="en-GB" dirty="0" err="1"/>
              <a:t>princip</a:t>
            </a:r>
            <a:r>
              <a:rPr lang="cs-CZ" dirty="0"/>
              <a:t>l</a:t>
            </a:r>
            <a:r>
              <a:rPr lang="en-GB" dirty="0"/>
              <a:t>e, but…</a:t>
            </a:r>
          </a:p>
          <a:p>
            <a:pPr marL="0" indent="0">
              <a:buNone/>
            </a:pPr>
            <a:r>
              <a:rPr lang="en-GB" dirty="0"/>
              <a:t>By and large I accept your views, but where I disagree is…</a:t>
            </a:r>
          </a:p>
          <a:p>
            <a:pPr marL="0" indent="0">
              <a:buNone/>
            </a:pPr>
            <a:r>
              <a:rPr lang="en-GB" dirty="0"/>
              <a:t>Although I have to agree with most of what you have said…</a:t>
            </a:r>
          </a:p>
          <a:p>
            <a:pPr marL="0" indent="0">
              <a:buNone/>
            </a:pPr>
            <a:endParaRPr lang="cs-CZ" u="sng" dirty="0"/>
          </a:p>
          <a:p>
            <a:pPr marL="0" indent="0">
              <a:buNone/>
            </a:pPr>
            <a:r>
              <a:rPr lang="en-GB" u="sng" dirty="0"/>
              <a:t>Stating preferences:</a:t>
            </a:r>
          </a:p>
          <a:p>
            <a:pPr marL="0" indent="0">
              <a:buNone/>
            </a:pPr>
            <a:r>
              <a:rPr lang="en-GB" dirty="0"/>
              <a:t>I tend to favour… as opposed to…</a:t>
            </a:r>
          </a:p>
          <a:p>
            <a:pPr marL="0" indent="0">
              <a:buNone/>
            </a:pPr>
            <a:r>
              <a:rPr lang="en-GB" dirty="0"/>
              <a:t>Don’t you think that … has an advantage over … in…?</a:t>
            </a:r>
          </a:p>
          <a:p>
            <a:pPr marL="0" indent="0">
              <a:buNone/>
            </a:pPr>
            <a:r>
              <a:rPr lang="en-GB" dirty="0"/>
              <a:t>Actually, I prefer…</a:t>
            </a:r>
          </a:p>
          <a:p>
            <a:pPr marL="0" indent="0">
              <a:buNone/>
            </a:pPr>
            <a:endParaRPr lang="cs-CZ" u="sng" dirty="0"/>
          </a:p>
          <a:p>
            <a:pPr marL="0" indent="0">
              <a:buNone/>
            </a:pPr>
            <a:r>
              <a:rPr lang="en-GB" u="sng" dirty="0"/>
              <a:t>Tactfully disagreeing:</a:t>
            </a:r>
          </a:p>
          <a:p>
            <a:pPr marL="0" indent="0">
              <a:buNone/>
            </a:pPr>
            <a:r>
              <a:rPr lang="en-GB" dirty="0"/>
              <a:t>I agree with you up to a point, but</a:t>
            </a:r>
            <a:r>
              <a:rPr lang="cs-CZ" dirty="0"/>
              <a:t>…</a:t>
            </a:r>
            <a:endParaRPr lang="en-GB" dirty="0"/>
          </a:p>
          <a:p>
            <a:pPr marL="0" indent="0">
              <a:buNone/>
            </a:pPr>
            <a:r>
              <a:rPr lang="en-GB" dirty="0"/>
              <a:t>To a certain extent I agree, but…</a:t>
            </a:r>
          </a:p>
          <a:p>
            <a:pPr marL="0" indent="0">
              <a:buNone/>
            </a:pPr>
            <a:r>
              <a:rPr lang="en-GB" dirty="0"/>
              <a:t>You have a point there, but…</a:t>
            </a:r>
          </a:p>
          <a:p>
            <a:pPr marL="0" indent="0">
              <a:buNone/>
            </a:pPr>
            <a:r>
              <a:rPr lang="en-GB" dirty="0"/>
              <a:t>I take your point, but have you considered…?</a:t>
            </a:r>
          </a:p>
          <a:p>
            <a:pPr marL="0" indent="0">
              <a:buNone/>
            </a:pPr>
            <a:r>
              <a:rPr lang="en-GB" dirty="0"/>
              <a:t>I see your point of view, but surely…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832803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7504" y="116632"/>
            <a:ext cx="9024939" cy="6552728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GB" u="sng" dirty="0"/>
              <a:t>Preventing an interruption:</a:t>
            </a:r>
          </a:p>
          <a:p>
            <a:pPr marL="0" indent="0">
              <a:buNone/>
            </a:pPr>
            <a:r>
              <a:rPr lang="en-GB" dirty="0"/>
              <a:t>If I might/could just finish…</a:t>
            </a:r>
          </a:p>
          <a:p>
            <a:pPr marL="0" indent="0">
              <a:buNone/>
            </a:pPr>
            <a:r>
              <a:rPr lang="en-GB" dirty="0"/>
              <a:t>With respect, I’d like to answer that at the end of the presentation…</a:t>
            </a:r>
          </a:p>
          <a:p>
            <a:pPr marL="0" indent="0">
              <a:buNone/>
            </a:pPr>
            <a:r>
              <a:rPr lang="en-GB" dirty="0"/>
              <a:t>If you would allow me to continue…</a:t>
            </a:r>
          </a:p>
          <a:p>
            <a:pPr marL="0" indent="0">
              <a:buNone/>
            </a:pPr>
            <a:r>
              <a:rPr lang="en-GB" dirty="0"/>
              <a:t>If you have no objections I’d like to take questions at the end…</a:t>
            </a:r>
          </a:p>
          <a:p>
            <a:pPr marL="0" indent="0">
              <a:buNone/>
            </a:pPr>
            <a:endParaRPr lang="en-GB" i="1" dirty="0"/>
          </a:p>
          <a:p>
            <a:pPr marL="0" indent="0">
              <a:buNone/>
            </a:pPr>
            <a:r>
              <a:rPr lang="en-GB" i="1" dirty="0">
                <a:solidFill>
                  <a:schemeClr val="accent5">
                    <a:lumMod val="50000"/>
                  </a:schemeClr>
                </a:solidFill>
              </a:rPr>
              <a:t>Note! Be careful about your intonation – the sentences could sound sarcastic depending on how you say them.</a:t>
            </a:r>
          </a:p>
          <a:p>
            <a:pPr marL="0" lvl="0" indent="0">
              <a:buNone/>
            </a:pPr>
            <a:endParaRPr lang="en-GB" u="sng" dirty="0"/>
          </a:p>
          <a:p>
            <a:pPr marL="0" lvl="0" indent="0">
              <a:buNone/>
            </a:pPr>
            <a:r>
              <a:rPr lang="en-GB" u="sng" dirty="0"/>
              <a:t>You want to go on to the next question.</a:t>
            </a:r>
          </a:p>
          <a:p>
            <a:pPr marL="0" lvl="0" indent="0">
              <a:buNone/>
            </a:pPr>
            <a:r>
              <a:rPr lang="en-GB" dirty="0"/>
              <a:t>Obviously, we could go on and on here, but time is moving along. Perhaps we should go on to the next question.</a:t>
            </a:r>
          </a:p>
          <a:p>
            <a:pPr marL="0" lv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09061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0"/>
            <a:ext cx="8784976" cy="6845031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GB" u="sng" dirty="0"/>
              <a:t>Correcting misunderstanding:</a:t>
            </a:r>
            <a:endParaRPr lang="en-GB" dirty="0"/>
          </a:p>
          <a:p>
            <a:pPr marL="0" indent="0">
              <a:buNone/>
            </a:pPr>
            <a:r>
              <a:rPr lang="en-GB" dirty="0"/>
              <a:t>I think you have misunderstood me.</a:t>
            </a:r>
          </a:p>
          <a:p>
            <a:pPr marL="0" indent="0">
              <a:buNone/>
            </a:pPr>
            <a:r>
              <a:rPr lang="en-GB" dirty="0"/>
              <a:t>We seem to be talking at cross </a:t>
            </a:r>
            <a:r>
              <a:rPr lang="en-GB" dirty="0" err="1"/>
              <a:t>pu</a:t>
            </a:r>
            <a:r>
              <a:rPr lang="cs-CZ" dirty="0"/>
              <a:t>r</a:t>
            </a:r>
            <a:r>
              <a:rPr lang="en-GB" dirty="0"/>
              <a:t>poses here.</a:t>
            </a:r>
          </a:p>
          <a:p>
            <a:pPr marL="0" indent="0">
              <a:buNone/>
            </a:pPr>
            <a:r>
              <a:rPr lang="en-GB" dirty="0"/>
              <a:t>This isn’t quite what I mean.</a:t>
            </a:r>
          </a:p>
          <a:p>
            <a:pPr marL="0" indent="0">
              <a:buNone/>
            </a:pPr>
            <a:r>
              <a:rPr lang="en-GB" dirty="0"/>
              <a:t>With respect, this isn’t quite what I said.</a:t>
            </a:r>
          </a:p>
          <a:p>
            <a:pPr marL="0" indent="0">
              <a:buNone/>
            </a:pPr>
            <a:endParaRPr lang="en-GB" u="sng" dirty="0"/>
          </a:p>
          <a:p>
            <a:pPr marL="0" indent="0">
              <a:buNone/>
            </a:pPr>
            <a:r>
              <a:rPr lang="en-GB" u="sng" dirty="0"/>
              <a:t>Rephrasing:</a:t>
            </a:r>
            <a:endParaRPr lang="en-GB" dirty="0"/>
          </a:p>
          <a:p>
            <a:pPr marL="0" indent="0">
              <a:buNone/>
            </a:pPr>
            <a:r>
              <a:rPr lang="en-GB" dirty="0"/>
              <a:t>Perhaps I haven’t made myself clear. Basically, what I am trying to say is…</a:t>
            </a:r>
          </a:p>
          <a:p>
            <a:pPr marL="0" indent="0">
              <a:buNone/>
            </a:pPr>
            <a:r>
              <a:rPr lang="en-GB" dirty="0"/>
              <a:t>Allow me to rephrase that.</a:t>
            </a:r>
          </a:p>
          <a:p>
            <a:pPr marL="0" lvl="0" indent="0">
              <a:buNone/>
            </a:pPr>
            <a:endParaRPr lang="en-GB" u="sng" dirty="0"/>
          </a:p>
          <a:p>
            <a:pPr marL="0" lvl="0" indent="0">
              <a:buNone/>
            </a:pPr>
            <a:r>
              <a:rPr lang="en-GB" u="sng" dirty="0"/>
              <a:t>Someone asks you a question you don’t want to answer.</a:t>
            </a:r>
          </a:p>
          <a:p>
            <a:pPr marL="0" lvl="0" indent="0">
              <a:buNone/>
            </a:pPr>
            <a:r>
              <a:rPr lang="en-GB" dirty="0"/>
              <a:t>I don’t think we have enough time at our disposal to consider all the implication of this particular aspect.</a:t>
            </a:r>
          </a:p>
          <a:p>
            <a:pPr marL="0" lvl="0" indent="0">
              <a:buNone/>
            </a:pPr>
            <a:r>
              <a:rPr lang="en-GB" dirty="0"/>
              <a:t>I’m afraid I’m not in a position to comment on that just yet.</a:t>
            </a:r>
          </a:p>
          <a:p>
            <a:pPr marL="0" lvl="0" indent="0">
              <a:buNone/>
            </a:pPr>
            <a:r>
              <a:rPr lang="en-GB" dirty="0"/>
              <a:t>I think we can leave the problem of … aside, the real issue is…</a:t>
            </a:r>
          </a:p>
          <a:p>
            <a:pPr marL="0" lvl="0" indent="0">
              <a:buNone/>
            </a:pPr>
            <a:r>
              <a:rPr lang="en-GB" dirty="0"/>
              <a:t>I’m afraid I don’t have enough information at my disposal to answer that.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540450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16632"/>
            <a:ext cx="8784976" cy="6624736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GB" u="sng" dirty="0"/>
              <a:t>Tactfully disagreeing</a:t>
            </a:r>
            <a:endParaRPr lang="en-GB" dirty="0"/>
          </a:p>
          <a:p>
            <a:pPr marL="0" indent="0">
              <a:buNone/>
            </a:pPr>
            <a:r>
              <a:rPr lang="en-GB" dirty="0"/>
              <a:t>It looks like we’ll have to agree to differ.</a:t>
            </a:r>
          </a:p>
          <a:p>
            <a:pPr marL="0" indent="0">
              <a:buNone/>
            </a:pPr>
            <a:r>
              <a:rPr lang="en-GB" dirty="0"/>
              <a:t>Maybe we’d better leave it there and let someone else ask a question.</a:t>
            </a:r>
          </a:p>
          <a:p>
            <a:pPr marL="0" indent="0">
              <a:buNone/>
            </a:pPr>
            <a:r>
              <a:rPr lang="en-GB" dirty="0"/>
              <a:t>I suggest that you and I continue in the break and give someone else the chance to ask a question.</a:t>
            </a:r>
          </a:p>
          <a:p>
            <a:pPr marL="0" lvl="0" indent="0">
              <a:buNone/>
            </a:pPr>
            <a:endParaRPr lang="en-GB" u="sng" dirty="0"/>
          </a:p>
          <a:p>
            <a:pPr marL="0" lvl="0" indent="0">
              <a:buNone/>
            </a:pPr>
            <a:r>
              <a:rPr lang="en-GB" u="sng" dirty="0"/>
              <a:t>The Q&amp;A session looks like it is going to go on forever and you think it is time to stop.</a:t>
            </a:r>
          </a:p>
          <a:p>
            <a:pPr marL="0" lvl="0" indent="0">
              <a:buNone/>
            </a:pPr>
            <a:r>
              <a:rPr lang="en-GB" dirty="0"/>
              <a:t>If there are no further questions, then I propose we finish now.</a:t>
            </a:r>
          </a:p>
          <a:p>
            <a:pPr marL="0" lvl="0" indent="0">
              <a:buNone/>
            </a:pPr>
            <a:r>
              <a:rPr lang="en-GB" dirty="0"/>
              <a:t>If no one has any objections, I propose that we </a:t>
            </a:r>
            <a:r>
              <a:rPr lang="en-GB" dirty="0" err="1"/>
              <a:t>tak</a:t>
            </a:r>
            <a:r>
              <a:rPr lang="cs-CZ" dirty="0"/>
              <a:t>e</a:t>
            </a:r>
            <a:r>
              <a:rPr lang="en-GB" dirty="0"/>
              <a:t> finish now.</a:t>
            </a:r>
          </a:p>
          <a:p>
            <a:pPr marL="0" lvl="0" indent="0">
              <a:buNone/>
            </a:pPr>
            <a:r>
              <a:rPr lang="en-GB" dirty="0"/>
              <a:t>I would like to propose that we stop now and if anyone has any further questions you can </a:t>
            </a:r>
            <a:r>
              <a:rPr lang="en-GB" dirty="0" err="1"/>
              <a:t>alway</a:t>
            </a:r>
            <a:r>
              <a:rPr lang="cs-CZ" dirty="0"/>
              <a:t>s</a:t>
            </a:r>
            <a:r>
              <a:rPr lang="en-GB" dirty="0"/>
              <a:t> ask me in the break.</a:t>
            </a:r>
          </a:p>
          <a:p>
            <a:pPr marL="0" indent="0">
              <a:buNone/>
            </a:pPr>
            <a:endParaRPr lang="en-GB" u="sng" dirty="0"/>
          </a:p>
          <a:p>
            <a:pPr marL="0" indent="0">
              <a:buNone/>
            </a:pPr>
            <a:r>
              <a:rPr lang="en-GB" u="sng" dirty="0"/>
              <a:t>No one asks a question!</a:t>
            </a:r>
          </a:p>
          <a:p>
            <a:pPr marL="0" indent="0">
              <a:buNone/>
            </a:pPr>
            <a:r>
              <a:rPr lang="en-GB" dirty="0"/>
              <a:t>One question that I am frequent</a:t>
            </a:r>
            <a:r>
              <a:rPr lang="cs-CZ" dirty="0"/>
              <a:t>l</a:t>
            </a:r>
            <a:r>
              <a:rPr lang="en-GB" dirty="0"/>
              <a:t>y asked is…</a:t>
            </a:r>
          </a:p>
          <a:p>
            <a:pPr marL="0" indent="0">
              <a:buNone/>
            </a:pPr>
            <a:r>
              <a:rPr lang="en-GB" dirty="0"/>
              <a:t>If anyone would like to ask something, I shall be available for a short time after to answer individually.</a:t>
            </a:r>
          </a:p>
          <a:p>
            <a:pPr marL="0" lv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509614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concise language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question every word in a sentence</a:t>
            </a:r>
            <a:endParaRPr lang="cs-CZ" dirty="0"/>
          </a:p>
          <a:p>
            <a:r>
              <a:rPr lang="en-GB" dirty="0"/>
              <a:t>use the most accurate </a:t>
            </a:r>
            <a:r>
              <a:rPr lang="cs-CZ" dirty="0" err="1"/>
              <a:t>words</a:t>
            </a:r>
            <a:endParaRPr lang="en-GB" dirty="0"/>
          </a:p>
          <a:p>
            <a:r>
              <a:rPr lang="en-GB" dirty="0"/>
              <a:t>delete filler words</a:t>
            </a:r>
          </a:p>
          <a:p>
            <a:r>
              <a:rPr lang="en-GB" dirty="0"/>
              <a:t>turn a clause into a phrase</a:t>
            </a:r>
          </a:p>
          <a:p>
            <a:r>
              <a:rPr lang="en-GB" dirty="0"/>
              <a:t>use pronouns and other reference words</a:t>
            </a:r>
          </a:p>
          <a:p>
            <a:r>
              <a:rPr lang="en-GB" dirty="0"/>
              <a:t>combine sentences (frequent occurrence of relative clauses in academic writing)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148727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Key exercise 1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lvl="0" indent="-514350">
              <a:buFont typeface="+mj-lt"/>
              <a:buAutoNum type="arabicPeriod"/>
            </a:pPr>
            <a:r>
              <a:rPr lang="en-GB" dirty="0"/>
              <a:t>reviews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GB" dirty="0"/>
              <a:t>e-mail monitoring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GB" dirty="0"/>
              <a:t>current knowledge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GB" dirty="0"/>
              <a:t>entails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GB" dirty="0"/>
              <a:t>supporting statutory and case law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GB" dirty="0"/>
              <a:t>employee </a:t>
            </a:r>
            <a:r>
              <a:rPr lang="en-GB" dirty="0" err="1"/>
              <a:t>behavio</a:t>
            </a:r>
            <a:r>
              <a:rPr lang="cs-CZ" dirty="0"/>
              <a:t>u</a:t>
            </a:r>
            <a:r>
              <a:rPr lang="en-GB" dirty="0"/>
              <a:t>r and attitude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GB" dirty="0"/>
              <a:t>these considerations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GB" dirty="0"/>
              <a:t>existing research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014169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Key exercise 2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600200"/>
            <a:ext cx="8856984" cy="4925144"/>
          </a:xfrm>
        </p:spPr>
        <p:txBody>
          <a:bodyPr/>
          <a:lstStyle/>
          <a:p>
            <a:pPr marL="514350" lvl="0" indent="-514350">
              <a:buFont typeface="+mj-lt"/>
              <a:buAutoNum type="arabicPeriod"/>
            </a:pPr>
            <a:r>
              <a:rPr lang="en-GB" dirty="0"/>
              <a:t>American industrial productivity depends more on psychological than technological factors. (10 words)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GB" dirty="0"/>
              <a:t>During the/that period, many car buyers preferred pink, shiny cars. (10 words)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GB" dirty="0"/>
              <a:t>The microscope revealed a group of peculiar, round organisms. (9 words)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614456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Key exercise 3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600200"/>
            <a:ext cx="8856984" cy="4781128"/>
          </a:xfrm>
        </p:spPr>
        <p:txBody>
          <a:bodyPr>
            <a:normAutofit fontScale="85000" lnSpcReduction="10000"/>
          </a:bodyPr>
          <a:lstStyle/>
          <a:p>
            <a:pPr marL="514350" lvl="0" indent="-514350">
              <a:buFont typeface="+mj-lt"/>
              <a:buAutoNum type="arabicPeriod"/>
            </a:pPr>
            <a:r>
              <a:rPr lang="en-GB" dirty="0"/>
              <a:t> Johnson assumed that the findings had important implications for the field/were important.  (11/7 words)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GB" dirty="0"/>
              <a:t>Our website presents criteria for determining the best investment. (10 words)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GB" dirty="0"/>
              <a:t>Cooperation with the expert proved to be a breaking point in the research.  (14 words)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GB" dirty="0"/>
              <a:t>25 participants in the survey agreed to cooperate in the future. (12 words)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GB" dirty="0"/>
              <a:t>Behavioural economists claim that in some situations most people’s choices reveal consistent biases. (14 words)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014169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Key exercise 4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600200"/>
            <a:ext cx="8784976" cy="4853136"/>
          </a:xfrm>
        </p:spPr>
        <p:txBody>
          <a:bodyPr>
            <a:normAutofit fontScale="92500"/>
          </a:bodyPr>
          <a:lstStyle/>
          <a:p>
            <a:pPr marL="514350" lvl="0" indent="-514350">
              <a:buFont typeface="+mj-lt"/>
              <a:buAutoNum type="arabicPeriod"/>
            </a:pPr>
            <a:r>
              <a:rPr lang="en-GB" dirty="0"/>
              <a:t>The term community networking, which was coined in the 1980s, has been defined in many different ways. (18 words)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GB" dirty="0"/>
              <a:t>Financial innovation makes the lending technology more productive, allowing/facilitating sorting borrowers into smaller pools. (14 words)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GB" dirty="0"/>
              <a:t>Despite the general increase in exporting among Swedish software and business service firms, micro enterprises face a significant disadvantage in exporting. (22 words)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014169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179512" y="274637"/>
            <a:ext cx="8712968" cy="850107"/>
          </a:xfrm>
        </p:spPr>
        <p:txBody>
          <a:bodyPr/>
          <a:lstStyle/>
          <a:p>
            <a:r>
              <a:rPr lang="en-GB" sz="4000" b="1" dirty="0">
                <a:solidFill>
                  <a:srgbClr val="C00000"/>
                </a:solidFill>
              </a:rPr>
              <a:t>Presentations: Dealing with questions</a:t>
            </a:r>
            <a:endParaRPr lang="cs-CZ" sz="4000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>
          <a:xfrm>
            <a:off x="107504" y="1124744"/>
            <a:ext cx="4464496" cy="5544616"/>
          </a:xfrm>
        </p:spPr>
        <p:txBody>
          <a:bodyPr/>
          <a:lstStyle/>
          <a:p>
            <a:pPr marL="120650" lvl="0" indent="0" algn="ctr">
              <a:buNone/>
            </a:pPr>
            <a:r>
              <a:rPr lang="en-GB" b="1" u="sng" dirty="0"/>
              <a:t>Areas of questions</a:t>
            </a:r>
          </a:p>
          <a:p>
            <a:r>
              <a:rPr lang="en-GB" sz="2400" u="sng" dirty="0"/>
              <a:t>importance or relevance</a:t>
            </a:r>
          </a:p>
          <a:p>
            <a:r>
              <a:rPr lang="en-GB" sz="2400" u="sng" dirty="0"/>
              <a:t>context</a:t>
            </a:r>
            <a:r>
              <a:rPr lang="en-GB" sz="2400" dirty="0"/>
              <a:t> (How does this fit into the big picture?)</a:t>
            </a:r>
          </a:p>
          <a:p>
            <a:pPr lvl="0"/>
            <a:r>
              <a:rPr lang="en-GB" sz="2400" u="sng" dirty="0"/>
              <a:t>feasibility</a:t>
            </a:r>
            <a:r>
              <a:rPr lang="en-GB" sz="2400" dirty="0"/>
              <a:t> (Is it feasible, likely or possible? How so? How realistic, practical, viable is what you are offering?</a:t>
            </a:r>
          </a:p>
          <a:p>
            <a:pPr lvl="0"/>
            <a:r>
              <a:rPr lang="en-GB" sz="2400" u="sng" dirty="0"/>
              <a:t>timing</a:t>
            </a:r>
            <a:r>
              <a:rPr lang="en-GB" sz="2400" dirty="0"/>
              <a:t> (When is the next step?)</a:t>
            </a:r>
          </a:p>
          <a:p>
            <a:pPr lvl="0"/>
            <a:r>
              <a:rPr lang="en-GB" sz="2400" u="sng" dirty="0"/>
              <a:t>competence</a:t>
            </a:r>
            <a:r>
              <a:rPr lang="en-GB" sz="2400" dirty="0"/>
              <a:t> – What makes you an expert? Be ready for people to challenge your credibility or even ability.</a:t>
            </a:r>
          </a:p>
          <a:p>
            <a:pPr marL="120650" indent="0">
              <a:buNone/>
            </a:pPr>
            <a:endParaRPr lang="cs-CZ" dirty="0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idx="2"/>
          </p:nvPr>
        </p:nvSpPr>
        <p:spPr>
          <a:xfrm>
            <a:off x="4648200" y="1124744"/>
            <a:ext cx="4495800" cy="5544616"/>
          </a:xfrm>
        </p:spPr>
        <p:txBody>
          <a:bodyPr/>
          <a:lstStyle/>
          <a:p>
            <a:pPr marL="120650" indent="0" algn="ctr">
              <a:buNone/>
            </a:pPr>
            <a:r>
              <a:rPr lang="en-GB" b="1" u="sng" dirty="0"/>
              <a:t>Tips and tools</a:t>
            </a:r>
            <a:endParaRPr lang="en-GB" dirty="0"/>
          </a:p>
          <a:p>
            <a:pPr lvl="0"/>
            <a:r>
              <a:rPr lang="en-GB" sz="2400" dirty="0"/>
              <a:t>Repeat or rephrase the question.</a:t>
            </a:r>
          </a:p>
          <a:p>
            <a:pPr lvl="0"/>
            <a:r>
              <a:rPr lang="en-GB" sz="2400" dirty="0"/>
              <a:t>Smile.</a:t>
            </a:r>
          </a:p>
          <a:p>
            <a:pPr lvl="0"/>
            <a:r>
              <a:rPr lang="en-GB" sz="2400" dirty="0"/>
              <a:t>Tie your answer back to the presentation.</a:t>
            </a:r>
          </a:p>
          <a:p>
            <a:pPr lvl="0"/>
            <a:r>
              <a:rPr lang="en-GB" sz="2400" dirty="0"/>
              <a:t>Rehearse, if possible.</a:t>
            </a:r>
          </a:p>
          <a:p>
            <a:pPr lvl="0"/>
            <a:r>
              <a:rPr lang="en-GB" sz="2400" dirty="0"/>
              <a:t>Do not guess at the answers. Promise to find out and then do so or direct the audience to where they can find the information.</a:t>
            </a:r>
          </a:p>
          <a:p>
            <a:pPr lvl="0"/>
            <a:r>
              <a:rPr lang="en-GB" sz="2400" dirty="0"/>
              <a:t>Be confident. </a:t>
            </a:r>
            <a:r>
              <a:rPr lang="cs-CZ" sz="800" dirty="0"/>
              <a:t>(</a:t>
            </a:r>
            <a:r>
              <a:rPr lang="en-GB" sz="800" dirty="0"/>
              <a:t>http://www.youtube.com/watch?v=7KALbXMxItQ&amp;list=UUPJ5gg5tFzjJd1mW35TMxJg</a:t>
            </a:r>
            <a:r>
              <a:rPr lang="cs-CZ" sz="800" dirty="0"/>
              <a:t>)</a:t>
            </a:r>
            <a:endParaRPr lang="en-GB" sz="800" dirty="0"/>
          </a:p>
        </p:txBody>
      </p:sp>
    </p:spTree>
    <p:extLst>
      <p:ext uri="{BB962C8B-B14F-4D97-AF65-F5344CB8AC3E}">
        <p14:creationId xmlns:p14="http://schemas.microsoft.com/office/powerpoint/2010/main" val="25250193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457200" y="274637"/>
            <a:ext cx="8363272" cy="706091"/>
          </a:xfrm>
        </p:spPr>
        <p:txBody>
          <a:bodyPr/>
          <a:lstStyle/>
          <a:p>
            <a:r>
              <a:rPr lang="en-GB" sz="4000" b="1" dirty="0">
                <a:solidFill>
                  <a:srgbClr val="C00000"/>
                </a:solidFill>
              </a:rPr>
              <a:t>Dealing with questions: paraphrasing</a:t>
            </a:r>
          </a:p>
        </p:txBody>
      </p:sp>
      <p:sp>
        <p:nvSpPr>
          <p:cNvPr id="6" name="Zástupný symbol pro text 5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925144"/>
          </a:xfrm>
        </p:spPr>
        <p:txBody>
          <a:bodyPr/>
          <a:lstStyle/>
          <a:p>
            <a:r>
              <a:rPr lang="en-GB" sz="3600" dirty="0"/>
              <a:t>You would like to know if/whether/what…</a:t>
            </a:r>
          </a:p>
          <a:p>
            <a:r>
              <a:rPr lang="en-GB" sz="3600" dirty="0"/>
              <a:t>So you are asking…</a:t>
            </a:r>
          </a:p>
          <a:p>
            <a:r>
              <a:rPr lang="en-GB" sz="3600" dirty="0"/>
              <a:t>If I understand the question correctly, you are asking…</a:t>
            </a:r>
          </a:p>
          <a:p>
            <a:r>
              <a:rPr lang="en-GB" sz="3600" dirty="0"/>
              <a:t>So, your question is about…</a:t>
            </a:r>
          </a:p>
          <a:p>
            <a:r>
              <a:rPr lang="en-GB" sz="3600" dirty="0"/>
              <a:t>Do I understand well that you are asking…</a:t>
            </a:r>
          </a:p>
          <a:p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39591479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16632"/>
            <a:ext cx="8856984" cy="6552728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GB" u="sng" dirty="0"/>
              <a:t>Asking for a repetition:</a:t>
            </a:r>
            <a:endParaRPr lang="en-GB" dirty="0"/>
          </a:p>
          <a:p>
            <a:pPr marL="0" indent="0">
              <a:buNone/>
            </a:pPr>
            <a:r>
              <a:rPr lang="en-GB" dirty="0"/>
              <a:t>I’m sorry, I didn’t quite understand/catch/get what you said about … / your last point.</a:t>
            </a:r>
          </a:p>
          <a:p>
            <a:pPr marL="0" indent="0">
              <a:buNone/>
            </a:pPr>
            <a:r>
              <a:rPr lang="en-GB" dirty="0"/>
              <a:t>I</a:t>
            </a:r>
            <a:r>
              <a:rPr lang="cs-CZ" dirty="0"/>
              <a:t>’</a:t>
            </a:r>
            <a:r>
              <a:rPr lang="en-GB" dirty="0"/>
              <a:t>m afraid I don’t understand what you mean.</a:t>
            </a:r>
          </a:p>
          <a:p>
            <a:pPr marL="0" indent="0">
              <a:buNone/>
            </a:pPr>
            <a:endParaRPr lang="en-GB" u="sng" dirty="0"/>
          </a:p>
          <a:p>
            <a:pPr marL="0" indent="0">
              <a:buNone/>
            </a:pPr>
            <a:r>
              <a:rPr lang="en-GB" u="sng" dirty="0"/>
              <a:t>Asking for confirmation of understanding:</a:t>
            </a:r>
            <a:endParaRPr lang="en-GB" dirty="0"/>
          </a:p>
          <a:p>
            <a:pPr marL="0" indent="0">
              <a:buNone/>
            </a:pPr>
            <a:r>
              <a:rPr lang="en-GB" dirty="0"/>
              <a:t>Are you saying that…?</a:t>
            </a:r>
          </a:p>
          <a:p>
            <a:pPr marL="0" indent="0">
              <a:buNone/>
            </a:pPr>
            <a:r>
              <a:rPr lang="en-GB" dirty="0"/>
              <a:t>Correct me if I’m wrong, but…</a:t>
            </a:r>
          </a:p>
          <a:p>
            <a:pPr marL="0" indent="0">
              <a:buNone/>
            </a:pPr>
            <a:r>
              <a:rPr lang="en-GB" dirty="0"/>
              <a:t>Are you saying that…?</a:t>
            </a:r>
          </a:p>
          <a:p>
            <a:pPr marL="0" indent="0">
              <a:buNone/>
            </a:pPr>
            <a:endParaRPr lang="en-GB" u="sng" dirty="0"/>
          </a:p>
          <a:p>
            <a:pPr marL="0" indent="0">
              <a:buNone/>
            </a:pPr>
            <a:r>
              <a:rPr lang="en-GB" u="sng" dirty="0"/>
              <a:t>Playing for time:</a:t>
            </a:r>
            <a:endParaRPr lang="en-GB" dirty="0"/>
          </a:p>
          <a:p>
            <a:pPr marL="0" indent="0">
              <a:buNone/>
            </a:pPr>
            <a:r>
              <a:rPr lang="en-GB" dirty="0"/>
              <a:t>That’s a very interesting question.</a:t>
            </a:r>
          </a:p>
          <a:p>
            <a:pPr marL="0" indent="0">
              <a:buNone/>
            </a:pPr>
            <a:r>
              <a:rPr lang="en-GB" dirty="0"/>
              <a:t>That’s a difficult question to answer.</a:t>
            </a:r>
          </a:p>
          <a:p>
            <a:pPr marL="0" indent="0">
              <a:buNone/>
            </a:pPr>
            <a:r>
              <a:rPr lang="en-GB" dirty="0"/>
              <a:t>I am happy/glad you asked that question. (probably not true)</a:t>
            </a:r>
          </a:p>
          <a:p>
            <a:pPr marL="0" indent="0">
              <a:buNone/>
            </a:pPr>
            <a:r>
              <a:rPr lang="en-GB" dirty="0"/>
              <a:t>You have raised a very important point here.</a:t>
            </a:r>
          </a:p>
        </p:txBody>
      </p:sp>
    </p:spTree>
    <p:extLst>
      <p:ext uri="{BB962C8B-B14F-4D97-AF65-F5344CB8AC3E}">
        <p14:creationId xmlns:p14="http://schemas.microsoft.com/office/powerpoint/2010/main" val="6670114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1109</TotalTime>
  <Words>1257</Words>
  <Application>Microsoft Office PowerPoint</Application>
  <PresentationFormat>Předvádění na obrazovce (4:3)</PresentationFormat>
  <Paragraphs>135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7" baseType="lpstr">
      <vt:lpstr>Arial</vt:lpstr>
      <vt:lpstr>Calibri</vt:lpstr>
      <vt:lpstr>Motiv systému Office</vt:lpstr>
      <vt:lpstr>DXJAKD2  Academic skills course</vt:lpstr>
      <vt:lpstr>concise language</vt:lpstr>
      <vt:lpstr>Key exercise 1</vt:lpstr>
      <vt:lpstr>Key exercise 2</vt:lpstr>
      <vt:lpstr>Key exercise 3</vt:lpstr>
      <vt:lpstr>Key exercise 4</vt:lpstr>
      <vt:lpstr>Presentations: Dealing with questions</vt:lpstr>
      <vt:lpstr>Dealing with questions: paraphrasing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Ekonomicko-správní fakulta Masarykovy univerzity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DXJAKD2  Academic skills course</dc:title>
  <dc:creator>Your User Name</dc:creator>
  <cp:lastModifiedBy>Eva Punčochářová</cp:lastModifiedBy>
  <cp:revision>43</cp:revision>
  <dcterms:created xsi:type="dcterms:W3CDTF">2016-02-15T10:40:08Z</dcterms:created>
  <dcterms:modified xsi:type="dcterms:W3CDTF">2017-07-23T23:14:32Z</dcterms:modified>
</cp:coreProperties>
</file>