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7" r:id="rId3"/>
    <p:sldId id="296" r:id="rId4"/>
    <p:sldId id="295" r:id="rId5"/>
    <p:sldId id="274" r:id="rId6"/>
    <p:sldId id="276" r:id="rId7"/>
    <p:sldId id="278" r:id="rId8"/>
    <p:sldId id="268" r:id="rId9"/>
    <p:sldId id="288" r:id="rId10"/>
    <p:sldId id="286" r:id="rId11"/>
    <p:sldId id="279" r:id="rId12"/>
    <p:sldId id="272" r:id="rId13"/>
    <p:sldId id="284" r:id="rId14"/>
    <p:sldId id="280" r:id="rId15"/>
    <p:sldId id="271" r:id="rId16"/>
    <p:sldId id="282" r:id="rId17"/>
    <p:sldId id="283" r:id="rId18"/>
    <p:sldId id="285" r:id="rId19"/>
    <p:sldId id="298" r:id="rId20"/>
    <p:sldId id="293" r:id="rId21"/>
    <p:sldId id="292" r:id="rId22"/>
    <p:sldId id="290" r:id="rId23"/>
    <p:sldId id="267" r:id="rId24"/>
    <p:sldId id="287" r:id="rId25"/>
    <p:sldId id="269" r:id="rId26"/>
    <p:sldId id="265" r:id="rId27"/>
    <p:sldId id="264" r:id="rId28"/>
    <p:sldId id="257" r:id="rId29"/>
    <p:sldId id="260" r:id="rId30"/>
    <p:sldId id="263" r:id="rId31"/>
    <p:sldId id="261" r:id="rId32"/>
    <p:sldId id="270" r:id="rId33"/>
    <p:sldId id="266" r:id="rId34"/>
    <p:sldId id="273" r:id="rId35"/>
    <p:sldId id="262" r:id="rId36"/>
    <p:sldId id="258" r:id="rId37"/>
    <p:sldId id="277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" y="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CD8E4-65A7-4D88-9B65-773A57F4EF1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EF35140-252A-4A01-AB43-6BF74304323E}">
      <dgm:prSet phldrT="[Text]" custT="1"/>
      <dgm:spPr>
        <a:solidFill>
          <a:schemeClr val="accent1">
            <a:lumMod val="40000"/>
            <a:lumOff val="60000"/>
          </a:schemeClr>
        </a:solidFill>
        <a:ln w="34925">
          <a:solidFill>
            <a:schemeClr val="tx1"/>
          </a:solidFill>
        </a:ln>
      </dgm:spPr>
      <dgm:t>
        <a:bodyPr/>
        <a:lstStyle/>
        <a:p>
          <a:r>
            <a:rPr lang="cs-CZ" sz="1800" b="1" dirty="0" err="1" smtClean="0">
              <a:solidFill>
                <a:schemeClr val="tx1"/>
              </a:solidFill>
            </a:rPr>
            <a:t>Self</a:t>
          </a:r>
          <a:r>
            <a:rPr lang="cs-CZ" sz="1800" b="1" dirty="0" smtClean="0">
              <a:solidFill>
                <a:schemeClr val="tx1"/>
              </a:solidFill>
            </a:rPr>
            <a:t>-</a:t>
          </a:r>
          <a:r>
            <a:rPr lang="cs-CZ" sz="1800" b="1" dirty="0" err="1" smtClean="0">
              <a:solidFill>
                <a:schemeClr val="tx1"/>
              </a:solidFill>
            </a:rPr>
            <a:t>knowledge</a:t>
          </a:r>
          <a:endParaRPr lang="cs-CZ" sz="1800" b="1" dirty="0">
            <a:solidFill>
              <a:schemeClr val="tx1"/>
            </a:solidFill>
          </a:endParaRPr>
        </a:p>
      </dgm:t>
    </dgm:pt>
    <dgm:pt modelId="{FFBC1ED9-2176-464D-9841-9E3B615D3EB1}" type="parTrans" cxnId="{B76CAE29-07AA-4668-941F-3FE7AE9832F2}">
      <dgm:prSet/>
      <dgm:spPr/>
      <dgm:t>
        <a:bodyPr/>
        <a:lstStyle/>
        <a:p>
          <a:endParaRPr lang="cs-CZ"/>
        </a:p>
      </dgm:t>
    </dgm:pt>
    <dgm:pt modelId="{F5342973-D2F7-4723-850A-4444E25FE2FC}" type="sibTrans" cxnId="{B76CAE29-07AA-4668-941F-3FE7AE9832F2}">
      <dgm:prSet/>
      <dgm:spPr/>
      <dgm:t>
        <a:bodyPr/>
        <a:lstStyle/>
        <a:p>
          <a:endParaRPr lang="cs-CZ"/>
        </a:p>
      </dgm:t>
    </dgm:pt>
    <dgm:pt modelId="{BB417ACE-2C48-4723-87B8-BD3C47DEDB08}">
      <dgm:prSet phldrT="[Text]" custT="1"/>
      <dgm:spPr>
        <a:solidFill>
          <a:schemeClr val="bg1"/>
        </a:solidFill>
        <a:ln w="34925">
          <a:solidFill>
            <a:schemeClr val="tx1"/>
          </a:solidFill>
        </a:ln>
      </dgm:spPr>
      <dgm:t>
        <a:bodyPr/>
        <a:lstStyle/>
        <a:p>
          <a:r>
            <a:rPr lang="cs-CZ" sz="1800" b="1" dirty="0" err="1" smtClean="0">
              <a:solidFill>
                <a:schemeClr val="tx1"/>
              </a:solidFill>
            </a:rPr>
            <a:t>Opportunities</a:t>
          </a:r>
          <a:endParaRPr lang="cs-CZ" sz="1800" b="1" dirty="0">
            <a:solidFill>
              <a:schemeClr val="tx1"/>
            </a:solidFill>
          </a:endParaRPr>
        </a:p>
      </dgm:t>
    </dgm:pt>
    <dgm:pt modelId="{B15D0369-D67F-4A22-AC69-4BA377F9B7EF}" type="parTrans" cxnId="{867DCFB8-5C62-4F7C-AC9C-60B37686EFEF}">
      <dgm:prSet/>
      <dgm:spPr/>
      <dgm:t>
        <a:bodyPr/>
        <a:lstStyle/>
        <a:p>
          <a:endParaRPr lang="cs-CZ"/>
        </a:p>
      </dgm:t>
    </dgm:pt>
    <dgm:pt modelId="{8D0C6640-5E58-43A8-8B39-EFFAECF9BEA7}" type="sibTrans" cxnId="{867DCFB8-5C62-4F7C-AC9C-60B37686EFEF}">
      <dgm:prSet/>
      <dgm:spPr/>
      <dgm:t>
        <a:bodyPr/>
        <a:lstStyle/>
        <a:p>
          <a:endParaRPr lang="cs-CZ"/>
        </a:p>
      </dgm:t>
    </dgm:pt>
    <dgm:pt modelId="{5D7FF54A-3A79-4658-9EE1-BD553C778452}">
      <dgm:prSet phldrT="[Text]" custT="1"/>
      <dgm:spPr>
        <a:solidFill>
          <a:schemeClr val="bg1"/>
        </a:solidFill>
        <a:ln w="34925">
          <a:solidFill>
            <a:schemeClr val="tx1"/>
          </a:solidFill>
        </a:ln>
      </dgm:spPr>
      <dgm:t>
        <a:bodyPr/>
        <a:lstStyle/>
        <a:p>
          <a:r>
            <a:rPr lang="cs-CZ" sz="1800" b="1" dirty="0" err="1" smtClean="0">
              <a:solidFill>
                <a:schemeClr val="tx1"/>
              </a:solidFill>
            </a:rPr>
            <a:t>Matching</a:t>
          </a:r>
          <a:endParaRPr lang="cs-CZ" sz="1800" b="1" dirty="0">
            <a:solidFill>
              <a:schemeClr val="tx1"/>
            </a:solidFill>
          </a:endParaRPr>
        </a:p>
      </dgm:t>
    </dgm:pt>
    <dgm:pt modelId="{9AF5079B-03A1-4FDE-B42F-7880AD4D3083}" type="parTrans" cxnId="{79AFCB70-ABC3-49B6-9A5D-C15E9D1C9AB5}">
      <dgm:prSet/>
      <dgm:spPr/>
      <dgm:t>
        <a:bodyPr/>
        <a:lstStyle/>
        <a:p>
          <a:endParaRPr lang="cs-CZ"/>
        </a:p>
      </dgm:t>
    </dgm:pt>
    <dgm:pt modelId="{BC7F93C9-2DB7-4AB1-9BCA-AB9430F256E7}" type="sibTrans" cxnId="{79AFCB70-ABC3-49B6-9A5D-C15E9D1C9AB5}">
      <dgm:prSet/>
      <dgm:spPr/>
      <dgm:t>
        <a:bodyPr/>
        <a:lstStyle/>
        <a:p>
          <a:endParaRPr lang="cs-CZ"/>
        </a:p>
      </dgm:t>
    </dgm:pt>
    <dgm:pt modelId="{B4B408B5-49E9-4455-85A0-D7B1F135A319}">
      <dgm:prSet phldrT="[Text]" custT="1"/>
      <dgm:spPr>
        <a:solidFill>
          <a:schemeClr val="bg1"/>
        </a:solidFill>
        <a:ln w="34925">
          <a:solidFill>
            <a:schemeClr val="tx1"/>
          </a:solidFill>
        </a:ln>
      </dgm:spPr>
      <dgm:t>
        <a:bodyPr/>
        <a:lstStyle/>
        <a:p>
          <a:r>
            <a:rPr lang="cs-CZ" sz="1800" b="1" dirty="0" err="1" smtClean="0">
              <a:solidFill>
                <a:schemeClr val="tx1"/>
              </a:solidFill>
            </a:rPr>
            <a:t>Applying</a:t>
          </a:r>
          <a:endParaRPr lang="cs-CZ" sz="1800" b="1" dirty="0">
            <a:solidFill>
              <a:schemeClr val="tx1"/>
            </a:solidFill>
          </a:endParaRPr>
        </a:p>
      </dgm:t>
    </dgm:pt>
    <dgm:pt modelId="{B55ED3E1-70D8-464D-9F55-F59659CFB086}" type="parTrans" cxnId="{78F697C9-297C-4770-A63D-4B2BC0919000}">
      <dgm:prSet/>
      <dgm:spPr/>
      <dgm:t>
        <a:bodyPr/>
        <a:lstStyle/>
        <a:p>
          <a:endParaRPr lang="cs-CZ"/>
        </a:p>
      </dgm:t>
    </dgm:pt>
    <dgm:pt modelId="{3F5FA437-90EF-4F8C-82F1-A0A0CB309869}" type="sibTrans" cxnId="{78F697C9-297C-4770-A63D-4B2BC0919000}">
      <dgm:prSet/>
      <dgm:spPr/>
      <dgm:t>
        <a:bodyPr/>
        <a:lstStyle/>
        <a:p>
          <a:endParaRPr lang="cs-CZ"/>
        </a:p>
      </dgm:t>
    </dgm:pt>
    <dgm:pt modelId="{E8E88919-84D0-4813-872D-83C0A9044D7A}" type="pres">
      <dgm:prSet presAssocID="{85CCD8E4-65A7-4D88-9B65-773A57F4EF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E7F0709-A2E8-4A7D-9423-C6621E1F7437}" type="pres">
      <dgm:prSet presAssocID="{1EF35140-252A-4A01-AB43-6BF74304323E}" presName="node" presStyleLbl="node1" presStyleIdx="0" presStyleCnt="4" custScaleX="155378" custScaleY="60692" custRadScaleRad="106085" custRadScaleInc="-63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1C71C2-8714-4D6E-9902-8F1584334D85}" type="pres">
      <dgm:prSet presAssocID="{F5342973-D2F7-4723-850A-4444E25FE2FC}" presName="sibTrans" presStyleLbl="sibTrans2D1" presStyleIdx="0" presStyleCnt="4" custLinFactNeighborX="54005" custLinFactNeighborY="5913"/>
      <dgm:spPr/>
      <dgm:t>
        <a:bodyPr/>
        <a:lstStyle/>
        <a:p>
          <a:endParaRPr lang="cs-CZ"/>
        </a:p>
      </dgm:t>
    </dgm:pt>
    <dgm:pt modelId="{03AB4A2D-9263-4DDA-884C-39CA6F7424E6}" type="pres">
      <dgm:prSet presAssocID="{F5342973-D2F7-4723-850A-4444E25FE2FC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767F6E31-5DE6-4F66-B8E0-BFEE294DB73C}" type="pres">
      <dgm:prSet presAssocID="{BB417ACE-2C48-4723-87B8-BD3C47DEDB08}" presName="node" presStyleLbl="node1" presStyleIdx="1" presStyleCnt="4" custScaleX="155378" custScaleY="60692" custRadScaleRad="127197" custRadScaleInc="-108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B72F42-A4D5-47A4-B8FC-D9D1BD2363D9}" type="pres">
      <dgm:prSet presAssocID="{8D0C6640-5E58-43A8-8B39-EFFAECF9BEA7}" presName="sibTrans" presStyleLbl="sibTrans2D1" presStyleIdx="1" presStyleCnt="4" custLinFactNeighborX="32314" custLinFactNeighborY="4728"/>
      <dgm:spPr/>
      <dgm:t>
        <a:bodyPr/>
        <a:lstStyle/>
        <a:p>
          <a:endParaRPr lang="cs-CZ"/>
        </a:p>
      </dgm:t>
    </dgm:pt>
    <dgm:pt modelId="{C19D199F-6E31-4AD0-A0DA-F4818E9BFAA2}" type="pres">
      <dgm:prSet presAssocID="{8D0C6640-5E58-43A8-8B39-EFFAECF9BEA7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C68895ED-D84A-472A-B175-15D38F9042C7}" type="pres">
      <dgm:prSet presAssocID="{5D7FF54A-3A79-4658-9EE1-BD553C778452}" presName="node" presStyleLbl="node1" presStyleIdx="2" presStyleCnt="4" custScaleX="155378" custScaleY="60692" custRadScaleRad="101871" custRadScaleInc="75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1F55D3-E8CA-4402-85E8-2D521CC05702}" type="pres">
      <dgm:prSet presAssocID="{BC7F93C9-2DB7-4AB1-9BCA-AB9430F256E7}" presName="sibTrans" presStyleLbl="sibTrans2D1" presStyleIdx="2" presStyleCnt="4" custLinFactNeighborX="-23643" custLinFactNeighborY="2098"/>
      <dgm:spPr/>
      <dgm:t>
        <a:bodyPr/>
        <a:lstStyle/>
        <a:p>
          <a:endParaRPr lang="cs-CZ"/>
        </a:p>
      </dgm:t>
    </dgm:pt>
    <dgm:pt modelId="{442A0AAC-3807-49FE-8AF5-081E8B18210E}" type="pres">
      <dgm:prSet presAssocID="{BC7F93C9-2DB7-4AB1-9BCA-AB9430F256E7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209510C7-E4D1-423B-8564-CF2BF99A6B66}" type="pres">
      <dgm:prSet presAssocID="{B4B408B5-49E9-4455-85A0-D7B1F135A319}" presName="node" presStyleLbl="node1" presStyleIdx="3" presStyleCnt="4" custScaleX="155378" custScaleY="60692" custRadScaleRad="147143" custRadScaleInc="75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694057-91D0-485C-ADE7-41A2BEC1759A}" type="pres">
      <dgm:prSet presAssocID="{3F5FA437-90EF-4F8C-82F1-A0A0CB309869}" presName="sibTrans" presStyleLbl="sibTrans2D1" presStyleIdx="3" presStyleCnt="4" custLinFactNeighborX="-2950" custLinFactNeighborY="-13917"/>
      <dgm:spPr/>
      <dgm:t>
        <a:bodyPr/>
        <a:lstStyle/>
        <a:p>
          <a:endParaRPr lang="cs-CZ"/>
        </a:p>
      </dgm:t>
    </dgm:pt>
    <dgm:pt modelId="{EA5013E0-95CF-4547-A88F-6D9AEF657486}" type="pres">
      <dgm:prSet presAssocID="{3F5FA437-90EF-4F8C-82F1-A0A0CB309869}" presName="connectorText" presStyleLbl="sibTrans2D1" presStyleIdx="3" presStyleCnt="4"/>
      <dgm:spPr/>
      <dgm:t>
        <a:bodyPr/>
        <a:lstStyle/>
        <a:p>
          <a:endParaRPr lang="cs-CZ"/>
        </a:p>
      </dgm:t>
    </dgm:pt>
  </dgm:ptLst>
  <dgm:cxnLst>
    <dgm:cxn modelId="{062580A0-6C76-4DA4-9813-7745223294E4}" type="presOf" srcId="{3F5FA437-90EF-4F8C-82F1-A0A0CB309869}" destId="{EA5013E0-95CF-4547-A88F-6D9AEF657486}" srcOrd="1" destOrd="0" presId="urn:microsoft.com/office/officeart/2005/8/layout/cycle2"/>
    <dgm:cxn modelId="{38DCC1DA-C695-4B0C-B5CE-88DD5EFA0160}" type="presOf" srcId="{BC7F93C9-2DB7-4AB1-9BCA-AB9430F256E7}" destId="{442A0AAC-3807-49FE-8AF5-081E8B18210E}" srcOrd="1" destOrd="0" presId="urn:microsoft.com/office/officeart/2005/8/layout/cycle2"/>
    <dgm:cxn modelId="{78F697C9-297C-4770-A63D-4B2BC0919000}" srcId="{85CCD8E4-65A7-4D88-9B65-773A57F4EF14}" destId="{B4B408B5-49E9-4455-85A0-D7B1F135A319}" srcOrd="3" destOrd="0" parTransId="{B55ED3E1-70D8-464D-9F55-F59659CFB086}" sibTransId="{3F5FA437-90EF-4F8C-82F1-A0A0CB309869}"/>
    <dgm:cxn modelId="{6578DD8A-43BA-4A52-BDA2-DA55F46938F8}" type="presOf" srcId="{1EF35140-252A-4A01-AB43-6BF74304323E}" destId="{CE7F0709-A2E8-4A7D-9423-C6621E1F7437}" srcOrd="0" destOrd="0" presId="urn:microsoft.com/office/officeart/2005/8/layout/cycle2"/>
    <dgm:cxn modelId="{867DCFB8-5C62-4F7C-AC9C-60B37686EFEF}" srcId="{85CCD8E4-65A7-4D88-9B65-773A57F4EF14}" destId="{BB417ACE-2C48-4723-87B8-BD3C47DEDB08}" srcOrd="1" destOrd="0" parTransId="{B15D0369-D67F-4A22-AC69-4BA377F9B7EF}" sibTransId="{8D0C6640-5E58-43A8-8B39-EFFAECF9BEA7}"/>
    <dgm:cxn modelId="{1A535A9F-4385-4AA9-A116-D0831BE7F1D1}" type="presOf" srcId="{8D0C6640-5E58-43A8-8B39-EFFAECF9BEA7}" destId="{19B72F42-A4D5-47A4-B8FC-D9D1BD2363D9}" srcOrd="0" destOrd="0" presId="urn:microsoft.com/office/officeart/2005/8/layout/cycle2"/>
    <dgm:cxn modelId="{D5066C6F-B224-4A87-9084-C185A2B1D468}" type="presOf" srcId="{3F5FA437-90EF-4F8C-82F1-A0A0CB309869}" destId="{C3694057-91D0-485C-ADE7-41A2BEC1759A}" srcOrd="0" destOrd="0" presId="urn:microsoft.com/office/officeart/2005/8/layout/cycle2"/>
    <dgm:cxn modelId="{0E0B899A-D4C8-410A-9886-9BC7F8501485}" type="presOf" srcId="{5D7FF54A-3A79-4658-9EE1-BD553C778452}" destId="{C68895ED-D84A-472A-B175-15D38F9042C7}" srcOrd="0" destOrd="0" presId="urn:microsoft.com/office/officeart/2005/8/layout/cycle2"/>
    <dgm:cxn modelId="{493E7655-2CAA-496E-B576-17F7DD1E4525}" type="presOf" srcId="{F5342973-D2F7-4723-850A-4444E25FE2FC}" destId="{03AB4A2D-9263-4DDA-884C-39CA6F7424E6}" srcOrd="1" destOrd="0" presId="urn:microsoft.com/office/officeart/2005/8/layout/cycle2"/>
    <dgm:cxn modelId="{FC7C31BA-992D-444B-BBF0-838F59FB317E}" type="presOf" srcId="{8D0C6640-5E58-43A8-8B39-EFFAECF9BEA7}" destId="{C19D199F-6E31-4AD0-A0DA-F4818E9BFAA2}" srcOrd="1" destOrd="0" presId="urn:microsoft.com/office/officeart/2005/8/layout/cycle2"/>
    <dgm:cxn modelId="{B8378C10-EC42-46A6-A12E-2FB7FB19A243}" type="presOf" srcId="{B4B408B5-49E9-4455-85A0-D7B1F135A319}" destId="{209510C7-E4D1-423B-8564-CF2BF99A6B66}" srcOrd="0" destOrd="0" presId="urn:microsoft.com/office/officeart/2005/8/layout/cycle2"/>
    <dgm:cxn modelId="{0D065416-81C0-4B6F-A1A8-C9BACBDEC8BA}" type="presOf" srcId="{BC7F93C9-2DB7-4AB1-9BCA-AB9430F256E7}" destId="{5D1F55D3-E8CA-4402-85E8-2D521CC05702}" srcOrd="0" destOrd="0" presId="urn:microsoft.com/office/officeart/2005/8/layout/cycle2"/>
    <dgm:cxn modelId="{0C4976CB-0B9F-4B69-814A-6CA63CDEA123}" type="presOf" srcId="{85CCD8E4-65A7-4D88-9B65-773A57F4EF14}" destId="{E8E88919-84D0-4813-872D-83C0A9044D7A}" srcOrd="0" destOrd="0" presId="urn:microsoft.com/office/officeart/2005/8/layout/cycle2"/>
    <dgm:cxn modelId="{B76CAE29-07AA-4668-941F-3FE7AE9832F2}" srcId="{85CCD8E4-65A7-4D88-9B65-773A57F4EF14}" destId="{1EF35140-252A-4A01-AB43-6BF74304323E}" srcOrd="0" destOrd="0" parTransId="{FFBC1ED9-2176-464D-9841-9E3B615D3EB1}" sibTransId="{F5342973-D2F7-4723-850A-4444E25FE2FC}"/>
    <dgm:cxn modelId="{F56280E5-8A17-461C-8250-0CC34C715A68}" type="presOf" srcId="{BB417ACE-2C48-4723-87B8-BD3C47DEDB08}" destId="{767F6E31-5DE6-4F66-B8E0-BFEE294DB73C}" srcOrd="0" destOrd="0" presId="urn:microsoft.com/office/officeart/2005/8/layout/cycle2"/>
    <dgm:cxn modelId="{79AFCB70-ABC3-49B6-9A5D-C15E9D1C9AB5}" srcId="{85CCD8E4-65A7-4D88-9B65-773A57F4EF14}" destId="{5D7FF54A-3A79-4658-9EE1-BD553C778452}" srcOrd="2" destOrd="0" parTransId="{9AF5079B-03A1-4FDE-B42F-7880AD4D3083}" sibTransId="{BC7F93C9-2DB7-4AB1-9BCA-AB9430F256E7}"/>
    <dgm:cxn modelId="{82C297DD-4D3F-46A7-B96A-B583C1AC4C27}" type="presOf" srcId="{F5342973-D2F7-4723-850A-4444E25FE2FC}" destId="{301C71C2-8714-4D6E-9902-8F1584334D85}" srcOrd="0" destOrd="0" presId="urn:microsoft.com/office/officeart/2005/8/layout/cycle2"/>
    <dgm:cxn modelId="{9742B84B-4836-48A8-9D39-8DF9A4E0F613}" type="presParOf" srcId="{E8E88919-84D0-4813-872D-83C0A9044D7A}" destId="{CE7F0709-A2E8-4A7D-9423-C6621E1F7437}" srcOrd="0" destOrd="0" presId="urn:microsoft.com/office/officeart/2005/8/layout/cycle2"/>
    <dgm:cxn modelId="{03278FC5-FCAC-4B1B-BA1F-C889ECF4225B}" type="presParOf" srcId="{E8E88919-84D0-4813-872D-83C0A9044D7A}" destId="{301C71C2-8714-4D6E-9902-8F1584334D85}" srcOrd="1" destOrd="0" presId="urn:microsoft.com/office/officeart/2005/8/layout/cycle2"/>
    <dgm:cxn modelId="{12B7065A-B306-44A3-B22A-E747E7D10242}" type="presParOf" srcId="{301C71C2-8714-4D6E-9902-8F1584334D85}" destId="{03AB4A2D-9263-4DDA-884C-39CA6F7424E6}" srcOrd="0" destOrd="0" presId="urn:microsoft.com/office/officeart/2005/8/layout/cycle2"/>
    <dgm:cxn modelId="{E2803372-A4E5-46C5-B48D-854D9D78754A}" type="presParOf" srcId="{E8E88919-84D0-4813-872D-83C0A9044D7A}" destId="{767F6E31-5DE6-4F66-B8E0-BFEE294DB73C}" srcOrd="2" destOrd="0" presId="urn:microsoft.com/office/officeart/2005/8/layout/cycle2"/>
    <dgm:cxn modelId="{6F058F76-EC95-4D05-95F6-2536667E713C}" type="presParOf" srcId="{E8E88919-84D0-4813-872D-83C0A9044D7A}" destId="{19B72F42-A4D5-47A4-B8FC-D9D1BD2363D9}" srcOrd="3" destOrd="0" presId="urn:microsoft.com/office/officeart/2005/8/layout/cycle2"/>
    <dgm:cxn modelId="{BA1A1BDD-453C-41E0-B94C-8BCD74266A0C}" type="presParOf" srcId="{19B72F42-A4D5-47A4-B8FC-D9D1BD2363D9}" destId="{C19D199F-6E31-4AD0-A0DA-F4818E9BFAA2}" srcOrd="0" destOrd="0" presId="urn:microsoft.com/office/officeart/2005/8/layout/cycle2"/>
    <dgm:cxn modelId="{2C9242BB-9AAB-4E6B-B71C-098C710AD22B}" type="presParOf" srcId="{E8E88919-84D0-4813-872D-83C0A9044D7A}" destId="{C68895ED-D84A-472A-B175-15D38F9042C7}" srcOrd="4" destOrd="0" presId="urn:microsoft.com/office/officeart/2005/8/layout/cycle2"/>
    <dgm:cxn modelId="{72BC600C-0DFD-4A02-849D-BC68BC0554FD}" type="presParOf" srcId="{E8E88919-84D0-4813-872D-83C0A9044D7A}" destId="{5D1F55D3-E8CA-4402-85E8-2D521CC05702}" srcOrd="5" destOrd="0" presId="urn:microsoft.com/office/officeart/2005/8/layout/cycle2"/>
    <dgm:cxn modelId="{F72B52F3-9105-4360-9423-3C4D9809A958}" type="presParOf" srcId="{5D1F55D3-E8CA-4402-85E8-2D521CC05702}" destId="{442A0AAC-3807-49FE-8AF5-081E8B18210E}" srcOrd="0" destOrd="0" presId="urn:microsoft.com/office/officeart/2005/8/layout/cycle2"/>
    <dgm:cxn modelId="{A87C362D-3121-4723-A56D-4A697D84432E}" type="presParOf" srcId="{E8E88919-84D0-4813-872D-83C0A9044D7A}" destId="{209510C7-E4D1-423B-8564-CF2BF99A6B66}" srcOrd="6" destOrd="0" presId="urn:microsoft.com/office/officeart/2005/8/layout/cycle2"/>
    <dgm:cxn modelId="{923DA606-BAC0-4C10-9CA7-FB45296495EE}" type="presParOf" srcId="{E8E88919-84D0-4813-872D-83C0A9044D7A}" destId="{C3694057-91D0-485C-ADE7-41A2BEC1759A}" srcOrd="7" destOrd="0" presId="urn:microsoft.com/office/officeart/2005/8/layout/cycle2"/>
    <dgm:cxn modelId="{34F3FFA2-CE5D-410D-8776-3B23E79C0A7E}" type="presParOf" srcId="{C3694057-91D0-485C-ADE7-41A2BEC1759A}" destId="{EA5013E0-95CF-4547-A88F-6D9AEF65748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6BA10-E58C-40B9-A04F-C9BECEC87BC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6C06B82-3C8C-4702-8E2F-12333A87B67E}">
      <dgm:prSet phldrT="[Text]"/>
      <dgm:spPr/>
      <dgm:t>
        <a:bodyPr/>
        <a:lstStyle/>
        <a:p>
          <a:r>
            <a:rPr lang="cs-CZ" dirty="0" err="1" smtClean="0"/>
            <a:t>Research</a:t>
          </a:r>
          <a:endParaRPr lang="cs-CZ" dirty="0"/>
        </a:p>
      </dgm:t>
    </dgm:pt>
    <dgm:pt modelId="{65C44BD4-1A09-4ECB-AD04-9CA86A0E7B33}" type="parTrans" cxnId="{E6B8679F-B926-4868-97C0-A79739804A84}">
      <dgm:prSet/>
      <dgm:spPr/>
      <dgm:t>
        <a:bodyPr/>
        <a:lstStyle/>
        <a:p>
          <a:endParaRPr lang="cs-CZ"/>
        </a:p>
      </dgm:t>
    </dgm:pt>
    <dgm:pt modelId="{C6641664-FF10-4E52-A8C0-3C898E36216E}" type="sibTrans" cxnId="{E6B8679F-B926-4868-97C0-A79739804A84}">
      <dgm:prSet/>
      <dgm:spPr/>
      <dgm:t>
        <a:bodyPr/>
        <a:lstStyle/>
        <a:p>
          <a:endParaRPr lang="cs-CZ"/>
        </a:p>
      </dgm:t>
    </dgm:pt>
    <dgm:pt modelId="{082926FA-EF9A-4A04-BA33-4AB012A2636A}">
      <dgm:prSet phldrT="[Text]"/>
      <dgm:spPr/>
      <dgm:t>
        <a:bodyPr/>
        <a:lstStyle/>
        <a:p>
          <a:r>
            <a:rPr lang="cs-CZ" dirty="0" smtClean="0"/>
            <a:t>Engagement</a:t>
          </a:r>
          <a:endParaRPr lang="cs-CZ" dirty="0"/>
        </a:p>
      </dgm:t>
    </dgm:pt>
    <dgm:pt modelId="{43B61463-8140-4449-BE13-A2812792E150}" type="parTrans" cxnId="{F518529A-8072-40F3-9C56-283EFBBAB26D}">
      <dgm:prSet/>
      <dgm:spPr/>
      <dgm:t>
        <a:bodyPr/>
        <a:lstStyle/>
        <a:p>
          <a:endParaRPr lang="cs-CZ"/>
        </a:p>
      </dgm:t>
    </dgm:pt>
    <dgm:pt modelId="{8DF2537F-0A4B-4E6A-A442-AF36B01F51C4}" type="sibTrans" cxnId="{F518529A-8072-40F3-9C56-283EFBBAB26D}">
      <dgm:prSet/>
      <dgm:spPr/>
      <dgm:t>
        <a:bodyPr/>
        <a:lstStyle/>
        <a:p>
          <a:endParaRPr lang="cs-CZ"/>
        </a:p>
      </dgm:t>
    </dgm:pt>
    <dgm:pt modelId="{238D0F0D-36D6-4A1C-8530-A4B790C28D67}">
      <dgm:prSet phldrT="[Text]"/>
      <dgm:spPr/>
      <dgm:t>
        <a:bodyPr/>
        <a:lstStyle/>
        <a:p>
          <a:r>
            <a:rPr lang="cs-CZ" dirty="0" err="1" smtClean="0"/>
            <a:t>Teaching</a:t>
          </a:r>
          <a:endParaRPr lang="cs-CZ" dirty="0"/>
        </a:p>
      </dgm:t>
    </dgm:pt>
    <dgm:pt modelId="{01EFC1D8-327D-4592-8EA0-B7C5F389AA79}" type="parTrans" cxnId="{3D3A9F39-297F-4AAD-BD9A-C9194E8607E8}">
      <dgm:prSet/>
      <dgm:spPr/>
      <dgm:t>
        <a:bodyPr/>
        <a:lstStyle/>
        <a:p>
          <a:endParaRPr lang="cs-CZ"/>
        </a:p>
      </dgm:t>
    </dgm:pt>
    <dgm:pt modelId="{6BF61513-2626-477A-8584-F84B83176ED5}" type="sibTrans" cxnId="{3D3A9F39-297F-4AAD-BD9A-C9194E8607E8}">
      <dgm:prSet/>
      <dgm:spPr/>
      <dgm:t>
        <a:bodyPr/>
        <a:lstStyle/>
        <a:p>
          <a:endParaRPr lang="cs-CZ"/>
        </a:p>
      </dgm:t>
    </dgm:pt>
    <dgm:pt modelId="{80BDF1BE-8FDE-4C21-9F12-DFCF43188EB7}" type="pres">
      <dgm:prSet presAssocID="{7AA6BA10-E58C-40B9-A04F-C9BECEC87BC0}" presName="compositeShape" presStyleCnt="0">
        <dgm:presLayoutVars>
          <dgm:chMax val="7"/>
          <dgm:dir/>
          <dgm:resizeHandles val="exact"/>
        </dgm:presLayoutVars>
      </dgm:prSet>
      <dgm:spPr/>
    </dgm:pt>
    <dgm:pt modelId="{708C6CFC-E445-43C0-92F5-F447B5C8D8EF}" type="pres">
      <dgm:prSet presAssocID="{E6C06B82-3C8C-4702-8E2F-12333A87B67E}" presName="circ1" presStyleLbl="vennNode1" presStyleIdx="0" presStyleCnt="3" custLinFactNeighborX="1780" custLinFactNeighborY="870"/>
      <dgm:spPr/>
      <dgm:t>
        <a:bodyPr/>
        <a:lstStyle/>
        <a:p>
          <a:endParaRPr lang="cs-CZ"/>
        </a:p>
      </dgm:t>
    </dgm:pt>
    <dgm:pt modelId="{686E6AC8-70FD-4D22-BD9D-9D547FA653DA}" type="pres">
      <dgm:prSet presAssocID="{E6C06B82-3C8C-4702-8E2F-12333A87B6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B84983-C11F-4A24-9E9B-AAD820AE3A66}" type="pres">
      <dgm:prSet presAssocID="{082926FA-EF9A-4A04-BA33-4AB012A2636A}" presName="circ2" presStyleLbl="vennNode1" presStyleIdx="1" presStyleCnt="3"/>
      <dgm:spPr/>
      <dgm:t>
        <a:bodyPr/>
        <a:lstStyle/>
        <a:p>
          <a:endParaRPr lang="cs-CZ"/>
        </a:p>
      </dgm:t>
    </dgm:pt>
    <dgm:pt modelId="{7624AB42-AECE-4A8B-BBFF-1D5CB6998768}" type="pres">
      <dgm:prSet presAssocID="{082926FA-EF9A-4A04-BA33-4AB012A2636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85212E-FF90-413C-B838-5FE803D011EB}" type="pres">
      <dgm:prSet presAssocID="{238D0F0D-36D6-4A1C-8530-A4B790C28D67}" presName="circ3" presStyleLbl="vennNode1" presStyleIdx="2" presStyleCnt="3"/>
      <dgm:spPr/>
      <dgm:t>
        <a:bodyPr/>
        <a:lstStyle/>
        <a:p>
          <a:endParaRPr lang="cs-CZ"/>
        </a:p>
      </dgm:t>
    </dgm:pt>
    <dgm:pt modelId="{4E40373C-E0AF-462A-9B71-D9C338A7D5CE}" type="pres">
      <dgm:prSet presAssocID="{238D0F0D-36D6-4A1C-8530-A4B790C28D6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EFE872C-2A36-46E5-8999-DF6F6E32DF5B}" type="presOf" srcId="{E6C06B82-3C8C-4702-8E2F-12333A87B67E}" destId="{708C6CFC-E445-43C0-92F5-F447B5C8D8EF}" srcOrd="0" destOrd="0" presId="urn:microsoft.com/office/officeart/2005/8/layout/venn1"/>
    <dgm:cxn modelId="{27C09302-29F0-4DDB-933F-67623A060B31}" type="presOf" srcId="{082926FA-EF9A-4A04-BA33-4AB012A2636A}" destId="{7624AB42-AECE-4A8B-BBFF-1D5CB6998768}" srcOrd="1" destOrd="0" presId="urn:microsoft.com/office/officeart/2005/8/layout/venn1"/>
    <dgm:cxn modelId="{3D3A9F39-297F-4AAD-BD9A-C9194E8607E8}" srcId="{7AA6BA10-E58C-40B9-A04F-C9BECEC87BC0}" destId="{238D0F0D-36D6-4A1C-8530-A4B790C28D67}" srcOrd="2" destOrd="0" parTransId="{01EFC1D8-327D-4592-8EA0-B7C5F389AA79}" sibTransId="{6BF61513-2626-477A-8584-F84B83176ED5}"/>
    <dgm:cxn modelId="{4725C797-5332-46A3-84A0-31F0B8A2EA6F}" type="presOf" srcId="{238D0F0D-36D6-4A1C-8530-A4B790C28D67}" destId="{0E85212E-FF90-413C-B838-5FE803D011EB}" srcOrd="0" destOrd="0" presId="urn:microsoft.com/office/officeart/2005/8/layout/venn1"/>
    <dgm:cxn modelId="{6B156525-3C0C-4F2C-B82D-FF8D45DF8ADF}" type="presOf" srcId="{7AA6BA10-E58C-40B9-A04F-C9BECEC87BC0}" destId="{80BDF1BE-8FDE-4C21-9F12-DFCF43188EB7}" srcOrd="0" destOrd="0" presId="urn:microsoft.com/office/officeart/2005/8/layout/venn1"/>
    <dgm:cxn modelId="{C54E5F58-22F1-4348-8206-5B147EF8A69D}" type="presOf" srcId="{238D0F0D-36D6-4A1C-8530-A4B790C28D67}" destId="{4E40373C-E0AF-462A-9B71-D9C338A7D5CE}" srcOrd="1" destOrd="0" presId="urn:microsoft.com/office/officeart/2005/8/layout/venn1"/>
    <dgm:cxn modelId="{C5228D38-ABF4-4ECE-81BB-42CEA5795CDC}" type="presOf" srcId="{082926FA-EF9A-4A04-BA33-4AB012A2636A}" destId="{3AB84983-C11F-4A24-9E9B-AAD820AE3A66}" srcOrd="0" destOrd="0" presId="urn:microsoft.com/office/officeart/2005/8/layout/venn1"/>
    <dgm:cxn modelId="{F518529A-8072-40F3-9C56-283EFBBAB26D}" srcId="{7AA6BA10-E58C-40B9-A04F-C9BECEC87BC0}" destId="{082926FA-EF9A-4A04-BA33-4AB012A2636A}" srcOrd="1" destOrd="0" parTransId="{43B61463-8140-4449-BE13-A2812792E150}" sibTransId="{8DF2537F-0A4B-4E6A-A442-AF36B01F51C4}"/>
    <dgm:cxn modelId="{0FDFE27D-B388-467F-AA2E-9D34BE9364F0}" type="presOf" srcId="{E6C06B82-3C8C-4702-8E2F-12333A87B67E}" destId="{686E6AC8-70FD-4D22-BD9D-9D547FA653DA}" srcOrd="1" destOrd="0" presId="urn:microsoft.com/office/officeart/2005/8/layout/venn1"/>
    <dgm:cxn modelId="{E6B8679F-B926-4868-97C0-A79739804A84}" srcId="{7AA6BA10-E58C-40B9-A04F-C9BECEC87BC0}" destId="{E6C06B82-3C8C-4702-8E2F-12333A87B67E}" srcOrd="0" destOrd="0" parTransId="{65C44BD4-1A09-4ECB-AD04-9CA86A0E7B33}" sibTransId="{C6641664-FF10-4E52-A8C0-3C898E36216E}"/>
    <dgm:cxn modelId="{8F5E43B0-802B-4BE3-BAAB-6F6CD84C03FD}" type="presParOf" srcId="{80BDF1BE-8FDE-4C21-9F12-DFCF43188EB7}" destId="{708C6CFC-E445-43C0-92F5-F447B5C8D8EF}" srcOrd="0" destOrd="0" presId="urn:microsoft.com/office/officeart/2005/8/layout/venn1"/>
    <dgm:cxn modelId="{D1F1B2E1-EB34-42C9-9A03-591E7E5CE39C}" type="presParOf" srcId="{80BDF1BE-8FDE-4C21-9F12-DFCF43188EB7}" destId="{686E6AC8-70FD-4D22-BD9D-9D547FA653DA}" srcOrd="1" destOrd="0" presId="urn:microsoft.com/office/officeart/2005/8/layout/venn1"/>
    <dgm:cxn modelId="{8088588C-7EBA-42C1-B5DF-A6350FEC00E9}" type="presParOf" srcId="{80BDF1BE-8FDE-4C21-9F12-DFCF43188EB7}" destId="{3AB84983-C11F-4A24-9E9B-AAD820AE3A66}" srcOrd="2" destOrd="0" presId="urn:microsoft.com/office/officeart/2005/8/layout/venn1"/>
    <dgm:cxn modelId="{CF4094DD-6984-43E8-85FD-A7DC86DD3E4C}" type="presParOf" srcId="{80BDF1BE-8FDE-4C21-9F12-DFCF43188EB7}" destId="{7624AB42-AECE-4A8B-BBFF-1D5CB6998768}" srcOrd="3" destOrd="0" presId="urn:microsoft.com/office/officeart/2005/8/layout/venn1"/>
    <dgm:cxn modelId="{CE82C9E4-4EEE-46BF-93C7-80F2637BB860}" type="presParOf" srcId="{80BDF1BE-8FDE-4C21-9F12-DFCF43188EB7}" destId="{0E85212E-FF90-413C-B838-5FE803D011EB}" srcOrd="4" destOrd="0" presId="urn:microsoft.com/office/officeart/2005/8/layout/venn1"/>
    <dgm:cxn modelId="{6C134DE2-0EE3-4208-A691-70D7F2CF135F}" type="presParOf" srcId="{80BDF1BE-8FDE-4C21-9F12-DFCF43188EB7}" destId="{4E40373C-E0AF-462A-9B71-D9C338A7D5C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F0709-A2E8-4A7D-9423-C6621E1F7437}">
      <dsp:nvSpPr>
        <dsp:cNvPr id="0" name=""/>
        <dsp:cNvSpPr/>
      </dsp:nvSpPr>
      <dsp:spPr>
        <a:xfrm>
          <a:off x="2781415" y="413028"/>
          <a:ext cx="2765655" cy="10802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349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err="1" smtClean="0">
              <a:solidFill>
                <a:schemeClr val="tx1"/>
              </a:solidFill>
            </a:rPr>
            <a:t>Self</a:t>
          </a:r>
          <a:r>
            <a:rPr lang="cs-CZ" sz="1800" b="1" kern="1200" dirty="0" smtClean="0">
              <a:solidFill>
                <a:schemeClr val="tx1"/>
              </a:solidFill>
            </a:rPr>
            <a:t>-</a:t>
          </a:r>
          <a:r>
            <a:rPr lang="cs-CZ" sz="1800" b="1" kern="1200" dirty="0" err="1" smtClean="0">
              <a:solidFill>
                <a:schemeClr val="tx1"/>
              </a:solidFill>
            </a:rPr>
            <a:t>knowledge</a:t>
          </a:r>
          <a:endParaRPr lang="cs-CZ" sz="1800" b="1" kern="1200" dirty="0">
            <a:solidFill>
              <a:schemeClr val="tx1"/>
            </a:solidFill>
          </a:endParaRPr>
        </a:p>
      </dsp:txBody>
      <dsp:txXfrm>
        <a:off x="3186436" y="571233"/>
        <a:ext cx="1955613" cy="763878"/>
      </dsp:txXfrm>
    </dsp:sp>
    <dsp:sp modelId="{301C71C2-8714-4D6E-9902-8F1584334D85}">
      <dsp:nvSpPr>
        <dsp:cNvPr id="0" name=""/>
        <dsp:cNvSpPr/>
      </dsp:nvSpPr>
      <dsp:spPr>
        <a:xfrm rot="2302315">
          <a:off x="5432393" y="1664961"/>
          <a:ext cx="866510" cy="600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5451857" y="1729171"/>
        <a:ext cx="686290" cy="360440"/>
      </dsp:txXfrm>
    </dsp:sp>
    <dsp:sp modelId="{767F6E31-5DE6-4F66-B8E0-BFEE294DB73C}">
      <dsp:nvSpPr>
        <dsp:cNvPr id="0" name=""/>
        <dsp:cNvSpPr/>
      </dsp:nvSpPr>
      <dsp:spPr>
        <a:xfrm>
          <a:off x="5286763" y="2396744"/>
          <a:ext cx="2765655" cy="1080288"/>
        </a:xfrm>
        <a:prstGeom prst="ellipse">
          <a:avLst/>
        </a:prstGeom>
        <a:solidFill>
          <a:schemeClr val="bg1"/>
        </a:solidFill>
        <a:ln w="349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err="1" smtClean="0">
              <a:solidFill>
                <a:schemeClr val="tx1"/>
              </a:solidFill>
            </a:rPr>
            <a:t>Opportunities</a:t>
          </a:r>
          <a:endParaRPr lang="cs-CZ" sz="1800" b="1" kern="1200" dirty="0">
            <a:solidFill>
              <a:schemeClr val="tx1"/>
            </a:solidFill>
          </a:endParaRPr>
        </a:p>
      </dsp:txBody>
      <dsp:txXfrm>
        <a:off x="5691784" y="2554949"/>
        <a:ext cx="1955613" cy="763878"/>
      </dsp:txXfrm>
    </dsp:sp>
    <dsp:sp modelId="{19B72F42-A4D5-47A4-B8FC-D9D1BD2363D9}">
      <dsp:nvSpPr>
        <dsp:cNvPr id="0" name=""/>
        <dsp:cNvSpPr/>
      </dsp:nvSpPr>
      <dsp:spPr>
        <a:xfrm rot="8541130">
          <a:off x="5278054" y="3622333"/>
          <a:ext cx="850739" cy="600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 rot="10800000">
        <a:off x="5439511" y="3687440"/>
        <a:ext cx="670519" cy="360440"/>
      </dsp:txXfrm>
    </dsp:sp>
    <dsp:sp modelId="{C68895ED-D84A-472A-B175-15D38F9042C7}">
      <dsp:nvSpPr>
        <dsp:cNvPr id="0" name=""/>
        <dsp:cNvSpPr/>
      </dsp:nvSpPr>
      <dsp:spPr>
        <a:xfrm>
          <a:off x="2766484" y="4340975"/>
          <a:ext cx="2765655" cy="1080288"/>
        </a:xfrm>
        <a:prstGeom prst="ellipse">
          <a:avLst/>
        </a:prstGeom>
        <a:solidFill>
          <a:schemeClr val="bg1"/>
        </a:solidFill>
        <a:ln w="349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err="1" smtClean="0">
              <a:solidFill>
                <a:schemeClr val="tx1"/>
              </a:solidFill>
            </a:rPr>
            <a:t>Matching</a:t>
          </a:r>
          <a:endParaRPr lang="cs-CZ" sz="1800" b="1" kern="1200" dirty="0">
            <a:solidFill>
              <a:schemeClr val="tx1"/>
            </a:solidFill>
          </a:endParaRPr>
        </a:p>
      </dsp:txBody>
      <dsp:txXfrm>
        <a:off x="3171505" y="4499180"/>
        <a:ext cx="1955613" cy="763878"/>
      </dsp:txXfrm>
    </dsp:sp>
    <dsp:sp modelId="{5D1F55D3-E8CA-4402-85E8-2D521CC05702}">
      <dsp:nvSpPr>
        <dsp:cNvPr id="0" name=""/>
        <dsp:cNvSpPr/>
      </dsp:nvSpPr>
      <dsp:spPr>
        <a:xfrm rot="13085319">
          <a:off x="2129117" y="3566059"/>
          <a:ext cx="963432" cy="600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 rot="10800000">
        <a:off x="2290149" y="3741793"/>
        <a:ext cx="783212" cy="360440"/>
      </dsp:txXfrm>
    </dsp:sp>
    <dsp:sp modelId="{209510C7-E4D1-423B-8564-CF2BF99A6B66}">
      <dsp:nvSpPr>
        <dsp:cNvPr id="0" name=""/>
        <dsp:cNvSpPr/>
      </dsp:nvSpPr>
      <dsp:spPr>
        <a:xfrm>
          <a:off x="102174" y="2252741"/>
          <a:ext cx="2765655" cy="1080288"/>
        </a:xfrm>
        <a:prstGeom prst="ellipse">
          <a:avLst/>
        </a:prstGeom>
        <a:solidFill>
          <a:schemeClr val="bg1"/>
        </a:solidFill>
        <a:ln w="349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err="1" smtClean="0">
              <a:solidFill>
                <a:schemeClr val="tx1"/>
              </a:solidFill>
            </a:rPr>
            <a:t>Applying</a:t>
          </a:r>
          <a:endParaRPr lang="cs-CZ" sz="1800" b="1" kern="1200" dirty="0">
            <a:solidFill>
              <a:schemeClr val="tx1"/>
            </a:solidFill>
          </a:endParaRPr>
        </a:p>
      </dsp:txBody>
      <dsp:txXfrm>
        <a:off x="507195" y="2410946"/>
        <a:ext cx="1955613" cy="763878"/>
      </dsp:txXfrm>
    </dsp:sp>
    <dsp:sp modelId="{C3694057-91D0-485C-ADE7-41A2BEC1759A}">
      <dsp:nvSpPr>
        <dsp:cNvPr id="0" name=""/>
        <dsp:cNvSpPr/>
      </dsp:nvSpPr>
      <dsp:spPr>
        <a:xfrm rot="19531463">
          <a:off x="2358392" y="1502568"/>
          <a:ext cx="843348" cy="600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2374218" y="1673722"/>
        <a:ext cx="663128" cy="360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C6CFC-E445-43C0-92F5-F447B5C8D8EF}">
      <dsp:nvSpPr>
        <dsp:cNvPr id="0" name=""/>
        <dsp:cNvSpPr/>
      </dsp:nvSpPr>
      <dsp:spPr>
        <a:xfrm>
          <a:off x="2322085" y="89318"/>
          <a:ext cx="3024336" cy="3024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Research</a:t>
          </a:r>
          <a:endParaRPr lang="cs-CZ" sz="2400" kern="1200" dirty="0"/>
        </a:p>
      </dsp:txBody>
      <dsp:txXfrm>
        <a:off x="2725329" y="618577"/>
        <a:ext cx="2217846" cy="1360951"/>
      </dsp:txXfrm>
    </dsp:sp>
    <dsp:sp modelId="{3AB84983-C11F-4A24-9E9B-AAD820AE3A66}">
      <dsp:nvSpPr>
        <dsp:cNvPr id="0" name=""/>
        <dsp:cNvSpPr/>
      </dsp:nvSpPr>
      <dsp:spPr>
        <a:xfrm>
          <a:off x="3359533" y="1953217"/>
          <a:ext cx="3024336" cy="3024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Engagement</a:t>
          </a:r>
          <a:endParaRPr lang="cs-CZ" sz="2400" kern="1200" dirty="0"/>
        </a:p>
      </dsp:txBody>
      <dsp:txXfrm>
        <a:off x="4284476" y="2734503"/>
        <a:ext cx="1814601" cy="1663384"/>
      </dsp:txXfrm>
    </dsp:sp>
    <dsp:sp modelId="{0E85212E-FF90-413C-B838-5FE803D011EB}">
      <dsp:nvSpPr>
        <dsp:cNvPr id="0" name=""/>
        <dsp:cNvSpPr/>
      </dsp:nvSpPr>
      <dsp:spPr>
        <a:xfrm>
          <a:off x="1176970" y="1953217"/>
          <a:ext cx="3024336" cy="3024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Teaching</a:t>
          </a:r>
          <a:endParaRPr lang="cs-CZ" sz="2400" kern="1200" dirty="0"/>
        </a:p>
      </dsp:txBody>
      <dsp:txXfrm>
        <a:off x="1461762" y="2734503"/>
        <a:ext cx="1814601" cy="166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56627-3E30-4D6D-A8C8-069C1BEEF3A9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08AB6-A27D-49C4-84B4-1E5EF6B44FD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8AB6-A27D-49C4-84B4-1E5EF6B44FD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(</a:t>
            </a:r>
            <a:r>
              <a:rPr lang="cs-CZ" dirty="0" err="1" smtClean="0"/>
              <a:t>What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8AB6-A27D-49C4-84B4-1E5EF6B44FD1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whome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8AB6-A27D-49C4-84B4-1E5EF6B44FD1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(</a:t>
            </a:r>
            <a:r>
              <a:rPr lang="cs-CZ" dirty="0" err="1" smtClean="0"/>
              <a:t>Where</a:t>
            </a:r>
            <a:r>
              <a:rPr lang="cs-CZ" dirty="0" smtClean="0"/>
              <a:t>) </a:t>
            </a:r>
            <a:r>
              <a:rPr lang="cs-CZ" dirty="0" err="1" smtClean="0"/>
              <a:t>How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8AB6-A27D-49C4-84B4-1E5EF6B44FD1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F20A1F-B2B9-4234-8649-A65421E79987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E7EF3F-6ACC-4985-BD23-F4D157485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A1F-B2B9-4234-8649-A65421E79987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EF3F-6ACC-4985-BD23-F4D157485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A1F-B2B9-4234-8649-A65421E79987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EF3F-6ACC-4985-BD23-F4D157485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F20A1F-B2B9-4234-8649-A65421E79987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E7EF3F-6ACC-4985-BD23-F4D1574852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F20A1F-B2B9-4234-8649-A65421E79987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E7EF3F-6ACC-4985-BD23-F4D157485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A1F-B2B9-4234-8649-A65421E79987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EF3F-6ACC-4985-BD23-F4D1574852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A1F-B2B9-4234-8649-A65421E79987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EF3F-6ACC-4985-BD23-F4D1574852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F20A1F-B2B9-4234-8649-A65421E79987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E7EF3F-6ACC-4985-BD23-F4D1574852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A1F-B2B9-4234-8649-A65421E79987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EF3F-6ACC-4985-BD23-F4D157485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F20A1F-B2B9-4234-8649-A65421E79987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E7EF3F-6ACC-4985-BD23-F4D1574852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F20A1F-B2B9-4234-8649-A65421E79987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E7EF3F-6ACC-4985-BD23-F4D1574852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F20A1F-B2B9-4234-8649-A65421E79987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E7EF3F-6ACC-4985-BD23-F4D157485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2132856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cs-CZ" sz="4800" dirty="0" err="1" smtClean="0"/>
              <a:t>The</a:t>
            </a:r>
            <a:r>
              <a:rPr lang="cs-CZ" sz="4800" dirty="0" smtClean="0"/>
              <a:t> </a:t>
            </a:r>
            <a:r>
              <a:rPr lang="cs-CZ" sz="4800" dirty="0" err="1" smtClean="0"/>
              <a:t>Hitchhiker</a:t>
            </a:r>
            <a:r>
              <a:rPr lang="en-US" sz="4800" dirty="0" smtClean="0"/>
              <a:t>’</a:t>
            </a:r>
            <a:r>
              <a:rPr lang="cs-CZ" sz="4800" dirty="0" smtClean="0"/>
              <a:t>s </a:t>
            </a:r>
            <a:r>
              <a:rPr lang="cs-CZ" sz="4800" dirty="0" err="1" smtClean="0"/>
              <a:t>Guide</a:t>
            </a:r>
            <a:r>
              <a:rPr lang="cs-CZ" sz="4800" dirty="0" smtClean="0"/>
              <a:t> to </a:t>
            </a:r>
            <a:r>
              <a:rPr lang="cs-CZ" sz="4800" dirty="0" err="1" smtClean="0"/>
              <a:t>the</a:t>
            </a:r>
            <a:r>
              <a:rPr lang="cs-CZ" sz="4800" dirty="0" smtClean="0"/>
              <a:t> </a:t>
            </a:r>
            <a:r>
              <a:rPr lang="cs-CZ" sz="4800" dirty="0" err="1" smtClean="0"/>
              <a:t>Career</a:t>
            </a:r>
            <a:r>
              <a:rPr lang="cs-CZ" sz="4800" dirty="0" smtClean="0"/>
              <a:t> in Science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4797152"/>
            <a:ext cx="2718048" cy="1371600"/>
          </a:xfrm>
        </p:spPr>
        <p:txBody>
          <a:bodyPr/>
          <a:lstStyle/>
          <a:p>
            <a:r>
              <a:rPr lang="en-US" dirty="0" err="1" smtClean="0"/>
              <a:t>Zuzana</a:t>
            </a:r>
            <a:r>
              <a:rPr lang="en-US" dirty="0" smtClean="0"/>
              <a:t> </a:t>
            </a:r>
            <a:r>
              <a:rPr lang="en-US" dirty="0" err="1" smtClean="0"/>
              <a:t>Holubcov</a:t>
            </a:r>
            <a:r>
              <a:rPr lang="cs-CZ" dirty="0" smtClean="0"/>
              <a:t>á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1143000"/>
          </a:xfrm>
        </p:spPr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Approach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Career</a:t>
            </a:r>
            <a:r>
              <a:rPr lang="cs-CZ" dirty="0" smtClean="0"/>
              <a:t> </a:t>
            </a:r>
            <a:r>
              <a:rPr lang="cs-CZ" dirty="0" err="1" smtClean="0"/>
              <a:t>Path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221345" y="1104255"/>
          <a:ext cx="8527119" cy="556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délník 3"/>
          <p:cNvSpPr/>
          <p:nvPr/>
        </p:nvSpPr>
        <p:spPr>
          <a:xfrm>
            <a:off x="8126150" y="5661248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k9693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3284984"/>
            <a:ext cx="1968353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3875" t="19485" r="9935" b="10000"/>
          <a:stretch>
            <a:fillRect/>
          </a:stretch>
        </p:blipFill>
        <p:spPr bwMode="auto">
          <a:xfrm>
            <a:off x="251520" y="1484784"/>
            <a:ext cx="809152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8136775" y="5589240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51520" y="1484784"/>
            <a:ext cx="309634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 err="1" smtClean="0"/>
              <a:t>What</a:t>
            </a:r>
            <a:r>
              <a:rPr lang="cs-CZ" sz="3600" dirty="0" smtClean="0"/>
              <a:t> </a:t>
            </a:r>
            <a:r>
              <a:rPr lang="cs-CZ" sz="3600" dirty="0" err="1" smtClean="0"/>
              <a:t>Kind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PhD Student/</a:t>
            </a:r>
            <a:r>
              <a:rPr lang="cs-CZ" sz="3600" dirty="0" err="1" smtClean="0"/>
              <a:t>Postdoc</a:t>
            </a:r>
            <a:r>
              <a:rPr lang="cs-CZ" sz="3600" dirty="0" smtClean="0"/>
              <a:t> Are </a:t>
            </a:r>
            <a:r>
              <a:rPr lang="cs-CZ" sz="3600" dirty="0" err="1" smtClean="0"/>
              <a:t>You</a:t>
            </a:r>
            <a:r>
              <a:rPr lang="cs-CZ" sz="3600" dirty="0" smtClean="0"/>
              <a:t>?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elf-assessment-clipart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666501"/>
            <a:ext cx="5256584" cy="5642819"/>
          </a:xfrm>
        </p:spPr>
      </p:pic>
      <p:sp>
        <p:nvSpPr>
          <p:cNvPr id="5" name="Obdélník 4"/>
          <p:cNvSpPr/>
          <p:nvPr/>
        </p:nvSpPr>
        <p:spPr>
          <a:xfrm>
            <a:off x="8139029" y="5589240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 rot="20223409">
            <a:off x="2445714" y="989680"/>
            <a:ext cx="3508670" cy="1377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51384" y="119675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importance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err="1" smtClean="0"/>
              <a:t>of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err="1" smtClean="0"/>
              <a:t>Self</a:t>
            </a:r>
            <a:r>
              <a:rPr lang="cs-CZ" sz="3600" dirty="0" smtClean="0"/>
              <a:t>-</a:t>
            </a:r>
            <a:r>
              <a:rPr lang="cs-CZ" sz="3600" dirty="0" err="1" smtClean="0"/>
              <a:t>knowledge</a:t>
            </a:r>
            <a:endParaRPr lang="cs-CZ" sz="3600" dirty="0"/>
          </a:p>
        </p:txBody>
      </p:sp>
      <p:sp>
        <p:nvSpPr>
          <p:cNvPr id="8" name="Obdélník 7"/>
          <p:cNvSpPr/>
          <p:nvPr/>
        </p:nvSpPr>
        <p:spPr>
          <a:xfrm>
            <a:off x="683568" y="40050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What are your interested in?</a:t>
            </a:r>
            <a:r>
              <a:rPr lang="cs-CZ" sz="2000" dirty="0" smtClean="0"/>
              <a:t> </a:t>
            </a:r>
          </a:p>
          <a:p>
            <a:r>
              <a:rPr lang="cs-CZ" sz="2000" dirty="0" err="1" smtClean="0"/>
              <a:t>What</a:t>
            </a:r>
            <a:r>
              <a:rPr lang="cs-CZ" sz="2000" dirty="0" smtClean="0"/>
              <a:t> </a:t>
            </a:r>
            <a:r>
              <a:rPr lang="cs-CZ" sz="2000" dirty="0" err="1" smtClean="0"/>
              <a:t>motivates</a:t>
            </a:r>
            <a:r>
              <a:rPr lang="cs-CZ" sz="2000" dirty="0" smtClean="0"/>
              <a:t> </a:t>
            </a:r>
            <a:r>
              <a:rPr lang="cs-CZ" sz="2000" dirty="0" err="1" smtClean="0"/>
              <a:t>you</a:t>
            </a:r>
            <a:r>
              <a:rPr lang="cs-CZ" sz="2000" dirty="0" smtClean="0"/>
              <a:t>? </a:t>
            </a:r>
          </a:p>
          <a:p>
            <a:r>
              <a:rPr lang="en-US" sz="2000" dirty="0" smtClean="0"/>
              <a:t>What are your skills &amp; attributes?</a:t>
            </a:r>
            <a:endParaRPr lang="cs-CZ" sz="2000" dirty="0"/>
          </a:p>
          <a:p>
            <a:r>
              <a:rPr lang="cs-CZ" sz="2000" dirty="0" err="1" smtClean="0"/>
              <a:t>What</a:t>
            </a:r>
            <a:r>
              <a:rPr lang="cs-CZ" sz="2000" dirty="0" smtClean="0"/>
              <a:t> are </a:t>
            </a:r>
            <a:r>
              <a:rPr lang="cs-CZ" sz="2000" dirty="0" err="1" smtClean="0"/>
              <a:t>your</a:t>
            </a:r>
            <a:r>
              <a:rPr lang="cs-CZ" sz="2000" dirty="0" smtClean="0"/>
              <a:t> </a:t>
            </a:r>
            <a:r>
              <a:rPr lang="cs-CZ" sz="2000" dirty="0" err="1" smtClean="0"/>
              <a:t>priorities</a:t>
            </a:r>
            <a:r>
              <a:rPr lang="cs-CZ" sz="20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 err="1" smtClean="0"/>
              <a:t>Self</a:t>
            </a:r>
            <a:r>
              <a:rPr lang="cs-CZ" sz="3600" dirty="0" smtClean="0"/>
              <a:t>-</a:t>
            </a:r>
            <a:r>
              <a:rPr lang="cs-CZ" sz="3600" dirty="0" err="1" smtClean="0"/>
              <a:t>Analysis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8139029" y="5589240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9" name="TextovéPole 8"/>
          <p:cNvSpPr txBox="1"/>
          <p:nvPr/>
        </p:nvSpPr>
        <p:spPr>
          <a:xfrm>
            <a:off x="899592" y="1484784"/>
            <a:ext cx="1742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cs-CZ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Life</a:t>
            </a:r>
            <a:r>
              <a:rPr lang="cs-CZ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Balance</a:t>
            </a:r>
            <a:endParaRPr lang="cs-CZ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87824" y="1988840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Leadership</a:t>
            </a:r>
            <a:endParaRPr lang="cs-CZ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91880" y="1484784"/>
            <a:ext cx="1134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Team </a:t>
            </a:r>
            <a:r>
              <a:rPr lang="cs-CZ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cs-CZ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ork</a:t>
            </a:r>
            <a:endParaRPr lang="cs-CZ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64088" y="1412776"/>
            <a:ext cx="138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Independence</a:t>
            </a:r>
            <a:endParaRPr lang="cs-CZ" sz="1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72000" y="2060848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latin typeface="Arial" pitchFamily="34" charset="0"/>
                <a:cs typeface="Arial" pitchFamily="34" charset="0"/>
              </a:rPr>
              <a:t>Personal</a:t>
            </a:r>
            <a:r>
              <a:rPr lang="cs-CZ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latin typeface="Arial" pitchFamily="34" charset="0"/>
                <a:cs typeface="Arial" pitchFamily="34" charset="0"/>
              </a:rPr>
              <a:t>Grown</a:t>
            </a:r>
            <a:endParaRPr lang="cs-CZ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259632" y="5661248"/>
            <a:ext cx="21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Contribution</a:t>
            </a:r>
            <a:r>
              <a:rPr lang="cs-CZ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Society</a:t>
            </a:r>
            <a:endParaRPr lang="cs-CZ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220072" y="3933056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latin typeface="Arial" pitchFamily="34" charset="0"/>
                <a:cs typeface="Arial" pitchFamily="34" charset="0"/>
              </a:rPr>
              <a:t>Income</a:t>
            </a:r>
            <a:endParaRPr lang="cs-CZ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635896" y="5157192"/>
            <a:ext cx="208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Sense</a:t>
            </a:r>
            <a:r>
              <a:rPr lang="cs-CZ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Achievement</a:t>
            </a:r>
            <a:endParaRPr lang="en-GB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907704" y="2276872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latin typeface="Arial" pitchFamily="34" charset="0"/>
                <a:cs typeface="Arial" pitchFamily="34" charset="0"/>
              </a:rPr>
              <a:t>Security</a:t>
            </a:r>
            <a:endParaRPr lang="cs-CZ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43608" y="2132856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Risk</a:t>
            </a:r>
            <a:endParaRPr lang="cs-CZ" sz="1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99592" y="5013176"/>
            <a:ext cx="2430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Predictible</a:t>
            </a:r>
            <a:r>
              <a:rPr lang="cs-CZ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cs-CZ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orking</a:t>
            </a:r>
            <a:r>
              <a:rPr lang="cs-CZ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ours</a:t>
            </a:r>
            <a:endParaRPr lang="cs-CZ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51720" y="4005064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Challenge</a:t>
            </a:r>
            <a:endParaRPr lang="cs-CZ" sz="1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347864" y="3789040"/>
            <a:ext cx="1662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cs-CZ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life</a:t>
            </a:r>
            <a:r>
              <a:rPr lang="cs-CZ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balance</a:t>
            </a:r>
            <a:endParaRPr lang="cs-CZ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843808" y="2708920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Competition</a:t>
            </a:r>
            <a:endParaRPr lang="cs-CZ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211960" y="306896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Arial" pitchFamily="34" charset="0"/>
                <a:cs typeface="Arial" pitchFamily="34" charset="0"/>
              </a:rPr>
              <a:t>Expertise</a:t>
            </a:r>
            <a:endParaRPr lang="cs-CZ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987824" y="3284984"/>
            <a:ext cx="768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Wealth</a:t>
            </a:r>
            <a:endParaRPr lang="cs-CZ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364088" y="3284984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Responsibility</a:t>
            </a:r>
            <a:endParaRPr lang="cs-CZ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292080" y="270892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Appreciation</a:t>
            </a:r>
            <a:endParaRPr lang="cs-CZ" sz="1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020272" y="3284984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Respect</a:t>
            </a:r>
            <a:endParaRPr lang="cs-CZ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660232" y="2492896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Creativity</a:t>
            </a:r>
            <a:endParaRPr lang="cs-CZ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156176" y="1772816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Personal</a:t>
            </a:r>
            <a:r>
              <a:rPr lang="cs-CZ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Possessions</a:t>
            </a:r>
            <a:endParaRPr lang="cs-CZ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203848" y="4437112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latin typeface="Arial" pitchFamily="34" charset="0"/>
                <a:cs typeface="Arial" pitchFamily="34" charset="0"/>
              </a:rPr>
              <a:t>Excitement</a:t>
            </a:r>
            <a:endParaRPr lang="cs-CZ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475656" y="2996952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Stability</a:t>
            </a:r>
            <a:endParaRPr lang="cs-CZ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948264" y="5301208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Networking</a:t>
            </a:r>
            <a:endParaRPr lang="cs-CZ" sz="1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71600" y="443711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Communication</a:t>
            </a:r>
            <a:endParaRPr lang="cs-CZ" sz="1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707904" y="587727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Engagement</a:t>
            </a:r>
            <a:endParaRPr lang="cs-CZ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164288" y="4581128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Fun</a:t>
            </a:r>
            <a:endParaRPr lang="cs-CZ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508104" y="5805264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latin typeface="Arial" pitchFamily="34" charset="0"/>
                <a:cs typeface="Arial" pitchFamily="34" charset="0"/>
              </a:rPr>
              <a:t>Promotion</a:t>
            </a:r>
            <a:r>
              <a:rPr lang="cs-CZ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latin typeface="Arial" pitchFamily="34" charset="0"/>
                <a:cs typeface="Arial" pitchFamily="34" charset="0"/>
              </a:rPr>
              <a:t>Opportunity</a:t>
            </a:r>
            <a:endParaRPr lang="cs-CZ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940152" y="4941168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Friendship</a:t>
            </a:r>
            <a:endParaRPr lang="cs-CZ" sz="1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372200" y="4005064"/>
            <a:ext cx="702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Travel</a:t>
            </a:r>
            <a:endParaRPr lang="cs-CZ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644008" y="4509120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Flexibility</a:t>
            </a:r>
            <a:endParaRPr lang="cs-CZ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827584" y="3573016"/>
            <a:ext cx="1285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Leisure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cs-CZ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08912" cy="48737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 you prefer to work alone, with little input / interference from anyone including your</a:t>
            </a:r>
            <a:r>
              <a:rPr lang="cs-CZ" dirty="0" smtClean="0"/>
              <a:t> </a:t>
            </a:r>
            <a:r>
              <a:rPr lang="cs-CZ" dirty="0" err="1" smtClean="0"/>
              <a:t>supervisor</a:t>
            </a:r>
            <a:r>
              <a:rPr lang="cs-CZ" dirty="0" smtClean="0"/>
              <a:t>?</a:t>
            </a:r>
          </a:p>
          <a:p>
            <a:r>
              <a:rPr lang="en-US" dirty="0" smtClean="0"/>
              <a:t>Do you work best as a member of a team?</a:t>
            </a:r>
          </a:p>
          <a:p>
            <a:r>
              <a:rPr lang="en-US" dirty="0" smtClean="0"/>
              <a:t>Are you self-motivated or do you need a structure to help keep you on track?!</a:t>
            </a:r>
          </a:p>
          <a:p>
            <a:r>
              <a:rPr lang="en-US" dirty="0" smtClean="0"/>
              <a:t>Do you want feedback on how you are doing on a regular basis?</a:t>
            </a:r>
          </a:p>
          <a:p>
            <a:r>
              <a:rPr lang="en-US" dirty="0" smtClean="0"/>
              <a:t>Are you self-</a:t>
            </a:r>
            <a:r>
              <a:rPr lang="en-US" dirty="0" err="1" smtClean="0"/>
              <a:t>centred</a:t>
            </a:r>
            <a:r>
              <a:rPr lang="en-US" dirty="0" smtClean="0"/>
              <a:t> (even selfish ??) or do you happily </a:t>
            </a:r>
            <a:r>
              <a:rPr lang="cs-CZ" dirty="0" smtClean="0"/>
              <a:t>c</a:t>
            </a:r>
            <a:r>
              <a:rPr lang="en-US" dirty="0" err="1" smtClean="0"/>
              <a:t>ontribute</a:t>
            </a:r>
            <a:r>
              <a:rPr lang="en-US" dirty="0" smtClean="0"/>
              <a:t> to the smooth running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lab</a:t>
            </a:r>
            <a:r>
              <a:rPr lang="cs-CZ" dirty="0" smtClean="0"/>
              <a:t>?</a:t>
            </a:r>
          </a:p>
          <a:p>
            <a:r>
              <a:rPr lang="en-US" dirty="0" smtClean="0"/>
              <a:t>Do you find it impossible to ‘say no”? Do you do too much outside your own research?</a:t>
            </a:r>
            <a:endParaRPr lang="cs-CZ" dirty="0" smtClean="0"/>
          </a:p>
          <a:p>
            <a:r>
              <a:rPr lang="en-US" dirty="0" smtClean="0"/>
              <a:t>How well do you know all your own strengths and weaknesses?!</a:t>
            </a:r>
          </a:p>
          <a:p>
            <a:r>
              <a:rPr lang="en-US" dirty="0" smtClean="0"/>
              <a:t>How well do these match to your career aspirations?</a:t>
            </a:r>
          </a:p>
          <a:p>
            <a:r>
              <a:rPr lang="en-US" dirty="0" smtClean="0"/>
              <a:t>Do you face up to your own weaknesses and address them or do bury them!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04800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 err="1" smtClean="0"/>
              <a:t>Self</a:t>
            </a:r>
            <a:r>
              <a:rPr lang="cs-CZ" sz="3600" dirty="0" smtClean="0"/>
              <a:t>-</a:t>
            </a:r>
            <a:r>
              <a:rPr lang="cs-CZ" sz="3600" dirty="0" err="1" smtClean="0"/>
              <a:t>Analysis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8139029" y="5589240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8453" t="18422" r="16536" b="9028"/>
          <a:stretch>
            <a:fillRect/>
          </a:stretch>
        </p:blipFill>
        <p:spPr bwMode="auto">
          <a:xfrm>
            <a:off x="162969" y="764704"/>
            <a:ext cx="8549870" cy="59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123728" y="836712"/>
            <a:ext cx="46085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143000"/>
          </a:xfrm>
        </p:spPr>
        <p:txBody>
          <a:bodyPr/>
          <a:lstStyle/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PI (</a:t>
            </a:r>
            <a:r>
              <a:rPr lang="cs-CZ" dirty="0" err="1" smtClean="0"/>
              <a:t>Supervisor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kinds of problems that can arise?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Poor communication</a:t>
            </a:r>
            <a:r>
              <a:rPr lang="cs-CZ" sz="2000" b="1" dirty="0" smtClean="0"/>
              <a:t> - </a:t>
            </a:r>
            <a:r>
              <a:rPr lang="en-US" sz="2000" dirty="0" smtClean="0"/>
              <a:t>Lack of attention, lack of time with your supervisor!</a:t>
            </a:r>
          </a:p>
          <a:p>
            <a:r>
              <a:rPr lang="en-US" sz="2000" dirty="0" smtClean="0"/>
              <a:t>You are not performing up to his / her standards but you don’t know</a:t>
            </a:r>
            <a:r>
              <a:rPr lang="cs-CZ" sz="2000" dirty="0" smtClean="0"/>
              <a:t> </a:t>
            </a:r>
            <a:r>
              <a:rPr lang="en-US" sz="2000" dirty="0" smtClean="0"/>
              <a:t>how to improve. </a:t>
            </a:r>
            <a:endParaRPr lang="cs-CZ" sz="2000" dirty="0" smtClean="0"/>
          </a:p>
          <a:p>
            <a:r>
              <a:rPr lang="en-US" sz="2000" dirty="0" smtClean="0"/>
              <a:t>You think that he/she is not showing enough interest in your</a:t>
            </a:r>
            <a:r>
              <a:rPr lang="cs-CZ" sz="2000" dirty="0" smtClean="0"/>
              <a:t> </a:t>
            </a:r>
            <a:r>
              <a:rPr lang="cs-CZ" sz="2000" dirty="0" err="1" smtClean="0"/>
              <a:t>work</a:t>
            </a:r>
            <a:r>
              <a:rPr lang="cs-CZ" sz="2000" dirty="0" smtClean="0"/>
              <a:t>. </a:t>
            </a:r>
          </a:p>
          <a:p>
            <a:r>
              <a:rPr lang="en-US" sz="2000" dirty="0" smtClean="0"/>
              <a:t>Poor relationships within the lab –you think that poor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goes</a:t>
            </a:r>
            <a:r>
              <a:rPr lang="cs-CZ" sz="2000" dirty="0" smtClean="0"/>
              <a:t> </a:t>
            </a:r>
            <a:r>
              <a:rPr lang="en-US" sz="2000" dirty="0" smtClean="0"/>
              <a:t>unpunished / even rewarded, you feel excluded</a:t>
            </a:r>
          </a:p>
          <a:p>
            <a:r>
              <a:rPr lang="en-US" sz="2000" dirty="0" smtClean="0"/>
              <a:t>You are actively discouraged from taking training courses</a:t>
            </a:r>
          </a:p>
          <a:p>
            <a:r>
              <a:rPr lang="en-US" sz="2000" dirty="0" smtClean="0"/>
              <a:t>You are afraid to bring up problems because you think it will be “held against</a:t>
            </a:r>
            <a:r>
              <a:rPr lang="cs-CZ" sz="2000" dirty="0" smtClean="0"/>
              <a:t> </a:t>
            </a:r>
            <a:r>
              <a:rPr lang="cs-CZ" sz="2000" dirty="0" err="1" smtClean="0"/>
              <a:t>you</a:t>
            </a:r>
            <a:r>
              <a:rPr lang="cs-CZ" sz="2000" dirty="0" smtClean="0"/>
              <a:t>”</a:t>
            </a:r>
          </a:p>
          <a:p>
            <a:r>
              <a:rPr lang="en-US" sz="2000" dirty="0" smtClean="0"/>
              <a:t>Life – work balance: You and your supervisor</a:t>
            </a:r>
            <a:r>
              <a:rPr lang="cs-CZ" sz="2000" dirty="0" smtClean="0"/>
              <a:t> </a:t>
            </a:r>
            <a:r>
              <a:rPr lang="en-US" sz="2000" dirty="0" smtClean="0"/>
              <a:t>don’t agree on what is</a:t>
            </a:r>
            <a:r>
              <a:rPr lang="cs-CZ" sz="2000" dirty="0" smtClean="0"/>
              <a:t> </a:t>
            </a:r>
            <a:r>
              <a:rPr lang="en-US" sz="2000" dirty="0" smtClean="0"/>
              <a:t>reasonable!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8139029" y="5589240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Work</a:t>
            </a:r>
            <a:r>
              <a:rPr lang="cs-CZ" dirty="0" smtClean="0"/>
              <a:t>-</a:t>
            </a:r>
            <a:r>
              <a:rPr lang="cs-CZ" dirty="0" err="1" smtClean="0"/>
              <a:t>Life</a:t>
            </a:r>
            <a:r>
              <a:rPr lang="cs-CZ" dirty="0" smtClean="0"/>
              <a:t> balance</a:t>
            </a:r>
            <a:endParaRPr lang="cs-CZ" dirty="0"/>
          </a:p>
        </p:txBody>
      </p:sp>
      <p:pic>
        <p:nvPicPr>
          <p:cNvPr id="4" name="Zástupný symbol pro obsah 3" descr="phd110806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916832"/>
            <a:ext cx="7976271" cy="3456384"/>
          </a:xfrm>
        </p:spPr>
      </p:pic>
      <p:sp>
        <p:nvSpPr>
          <p:cNvPr id="5" name="Obdélník 4"/>
          <p:cNvSpPr/>
          <p:nvPr/>
        </p:nvSpPr>
        <p:spPr>
          <a:xfrm>
            <a:off x="8139029" y="5589240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6768" y="-90264"/>
            <a:ext cx="7467600" cy="1143000"/>
          </a:xfrm>
        </p:spPr>
        <p:txBody>
          <a:bodyPr/>
          <a:lstStyle/>
          <a:p>
            <a:r>
              <a:rPr lang="en-US" dirty="0" smtClean="0"/>
              <a:t>If things start to go wrong….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363560"/>
            <a:ext cx="8064896" cy="487375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You have to take the initiative to improve things</a:t>
            </a:r>
          </a:p>
          <a:p>
            <a:pPr>
              <a:buNone/>
            </a:pPr>
            <a:r>
              <a:rPr lang="cs-CZ" sz="2000" b="1" dirty="0" smtClean="0"/>
              <a:t>    </a:t>
            </a:r>
            <a:r>
              <a:rPr lang="cs-CZ" sz="2000" b="1" dirty="0" err="1" smtClean="0"/>
              <a:t>before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difficulties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escalate</a:t>
            </a:r>
            <a:r>
              <a:rPr lang="cs-CZ" sz="2000" b="1" dirty="0" smtClean="0"/>
              <a:t> </a:t>
            </a:r>
          </a:p>
          <a:p>
            <a:r>
              <a:rPr lang="en-US" sz="2000" dirty="0" smtClean="0"/>
              <a:t>If you don’t speak up, then how is he/she expected to</a:t>
            </a:r>
            <a:r>
              <a:rPr lang="cs-CZ" sz="2000" dirty="0" smtClean="0"/>
              <a:t> </a:t>
            </a:r>
            <a:r>
              <a:rPr lang="en-US" sz="2000" dirty="0" smtClean="0"/>
              <a:t>know you are unhappy? He / she is very busy, so help by</a:t>
            </a:r>
            <a:r>
              <a:rPr lang="cs-CZ" sz="2000" dirty="0" smtClean="0"/>
              <a:t> </a:t>
            </a:r>
            <a:r>
              <a:rPr lang="en-US" sz="2000" dirty="0" smtClean="0"/>
              <a:t>making things explicit , clear, and suggest remedies</a:t>
            </a:r>
            <a:r>
              <a:rPr lang="cs-CZ" sz="2000" dirty="0" smtClean="0"/>
              <a:t> </a:t>
            </a:r>
            <a:r>
              <a:rPr lang="cs-CZ" sz="2000" dirty="0" err="1" smtClean="0"/>
              <a:t>yourself</a:t>
            </a:r>
            <a:r>
              <a:rPr lang="cs-CZ" sz="2000" dirty="0" smtClean="0"/>
              <a:t>..!</a:t>
            </a:r>
          </a:p>
          <a:p>
            <a:r>
              <a:rPr lang="en-US" sz="2000" dirty="0" smtClean="0"/>
              <a:t>Develop strategies to make things work better &amp; discuss </a:t>
            </a:r>
            <a:r>
              <a:rPr lang="cs-CZ" sz="2000" dirty="0" err="1" smtClean="0"/>
              <a:t>them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him</a:t>
            </a:r>
            <a:r>
              <a:rPr lang="cs-CZ" sz="2000" dirty="0" smtClean="0"/>
              <a:t> / her</a:t>
            </a:r>
          </a:p>
          <a:p>
            <a:r>
              <a:rPr lang="en-US" sz="2000" dirty="0" smtClean="0"/>
              <a:t>Show your self to be hardworking, dedicated and that you</a:t>
            </a:r>
            <a:r>
              <a:rPr lang="cs-CZ" sz="2000" dirty="0" smtClean="0"/>
              <a:t> play </a:t>
            </a:r>
            <a:r>
              <a:rPr lang="cs-CZ" sz="2000" dirty="0" err="1" smtClean="0"/>
              <a:t>your</a:t>
            </a:r>
            <a:r>
              <a:rPr lang="cs-CZ" sz="2000" dirty="0" smtClean="0"/>
              <a:t> part</a:t>
            </a:r>
          </a:p>
          <a:p>
            <a:r>
              <a:rPr lang="cs-CZ" sz="2000" dirty="0" err="1" smtClean="0"/>
              <a:t>Talk</a:t>
            </a:r>
            <a:r>
              <a:rPr lang="cs-CZ" sz="2000" dirty="0" smtClean="0"/>
              <a:t> </a:t>
            </a:r>
            <a:r>
              <a:rPr lang="cs-CZ" sz="2000" dirty="0" err="1" smtClean="0"/>
              <a:t>things</a:t>
            </a:r>
            <a:r>
              <a:rPr lang="cs-CZ" sz="2000" dirty="0" smtClean="0"/>
              <a:t> </a:t>
            </a:r>
            <a:r>
              <a:rPr lang="en-US" sz="2000" dirty="0" smtClean="0"/>
              <a:t>over early on!</a:t>
            </a:r>
            <a:r>
              <a:rPr lang="cs-CZ" sz="2000" dirty="0" smtClean="0"/>
              <a:t> No </a:t>
            </a:r>
            <a:r>
              <a:rPr lang="cs-CZ" sz="2000" dirty="0" err="1" smtClean="0"/>
              <a:t>supervisor</a:t>
            </a:r>
            <a:r>
              <a:rPr lang="en-US" sz="2000" dirty="0" smtClean="0"/>
              <a:t> want</a:t>
            </a:r>
            <a:r>
              <a:rPr lang="cs-CZ" sz="2000" dirty="0" smtClean="0"/>
              <a:t>s</a:t>
            </a:r>
            <a:r>
              <a:rPr lang="en-US" sz="2000" dirty="0" smtClean="0"/>
              <a:t> to have an unhappy team. </a:t>
            </a: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8124142" y="5685756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0264"/>
            <a:ext cx="7467600" cy="1143000"/>
          </a:xfrm>
        </p:spPr>
        <p:txBody>
          <a:bodyPr/>
          <a:lstStyle/>
          <a:p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academic</a:t>
            </a:r>
            <a:r>
              <a:rPr lang="cs-CZ" dirty="0" smtClean="0"/>
              <a:t> profile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982134" y="5589240"/>
            <a:ext cx="72008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23528" y="6165304"/>
            <a:ext cx="8270287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" name="Diagram 14"/>
          <p:cNvGraphicFramePr/>
          <p:nvPr/>
        </p:nvGraphicFramePr>
        <p:xfrm>
          <a:off x="539552" y="1340768"/>
          <a:ext cx="75608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7467600" cy="1143000"/>
          </a:xfrm>
        </p:spPr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Career</a:t>
            </a:r>
            <a:r>
              <a:rPr lang="cs-CZ" dirty="0" smtClean="0"/>
              <a:t> </a:t>
            </a:r>
            <a:r>
              <a:rPr lang="cs-CZ" dirty="0" err="1" smtClean="0"/>
              <a:t>Path</a:t>
            </a:r>
            <a:endParaRPr lang="cs-CZ" dirty="0"/>
          </a:p>
        </p:txBody>
      </p:sp>
      <p:pic>
        <p:nvPicPr>
          <p:cNvPr id="7" name="Obrázek 6" descr="career_path.jpg"/>
          <p:cNvPicPr>
            <a:picLocks noChangeAspect="1"/>
          </p:cNvPicPr>
          <p:nvPr/>
        </p:nvPicPr>
        <p:blipFill>
          <a:blip r:embed="rId2" cstate="print"/>
          <a:srcRect r="1575"/>
          <a:stretch>
            <a:fillRect/>
          </a:stretch>
        </p:blipFill>
        <p:spPr>
          <a:xfrm>
            <a:off x="251520" y="1052736"/>
            <a:ext cx="8352928" cy="5400600"/>
          </a:xfrm>
          <a:prstGeom prst="rect">
            <a:avLst/>
          </a:prstGeom>
        </p:spPr>
      </p:pic>
      <p:pic>
        <p:nvPicPr>
          <p:cNvPr id="4" name="Zástupný symbol pro obsah 3" descr="vseti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528" r="7898"/>
          <a:stretch>
            <a:fillRect/>
          </a:stretch>
        </p:blipFill>
        <p:spPr>
          <a:xfrm>
            <a:off x="251520" y="4149080"/>
            <a:ext cx="2232248" cy="1885395"/>
          </a:xfrm>
        </p:spPr>
      </p:pic>
      <p:sp>
        <p:nvSpPr>
          <p:cNvPr id="8" name="TextovéPole 7"/>
          <p:cNvSpPr txBox="1"/>
          <p:nvPr/>
        </p:nvSpPr>
        <p:spPr>
          <a:xfrm>
            <a:off x="323528" y="4221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  <a:cs typeface="Arial" pitchFamily="34" charset="0"/>
              </a:rPr>
              <a:t>Vsetín</a:t>
            </a:r>
            <a:endParaRPr lang="cs-CZ" dirty="0">
              <a:latin typeface="+mj-lt"/>
              <a:cs typeface="Arial" pitchFamily="34" charset="0"/>
            </a:endParaRPr>
          </a:p>
        </p:txBody>
      </p:sp>
      <p:pic>
        <p:nvPicPr>
          <p:cNvPr id="10" name="Obrázek 9" descr="9252506_logo-vfu.png"/>
          <p:cNvPicPr>
            <a:picLocks noChangeAspect="1"/>
          </p:cNvPicPr>
          <p:nvPr/>
        </p:nvPicPr>
        <p:blipFill>
          <a:blip r:embed="rId4" cstate="print"/>
          <a:srcRect l="15815" r="15652"/>
          <a:stretch>
            <a:fillRect/>
          </a:stretch>
        </p:blipFill>
        <p:spPr>
          <a:xfrm>
            <a:off x="4499992" y="5472608"/>
            <a:ext cx="1467309" cy="1340768"/>
          </a:xfrm>
          <a:prstGeom prst="rect">
            <a:avLst/>
          </a:prstGeom>
        </p:spPr>
      </p:pic>
      <p:pic>
        <p:nvPicPr>
          <p:cNvPr id="11" name="Obrázek 10" descr="Masaryk-Univers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3356992"/>
            <a:ext cx="1296144" cy="1296144"/>
          </a:xfrm>
          <a:prstGeom prst="rect">
            <a:avLst/>
          </a:prstGeom>
        </p:spPr>
      </p:pic>
      <p:pic>
        <p:nvPicPr>
          <p:cNvPr id="9" name="Obrázek 8" descr="Brno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725143"/>
            <a:ext cx="2880320" cy="1912712"/>
          </a:xfrm>
          <a:prstGeom prst="rect">
            <a:avLst/>
          </a:prstGeom>
        </p:spPr>
      </p:pic>
      <p:pic>
        <p:nvPicPr>
          <p:cNvPr id="12" name="Obrázek 11" descr="KingsCollegeChapelWe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0" y="980728"/>
            <a:ext cx="2979237" cy="2232248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1403648" y="1052736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  <a:cs typeface="Arial" pitchFamily="34" charset="0"/>
              </a:rPr>
              <a:t>Cambridge</a:t>
            </a:r>
            <a:endParaRPr lang="cs-CZ" dirty="0">
              <a:latin typeface="+mj-lt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012160" y="47971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  <a:cs typeface="Arial" pitchFamily="34" charset="0"/>
              </a:rPr>
              <a:t>Brno</a:t>
            </a:r>
            <a:endParaRPr lang="cs-CZ" dirty="0">
              <a:latin typeface="+mj-lt"/>
              <a:cs typeface="Arial" pitchFamily="34" charset="0"/>
            </a:endParaRPr>
          </a:p>
        </p:txBody>
      </p:sp>
      <p:pic>
        <p:nvPicPr>
          <p:cNvPr id="13" name="Obrázek 12" descr="Brno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060848"/>
            <a:ext cx="1687528" cy="1120624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876256" y="2060848"/>
            <a:ext cx="147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  <a:cs typeface="Arial" pitchFamily="34" charset="0"/>
              </a:rPr>
              <a:t>Brno</a:t>
            </a:r>
            <a:endParaRPr lang="cs-CZ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0264"/>
            <a:ext cx="7467600" cy="1143000"/>
          </a:xfrm>
        </p:spPr>
        <p:txBody>
          <a:bodyPr/>
          <a:lstStyle/>
          <a:p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academic</a:t>
            </a:r>
            <a:r>
              <a:rPr lang="cs-CZ" dirty="0" smtClean="0"/>
              <a:t> profile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196752"/>
            <a:ext cx="19287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TEACHING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7982134" y="5589240"/>
            <a:ext cx="72008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388808" y="1196752"/>
            <a:ext cx="197201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RESEARCH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09088" y="1196752"/>
            <a:ext cx="254909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ENGAGEMENT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539552" y="17008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/>
              <a:t>Effective</a:t>
            </a:r>
            <a:r>
              <a:rPr lang="cs-CZ" dirty="0"/>
              <a:t> </a:t>
            </a:r>
            <a:r>
              <a:rPr lang="cs-CZ" dirty="0" err="1"/>
              <a:t>teacher</a:t>
            </a:r>
            <a:endParaRPr lang="cs-CZ" dirty="0"/>
          </a:p>
          <a:p>
            <a:r>
              <a:rPr lang="cs-CZ" dirty="0" err="1" smtClean="0"/>
              <a:t>Knowledgeable</a:t>
            </a:r>
            <a:r>
              <a:rPr lang="cs-CZ" dirty="0" smtClean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and</a:t>
            </a:r>
            <a:endParaRPr lang="cs-CZ" dirty="0"/>
          </a:p>
          <a:p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principles</a:t>
            </a:r>
            <a:endParaRPr lang="cs-CZ" dirty="0"/>
          </a:p>
          <a:p>
            <a:r>
              <a:rPr lang="cs-CZ" dirty="0" err="1"/>
              <a:t>lyblis</a:t>
            </a:r>
            <a:r>
              <a:rPr lang="cs-CZ" dirty="0"/>
              <a:t> |.r abo </a:t>
            </a:r>
            <a:r>
              <a:rPr lang="cs-CZ" dirty="0" err="1"/>
              <a:t>gt.telchin</a:t>
            </a:r>
            <a:r>
              <a:rPr lang="cs-CZ" dirty="0"/>
              <a:t> g </a:t>
            </a:r>
            <a:r>
              <a:rPr lang="cs-CZ" dirty="0" err="1"/>
              <a:t>inn</a:t>
            </a:r>
            <a:r>
              <a:rPr lang="cs-CZ" dirty="0"/>
              <a:t> </a:t>
            </a:r>
            <a:r>
              <a:rPr lang="cs-CZ" dirty="0" err="1"/>
              <a:t>gyati</a:t>
            </a:r>
            <a:r>
              <a:rPr lang="cs-CZ" dirty="0"/>
              <a:t> o</a:t>
            </a:r>
          </a:p>
          <a:p>
            <a:r>
              <a:rPr lang="cs-CZ" dirty="0" err="1"/>
              <a:t>Leatt</a:t>
            </a:r>
            <a:r>
              <a:rPr lang="cs-CZ" dirty="0"/>
              <a:t> -</a:t>
            </a:r>
            <a:r>
              <a:rPr lang="cs-CZ" dirty="0" err="1"/>
              <a:t>ns</a:t>
            </a:r>
            <a:r>
              <a:rPr lang="cs-CZ" dirty="0"/>
              <a:t> </a:t>
            </a:r>
            <a:r>
              <a:rPr lang="cs-CZ" dirty="0" err="1"/>
              <a:t>birava</a:t>
            </a:r>
            <a:r>
              <a:rPr lang="cs-CZ" dirty="0"/>
              <a:t>*i:y </a:t>
            </a:r>
            <a:r>
              <a:rPr lang="cs-CZ" dirty="0" err="1"/>
              <a:t>roti</a:t>
            </a:r>
            <a:r>
              <a:rPr lang="cs-CZ" dirty="0"/>
              <a:t>;, </a:t>
            </a:r>
            <a:r>
              <a:rPr lang="cs-CZ" dirty="0" err="1"/>
              <a:t>in</a:t>
            </a:r>
            <a:r>
              <a:rPr lang="cs-CZ" dirty="0"/>
              <a:t>€</a:t>
            </a:r>
            <a:r>
              <a:rPr lang="cs-CZ" dirty="0" err="1"/>
              <a:t>duee</a:t>
            </a:r>
            <a:r>
              <a:rPr lang="cs-CZ" dirty="0"/>
              <a:t>@</a:t>
            </a:r>
            <a:r>
              <a:rPr lang="cs-CZ" dirty="0" err="1"/>
              <a:t>di</a:t>
            </a:r>
            <a:r>
              <a:rPr lang="cs-CZ" dirty="0"/>
              <a:t>, '.</a:t>
            </a:r>
          </a:p>
          <a:p>
            <a:r>
              <a:rPr lang="cs-CZ" dirty="0" err="1"/>
              <a:t>innovation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enhancement</a:t>
            </a:r>
            <a:endParaRPr lang="cs-CZ" dirty="0"/>
          </a:p>
          <a:p>
            <a:r>
              <a:rPr lang="cs-CZ" dirty="0" err="1"/>
              <a:t>Discipline</a:t>
            </a:r>
            <a:r>
              <a:rPr lang="cs-CZ" dirty="0"/>
              <a:t> expert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guides</a:t>
            </a:r>
            <a:r>
              <a:rPr lang="cs-CZ" dirty="0"/>
              <a:t> </a:t>
            </a:r>
            <a:r>
              <a:rPr lang="cs-CZ" dirty="0" err="1"/>
              <a:t>new</a:t>
            </a:r>
            <a:endParaRPr lang="cs-CZ" dirty="0"/>
          </a:p>
          <a:p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paths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652120" y="3717032"/>
            <a:ext cx="20882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09184" y="1628800"/>
            <a:ext cx="8064896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93274" y="6385096"/>
            <a:ext cx="8211174" cy="21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1700808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en-US" sz="2000" dirty="0" smtClean="0"/>
              <a:t>Quality </a:t>
            </a:r>
            <a:r>
              <a:rPr lang="en-US" sz="2000" dirty="0"/>
              <a:t>publications </a:t>
            </a:r>
            <a:r>
              <a:rPr lang="en-US" sz="2000" dirty="0" smtClean="0"/>
              <a:t>an</a:t>
            </a:r>
            <a:r>
              <a:rPr lang="cs-CZ" sz="2000" dirty="0" smtClean="0"/>
              <a:t>d </a:t>
            </a:r>
            <a:r>
              <a:rPr lang="en-US" sz="2000" dirty="0" smtClean="0"/>
              <a:t>sufficient</a:t>
            </a:r>
            <a:r>
              <a:rPr lang="cs-CZ" sz="2000" dirty="0" smtClean="0"/>
              <a:t> </a:t>
            </a:r>
            <a:r>
              <a:rPr lang="cs-CZ" sz="2000" dirty="0" err="1" smtClean="0"/>
              <a:t>quantity</a:t>
            </a:r>
            <a:r>
              <a:rPr lang="cs-CZ" sz="2000" dirty="0" smtClean="0"/>
              <a:t>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 smtClean="0"/>
              <a:t>regularity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Collaborations</a:t>
            </a:r>
            <a:endParaRPr lang="cs-CZ" sz="2000" dirty="0" smtClean="0"/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smtClean="0"/>
              <a:t>Grant </a:t>
            </a:r>
            <a:r>
              <a:rPr lang="cs-CZ" sz="2000" dirty="0" err="1" smtClean="0"/>
              <a:t>funding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smtClean="0"/>
              <a:t>Track </a:t>
            </a:r>
            <a:r>
              <a:rPr lang="cs-CZ" sz="2000" dirty="0" err="1"/>
              <a:t>record</a:t>
            </a:r>
            <a:r>
              <a:rPr lang="cs-CZ" sz="2000" dirty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quality</a:t>
            </a:r>
            <a:r>
              <a:rPr lang="cs-CZ" sz="2000" dirty="0" smtClean="0"/>
              <a:t> </a:t>
            </a:r>
            <a:r>
              <a:rPr lang="cs-CZ" sz="2000" dirty="0" err="1" smtClean="0"/>
              <a:t>conference</a:t>
            </a:r>
            <a:r>
              <a:rPr lang="cs-CZ" sz="2000" dirty="0" smtClean="0"/>
              <a:t> </a:t>
            </a:r>
            <a:r>
              <a:rPr lang="cs-CZ" sz="2000" dirty="0" err="1" smtClean="0"/>
              <a:t>presentations</a:t>
            </a:r>
            <a:endParaRPr lang="cs-CZ" sz="2000" dirty="0" smtClean="0"/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err="1" smtClean="0"/>
              <a:t>Industry</a:t>
            </a:r>
            <a:r>
              <a:rPr lang="cs-CZ" sz="2000" dirty="0" smtClean="0"/>
              <a:t> </a:t>
            </a:r>
            <a:r>
              <a:rPr lang="cs-CZ" sz="2000" dirty="0" err="1" smtClean="0"/>
              <a:t>connections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err="1" smtClean="0"/>
              <a:t>Supervising</a:t>
            </a:r>
            <a:r>
              <a:rPr lang="cs-CZ" sz="2000" dirty="0" smtClean="0"/>
              <a:t> </a:t>
            </a:r>
            <a:r>
              <a:rPr lang="cs-CZ" sz="2000" dirty="0" err="1"/>
              <a:t>research</a:t>
            </a:r>
            <a:r>
              <a:rPr lang="cs-CZ" sz="2000" dirty="0"/>
              <a:t> </a:t>
            </a:r>
            <a:r>
              <a:rPr lang="cs-CZ" sz="2000" dirty="0" err="1" smtClean="0"/>
              <a:t>students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Patents</a:t>
            </a:r>
            <a:r>
              <a:rPr lang="cs-CZ" sz="2000" dirty="0"/>
              <a:t>, </a:t>
            </a:r>
            <a:r>
              <a:rPr lang="cs-CZ" sz="2000" dirty="0" err="1"/>
              <a:t>commercialised</a:t>
            </a:r>
            <a:r>
              <a:rPr lang="cs-CZ" sz="2000" dirty="0"/>
              <a:t> </a:t>
            </a:r>
            <a:r>
              <a:rPr lang="cs-CZ" sz="2000" dirty="0" err="1" smtClean="0"/>
              <a:t>research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err="1" smtClean="0"/>
              <a:t>Gaining</a:t>
            </a:r>
            <a:r>
              <a:rPr lang="cs-CZ" sz="2000" dirty="0" smtClean="0"/>
              <a:t> </a:t>
            </a:r>
            <a:r>
              <a:rPr lang="cs-CZ" sz="2000" dirty="0" err="1"/>
              <a:t>research</a:t>
            </a:r>
            <a:r>
              <a:rPr lang="cs-CZ" sz="2000" dirty="0"/>
              <a:t> </a:t>
            </a:r>
            <a:r>
              <a:rPr lang="cs-CZ" sz="2000" dirty="0" err="1"/>
              <a:t>impact</a:t>
            </a:r>
            <a:r>
              <a:rPr lang="cs-CZ" sz="2000" dirty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recognition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0264"/>
            <a:ext cx="7467600" cy="1143000"/>
          </a:xfrm>
        </p:spPr>
        <p:txBody>
          <a:bodyPr/>
          <a:lstStyle/>
          <a:p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academic</a:t>
            </a:r>
            <a:r>
              <a:rPr lang="cs-CZ" dirty="0" smtClean="0"/>
              <a:t> profile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196752"/>
            <a:ext cx="192873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TEACHING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7982134" y="5589240"/>
            <a:ext cx="72008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388808" y="1196752"/>
            <a:ext cx="197201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RESEARCH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68144" y="1196752"/>
            <a:ext cx="25490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ENGAGEMENT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539552" y="17008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/>
              <a:t>Effective</a:t>
            </a:r>
            <a:r>
              <a:rPr lang="cs-CZ" dirty="0"/>
              <a:t> </a:t>
            </a:r>
            <a:r>
              <a:rPr lang="cs-CZ" dirty="0" err="1"/>
              <a:t>teacher</a:t>
            </a:r>
            <a:endParaRPr lang="cs-CZ" dirty="0"/>
          </a:p>
          <a:p>
            <a:r>
              <a:rPr lang="cs-CZ" dirty="0" err="1" smtClean="0"/>
              <a:t>Knowledgeable</a:t>
            </a:r>
            <a:r>
              <a:rPr lang="cs-CZ" dirty="0" smtClean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and</a:t>
            </a:r>
            <a:endParaRPr lang="cs-CZ" dirty="0"/>
          </a:p>
          <a:p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principles</a:t>
            </a:r>
            <a:endParaRPr lang="cs-CZ" dirty="0"/>
          </a:p>
          <a:p>
            <a:r>
              <a:rPr lang="cs-CZ" dirty="0" err="1"/>
              <a:t>lyblis</a:t>
            </a:r>
            <a:r>
              <a:rPr lang="cs-CZ" dirty="0"/>
              <a:t> |.r abo </a:t>
            </a:r>
            <a:r>
              <a:rPr lang="cs-CZ" dirty="0" err="1"/>
              <a:t>gt.telchin</a:t>
            </a:r>
            <a:r>
              <a:rPr lang="cs-CZ" dirty="0"/>
              <a:t> g </a:t>
            </a:r>
            <a:r>
              <a:rPr lang="cs-CZ" dirty="0" err="1"/>
              <a:t>inn</a:t>
            </a:r>
            <a:r>
              <a:rPr lang="cs-CZ" dirty="0"/>
              <a:t> </a:t>
            </a:r>
            <a:r>
              <a:rPr lang="cs-CZ" dirty="0" err="1"/>
              <a:t>gyati</a:t>
            </a:r>
            <a:r>
              <a:rPr lang="cs-CZ" dirty="0"/>
              <a:t> o</a:t>
            </a:r>
          </a:p>
          <a:p>
            <a:r>
              <a:rPr lang="cs-CZ" dirty="0" err="1"/>
              <a:t>Leatt</a:t>
            </a:r>
            <a:r>
              <a:rPr lang="cs-CZ" dirty="0"/>
              <a:t> -</a:t>
            </a:r>
            <a:r>
              <a:rPr lang="cs-CZ" dirty="0" err="1"/>
              <a:t>ns</a:t>
            </a:r>
            <a:r>
              <a:rPr lang="cs-CZ" dirty="0"/>
              <a:t> </a:t>
            </a:r>
            <a:r>
              <a:rPr lang="cs-CZ" dirty="0" err="1"/>
              <a:t>birava</a:t>
            </a:r>
            <a:r>
              <a:rPr lang="cs-CZ" dirty="0"/>
              <a:t>*i:y </a:t>
            </a:r>
            <a:r>
              <a:rPr lang="cs-CZ" dirty="0" err="1"/>
              <a:t>roti</a:t>
            </a:r>
            <a:r>
              <a:rPr lang="cs-CZ" dirty="0"/>
              <a:t>;, </a:t>
            </a:r>
            <a:r>
              <a:rPr lang="cs-CZ" dirty="0" err="1"/>
              <a:t>in</a:t>
            </a:r>
            <a:r>
              <a:rPr lang="cs-CZ" dirty="0"/>
              <a:t>€</a:t>
            </a:r>
            <a:r>
              <a:rPr lang="cs-CZ" dirty="0" err="1"/>
              <a:t>duee</a:t>
            </a:r>
            <a:r>
              <a:rPr lang="cs-CZ" dirty="0"/>
              <a:t>@</a:t>
            </a:r>
            <a:r>
              <a:rPr lang="cs-CZ" dirty="0" err="1"/>
              <a:t>di</a:t>
            </a:r>
            <a:r>
              <a:rPr lang="cs-CZ" dirty="0"/>
              <a:t>, '.</a:t>
            </a:r>
          </a:p>
          <a:p>
            <a:r>
              <a:rPr lang="cs-CZ" dirty="0" err="1"/>
              <a:t>innovation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enhancement</a:t>
            </a:r>
            <a:endParaRPr lang="cs-CZ" dirty="0"/>
          </a:p>
          <a:p>
            <a:r>
              <a:rPr lang="cs-CZ" dirty="0" err="1"/>
              <a:t>Discipline</a:t>
            </a:r>
            <a:r>
              <a:rPr lang="cs-CZ" dirty="0"/>
              <a:t> expert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guides</a:t>
            </a:r>
            <a:r>
              <a:rPr lang="cs-CZ" dirty="0"/>
              <a:t> </a:t>
            </a:r>
            <a:r>
              <a:rPr lang="cs-CZ" dirty="0" err="1"/>
              <a:t>new</a:t>
            </a:r>
            <a:endParaRPr lang="cs-CZ" dirty="0"/>
          </a:p>
          <a:p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paths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652120" y="3717032"/>
            <a:ext cx="20882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09184" y="1628800"/>
            <a:ext cx="8064896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23528" y="6165304"/>
            <a:ext cx="8270287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132856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cs-CZ" sz="2000" dirty="0" err="1" smtClean="0"/>
              <a:t>Effective</a:t>
            </a:r>
            <a:r>
              <a:rPr lang="cs-CZ" sz="2000" dirty="0" smtClean="0"/>
              <a:t> </a:t>
            </a:r>
            <a:r>
              <a:rPr lang="cs-CZ" sz="2000" dirty="0" err="1" smtClean="0"/>
              <a:t>teacher</a:t>
            </a:r>
            <a:endParaRPr lang="cs-CZ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cs-CZ" sz="2000" dirty="0" err="1" smtClean="0"/>
              <a:t>Knowledgeable</a:t>
            </a:r>
            <a:r>
              <a:rPr lang="cs-CZ" sz="2000" dirty="0" smtClean="0"/>
              <a:t> </a:t>
            </a:r>
            <a:r>
              <a:rPr lang="cs-CZ" sz="2000" dirty="0" err="1"/>
              <a:t>about</a:t>
            </a:r>
            <a:r>
              <a:rPr lang="cs-CZ" sz="2000" dirty="0"/>
              <a:t> </a:t>
            </a:r>
            <a:r>
              <a:rPr lang="cs-CZ" sz="2000" dirty="0" err="1"/>
              <a:t>teaching</a:t>
            </a:r>
            <a:r>
              <a:rPr lang="cs-CZ" sz="2000" dirty="0"/>
              <a:t> </a:t>
            </a:r>
            <a:r>
              <a:rPr lang="cs-CZ" sz="2000" dirty="0" err="1" smtClean="0"/>
              <a:t>and</a:t>
            </a:r>
            <a:r>
              <a:rPr lang="en-US" sz="2000" dirty="0" smtClean="0"/>
              <a:t> </a:t>
            </a:r>
            <a:r>
              <a:rPr lang="cs-CZ" sz="2000" dirty="0" err="1" smtClean="0"/>
              <a:t>learning</a:t>
            </a:r>
            <a:r>
              <a:rPr lang="cs-CZ" sz="2000" dirty="0" smtClean="0"/>
              <a:t> </a:t>
            </a:r>
            <a:r>
              <a:rPr lang="cs-CZ" sz="2000" dirty="0" err="1"/>
              <a:t>theory</a:t>
            </a:r>
            <a:r>
              <a:rPr lang="cs-CZ" sz="2000" dirty="0"/>
              <a:t>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 smtClean="0"/>
              <a:t>principles</a:t>
            </a:r>
            <a:endParaRPr lang="cs-CZ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en-US" sz="2000" dirty="0" smtClean="0"/>
              <a:t>Publish about teaching innovations</a:t>
            </a:r>
            <a:endParaRPr lang="cs-CZ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en-US" sz="2000" dirty="0" smtClean="0"/>
              <a:t>Lead or </a:t>
            </a:r>
            <a:r>
              <a:rPr lang="en-US" sz="2000" dirty="0" err="1" smtClean="0"/>
              <a:t>pla</a:t>
            </a:r>
            <a:r>
              <a:rPr lang="cs-CZ" sz="2000" dirty="0" smtClean="0"/>
              <a:t>y</a:t>
            </a:r>
            <a:r>
              <a:rPr lang="en-US" sz="2000" dirty="0" smtClean="0"/>
              <a:t> a </a:t>
            </a:r>
            <a:r>
              <a:rPr lang="en-US" sz="2000" dirty="0" err="1" smtClean="0"/>
              <a:t>ke</a:t>
            </a:r>
            <a:r>
              <a:rPr lang="cs-CZ" sz="2000" dirty="0" smtClean="0"/>
              <a:t>y</a:t>
            </a:r>
            <a:r>
              <a:rPr lang="en-US" sz="2000" dirty="0" smtClean="0"/>
              <a:t> role in </a:t>
            </a:r>
            <a:r>
              <a:rPr lang="cs-CZ" sz="2000" dirty="0" err="1" smtClean="0"/>
              <a:t>educational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innovation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enhancement</a:t>
            </a:r>
            <a:endParaRPr lang="cs-CZ" sz="2000" dirty="0" smtClean="0"/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err="1" smtClean="0"/>
              <a:t>Discipline</a:t>
            </a:r>
            <a:r>
              <a:rPr lang="cs-CZ" sz="2000" dirty="0" smtClean="0"/>
              <a:t> </a:t>
            </a:r>
            <a:r>
              <a:rPr lang="cs-CZ" sz="2000" dirty="0"/>
              <a:t>expert </a:t>
            </a:r>
            <a:r>
              <a:rPr lang="cs-CZ" sz="2000" dirty="0" err="1"/>
              <a:t>who</a:t>
            </a:r>
            <a:r>
              <a:rPr lang="cs-CZ" sz="2000" dirty="0"/>
              <a:t> </a:t>
            </a:r>
            <a:r>
              <a:rPr lang="cs-CZ" sz="2000" dirty="0" err="1"/>
              <a:t>guides</a:t>
            </a:r>
            <a:r>
              <a:rPr lang="cs-CZ" sz="2000" dirty="0"/>
              <a:t>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educational</a:t>
            </a:r>
            <a:r>
              <a:rPr lang="cs-CZ" sz="2000" dirty="0" smtClean="0"/>
              <a:t> </a:t>
            </a:r>
            <a:r>
              <a:rPr lang="cs-CZ" sz="2000" dirty="0" err="1"/>
              <a:t>paths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162272"/>
            <a:ext cx="7467600" cy="1143000"/>
          </a:xfrm>
        </p:spPr>
        <p:txBody>
          <a:bodyPr/>
          <a:lstStyle/>
          <a:p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Academic</a:t>
            </a:r>
            <a:r>
              <a:rPr lang="cs-CZ" dirty="0" smtClean="0"/>
              <a:t> Profile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196752"/>
            <a:ext cx="192873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TEACHING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7982134" y="5589240"/>
            <a:ext cx="72008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388808" y="1196752"/>
            <a:ext cx="197201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RESEARCH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09088" y="1196752"/>
            <a:ext cx="254909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ENGAGEMENT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539552" y="17008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/>
              <a:t>Effective</a:t>
            </a:r>
            <a:r>
              <a:rPr lang="cs-CZ" dirty="0"/>
              <a:t> </a:t>
            </a:r>
            <a:r>
              <a:rPr lang="cs-CZ" dirty="0" err="1"/>
              <a:t>teacher</a:t>
            </a:r>
            <a:endParaRPr lang="cs-CZ" dirty="0"/>
          </a:p>
          <a:p>
            <a:r>
              <a:rPr lang="cs-CZ" dirty="0" err="1" smtClean="0"/>
              <a:t>Knowledgeable</a:t>
            </a:r>
            <a:r>
              <a:rPr lang="cs-CZ" dirty="0" smtClean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and</a:t>
            </a:r>
            <a:endParaRPr lang="cs-CZ" dirty="0"/>
          </a:p>
          <a:p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principles</a:t>
            </a:r>
            <a:endParaRPr lang="cs-CZ" dirty="0"/>
          </a:p>
          <a:p>
            <a:r>
              <a:rPr lang="cs-CZ" dirty="0" err="1"/>
              <a:t>lyblis</a:t>
            </a:r>
            <a:r>
              <a:rPr lang="cs-CZ" dirty="0"/>
              <a:t> |.r abo </a:t>
            </a:r>
            <a:r>
              <a:rPr lang="cs-CZ" dirty="0" err="1"/>
              <a:t>gt.telchin</a:t>
            </a:r>
            <a:r>
              <a:rPr lang="cs-CZ" dirty="0"/>
              <a:t> g </a:t>
            </a:r>
            <a:r>
              <a:rPr lang="cs-CZ" dirty="0" err="1"/>
              <a:t>inn</a:t>
            </a:r>
            <a:r>
              <a:rPr lang="cs-CZ" dirty="0"/>
              <a:t> </a:t>
            </a:r>
            <a:r>
              <a:rPr lang="cs-CZ" dirty="0" err="1"/>
              <a:t>gyati</a:t>
            </a:r>
            <a:r>
              <a:rPr lang="cs-CZ" dirty="0"/>
              <a:t> o</a:t>
            </a:r>
          </a:p>
          <a:p>
            <a:r>
              <a:rPr lang="cs-CZ" dirty="0" err="1"/>
              <a:t>Leatt</a:t>
            </a:r>
            <a:r>
              <a:rPr lang="cs-CZ" dirty="0"/>
              <a:t> -</a:t>
            </a:r>
            <a:r>
              <a:rPr lang="cs-CZ" dirty="0" err="1"/>
              <a:t>ns</a:t>
            </a:r>
            <a:r>
              <a:rPr lang="cs-CZ" dirty="0"/>
              <a:t> </a:t>
            </a:r>
            <a:r>
              <a:rPr lang="cs-CZ" dirty="0" err="1"/>
              <a:t>birava</a:t>
            </a:r>
            <a:r>
              <a:rPr lang="cs-CZ" dirty="0"/>
              <a:t>*i:y </a:t>
            </a:r>
            <a:r>
              <a:rPr lang="cs-CZ" dirty="0" err="1"/>
              <a:t>roti</a:t>
            </a:r>
            <a:r>
              <a:rPr lang="cs-CZ" dirty="0"/>
              <a:t>;, </a:t>
            </a:r>
            <a:r>
              <a:rPr lang="cs-CZ" dirty="0" err="1"/>
              <a:t>in</a:t>
            </a:r>
            <a:r>
              <a:rPr lang="cs-CZ" dirty="0"/>
              <a:t>€</a:t>
            </a:r>
            <a:r>
              <a:rPr lang="cs-CZ" dirty="0" err="1"/>
              <a:t>duee</a:t>
            </a:r>
            <a:r>
              <a:rPr lang="cs-CZ" dirty="0"/>
              <a:t>@</a:t>
            </a:r>
            <a:r>
              <a:rPr lang="cs-CZ" dirty="0" err="1"/>
              <a:t>di</a:t>
            </a:r>
            <a:r>
              <a:rPr lang="cs-CZ" dirty="0"/>
              <a:t>, '.</a:t>
            </a:r>
          </a:p>
          <a:p>
            <a:r>
              <a:rPr lang="cs-CZ" dirty="0" err="1"/>
              <a:t>innovation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enhancement</a:t>
            </a:r>
            <a:endParaRPr lang="cs-CZ" dirty="0"/>
          </a:p>
          <a:p>
            <a:r>
              <a:rPr lang="cs-CZ" dirty="0" err="1"/>
              <a:t>Discipline</a:t>
            </a:r>
            <a:r>
              <a:rPr lang="cs-CZ" dirty="0"/>
              <a:t> expert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guides</a:t>
            </a:r>
            <a:r>
              <a:rPr lang="cs-CZ" dirty="0"/>
              <a:t> </a:t>
            </a:r>
            <a:r>
              <a:rPr lang="cs-CZ" dirty="0" err="1"/>
              <a:t>new</a:t>
            </a:r>
            <a:endParaRPr lang="cs-CZ" dirty="0"/>
          </a:p>
          <a:p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paths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652120" y="3717032"/>
            <a:ext cx="20882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09184" y="1628800"/>
            <a:ext cx="8064896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416802" y="6453336"/>
            <a:ext cx="804363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04056" y="1700808"/>
            <a:ext cx="9324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2000" dirty="0" err="1" smtClean="0"/>
              <a:t>Participate</a:t>
            </a:r>
            <a:r>
              <a:rPr lang="cs-CZ" sz="2000" dirty="0" smtClean="0"/>
              <a:t> </a:t>
            </a:r>
            <a:r>
              <a:rPr lang="cs-CZ" sz="2000" dirty="0"/>
              <a:t>in </a:t>
            </a:r>
            <a:r>
              <a:rPr lang="cs-CZ" sz="2000" dirty="0" smtClean="0"/>
              <a:t>university </a:t>
            </a:r>
            <a:r>
              <a:rPr lang="cs-CZ" sz="2000" dirty="0" err="1" smtClean="0"/>
              <a:t>committees</a:t>
            </a:r>
            <a:endParaRPr lang="cs-CZ" sz="2000" dirty="0" smtClean="0"/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en-US" sz="2000" dirty="0" smtClean="0"/>
              <a:t>Provide </a:t>
            </a:r>
            <a:r>
              <a:rPr lang="en-US" sz="2000" dirty="0"/>
              <a:t>workshops / seminars on </a:t>
            </a:r>
            <a:r>
              <a:rPr lang="en-US" sz="2000" dirty="0" smtClean="0"/>
              <a:t>area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expertise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err="1" smtClean="0"/>
              <a:t>Conference</a:t>
            </a:r>
            <a:r>
              <a:rPr lang="cs-CZ" sz="2000" dirty="0" smtClean="0"/>
              <a:t> </a:t>
            </a:r>
            <a:r>
              <a:rPr lang="cs-CZ" sz="2000" dirty="0"/>
              <a:t>/</a:t>
            </a:r>
            <a:r>
              <a:rPr lang="cs-CZ" sz="2000" dirty="0" err="1" smtClean="0"/>
              <a:t>Eventsupport</a:t>
            </a:r>
            <a:r>
              <a:rPr lang="cs-CZ" sz="2000" dirty="0" smtClean="0"/>
              <a:t> / </a:t>
            </a:r>
            <a:r>
              <a:rPr lang="cs-CZ" sz="2000" dirty="0" err="1" smtClean="0"/>
              <a:t>Coordination</a:t>
            </a:r>
            <a:endParaRPr lang="cs-CZ" sz="2000" dirty="0" smtClean="0"/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err="1" smtClean="0"/>
              <a:t>Manage</a:t>
            </a:r>
            <a:r>
              <a:rPr lang="cs-CZ" sz="2000" dirty="0" smtClean="0"/>
              <a:t> </a:t>
            </a:r>
            <a:r>
              <a:rPr lang="cs-CZ" sz="2000" dirty="0" err="1"/>
              <a:t>projects</a:t>
            </a:r>
            <a:r>
              <a:rPr lang="cs-CZ" sz="2000" dirty="0"/>
              <a:t>, </a:t>
            </a:r>
            <a:r>
              <a:rPr lang="cs-CZ" sz="2000" dirty="0" err="1"/>
              <a:t>programs</a:t>
            </a:r>
            <a:r>
              <a:rPr lang="cs-CZ" sz="2000" dirty="0"/>
              <a:t>, </a:t>
            </a:r>
            <a:r>
              <a:rPr lang="cs-CZ" sz="2000" dirty="0" err="1" smtClean="0"/>
              <a:t>initiatives</a:t>
            </a:r>
            <a:endParaRPr lang="cs-CZ" sz="2000" dirty="0" smtClean="0"/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en-US" sz="2000" dirty="0" smtClean="0"/>
              <a:t>Participate </a:t>
            </a:r>
            <a:r>
              <a:rPr lang="en-US" sz="2000" dirty="0"/>
              <a:t>in projects </a:t>
            </a:r>
            <a:r>
              <a:rPr lang="cs-CZ" sz="2000" dirty="0" smtClean="0"/>
              <a:t>o</a:t>
            </a:r>
            <a:r>
              <a:rPr lang="en-US" sz="2000" dirty="0" smtClean="0"/>
              <a:t>f</a:t>
            </a:r>
            <a:r>
              <a:rPr lang="cs-CZ" sz="2000" dirty="0" smtClean="0"/>
              <a:t> </a:t>
            </a:r>
            <a:r>
              <a:rPr lang="en-US" sz="2000" dirty="0" smtClean="0"/>
              <a:t>team activities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en-US" sz="2000" dirty="0" smtClean="0"/>
              <a:t>Contribute </a:t>
            </a:r>
            <a:r>
              <a:rPr lang="en-US" sz="2000" dirty="0"/>
              <a:t>as a reviewer for academic </a:t>
            </a:r>
            <a:r>
              <a:rPr lang="en-US" sz="2000" dirty="0" smtClean="0"/>
              <a:t>journals</a:t>
            </a:r>
            <a:endParaRPr lang="cs-CZ" sz="2000" dirty="0" smtClean="0"/>
          </a:p>
          <a:p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en-US" sz="2000" dirty="0" smtClean="0"/>
              <a:t>Adviser </a:t>
            </a:r>
            <a:r>
              <a:rPr lang="en-US" sz="2000" dirty="0"/>
              <a:t>to government / </a:t>
            </a:r>
            <a:r>
              <a:rPr lang="en-US" sz="2000" dirty="0" smtClean="0"/>
              <a:t>industry;  Board membership</a:t>
            </a:r>
            <a:endParaRPr lang="cs-CZ" sz="2000" dirty="0" smtClean="0"/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smtClean="0"/>
              <a:t>Public </a:t>
            </a:r>
            <a:r>
              <a:rPr lang="cs-CZ" sz="2000" dirty="0" err="1" smtClean="0"/>
              <a:t>speaker</a:t>
            </a:r>
            <a:r>
              <a:rPr lang="cs-CZ" sz="2000" dirty="0" smtClean="0"/>
              <a:t> /</a:t>
            </a:r>
            <a:r>
              <a:rPr lang="cs-CZ" sz="2000" dirty="0" err="1" smtClean="0"/>
              <a:t>Commentator</a:t>
            </a:r>
            <a:r>
              <a:rPr lang="cs-CZ" sz="2000" dirty="0" smtClean="0"/>
              <a:t>/ </a:t>
            </a:r>
            <a:r>
              <a:rPr lang="cs-CZ" sz="2000" dirty="0" err="1" smtClean="0"/>
              <a:t>Active</a:t>
            </a:r>
            <a:r>
              <a:rPr lang="cs-CZ" sz="2000" dirty="0" smtClean="0"/>
              <a:t> </a:t>
            </a:r>
            <a:r>
              <a:rPr lang="cs-CZ" sz="2000" dirty="0" err="1"/>
              <a:t>social</a:t>
            </a:r>
            <a:r>
              <a:rPr lang="cs-CZ" sz="2000" dirty="0"/>
              <a:t> media </a:t>
            </a:r>
            <a:r>
              <a:rPr lang="cs-CZ" sz="2000" dirty="0" smtClean="0"/>
              <a:t>presence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7467600" cy="1143000"/>
          </a:xfrm>
        </p:spPr>
        <p:txBody>
          <a:bodyPr/>
          <a:lstStyle/>
          <a:p>
            <a:r>
              <a:rPr lang="cs-CZ" dirty="0" err="1" smtClean="0"/>
              <a:t>Career</a:t>
            </a:r>
            <a:r>
              <a:rPr lang="cs-CZ" dirty="0" smtClean="0"/>
              <a:t> „T“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552" y="1268760"/>
            <a:ext cx="7992888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BREADTH</a:t>
            </a:r>
            <a:endParaRPr lang="cs-CZ" sz="3200" b="1" dirty="0"/>
          </a:p>
        </p:txBody>
      </p:sp>
      <p:sp>
        <p:nvSpPr>
          <p:cNvPr id="5" name="Obdélník 4"/>
          <p:cNvSpPr/>
          <p:nvPr/>
        </p:nvSpPr>
        <p:spPr>
          <a:xfrm>
            <a:off x="8054142" y="5661248"/>
            <a:ext cx="6480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563888" y="2348880"/>
            <a:ext cx="1944216" cy="38884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DEPTH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2564904"/>
            <a:ext cx="29523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i="1" u="sng" dirty="0" err="1" smtClean="0"/>
              <a:t>Breadth</a:t>
            </a:r>
            <a:endParaRPr lang="cs-CZ" b="1" i="1" u="sng" dirty="0" smtClean="0"/>
          </a:p>
          <a:p>
            <a:pPr algn="just"/>
            <a:r>
              <a:rPr lang="cs-CZ" i="1" dirty="0" err="1" smtClean="0"/>
              <a:t>Have</a:t>
            </a:r>
            <a:r>
              <a:rPr lang="cs-CZ" i="1" dirty="0" smtClean="0"/>
              <a:t> </a:t>
            </a:r>
            <a:r>
              <a:rPr lang="cs-CZ" i="1" dirty="0" err="1" smtClean="0"/>
              <a:t>you</a:t>
            </a:r>
            <a:r>
              <a:rPr lang="cs-CZ" i="1" dirty="0" smtClean="0"/>
              <a:t> </a:t>
            </a:r>
            <a:r>
              <a:rPr lang="cs-CZ" i="1" dirty="0" err="1" smtClean="0"/>
              <a:t>applied</a:t>
            </a:r>
            <a:r>
              <a:rPr lang="cs-CZ" i="1" dirty="0" smtClean="0"/>
              <a:t> </a:t>
            </a:r>
            <a:r>
              <a:rPr lang="cs-CZ" i="1" dirty="0" err="1" smtClean="0"/>
              <a:t>your</a:t>
            </a:r>
            <a:r>
              <a:rPr lang="cs-CZ" i="1" dirty="0" smtClean="0"/>
              <a:t> </a:t>
            </a:r>
            <a:r>
              <a:rPr lang="cs-CZ" i="1" dirty="0" err="1" smtClean="0"/>
              <a:t>skills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knowledge</a:t>
            </a:r>
            <a:r>
              <a:rPr lang="cs-CZ" i="1" dirty="0" smtClean="0"/>
              <a:t>? </a:t>
            </a:r>
            <a:r>
              <a:rPr lang="cs-CZ" i="1" dirty="0" err="1" smtClean="0"/>
              <a:t>How</a:t>
            </a:r>
            <a:r>
              <a:rPr lang="cs-CZ" i="1" dirty="0" smtClean="0"/>
              <a:t> many </a:t>
            </a:r>
            <a:r>
              <a:rPr lang="cs-CZ" i="1" dirty="0" err="1" smtClean="0"/>
              <a:t>roles</a:t>
            </a:r>
            <a:r>
              <a:rPr lang="cs-CZ" i="1" dirty="0" smtClean="0"/>
              <a:t> </a:t>
            </a:r>
            <a:r>
              <a:rPr lang="cs-CZ" i="1" dirty="0" err="1" smtClean="0"/>
              <a:t>have</a:t>
            </a:r>
            <a:r>
              <a:rPr lang="cs-CZ" i="1" dirty="0" smtClean="0"/>
              <a:t> </a:t>
            </a:r>
            <a:r>
              <a:rPr lang="cs-CZ" i="1" dirty="0" err="1" smtClean="0"/>
              <a:t>you</a:t>
            </a:r>
            <a:r>
              <a:rPr lang="cs-CZ" i="1" dirty="0" smtClean="0"/>
              <a:t> </a:t>
            </a:r>
            <a:r>
              <a:rPr lang="cs-CZ" i="1" dirty="0" err="1" smtClean="0"/>
              <a:t>filled</a:t>
            </a:r>
            <a:r>
              <a:rPr lang="cs-CZ" i="1" dirty="0" smtClean="0"/>
              <a:t>? Are these </a:t>
            </a:r>
            <a:r>
              <a:rPr lang="cs-CZ" i="1" dirty="0" err="1" smtClean="0"/>
              <a:t>roles</a:t>
            </a:r>
            <a:r>
              <a:rPr lang="cs-CZ" i="1" dirty="0" smtClean="0"/>
              <a:t> </a:t>
            </a:r>
            <a:r>
              <a:rPr lang="cs-CZ" i="1" dirty="0" err="1" smtClean="0"/>
              <a:t>varied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diverse? </a:t>
            </a:r>
            <a:r>
              <a:rPr lang="cs-CZ" i="1" dirty="0" err="1" smtClean="0"/>
              <a:t>What</a:t>
            </a:r>
            <a:r>
              <a:rPr lang="cs-CZ" i="1" dirty="0" smtClean="0"/>
              <a:t> are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key</a:t>
            </a:r>
            <a:r>
              <a:rPr lang="cs-CZ" i="1" dirty="0" smtClean="0"/>
              <a:t> </a:t>
            </a:r>
            <a:r>
              <a:rPr lang="cs-CZ" i="1" dirty="0" err="1" smtClean="0"/>
              <a:t>achievements</a:t>
            </a:r>
            <a:r>
              <a:rPr lang="cs-CZ" i="1" dirty="0" smtClean="0"/>
              <a:t> ? </a:t>
            </a:r>
            <a:r>
              <a:rPr lang="cs-CZ" i="1" dirty="0" err="1" smtClean="0"/>
              <a:t>Am</a:t>
            </a:r>
            <a:r>
              <a:rPr lang="cs-CZ" i="1" dirty="0" smtClean="0"/>
              <a:t> I </a:t>
            </a:r>
            <a:r>
              <a:rPr lang="cs-CZ" i="1" dirty="0" err="1" smtClean="0"/>
              <a:t>focused</a:t>
            </a:r>
            <a:r>
              <a:rPr lang="cs-CZ" i="1" dirty="0" smtClean="0"/>
              <a:t> on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right</a:t>
            </a:r>
            <a:r>
              <a:rPr lang="cs-CZ" i="1" dirty="0" smtClean="0"/>
              <a:t> </a:t>
            </a:r>
            <a:r>
              <a:rPr lang="cs-CZ" i="1" dirty="0" err="1" smtClean="0"/>
              <a:t>thing</a:t>
            </a:r>
            <a:r>
              <a:rPr lang="cs-CZ" i="1" dirty="0" smtClean="0"/>
              <a:t>? Are </a:t>
            </a:r>
            <a:r>
              <a:rPr lang="cs-CZ" i="1" dirty="0" err="1" smtClean="0"/>
              <a:t>they</a:t>
            </a:r>
            <a:r>
              <a:rPr lang="cs-CZ" i="1" dirty="0" smtClean="0"/>
              <a:t> </a:t>
            </a:r>
            <a:r>
              <a:rPr lang="cs-CZ" i="1" dirty="0" err="1" smtClean="0"/>
              <a:t>visible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others</a:t>
            </a:r>
            <a:r>
              <a:rPr lang="cs-CZ" i="1" dirty="0" smtClean="0"/>
              <a:t>?  </a:t>
            </a:r>
            <a:r>
              <a:rPr lang="cs-CZ" i="1" dirty="0" err="1" smtClean="0"/>
              <a:t>Am</a:t>
            </a:r>
            <a:r>
              <a:rPr lang="cs-CZ" i="1" dirty="0" smtClean="0"/>
              <a:t> I </a:t>
            </a:r>
            <a:r>
              <a:rPr lang="cs-CZ" i="1" dirty="0" err="1" smtClean="0"/>
              <a:t>balanced</a:t>
            </a:r>
            <a:r>
              <a:rPr lang="cs-CZ" i="1" dirty="0" smtClean="0"/>
              <a:t>? </a:t>
            </a:r>
            <a:r>
              <a:rPr lang="cs-CZ" i="1" dirty="0" err="1" smtClean="0"/>
              <a:t>Am</a:t>
            </a:r>
            <a:r>
              <a:rPr lang="cs-CZ" i="1" dirty="0" smtClean="0"/>
              <a:t> I </a:t>
            </a:r>
            <a:r>
              <a:rPr lang="cs-CZ" i="1" dirty="0" err="1" smtClean="0"/>
              <a:t>well</a:t>
            </a:r>
            <a:r>
              <a:rPr lang="cs-CZ" i="1" dirty="0" smtClean="0"/>
              <a:t> </a:t>
            </a:r>
            <a:r>
              <a:rPr lang="cs-CZ" i="1" dirty="0" err="1" smtClean="0"/>
              <a:t>positioned</a:t>
            </a:r>
            <a:r>
              <a:rPr lang="cs-CZ" i="1" dirty="0" smtClean="0"/>
              <a:t> to support my </a:t>
            </a:r>
            <a:r>
              <a:rPr lang="cs-CZ" i="1" dirty="0" err="1" smtClean="0"/>
              <a:t>future</a:t>
            </a:r>
            <a:r>
              <a:rPr lang="cs-CZ" i="1" dirty="0" smtClean="0"/>
              <a:t> </a:t>
            </a:r>
            <a:r>
              <a:rPr lang="cs-CZ" i="1" dirty="0" err="1" smtClean="0"/>
              <a:t>aspirations</a:t>
            </a:r>
            <a:r>
              <a:rPr lang="cs-CZ" i="1" dirty="0" smtClean="0"/>
              <a:t>?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80112" y="2532960"/>
            <a:ext cx="30243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i="1" u="sng" dirty="0" err="1" smtClean="0"/>
              <a:t>Depth</a:t>
            </a:r>
            <a:endParaRPr lang="cs-CZ" b="1" i="1" u="sng" dirty="0" smtClean="0"/>
          </a:p>
          <a:p>
            <a:pPr algn="just"/>
            <a:r>
              <a:rPr lang="cs-CZ" i="1" dirty="0" err="1" smtClean="0"/>
              <a:t>What</a:t>
            </a:r>
            <a:r>
              <a:rPr lang="cs-CZ" i="1" dirty="0" smtClean="0"/>
              <a:t> </a:t>
            </a:r>
            <a:r>
              <a:rPr lang="cs-CZ" i="1" dirty="0" err="1" smtClean="0"/>
              <a:t>skills</a:t>
            </a:r>
            <a:r>
              <a:rPr lang="cs-CZ" i="1" dirty="0" smtClean="0"/>
              <a:t>/expertise/ </a:t>
            </a:r>
            <a:r>
              <a:rPr lang="cs-CZ" i="1" dirty="0" err="1" smtClean="0"/>
              <a:t>knowledge</a:t>
            </a:r>
            <a:r>
              <a:rPr lang="cs-CZ" i="1" dirty="0" smtClean="0"/>
              <a:t> do </a:t>
            </a:r>
            <a:r>
              <a:rPr lang="cs-CZ" i="1" dirty="0" err="1" smtClean="0"/>
              <a:t>you</a:t>
            </a:r>
            <a:r>
              <a:rPr lang="cs-CZ" i="1" dirty="0" smtClean="0"/>
              <a:t> </a:t>
            </a:r>
            <a:r>
              <a:rPr lang="cs-CZ" i="1" dirty="0" err="1" smtClean="0"/>
              <a:t>possess</a:t>
            </a:r>
            <a:r>
              <a:rPr lang="cs-CZ" i="1" dirty="0" smtClean="0"/>
              <a:t>? </a:t>
            </a:r>
            <a:r>
              <a:rPr lang="cs-CZ" i="1" dirty="0" err="1" smtClean="0"/>
              <a:t>Am</a:t>
            </a:r>
            <a:r>
              <a:rPr lang="cs-CZ" i="1" dirty="0" smtClean="0"/>
              <a:t> I </a:t>
            </a:r>
            <a:r>
              <a:rPr lang="cs-CZ" i="1" dirty="0" err="1" smtClean="0"/>
              <a:t>future</a:t>
            </a:r>
            <a:r>
              <a:rPr lang="cs-CZ" i="1" dirty="0" smtClean="0"/>
              <a:t> </a:t>
            </a:r>
            <a:r>
              <a:rPr lang="cs-CZ" i="1" dirty="0" err="1" smtClean="0"/>
              <a:t>proofed</a:t>
            </a:r>
            <a:r>
              <a:rPr lang="cs-CZ" i="1" dirty="0" smtClean="0"/>
              <a:t>?</a:t>
            </a:r>
          </a:p>
          <a:p>
            <a:pPr algn="just"/>
            <a:r>
              <a:rPr lang="cs-CZ" i="1" dirty="0" err="1" smtClean="0"/>
              <a:t>Can</a:t>
            </a:r>
            <a:r>
              <a:rPr lang="cs-CZ" i="1" dirty="0" smtClean="0"/>
              <a:t> I step </a:t>
            </a:r>
            <a:r>
              <a:rPr lang="cs-CZ" i="1" dirty="0" err="1" smtClean="0"/>
              <a:t>into</a:t>
            </a:r>
            <a:r>
              <a:rPr lang="cs-CZ" i="1" dirty="0" smtClean="0"/>
              <a:t> </a:t>
            </a:r>
            <a:r>
              <a:rPr lang="cs-CZ" i="1" dirty="0" err="1" smtClean="0"/>
              <a:t>different</a:t>
            </a:r>
            <a:r>
              <a:rPr lang="cs-CZ" i="1" dirty="0" smtClean="0"/>
              <a:t> </a:t>
            </a:r>
            <a:r>
              <a:rPr lang="cs-CZ" i="1" dirty="0" err="1" smtClean="0"/>
              <a:t>academic</a:t>
            </a:r>
            <a:r>
              <a:rPr lang="cs-CZ" i="1" dirty="0" smtClean="0"/>
              <a:t> role?</a:t>
            </a:r>
          </a:p>
          <a:p>
            <a:pPr algn="just"/>
            <a:r>
              <a:rPr lang="cs-CZ" i="1" dirty="0" smtClean="0"/>
              <a:t>Do I </a:t>
            </a:r>
            <a:r>
              <a:rPr lang="cs-CZ" i="1" dirty="0" err="1" smtClean="0"/>
              <a:t>have</a:t>
            </a:r>
            <a:r>
              <a:rPr lang="cs-CZ" i="1" dirty="0" smtClean="0"/>
              <a:t> </a:t>
            </a:r>
            <a:r>
              <a:rPr lang="cs-CZ" i="1" dirty="0" err="1" smtClean="0"/>
              <a:t>sufficient</a:t>
            </a:r>
            <a:r>
              <a:rPr lang="cs-CZ" i="1" dirty="0" smtClean="0"/>
              <a:t> </a:t>
            </a:r>
            <a:r>
              <a:rPr lang="cs-CZ" i="1" dirty="0" err="1" smtClean="0"/>
              <a:t>depth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confidence</a:t>
            </a:r>
            <a:r>
              <a:rPr lang="cs-CZ" i="1" dirty="0" smtClean="0"/>
              <a:t> to do </a:t>
            </a:r>
            <a:r>
              <a:rPr lang="cs-CZ" i="1" dirty="0" err="1" smtClean="0"/>
              <a:t>so</a:t>
            </a:r>
            <a:r>
              <a:rPr lang="cs-CZ" i="1" dirty="0" smtClean="0"/>
              <a:t>?</a:t>
            </a:r>
          </a:p>
          <a:p>
            <a:pPr algn="just"/>
            <a:r>
              <a:rPr lang="cs-CZ" i="1" dirty="0" err="1" smtClean="0"/>
              <a:t>Am</a:t>
            </a:r>
            <a:r>
              <a:rPr lang="cs-CZ" i="1" dirty="0" smtClean="0"/>
              <a:t> I </a:t>
            </a:r>
            <a:r>
              <a:rPr lang="en-US" i="1" dirty="0" smtClean="0"/>
              <a:t>not </a:t>
            </a:r>
            <a:r>
              <a:rPr lang="cs-CZ" i="1" dirty="0" err="1" smtClean="0"/>
              <a:t>under</a:t>
            </a:r>
            <a:r>
              <a:rPr lang="cs-CZ" i="1" dirty="0" smtClean="0"/>
              <a:t>-</a:t>
            </a:r>
            <a:r>
              <a:rPr lang="cs-CZ" i="1" dirty="0" err="1" smtClean="0"/>
              <a:t>utilising</a:t>
            </a:r>
            <a:r>
              <a:rPr lang="cs-CZ" i="1" dirty="0" smtClean="0"/>
              <a:t> my </a:t>
            </a:r>
            <a:r>
              <a:rPr lang="cs-CZ" i="1" dirty="0" err="1" smtClean="0"/>
              <a:t>skills</a:t>
            </a:r>
            <a:r>
              <a:rPr lang="en-US" i="1" dirty="0"/>
              <a:t>?</a:t>
            </a:r>
            <a:r>
              <a:rPr lang="cs-CZ" i="1" dirty="0" smtClean="0"/>
              <a:t>  Do </a:t>
            </a:r>
            <a:r>
              <a:rPr lang="cs-CZ" i="1" dirty="0" err="1" smtClean="0"/>
              <a:t>others</a:t>
            </a:r>
            <a:r>
              <a:rPr lang="cs-CZ" i="1" dirty="0" smtClean="0"/>
              <a:t> </a:t>
            </a:r>
            <a:r>
              <a:rPr lang="cs-CZ" i="1" dirty="0" err="1" smtClean="0"/>
              <a:t>know</a:t>
            </a:r>
            <a:r>
              <a:rPr lang="cs-CZ" i="1" dirty="0" smtClean="0"/>
              <a:t> </a:t>
            </a:r>
            <a:r>
              <a:rPr lang="cs-CZ" i="1" dirty="0" err="1" smtClean="0"/>
              <a:t>about</a:t>
            </a:r>
            <a:r>
              <a:rPr lang="cs-CZ" i="1" dirty="0" smtClean="0"/>
              <a:t> my </a:t>
            </a:r>
            <a:r>
              <a:rPr lang="cs-CZ" i="1" dirty="0" err="1" smtClean="0"/>
              <a:t>skills</a:t>
            </a:r>
            <a:r>
              <a:rPr lang="cs-CZ" i="1" dirty="0" smtClean="0"/>
              <a:t>?</a:t>
            </a:r>
          </a:p>
          <a:p>
            <a:pPr algn="just"/>
            <a:r>
              <a:rPr lang="cs-CZ" i="1" dirty="0" err="1" smtClean="0"/>
              <a:t>What</a:t>
            </a:r>
            <a:r>
              <a:rPr lang="cs-CZ" i="1" dirty="0" smtClean="0"/>
              <a:t> </a:t>
            </a:r>
            <a:r>
              <a:rPr lang="cs-CZ" i="1" dirty="0" err="1" smtClean="0"/>
              <a:t>new</a:t>
            </a:r>
            <a:r>
              <a:rPr lang="cs-CZ" i="1" dirty="0" smtClean="0"/>
              <a:t> </a:t>
            </a:r>
            <a:r>
              <a:rPr lang="cs-CZ" i="1" dirty="0" err="1" smtClean="0"/>
              <a:t>challenges</a:t>
            </a:r>
            <a:r>
              <a:rPr lang="cs-CZ" i="1" dirty="0" smtClean="0"/>
              <a:t> </a:t>
            </a:r>
            <a:r>
              <a:rPr lang="cs-CZ" i="1" dirty="0" err="1" smtClean="0"/>
              <a:t>must</a:t>
            </a:r>
            <a:r>
              <a:rPr lang="cs-CZ" i="1" dirty="0" smtClean="0"/>
              <a:t> I set?   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143000"/>
          </a:xfrm>
        </p:spPr>
        <p:txBody>
          <a:bodyPr/>
          <a:lstStyle/>
          <a:p>
            <a:r>
              <a:rPr lang="en-US" dirty="0" smtClean="0"/>
              <a:t>Outside Academia?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19872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127688" y="5589240"/>
            <a:ext cx="57606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3528" y="2276872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Academic</a:t>
            </a:r>
          </a:p>
          <a:p>
            <a:pPr algn="ctr"/>
            <a:r>
              <a:rPr lang="en-US" sz="2000" b="1" dirty="0"/>
              <a:t>C</a:t>
            </a:r>
            <a:r>
              <a:rPr lang="en-US" sz="2000" b="1" dirty="0" smtClean="0"/>
              <a:t>areer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95736" y="2276872"/>
            <a:ext cx="1425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Industry</a:t>
            </a:r>
          </a:p>
          <a:p>
            <a:pPr algn="ctr"/>
            <a:r>
              <a:rPr lang="en-US" sz="2000" b="1" dirty="0" smtClean="0"/>
              <a:t>Research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14011" y="2132856"/>
            <a:ext cx="1826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Using Your</a:t>
            </a:r>
          </a:p>
          <a:p>
            <a:pPr algn="ctr"/>
            <a:r>
              <a:rPr lang="en-US" sz="2000" b="1" dirty="0" smtClean="0"/>
              <a:t>Science</a:t>
            </a:r>
          </a:p>
          <a:p>
            <a:pPr algn="ctr"/>
            <a:r>
              <a:rPr lang="en-US" sz="2000" b="1" dirty="0" smtClean="0"/>
              <a:t>Background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2060848"/>
            <a:ext cx="1699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Something</a:t>
            </a:r>
          </a:p>
          <a:p>
            <a:pPr algn="ctr"/>
            <a:r>
              <a:rPr lang="en-US" sz="2000" b="1" dirty="0" smtClean="0"/>
              <a:t>Completely</a:t>
            </a:r>
          </a:p>
          <a:p>
            <a:pPr algn="ctr"/>
            <a:r>
              <a:rPr lang="en-US" sz="2000" b="1" dirty="0" smtClean="0"/>
              <a:t>Different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403648" y="5877272"/>
            <a:ext cx="586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search effort and likelihood of refraining </a:t>
            </a:r>
          </a:p>
          <a:p>
            <a:r>
              <a:rPr lang="en-US" dirty="0" smtClean="0"/>
              <a:t>BUT increasing number of opportunities </a:t>
            </a:r>
            <a:endParaRPr lang="cs-CZ" dirty="0"/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683568" y="5661248"/>
            <a:ext cx="7416824" cy="7200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flipV="1">
            <a:off x="395536" y="260648"/>
            <a:ext cx="7992888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467544" y="3212976"/>
            <a:ext cx="792088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471004" y="4005064"/>
            <a:ext cx="12105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Specialised</a:t>
            </a:r>
            <a:r>
              <a:rPr lang="en-US" sz="1400" dirty="0" smtClean="0"/>
              <a:t>,</a:t>
            </a:r>
          </a:p>
          <a:p>
            <a:pPr algn="ctr"/>
            <a:r>
              <a:rPr lang="en-US" sz="1400" dirty="0"/>
              <a:t>f</a:t>
            </a:r>
            <a:r>
              <a:rPr lang="en-US" sz="1400" dirty="0" smtClean="0"/>
              <a:t>amiliar</a:t>
            </a:r>
          </a:p>
          <a:p>
            <a:pPr algn="ctr"/>
            <a:r>
              <a:rPr lang="en-US" sz="1400" dirty="0" smtClean="0"/>
              <a:t>but insecure</a:t>
            </a:r>
            <a:endParaRPr lang="cs-CZ" sz="1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195736" y="4149080"/>
            <a:ext cx="14205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Options are</a:t>
            </a:r>
          </a:p>
          <a:p>
            <a:pPr algn="ctr"/>
            <a:r>
              <a:rPr lang="en-US" sz="1400" dirty="0" smtClean="0"/>
              <a:t>little wider</a:t>
            </a:r>
          </a:p>
          <a:p>
            <a:pPr algn="ctr"/>
            <a:r>
              <a:rPr lang="en-US" sz="1400" dirty="0" smtClean="0"/>
              <a:t>but still</a:t>
            </a:r>
          </a:p>
          <a:p>
            <a:pPr algn="ctr"/>
            <a:r>
              <a:rPr lang="en-US" sz="1400" dirty="0" smtClean="0"/>
              <a:t>research based</a:t>
            </a:r>
            <a:endParaRPr lang="cs-CZ" sz="1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211960" y="4347681"/>
            <a:ext cx="17620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Using knowledge</a:t>
            </a:r>
          </a:p>
          <a:p>
            <a:pPr algn="ctr"/>
            <a:r>
              <a:rPr lang="en-US" sz="1400" dirty="0" smtClean="0"/>
              <a:t>and understanding</a:t>
            </a:r>
          </a:p>
          <a:p>
            <a:pPr algn="ctr"/>
            <a:r>
              <a:rPr lang="en-US" sz="1400" dirty="0" smtClean="0"/>
              <a:t>of science but not</a:t>
            </a:r>
          </a:p>
          <a:p>
            <a:pPr algn="ctr"/>
            <a:r>
              <a:rPr lang="en-US" sz="1400" dirty="0" smtClean="0"/>
              <a:t>hands on research</a:t>
            </a:r>
          </a:p>
          <a:p>
            <a:pPr algn="ctr"/>
            <a:r>
              <a:rPr lang="en-US" sz="1400" dirty="0" smtClean="0"/>
              <a:t>skills</a:t>
            </a:r>
            <a:endParaRPr lang="cs-CZ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629902" y="4635133"/>
            <a:ext cx="1741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Using transferable</a:t>
            </a:r>
          </a:p>
          <a:p>
            <a:pPr algn="ctr"/>
            <a:r>
              <a:rPr lang="en-US" sz="1400" dirty="0" smtClean="0"/>
              <a:t>skills rather</a:t>
            </a:r>
          </a:p>
          <a:p>
            <a:pPr algn="ctr"/>
            <a:r>
              <a:rPr lang="en-US" sz="1400" dirty="0" smtClean="0"/>
              <a:t>than specific</a:t>
            </a:r>
          </a:p>
          <a:p>
            <a:pPr algn="ctr"/>
            <a:r>
              <a:rPr lang="en-US" sz="1400" dirty="0" smtClean="0"/>
              <a:t>knowledge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r>
              <a:rPr lang="cs-CZ" dirty="0" err="1" smtClean="0"/>
              <a:t>Careers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 Academia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137790" y="5589240"/>
            <a:ext cx="57606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992888" cy="4873752"/>
          </a:xfrm>
        </p:spPr>
        <p:txBody>
          <a:bodyPr>
            <a:noAutofit/>
          </a:bodyPr>
          <a:lstStyle/>
          <a:p>
            <a:r>
              <a:rPr lang="cs-CZ" sz="2100" dirty="0" err="1" smtClean="0"/>
              <a:t>Industry</a:t>
            </a:r>
            <a:r>
              <a:rPr lang="cs-CZ" sz="2100" dirty="0" smtClean="0"/>
              <a:t> R</a:t>
            </a:r>
            <a:r>
              <a:rPr lang="en-US" sz="2100" dirty="0" smtClean="0"/>
              <a:t>&amp;</a:t>
            </a:r>
            <a:r>
              <a:rPr lang="cs-CZ" sz="2100" dirty="0" smtClean="0"/>
              <a:t>D – </a:t>
            </a:r>
            <a:r>
              <a:rPr lang="cs-CZ" sz="2100" dirty="0" err="1" smtClean="0"/>
              <a:t>Pharma</a:t>
            </a:r>
            <a:r>
              <a:rPr lang="cs-CZ" sz="2100" dirty="0" smtClean="0"/>
              <a:t>, </a:t>
            </a:r>
            <a:r>
              <a:rPr lang="cs-CZ" sz="2100" dirty="0" err="1" smtClean="0"/>
              <a:t>Biotech</a:t>
            </a:r>
            <a:r>
              <a:rPr lang="cs-CZ" sz="2100" dirty="0" smtClean="0"/>
              <a:t>, </a:t>
            </a:r>
            <a:r>
              <a:rPr lang="cs-CZ" sz="2100" dirty="0" err="1" smtClean="0"/>
              <a:t>Physical</a:t>
            </a:r>
            <a:r>
              <a:rPr lang="cs-CZ" sz="2100" dirty="0" smtClean="0"/>
              <a:t> </a:t>
            </a:r>
            <a:r>
              <a:rPr lang="cs-CZ" sz="2100" dirty="0" err="1" smtClean="0"/>
              <a:t>Sciences</a:t>
            </a:r>
            <a:r>
              <a:rPr lang="cs-CZ" sz="2100" dirty="0" smtClean="0"/>
              <a:t> </a:t>
            </a:r>
            <a:r>
              <a:rPr lang="cs-CZ" sz="2100" dirty="0" err="1" smtClean="0"/>
              <a:t>Firms</a:t>
            </a:r>
            <a:r>
              <a:rPr lang="cs-CZ" sz="2100" dirty="0" smtClean="0"/>
              <a:t>, CRO (</a:t>
            </a:r>
            <a:r>
              <a:rPr lang="cs-CZ" sz="2100" dirty="0" err="1" smtClean="0"/>
              <a:t>Contract</a:t>
            </a:r>
            <a:r>
              <a:rPr lang="cs-CZ" sz="2100" dirty="0" smtClean="0"/>
              <a:t> </a:t>
            </a:r>
            <a:r>
              <a:rPr lang="cs-CZ" sz="2100" dirty="0" err="1" smtClean="0"/>
              <a:t>Research</a:t>
            </a:r>
            <a:r>
              <a:rPr lang="cs-CZ" sz="2100" dirty="0" smtClean="0"/>
              <a:t> </a:t>
            </a:r>
            <a:r>
              <a:rPr lang="cs-CZ" sz="2100" dirty="0" err="1" smtClean="0"/>
              <a:t>Organisation</a:t>
            </a:r>
            <a:r>
              <a:rPr lang="cs-CZ" sz="2100" dirty="0" smtClean="0"/>
              <a:t>), Spin-</a:t>
            </a:r>
            <a:r>
              <a:rPr lang="cs-CZ" sz="2100" dirty="0" err="1" smtClean="0"/>
              <a:t>offs</a:t>
            </a:r>
            <a:endParaRPr lang="cs-CZ" sz="2100" dirty="0" smtClean="0"/>
          </a:p>
          <a:p>
            <a:r>
              <a:rPr lang="cs-CZ" sz="2100" dirty="0" err="1" smtClean="0"/>
              <a:t>Supportive</a:t>
            </a:r>
            <a:r>
              <a:rPr lang="cs-CZ" sz="2100" dirty="0" smtClean="0"/>
              <a:t> R</a:t>
            </a:r>
            <a:r>
              <a:rPr lang="en-US" sz="2100" dirty="0" smtClean="0"/>
              <a:t>&amp;</a:t>
            </a:r>
            <a:r>
              <a:rPr lang="cs-CZ" sz="2100" dirty="0" smtClean="0"/>
              <a:t>D – </a:t>
            </a:r>
            <a:r>
              <a:rPr lang="cs-CZ" sz="2100" dirty="0" err="1" smtClean="0"/>
              <a:t>Clinical</a:t>
            </a:r>
            <a:r>
              <a:rPr lang="cs-CZ" sz="2100" dirty="0" smtClean="0"/>
              <a:t> Trial, </a:t>
            </a:r>
            <a:r>
              <a:rPr lang="cs-CZ" sz="2100" dirty="0" err="1" smtClean="0"/>
              <a:t>Sales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Technical</a:t>
            </a:r>
            <a:r>
              <a:rPr lang="cs-CZ" sz="2100" dirty="0" smtClean="0"/>
              <a:t> Support, </a:t>
            </a:r>
            <a:r>
              <a:rPr lang="cs-CZ" sz="2100" dirty="0" err="1" smtClean="0"/>
              <a:t>Bioinformatics</a:t>
            </a:r>
            <a:r>
              <a:rPr lang="cs-CZ" sz="2100" dirty="0" smtClean="0"/>
              <a:t>, </a:t>
            </a:r>
            <a:r>
              <a:rPr lang="cs-CZ" sz="2100" dirty="0" err="1" smtClean="0"/>
              <a:t>Statistics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Commputation</a:t>
            </a:r>
            <a:r>
              <a:rPr lang="cs-CZ" sz="2100" dirty="0" smtClean="0"/>
              <a:t> Biology </a:t>
            </a:r>
            <a:r>
              <a:rPr lang="cs-CZ" sz="2100" dirty="0" err="1" smtClean="0"/>
              <a:t>services</a:t>
            </a:r>
            <a:endParaRPr lang="cs-CZ" sz="2100" dirty="0" smtClean="0"/>
          </a:p>
          <a:p>
            <a:r>
              <a:rPr lang="cs-CZ" sz="2100" dirty="0" err="1" smtClean="0"/>
              <a:t>Healthcare</a:t>
            </a:r>
            <a:r>
              <a:rPr lang="cs-CZ" sz="2100" dirty="0" smtClean="0"/>
              <a:t> Science, Public </a:t>
            </a:r>
            <a:r>
              <a:rPr lang="cs-CZ" sz="2100" dirty="0" err="1" smtClean="0"/>
              <a:t>Health</a:t>
            </a:r>
            <a:r>
              <a:rPr lang="cs-CZ" sz="2100" dirty="0" smtClean="0"/>
              <a:t>, </a:t>
            </a:r>
            <a:r>
              <a:rPr lang="cs-CZ" sz="2100" dirty="0" err="1" smtClean="0"/>
              <a:t>Government</a:t>
            </a:r>
            <a:r>
              <a:rPr lang="cs-CZ" sz="2100" dirty="0" smtClean="0"/>
              <a:t> </a:t>
            </a:r>
            <a:r>
              <a:rPr lang="cs-CZ" sz="2100" dirty="0" err="1" smtClean="0"/>
              <a:t>Labs</a:t>
            </a:r>
            <a:endParaRPr lang="cs-CZ" sz="2100" dirty="0" smtClean="0"/>
          </a:p>
          <a:p>
            <a:r>
              <a:rPr lang="cs-CZ" sz="2100" dirty="0" smtClean="0"/>
              <a:t>Science </a:t>
            </a:r>
            <a:r>
              <a:rPr lang="cs-CZ" sz="2100" dirty="0" err="1" smtClean="0"/>
              <a:t>Communication</a:t>
            </a:r>
            <a:r>
              <a:rPr lang="cs-CZ" sz="2100" dirty="0" smtClean="0"/>
              <a:t> –  </a:t>
            </a:r>
            <a:r>
              <a:rPr lang="cs-CZ" sz="2100" dirty="0" err="1" smtClean="0"/>
              <a:t>Jounalism</a:t>
            </a:r>
            <a:r>
              <a:rPr lang="cs-CZ" sz="2100" dirty="0" smtClean="0"/>
              <a:t>, </a:t>
            </a:r>
            <a:r>
              <a:rPr lang="cs-CZ" sz="2100" dirty="0" err="1" smtClean="0"/>
              <a:t>Publishing</a:t>
            </a:r>
            <a:r>
              <a:rPr lang="cs-CZ" sz="2100" dirty="0" smtClean="0"/>
              <a:t>, Public Relations, Science </a:t>
            </a:r>
            <a:r>
              <a:rPr lang="cs-CZ" sz="2100" dirty="0" err="1" smtClean="0"/>
              <a:t>Outreach</a:t>
            </a:r>
            <a:r>
              <a:rPr lang="cs-CZ" sz="2100" dirty="0" smtClean="0"/>
              <a:t>,, </a:t>
            </a:r>
            <a:r>
              <a:rPr lang="cs-CZ" sz="2100" dirty="0" err="1" smtClean="0"/>
              <a:t>Education</a:t>
            </a:r>
            <a:endParaRPr lang="cs-CZ" sz="2100" dirty="0" smtClean="0"/>
          </a:p>
          <a:p>
            <a:r>
              <a:rPr lang="cs-CZ" sz="2100" dirty="0" err="1" smtClean="0"/>
              <a:t>Consultancy</a:t>
            </a:r>
            <a:r>
              <a:rPr lang="cs-CZ" sz="2100" dirty="0" smtClean="0"/>
              <a:t>, Patent, </a:t>
            </a:r>
            <a:r>
              <a:rPr lang="cs-CZ" sz="2100" dirty="0" err="1" smtClean="0"/>
              <a:t>Tech</a:t>
            </a:r>
            <a:r>
              <a:rPr lang="cs-CZ" sz="2100" dirty="0" smtClean="0"/>
              <a:t> Transfer, Start-</a:t>
            </a:r>
            <a:r>
              <a:rPr lang="cs-CZ" sz="2100" dirty="0" err="1" smtClean="0"/>
              <a:t>ups</a:t>
            </a:r>
            <a:endParaRPr lang="cs-CZ" sz="2100" dirty="0" smtClean="0"/>
          </a:p>
          <a:p>
            <a:r>
              <a:rPr lang="cs-CZ" sz="2100" dirty="0" smtClean="0"/>
              <a:t>Finance, Modelling, Data </a:t>
            </a:r>
            <a:r>
              <a:rPr lang="cs-CZ" sz="2100" dirty="0" err="1" smtClean="0"/>
              <a:t>analysis</a:t>
            </a:r>
            <a:r>
              <a:rPr lang="cs-CZ" sz="2100" dirty="0" smtClean="0"/>
              <a:t>, Software </a:t>
            </a:r>
            <a:r>
              <a:rPr lang="cs-CZ" sz="2100" dirty="0" err="1" smtClean="0"/>
              <a:t>Development</a:t>
            </a:r>
            <a:endParaRPr lang="cs-CZ" sz="2100" dirty="0" smtClean="0"/>
          </a:p>
          <a:p>
            <a:r>
              <a:rPr lang="cs-CZ" sz="2100" dirty="0" err="1" smtClean="0"/>
              <a:t>Research</a:t>
            </a:r>
            <a:r>
              <a:rPr lang="cs-CZ" sz="2100" dirty="0" smtClean="0"/>
              <a:t> </a:t>
            </a:r>
            <a:r>
              <a:rPr lang="cs-CZ" sz="2100" dirty="0" err="1" smtClean="0"/>
              <a:t>Funding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Management – grant management, </a:t>
            </a:r>
            <a:r>
              <a:rPr lang="cs-CZ" sz="2100" dirty="0" err="1" smtClean="0"/>
              <a:t>funding</a:t>
            </a:r>
            <a:r>
              <a:rPr lang="cs-CZ" sz="2100" dirty="0" smtClean="0"/>
              <a:t> </a:t>
            </a:r>
            <a:r>
              <a:rPr lang="cs-CZ" sz="2100" dirty="0" err="1" smtClean="0"/>
              <a:t>bodies</a:t>
            </a:r>
            <a:r>
              <a:rPr lang="cs-CZ" sz="2100" dirty="0" smtClean="0"/>
              <a:t> </a:t>
            </a:r>
          </a:p>
          <a:p>
            <a:r>
              <a:rPr lang="cs-CZ" sz="2100" dirty="0" err="1" smtClean="0"/>
              <a:t>Scientific</a:t>
            </a:r>
            <a:r>
              <a:rPr lang="cs-CZ" sz="2100" dirty="0" smtClean="0"/>
              <a:t> </a:t>
            </a:r>
            <a:r>
              <a:rPr lang="cs-CZ" sz="2100" dirty="0" err="1" smtClean="0"/>
              <a:t>Admin</a:t>
            </a:r>
            <a:r>
              <a:rPr lang="cs-CZ" sz="2100" dirty="0" smtClean="0"/>
              <a:t>, Science </a:t>
            </a:r>
            <a:r>
              <a:rPr lang="cs-CZ" sz="2100" dirty="0" err="1" smtClean="0"/>
              <a:t>Policy</a:t>
            </a:r>
            <a:r>
              <a:rPr lang="cs-CZ" sz="2100" dirty="0" smtClean="0"/>
              <a:t>, </a:t>
            </a:r>
            <a:r>
              <a:rPr lang="cs-CZ" sz="2100" dirty="0" err="1" smtClean="0"/>
              <a:t>Training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Support </a:t>
            </a:r>
            <a:r>
              <a:rPr lang="cs-CZ" sz="2100" dirty="0" err="1" smtClean="0"/>
              <a:t>Roles</a:t>
            </a:r>
            <a:endParaRPr lang="cs-CZ" sz="2100" dirty="0" smtClean="0"/>
          </a:p>
          <a:p>
            <a:r>
              <a:rPr lang="cs-CZ" sz="2100" dirty="0" smtClean="0"/>
              <a:t>EU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International</a:t>
            </a:r>
            <a:r>
              <a:rPr lang="cs-CZ" sz="2100" dirty="0" smtClean="0"/>
              <a:t> </a:t>
            </a:r>
            <a:r>
              <a:rPr lang="cs-CZ" sz="2100" dirty="0" err="1" smtClean="0"/>
              <a:t>Organisations</a:t>
            </a:r>
            <a:r>
              <a:rPr lang="cs-CZ" sz="2100" dirty="0" smtClean="0"/>
              <a:t>, </a:t>
            </a:r>
            <a:r>
              <a:rPr lang="cs-CZ" sz="2100" dirty="0" err="1" smtClean="0"/>
              <a:t>Local</a:t>
            </a:r>
            <a:r>
              <a:rPr lang="cs-CZ" sz="2100" dirty="0" smtClean="0"/>
              <a:t> </a:t>
            </a:r>
            <a:r>
              <a:rPr lang="cs-CZ" sz="2100" dirty="0" err="1" smtClean="0"/>
              <a:t>Government</a:t>
            </a:r>
            <a:r>
              <a:rPr lang="cs-CZ" sz="2100" dirty="0" smtClean="0"/>
              <a:t> </a:t>
            </a:r>
          </a:p>
          <a:p>
            <a:endParaRPr lang="cs-CZ" sz="2100" dirty="0" smtClean="0"/>
          </a:p>
          <a:p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Time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planner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Make</a:t>
            </a:r>
            <a:r>
              <a:rPr lang="cs-CZ" dirty="0" smtClean="0"/>
              <a:t> „to do list“</a:t>
            </a:r>
          </a:p>
          <a:p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organised</a:t>
            </a:r>
            <a:endParaRPr lang="cs-CZ" dirty="0" smtClean="0"/>
          </a:p>
          <a:p>
            <a:r>
              <a:rPr lang="cs-CZ" dirty="0" err="1" smtClean="0"/>
              <a:t>Identify</a:t>
            </a:r>
            <a:r>
              <a:rPr lang="cs-CZ" dirty="0" smtClean="0"/>
              <a:t>  </a:t>
            </a:r>
            <a:r>
              <a:rPr lang="cs-CZ" dirty="0" err="1" smtClean="0"/>
              <a:t>effective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endParaRPr lang="cs-CZ" dirty="0" smtClean="0"/>
          </a:p>
          <a:p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rituals</a:t>
            </a:r>
            <a:r>
              <a:rPr lang="cs-CZ" dirty="0" smtClean="0"/>
              <a:t>/</a:t>
            </a:r>
            <a:r>
              <a:rPr lang="cs-CZ" dirty="0" err="1" smtClean="0"/>
              <a:t>habits</a:t>
            </a:r>
            <a:endParaRPr lang="cs-CZ" dirty="0" smtClean="0"/>
          </a:p>
          <a:p>
            <a:r>
              <a:rPr lang="cs-CZ" dirty="0" err="1" smtClean="0"/>
              <a:t>Programme</a:t>
            </a:r>
            <a:r>
              <a:rPr lang="cs-CZ" dirty="0" smtClean="0"/>
              <a:t>/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networks</a:t>
            </a:r>
            <a:r>
              <a:rPr lang="cs-CZ" dirty="0" smtClean="0"/>
              <a:t> </a:t>
            </a:r>
            <a:r>
              <a:rPr lang="cs-CZ" dirty="0" err="1" smtClean="0"/>
              <a:t>blockers</a:t>
            </a:r>
            <a:endParaRPr lang="cs-CZ" dirty="0" smtClean="0"/>
          </a:p>
          <a:p>
            <a:r>
              <a:rPr lang="cs-CZ" dirty="0" err="1" smtClean="0"/>
              <a:t>Define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priorities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tasks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Zástupný symbol pro obsah 3" descr="Priorit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509120"/>
            <a:ext cx="1771650" cy="20097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33763" y="5517232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143000"/>
          </a:xfrm>
        </p:spPr>
        <p:txBody>
          <a:bodyPr/>
          <a:lstStyle/>
          <a:p>
            <a:r>
              <a:rPr lang="cs-CZ" dirty="0" smtClean="0"/>
              <a:t>4D </a:t>
            </a:r>
            <a:r>
              <a:rPr lang="cs-CZ" dirty="0" err="1" smtClean="0"/>
              <a:t>Time</a:t>
            </a:r>
            <a:r>
              <a:rPr lang="cs-CZ" dirty="0" smtClean="0"/>
              <a:t> Management Matrix</a:t>
            </a:r>
            <a:endParaRPr lang="cs-CZ" dirty="0"/>
          </a:p>
        </p:txBody>
      </p:sp>
      <p:pic>
        <p:nvPicPr>
          <p:cNvPr id="6" name="Zástupný symbol pro obsah 5" descr="CoveyMatri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9272" t="29521" r="18838" b="10931"/>
          <a:stretch>
            <a:fillRect/>
          </a:stretch>
        </p:blipFill>
        <p:spPr>
          <a:xfrm>
            <a:off x="1691680" y="1988840"/>
            <a:ext cx="6643319" cy="4680520"/>
          </a:xfrm>
        </p:spPr>
      </p:pic>
      <p:sp>
        <p:nvSpPr>
          <p:cNvPr id="8" name="Obdélník 7"/>
          <p:cNvSpPr/>
          <p:nvPr/>
        </p:nvSpPr>
        <p:spPr>
          <a:xfrm>
            <a:off x="2483768" y="2780928"/>
            <a:ext cx="18002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724128" y="5013176"/>
            <a:ext cx="18002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267744" y="5013176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652120" y="2852936"/>
            <a:ext cx="18002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699792" y="2780928"/>
            <a:ext cx="1176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  <a:latin typeface="Arial Black" pitchFamily="34" charset="0"/>
              </a:rPr>
              <a:t>DO</a:t>
            </a:r>
            <a:endParaRPr lang="cs-CZ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677878" y="2916233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EFER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23728" y="5229200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ELEGATE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130998" y="5220489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UMP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31231" y="908720"/>
            <a:ext cx="291297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IMPORTANCE</a:t>
            </a:r>
            <a:endParaRPr lang="cs-CZ" sz="3200" b="1" dirty="0">
              <a:solidFill>
                <a:srgbClr val="00CC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 rot="16200000">
            <a:off x="-511852" y="4033780"/>
            <a:ext cx="223811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URGENCY</a:t>
            </a:r>
            <a:endParaRPr lang="cs-CZ" sz="3200" b="1" dirty="0">
              <a:solidFill>
                <a:srgbClr val="00CC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979712" y="1700808"/>
            <a:ext cx="53285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 rot="16200000">
            <a:off x="-756592" y="4077072"/>
            <a:ext cx="41764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084168" y="1560651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LOW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843808" y="155679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HIGH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 rot="16200000">
            <a:off x="823836" y="5304956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LOW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 rot="16200000">
            <a:off x="797387" y="295514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HIGH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8271704" y="5581626"/>
            <a:ext cx="444927" cy="1276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34280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Procrastination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8133763" y="5517232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procrastination-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00235" cy="5623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9312" t="10035" r="16432" b="6806"/>
          <a:stretch>
            <a:fillRect/>
          </a:stretch>
        </p:blipFill>
        <p:spPr bwMode="auto">
          <a:xfrm>
            <a:off x="4512871" y="332656"/>
            <a:ext cx="417646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513" t="10542" r="52460" b="6806"/>
          <a:stretch>
            <a:fillRect/>
          </a:stretch>
        </p:blipFill>
        <p:spPr bwMode="auto">
          <a:xfrm rot="21540000">
            <a:off x="196896" y="370507"/>
            <a:ext cx="4392488" cy="629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4067944" y="215144"/>
            <a:ext cx="453650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Bicycles-outside-Kings-Co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548680"/>
            <a:ext cx="4440494" cy="2664296"/>
          </a:xfrm>
          <a:prstGeom prst="rect">
            <a:avLst/>
          </a:prstGeom>
        </p:spPr>
      </p:pic>
      <p:pic>
        <p:nvPicPr>
          <p:cNvPr id="6" name="Obrázek 5" descr="10308111_10154118733725151_366715610758780347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3240360" cy="4868146"/>
          </a:xfrm>
          <a:prstGeom prst="rect">
            <a:avLst/>
          </a:prstGeom>
        </p:spPr>
      </p:pic>
      <p:pic>
        <p:nvPicPr>
          <p:cNvPr id="7" name="Obrázek 6" descr="2015-04-04 17.07.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996952"/>
            <a:ext cx="2736304" cy="3648405"/>
          </a:xfrm>
          <a:prstGeom prst="rect">
            <a:avLst/>
          </a:prstGeom>
        </p:spPr>
      </p:pic>
      <p:pic>
        <p:nvPicPr>
          <p:cNvPr id="11" name="Obrázek 10" descr="pun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4077072"/>
            <a:ext cx="4032448" cy="2490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u="sng" dirty="0" smtClean="0"/>
              <a:t>MANAGE</a:t>
            </a:r>
            <a:r>
              <a:rPr lang="cs-CZ" dirty="0" smtClean="0"/>
              <a:t> </a:t>
            </a:r>
            <a:r>
              <a:rPr lang="cs-CZ" dirty="0" err="1" smtClean="0"/>
              <a:t>Procrastination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136904" cy="4873752"/>
          </a:xfrm>
        </p:spPr>
        <p:txBody>
          <a:bodyPr/>
          <a:lstStyle/>
          <a:p>
            <a:r>
              <a:rPr lang="cs-CZ" dirty="0" smtClean="0"/>
              <a:t>Set a </a:t>
            </a:r>
            <a:r>
              <a:rPr lang="cs-CZ" u="sng" dirty="0" err="1" smtClean="0"/>
              <a:t>realistic</a:t>
            </a:r>
            <a:r>
              <a:rPr lang="cs-CZ" dirty="0" smtClean="0"/>
              <a:t> </a:t>
            </a:r>
            <a:r>
              <a:rPr lang="cs-CZ" dirty="0" err="1" smtClean="0"/>
              <a:t>goal</a:t>
            </a:r>
            <a:endParaRPr lang="cs-CZ" dirty="0" smtClean="0"/>
          </a:p>
          <a:p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realistic</a:t>
            </a:r>
            <a:r>
              <a:rPr lang="cs-CZ" dirty="0" smtClean="0"/>
              <a:t> (</a:t>
            </a:r>
            <a:r>
              <a:rPr lang="cs-CZ" dirty="0" err="1" smtClean="0"/>
              <a:t>rather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wishful</a:t>
            </a:r>
            <a:r>
              <a:rPr lang="cs-CZ" dirty="0" smtClean="0"/>
              <a:t>)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err="1" smtClean="0"/>
              <a:t>Break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goal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minigoals</a:t>
            </a:r>
            <a:endParaRPr lang="cs-CZ" dirty="0" smtClean="0"/>
          </a:p>
          <a:p>
            <a:r>
              <a:rPr lang="cs-CZ" dirty="0" smtClean="0"/>
              <a:t>Just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endParaRPr lang="cs-CZ" dirty="0" smtClean="0"/>
          </a:p>
          <a:p>
            <a:r>
              <a:rPr lang="cs-CZ" dirty="0" err="1" smtClean="0"/>
              <a:t>Reward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progress</a:t>
            </a:r>
            <a:r>
              <a:rPr lang="cs-CZ" dirty="0" smtClean="0"/>
              <a:t> </a:t>
            </a:r>
            <a:r>
              <a:rPr lang="cs-CZ" dirty="0" err="1" smtClean="0"/>
              <a:t>along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endParaRPr lang="cs-CZ" dirty="0" smtClean="0"/>
          </a:p>
          <a:p>
            <a:r>
              <a:rPr lang="cs-CZ" dirty="0" err="1" smtClean="0"/>
              <a:t>Protect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smtClean="0"/>
              <a:t>Use </a:t>
            </a:r>
            <a:r>
              <a:rPr lang="cs-CZ" dirty="0" err="1" smtClean="0"/>
              <a:t>next</a:t>
            </a:r>
            <a:r>
              <a:rPr lang="cs-CZ" dirty="0" smtClean="0"/>
              <a:t> 15 </a:t>
            </a:r>
            <a:r>
              <a:rPr lang="cs-CZ" dirty="0" err="1" smtClean="0"/>
              <a:t>minutes</a:t>
            </a:r>
            <a:endParaRPr lang="cs-CZ" dirty="0" smtClean="0"/>
          </a:p>
          <a:p>
            <a:r>
              <a:rPr lang="cs-CZ" dirty="0" err="1" smtClean="0"/>
              <a:t>Work</a:t>
            </a:r>
            <a:r>
              <a:rPr lang="cs-CZ" dirty="0" smtClean="0"/>
              <a:t> in </a:t>
            </a:r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 err="1" smtClean="0"/>
              <a:t>bursts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Expect</a:t>
            </a:r>
            <a:r>
              <a:rPr lang="cs-CZ" dirty="0" smtClean="0"/>
              <a:t> </a:t>
            </a:r>
            <a:r>
              <a:rPr lang="cs-CZ" dirty="0" err="1" smtClean="0"/>
              <a:t>obstacles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standbacks</a:t>
            </a: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8133763" y="5517232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Networkin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0875" y="1556792"/>
            <a:ext cx="8568952" cy="4070252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Networking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8126150" y="5517232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cs-CZ" dirty="0" err="1" smtClean="0"/>
              <a:t>Networking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Collaborations</a:t>
            </a:r>
            <a:endParaRPr lang="cs-CZ" dirty="0" smtClean="0"/>
          </a:p>
          <a:p>
            <a:r>
              <a:rPr lang="cs-CZ" dirty="0" smtClean="0"/>
              <a:t>Student </a:t>
            </a:r>
            <a:r>
              <a:rPr lang="cs-CZ" dirty="0" err="1" smtClean="0"/>
              <a:t>Conferences</a:t>
            </a:r>
            <a:r>
              <a:rPr lang="cs-CZ" dirty="0" smtClean="0"/>
              <a:t>, </a:t>
            </a:r>
            <a:r>
              <a:rPr lang="cs-CZ" dirty="0" err="1" smtClean="0"/>
              <a:t>Seminars</a:t>
            </a:r>
            <a:r>
              <a:rPr lang="cs-CZ" dirty="0" smtClean="0"/>
              <a:t>, </a:t>
            </a:r>
            <a:r>
              <a:rPr lang="cs-CZ" dirty="0" err="1" smtClean="0"/>
              <a:t>Summer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, Public </a:t>
            </a:r>
            <a:r>
              <a:rPr lang="cs-CZ" dirty="0" err="1" smtClean="0"/>
              <a:t>Talks</a:t>
            </a:r>
            <a:endParaRPr lang="cs-CZ" dirty="0" smtClean="0"/>
          </a:p>
          <a:p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ready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unanticipated</a:t>
            </a:r>
            <a:r>
              <a:rPr lang="cs-CZ" dirty="0" smtClean="0"/>
              <a:t> „</a:t>
            </a:r>
            <a:r>
              <a:rPr lang="cs-CZ" dirty="0" err="1" smtClean="0"/>
              <a:t>elevator</a:t>
            </a:r>
            <a:r>
              <a:rPr lang="cs-CZ" dirty="0" smtClean="0"/>
              <a:t> </a:t>
            </a:r>
            <a:r>
              <a:rPr lang="cs-CZ" dirty="0" err="1" smtClean="0"/>
              <a:t>talk</a:t>
            </a:r>
            <a:r>
              <a:rPr lang="cs-CZ" dirty="0" smtClean="0"/>
              <a:t>“</a:t>
            </a:r>
          </a:p>
          <a:p>
            <a:pPr lvl="1"/>
            <a:r>
              <a:rPr lang="cs-CZ" i="1" dirty="0" smtClean="0"/>
              <a:t>„</a:t>
            </a:r>
            <a:r>
              <a:rPr lang="cs-CZ" i="1" dirty="0" err="1" smtClean="0"/>
              <a:t>career</a:t>
            </a:r>
            <a:r>
              <a:rPr lang="cs-CZ" i="1" dirty="0" smtClean="0"/>
              <a:t> </a:t>
            </a:r>
            <a:r>
              <a:rPr lang="cs-CZ" i="1" dirty="0" err="1" smtClean="0"/>
              <a:t>pathways</a:t>
            </a:r>
            <a:r>
              <a:rPr lang="cs-CZ" i="1" dirty="0" smtClean="0"/>
              <a:t> are </a:t>
            </a:r>
            <a:r>
              <a:rPr lang="cs-CZ" i="1" dirty="0" err="1" smtClean="0"/>
              <a:t>filled</a:t>
            </a:r>
            <a:r>
              <a:rPr lang="cs-CZ" i="1" dirty="0" smtClean="0"/>
              <a:t> </a:t>
            </a:r>
            <a:r>
              <a:rPr lang="cs-CZ" i="1" dirty="0" err="1" smtClean="0"/>
              <a:t>with</a:t>
            </a:r>
            <a:r>
              <a:rPr lang="cs-CZ" i="1" dirty="0" smtClean="0"/>
              <a:t> </a:t>
            </a:r>
            <a:r>
              <a:rPr lang="cs-CZ" i="1" dirty="0" err="1" smtClean="0"/>
              <a:t>unxpected</a:t>
            </a:r>
            <a:r>
              <a:rPr lang="cs-CZ" i="1" dirty="0" smtClean="0"/>
              <a:t> </a:t>
            </a:r>
            <a:r>
              <a:rPr lang="cs-CZ" i="1" dirty="0" err="1" smtClean="0"/>
              <a:t>kindness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strangers</a:t>
            </a:r>
            <a:r>
              <a:rPr lang="cs-CZ" i="1" dirty="0" smtClean="0"/>
              <a:t>“</a:t>
            </a:r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networks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Gate</a:t>
            </a:r>
            <a:r>
              <a:rPr lang="cs-CZ" dirty="0" smtClean="0"/>
              <a:t>		</a:t>
            </a:r>
          </a:p>
          <a:p>
            <a:pPr lvl="1"/>
            <a:r>
              <a:rPr lang="cs-CZ" dirty="0" err="1" smtClean="0"/>
              <a:t>LinkedIn</a:t>
            </a:r>
            <a:endParaRPr lang="cs-CZ" dirty="0" smtClean="0"/>
          </a:p>
          <a:p>
            <a:pPr lvl="1"/>
            <a:r>
              <a:rPr lang="cs-CZ" dirty="0" smtClean="0"/>
              <a:t>(</a:t>
            </a:r>
            <a:r>
              <a:rPr lang="cs-CZ" dirty="0" err="1" smtClean="0"/>
              <a:t>Facebook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Membership</a:t>
            </a:r>
            <a:r>
              <a:rPr lang="cs-CZ" dirty="0" smtClean="0"/>
              <a:t> in </a:t>
            </a:r>
            <a:r>
              <a:rPr lang="cs-CZ" dirty="0" err="1" smtClean="0"/>
              <a:t>Societies</a:t>
            </a:r>
            <a:r>
              <a:rPr lang="cs-CZ" dirty="0" smtClean="0"/>
              <a:t>, Student </a:t>
            </a:r>
            <a:r>
              <a:rPr lang="cs-CZ" dirty="0" err="1" smtClean="0"/>
              <a:t>communities</a:t>
            </a:r>
            <a:r>
              <a:rPr lang="cs-CZ" dirty="0" smtClean="0"/>
              <a:t>, </a:t>
            </a:r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boards</a:t>
            </a:r>
            <a:r>
              <a:rPr lang="cs-CZ" dirty="0" smtClean="0"/>
              <a:t>,..</a:t>
            </a:r>
          </a:p>
          <a:p>
            <a:r>
              <a:rPr lang="cs-CZ" dirty="0" err="1" smtClean="0"/>
              <a:t>Volunteering</a:t>
            </a:r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8139029" y="5589240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Internships</a:t>
            </a:r>
            <a:endParaRPr lang="cs-CZ" dirty="0"/>
          </a:p>
        </p:txBody>
      </p:sp>
      <p:pic>
        <p:nvPicPr>
          <p:cNvPr id="4" name="Zástupný symbol pro obsah 3" descr="singer-mento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149080"/>
            <a:ext cx="3342272" cy="2548880"/>
          </a:xfrm>
        </p:spPr>
      </p:pic>
      <p:pic>
        <p:nvPicPr>
          <p:cNvPr id="5" name="Obrázek 4" descr="mentoring_openerf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60648"/>
            <a:ext cx="5179129" cy="2770232"/>
          </a:xfrm>
          <a:prstGeom prst="rect">
            <a:avLst/>
          </a:prstGeom>
        </p:spPr>
      </p:pic>
      <p:pic>
        <p:nvPicPr>
          <p:cNvPr id="6" name="Obrázek 5" descr="grip-300p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844824"/>
            <a:ext cx="2382618" cy="2160240"/>
          </a:xfrm>
          <a:prstGeom prst="rect">
            <a:avLst/>
          </a:prstGeom>
        </p:spPr>
      </p:pic>
      <p:pic>
        <p:nvPicPr>
          <p:cNvPr id="8" name="Obrázek 7" descr="skyline-intern-faeth-sto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8604" y="2755900"/>
            <a:ext cx="3111500" cy="4102100"/>
          </a:xfrm>
          <a:prstGeom prst="rect">
            <a:avLst/>
          </a:prstGeom>
        </p:spPr>
      </p:pic>
      <p:pic>
        <p:nvPicPr>
          <p:cNvPr id="7" name="Obrázek 6" descr="130116_molod_uchen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212976"/>
            <a:ext cx="2376264" cy="1864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cs-CZ" dirty="0" err="1" smtClean="0"/>
              <a:t>Fellowship</a:t>
            </a:r>
            <a:r>
              <a:rPr lang="cs-CZ" dirty="0" smtClean="0"/>
              <a:t> </a:t>
            </a:r>
            <a:r>
              <a:rPr lang="cs-CZ" dirty="0" err="1" smtClean="0"/>
              <a:t>Applications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and</a:t>
            </a:r>
            <a:r>
              <a:rPr lang="cs-CZ" dirty="0" smtClean="0"/>
              <a:t> Student </a:t>
            </a:r>
            <a:r>
              <a:rPr lang="cs-CZ" dirty="0" err="1" smtClean="0"/>
              <a:t>Contests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992888" cy="4873752"/>
          </a:xfrm>
        </p:spPr>
        <p:txBody>
          <a:bodyPr/>
          <a:lstStyle/>
          <a:p>
            <a:r>
              <a:rPr lang="cs-CZ" dirty="0" err="1" smtClean="0"/>
              <a:t>Opportunity</a:t>
            </a:r>
            <a:r>
              <a:rPr lang="cs-CZ" dirty="0" smtClean="0"/>
              <a:t>  </a:t>
            </a:r>
          </a:p>
          <a:p>
            <a:pPr lvl="1"/>
            <a:r>
              <a:rPr lang="cs-CZ" dirty="0" err="1" smtClean="0"/>
              <a:t>for</a:t>
            </a:r>
            <a:r>
              <a:rPr lang="cs-CZ" dirty="0" smtClean="0"/>
              <a:t> a </a:t>
            </a:r>
            <a:r>
              <a:rPr lang="cs-CZ" dirty="0" err="1" smtClean="0"/>
              <a:t>career</a:t>
            </a:r>
            <a:r>
              <a:rPr lang="cs-CZ" dirty="0" smtClean="0"/>
              <a:t> </a:t>
            </a:r>
            <a:r>
              <a:rPr lang="cs-CZ" dirty="0" err="1" smtClean="0"/>
              <a:t>review</a:t>
            </a:r>
            <a:endParaRPr lang="cs-CZ" dirty="0" smtClean="0"/>
          </a:p>
          <a:p>
            <a:pPr lvl="1"/>
            <a:r>
              <a:rPr lang="cs-CZ" dirty="0" smtClean="0"/>
              <a:t>to </a:t>
            </a:r>
            <a:r>
              <a:rPr lang="cs-CZ" dirty="0" err="1" smtClean="0"/>
              <a:t>develop</a:t>
            </a:r>
            <a:r>
              <a:rPr lang="cs-CZ" dirty="0" smtClean="0"/>
              <a:t>/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writting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endParaRPr lang="cs-CZ" dirty="0" smtClean="0"/>
          </a:p>
          <a:p>
            <a:pPr lvl="1"/>
            <a:r>
              <a:rPr lang="cs-CZ" dirty="0" smtClean="0"/>
              <a:t>to </a:t>
            </a:r>
            <a:r>
              <a:rPr lang="cs-CZ" dirty="0" err="1" smtClean="0"/>
              <a:t>shape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ideas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to </a:t>
            </a:r>
            <a:r>
              <a:rPr lang="cs-CZ" dirty="0" err="1" smtClean="0"/>
              <a:t>gain</a:t>
            </a:r>
            <a:r>
              <a:rPr lang="cs-CZ" dirty="0" smtClean="0"/>
              <a:t> </a:t>
            </a:r>
            <a:r>
              <a:rPr lang="cs-CZ" dirty="0" err="1" smtClean="0"/>
              <a:t>finantial</a:t>
            </a:r>
            <a:r>
              <a:rPr lang="cs-CZ" dirty="0" smtClean="0"/>
              <a:t> </a:t>
            </a:r>
            <a:r>
              <a:rPr lang="cs-CZ" dirty="0" err="1" smtClean="0"/>
              <a:t>credit</a:t>
            </a:r>
            <a:r>
              <a:rPr lang="cs-CZ" dirty="0" smtClean="0"/>
              <a:t>/</a:t>
            </a:r>
            <a:r>
              <a:rPr lang="cs-CZ" dirty="0" err="1" smtClean="0"/>
              <a:t>funding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to </a:t>
            </a:r>
            <a:r>
              <a:rPr lang="cs-CZ" dirty="0" err="1" smtClean="0"/>
              <a:t>build</a:t>
            </a:r>
            <a:r>
              <a:rPr lang="cs-CZ" dirty="0" smtClean="0"/>
              <a:t> </a:t>
            </a:r>
            <a:r>
              <a:rPr lang="cs-CZ" dirty="0" err="1" smtClean="0"/>
              <a:t>networks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visibility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field</a:t>
            </a:r>
            <a:endParaRPr lang="cs-CZ" dirty="0" smtClean="0"/>
          </a:p>
          <a:p>
            <a:pPr lvl="1"/>
            <a:r>
              <a:rPr lang="cs-CZ" dirty="0" smtClean="0"/>
              <a:t>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CV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job</a:t>
            </a:r>
            <a:r>
              <a:rPr lang="cs-CZ" dirty="0" smtClean="0"/>
              <a:t> </a:t>
            </a:r>
            <a:r>
              <a:rPr lang="cs-CZ" dirty="0" err="1" smtClean="0"/>
              <a:t>opportunities</a:t>
            </a:r>
            <a:r>
              <a:rPr lang="cs-CZ" dirty="0" smtClean="0"/>
              <a:t>   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198158" y="5517232"/>
            <a:ext cx="5040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i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869160"/>
            <a:ext cx="1799864" cy="1799864"/>
          </a:xfrm>
          <a:prstGeom prst="rect">
            <a:avLst/>
          </a:prstGeom>
        </p:spPr>
      </p:pic>
      <p:pic>
        <p:nvPicPr>
          <p:cNvPr id="8" name="Obrázek 7" descr="jcmm-logotype-positive-malinke.jpg"/>
          <p:cNvPicPr>
            <a:picLocks noChangeAspect="1"/>
          </p:cNvPicPr>
          <p:nvPr/>
        </p:nvPicPr>
        <p:blipFill>
          <a:blip r:embed="rId3" cstate="print"/>
          <a:srcRect l="12096" t="24192" r="12305" b="15329"/>
          <a:stretch>
            <a:fillRect/>
          </a:stretch>
        </p:blipFill>
        <p:spPr>
          <a:xfrm>
            <a:off x="6444208" y="5877272"/>
            <a:ext cx="1800200" cy="720080"/>
          </a:xfrm>
          <a:prstGeom prst="rect">
            <a:avLst/>
          </a:prstGeom>
        </p:spPr>
      </p:pic>
      <p:pic>
        <p:nvPicPr>
          <p:cNvPr id="9" name="Obrázek 8" descr="FEBS_Logo_RGB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5013176"/>
            <a:ext cx="1348373" cy="1512572"/>
          </a:xfrm>
          <a:prstGeom prst="rect">
            <a:avLst/>
          </a:prstGeom>
        </p:spPr>
      </p:pic>
      <p:pic>
        <p:nvPicPr>
          <p:cNvPr id="10" name="Obrázek 9" descr="EMBO-logo-20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869160"/>
            <a:ext cx="2521930" cy="1008132"/>
          </a:xfrm>
          <a:prstGeom prst="rect">
            <a:avLst/>
          </a:prstGeom>
        </p:spPr>
      </p:pic>
      <p:pic>
        <p:nvPicPr>
          <p:cNvPr id="12" name="Obrázek 11" descr="banner-levy-46-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5229200"/>
            <a:ext cx="1776983" cy="570819"/>
          </a:xfrm>
          <a:prstGeom prst="rect">
            <a:avLst/>
          </a:prstGeom>
        </p:spPr>
      </p:pic>
      <p:pic>
        <p:nvPicPr>
          <p:cNvPr id="13" name="Obrázek 12" descr="fulbright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5949280"/>
            <a:ext cx="1728192" cy="571022"/>
          </a:xfrm>
          <a:prstGeom prst="rect">
            <a:avLst/>
          </a:prstGeom>
        </p:spPr>
      </p:pic>
      <p:pic>
        <p:nvPicPr>
          <p:cNvPr id="14" name="Obrázek 13" descr="conference_2012_partners.png"/>
          <p:cNvPicPr>
            <a:picLocks noChangeAspect="1"/>
          </p:cNvPicPr>
          <p:nvPr/>
        </p:nvPicPr>
        <p:blipFill>
          <a:blip r:embed="rId8" cstate="print"/>
          <a:srcRect r="50000" b="71512"/>
          <a:stretch>
            <a:fillRect/>
          </a:stretch>
        </p:blipFill>
        <p:spPr>
          <a:xfrm>
            <a:off x="6660232" y="4077072"/>
            <a:ext cx="1466250" cy="1027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32" y="0"/>
            <a:ext cx="7467600" cy="1143000"/>
          </a:xfrm>
        </p:spPr>
        <p:txBody>
          <a:bodyPr/>
          <a:lstStyle/>
          <a:p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endParaRPr lang="cs-CZ" dirty="0"/>
          </a:p>
        </p:txBody>
      </p:sp>
      <p:pic>
        <p:nvPicPr>
          <p:cNvPr id="4" name="Zástupný symbol pro obsah 3" descr="1186091_10151902071692238_376983961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185187" cy="6277781"/>
          </a:xfrm>
        </p:spPr>
      </p:pic>
      <p:sp>
        <p:nvSpPr>
          <p:cNvPr id="5" name="Obdélník 4"/>
          <p:cNvSpPr/>
          <p:nvPr/>
        </p:nvSpPr>
        <p:spPr>
          <a:xfrm>
            <a:off x="7910872" y="5517232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cap="small" dirty="0" smtClean="0"/>
              <a:t>„Do Not Go </a:t>
            </a:r>
            <a:r>
              <a:rPr lang="cs-CZ" cap="small" dirty="0" err="1" smtClean="0"/>
              <a:t>For</a:t>
            </a:r>
            <a:r>
              <a:rPr lang="cs-CZ" cap="small" dirty="0" smtClean="0"/>
              <a:t> </a:t>
            </a:r>
            <a:r>
              <a:rPr lang="cs-CZ" cap="small" dirty="0" err="1" smtClean="0"/>
              <a:t>Comfort</a:t>
            </a:r>
            <a:r>
              <a:rPr lang="cs-CZ" cap="small" dirty="0" smtClean="0"/>
              <a:t>, Go </a:t>
            </a:r>
            <a:r>
              <a:rPr lang="cs-CZ" cap="small" dirty="0" err="1"/>
              <a:t>F</a:t>
            </a:r>
            <a:r>
              <a:rPr lang="cs-CZ" cap="small" dirty="0" err="1" smtClean="0"/>
              <a:t>or</a:t>
            </a:r>
            <a:r>
              <a:rPr lang="cs-CZ" cap="small" dirty="0" smtClean="0"/>
              <a:t> </a:t>
            </a:r>
            <a:r>
              <a:rPr lang="cs-CZ" cap="small" dirty="0" err="1" smtClean="0"/>
              <a:t>Challenge</a:t>
            </a:r>
            <a:r>
              <a:rPr lang="cs-CZ" cap="small" dirty="0" smtClean="0"/>
              <a:t>“</a:t>
            </a:r>
          </a:p>
          <a:p>
            <a:endParaRPr lang="cs-CZ" dirty="0"/>
          </a:p>
        </p:txBody>
      </p:sp>
      <p:pic>
        <p:nvPicPr>
          <p:cNvPr id="4" name="Obrázek 3" descr="challe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590477" cy="384761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33763" y="5661248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1914485_10153870496287238_67321155112046000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35544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sz="3600" b="1" i="1" cap="small" dirty="0" smtClean="0">
                <a:latin typeface="Segoe Script" pitchFamily="34" charset="0"/>
              </a:rPr>
              <a:t>Life’s too short to waste time doing something you don’t love doing!</a:t>
            </a:r>
            <a:endParaRPr lang="cs-CZ" sz="3600" b="1" i="1" cap="small" dirty="0" smtClean="0">
              <a:latin typeface="Segoe Script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crickwatson_nobelportrait-220x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448272" cy="244827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44061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MB_log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916832"/>
            <a:ext cx="1578789" cy="466674"/>
          </a:xfrm>
          <a:prstGeom prst="rect">
            <a:avLst/>
          </a:prstGeom>
        </p:spPr>
      </p:pic>
      <p:pic>
        <p:nvPicPr>
          <p:cNvPr id="11" name="Obrázek 10" descr="ex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60648"/>
            <a:ext cx="3168352" cy="2374805"/>
          </a:xfrm>
          <a:prstGeom prst="rect">
            <a:avLst/>
          </a:prstGeom>
        </p:spPr>
      </p:pic>
      <p:pic>
        <p:nvPicPr>
          <p:cNvPr id="19" name="Picture 2" descr="D:\FOTKY\LMB\10344149_10154185680405151_1441339335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362332"/>
            <a:ext cx="3744416" cy="2495668"/>
          </a:xfrm>
          <a:prstGeom prst="rect">
            <a:avLst/>
          </a:prstGeom>
          <a:noFill/>
        </p:spPr>
      </p:pic>
      <p:pic>
        <p:nvPicPr>
          <p:cNvPr id="12" name="Picture 2" descr="C:\Users\Zuzana\Desktop\royal visit\_O121155-edi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7312" r="1261"/>
          <a:stretch/>
        </p:blipFill>
        <p:spPr bwMode="auto">
          <a:xfrm>
            <a:off x="755576" y="4365104"/>
            <a:ext cx="360040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 descr="ext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1700808"/>
            <a:ext cx="1992040" cy="2615503"/>
          </a:xfrm>
          <a:prstGeom prst="rect">
            <a:avLst/>
          </a:prstGeom>
        </p:spPr>
      </p:pic>
      <p:pic>
        <p:nvPicPr>
          <p:cNvPr id="10" name="Obrázek 9" descr="suggestion9-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2213610"/>
            <a:ext cx="1979712" cy="2559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8126150" y="5589240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pros-and-cons.jpg"/>
          <p:cNvPicPr>
            <a:picLocks noChangeAspect="1"/>
          </p:cNvPicPr>
          <p:nvPr/>
        </p:nvPicPr>
        <p:blipFill>
          <a:blip r:embed="rId2" cstate="print"/>
          <a:srcRect l="11954" t="8928" r="7781" b="11585"/>
          <a:stretch>
            <a:fillRect/>
          </a:stretch>
        </p:blipFill>
        <p:spPr>
          <a:xfrm>
            <a:off x="251520" y="876546"/>
            <a:ext cx="8352928" cy="5864822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67544" y="240868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aseline="0" dirty="0" smtClean="0">
                <a:latin typeface="Tekton Pro" pitchFamily="34" charset="-18"/>
              </a:rPr>
              <a:t>• </a:t>
            </a:r>
            <a:r>
              <a:rPr lang="cs-CZ" sz="2800" baseline="0" dirty="0" err="1" smtClean="0">
                <a:latin typeface="Tekton Pro" pitchFamily="34" charset="-18"/>
              </a:rPr>
              <a:t>The</a:t>
            </a:r>
            <a:r>
              <a:rPr lang="cs-CZ" sz="2800" baseline="0" dirty="0" smtClean="0">
                <a:latin typeface="Tekton Pro" pitchFamily="34" charset="-18"/>
              </a:rPr>
              <a:t> SCIENCE</a:t>
            </a:r>
          </a:p>
          <a:p>
            <a:r>
              <a:rPr lang="en-US" sz="2800" baseline="0" dirty="0" smtClean="0">
                <a:latin typeface="Tekton Pro" pitchFamily="34" charset="-18"/>
              </a:rPr>
              <a:t>• It’s not boring</a:t>
            </a:r>
          </a:p>
          <a:p>
            <a:r>
              <a:rPr lang="en-US" sz="2800" baseline="0" dirty="0" smtClean="0">
                <a:latin typeface="Tekton Pro" pitchFamily="34" charset="-18"/>
              </a:rPr>
              <a:t>• </a:t>
            </a:r>
            <a:r>
              <a:rPr lang="cs-CZ" sz="2800" baseline="0" dirty="0" err="1" smtClean="0">
                <a:latin typeface="Tekton Pro" pitchFamily="34" charset="-18"/>
              </a:rPr>
              <a:t>The</a:t>
            </a:r>
            <a:r>
              <a:rPr lang="cs-CZ" sz="2800" baseline="0" dirty="0" smtClean="0">
                <a:latin typeface="Tekton Pro" pitchFamily="34" charset="-18"/>
              </a:rPr>
              <a:t> flexibility</a:t>
            </a:r>
          </a:p>
          <a:p>
            <a:r>
              <a:rPr lang="en-US" sz="2800" baseline="0" dirty="0" smtClean="0">
                <a:latin typeface="Tekton Pro" pitchFamily="34" charset="-18"/>
              </a:rPr>
              <a:t>• </a:t>
            </a:r>
            <a:r>
              <a:rPr lang="cs-CZ" sz="2800" baseline="0" dirty="0" err="1" smtClean="0">
                <a:latin typeface="Tekton Pro" pitchFamily="34" charset="-18"/>
              </a:rPr>
              <a:t>The</a:t>
            </a:r>
            <a:r>
              <a:rPr lang="cs-CZ" sz="2800" baseline="0" dirty="0" smtClean="0">
                <a:latin typeface="Tekton Pro" pitchFamily="34" charset="-18"/>
              </a:rPr>
              <a:t> </a:t>
            </a:r>
            <a:r>
              <a:rPr lang="cs-CZ" sz="2800" baseline="0" dirty="0" err="1" smtClean="0">
                <a:latin typeface="Tekton Pro" pitchFamily="34" charset="-18"/>
              </a:rPr>
              <a:t>community</a:t>
            </a:r>
            <a:endParaRPr lang="cs-CZ" sz="2800" baseline="0" dirty="0" smtClean="0">
              <a:latin typeface="Tekton Pro" pitchFamily="34" charset="-18"/>
            </a:endParaRPr>
          </a:p>
          <a:p>
            <a:r>
              <a:rPr lang="en-US" sz="2800" baseline="0" dirty="0" smtClean="0">
                <a:latin typeface="Tekton Pro" pitchFamily="34" charset="-18"/>
              </a:rPr>
              <a:t>• </a:t>
            </a:r>
            <a:r>
              <a:rPr lang="cs-CZ" sz="2800" baseline="0" dirty="0" err="1" smtClean="0">
                <a:latin typeface="Tekton Pro" pitchFamily="34" charset="-18"/>
              </a:rPr>
              <a:t>Travel</a:t>
            </a:r>
            <a:endParaRPr lang="en-US" sz="2800" baseline="0" dirty="0" smtClean="0">
              <a:latin typeface="Tekton Pro" pitchFamily="34" charset="-18"/>
            </a:endParaRPr>
          </a:p>
          <a:p>
            <a:r>
              <a:rPr lang="en-US" sz="2800" baseline="0" dirty="0" smtClean="0">
                <a:latin typeface="Tekton Pro" pitchFamily="34" charset="-18"/>
              </a:rPr>
              <a:t>• </a:t>
            </a:r>
            <a:r>
              <a:rPr lang="cs-CZ" sz="2800" baseline="0" dirty="0" err="1" smtClean="0">
                <a:latin typeface="Tekton Pro" pitchFamily="34" charset="-18"/>
              </a:rPr>
              <a:t>The</a:t>
            </a:r>
            <a:r>
              <a:rPr lang="cs-CZ" sz="2800" baseline="0" dirty="0" smtClean="0">
                <a:latin typeface="Tekton Pro" pitchFamily="34" charset="-18"/>
              </a:rPr>
              <a:t> </a:t>
            </a:r>
            <a:r>
              <a:rPr lang="cs-CZ" sz="2800" dirty="0" err="1" smtClean="0">
                <a:latin typeface="Tekton Pro" pitchFamily="34" charset="-18"/>
              </a:rPr>
              <a:t>i</a:t>
            </a:r>
            <a:r>
              <a:rPr lang="cs-CZ" sz="2800" baseline="0" dirty="0" err="1" smtClean="0">
                <a:latin typeface="Tekton Pro" pitchFamily="34" charset="-18"/>
              </a:rPr>
              <a:t>nternational</a:t>
            </a:r>
            <a:endParaRPr lang="cs-CZ" sz="2800" dirty="0">
              <a:latin typeface="Tekton Pro" pitchFamily="34" charset="-18"/>
            </a:endParaRPr>
          </a:p>
          <a:p>
            <a:r>
              <a:rPr lang="cs-CZ" sz="2800" dirty="0">
                <a:latin typeface="Tekton Pro" pitchFamily="34" charset="-18"/>
              </a:rPr>
              <a:t> </a:t>
            </a:r>
            <a:r>
              <a:rPr lang="cs-CZ" sz="2800" dirty="0" smtClean="0">
                <a:latin typeface="Tekton Pro" pitchFamily="34" charset="-18"/>
              </a:rPr>
              <a:t>   </a:t>
            </a:r>
            <a:r>
              <a:rPr lang="cs-CZ" sz="2800" baseline="0" dirty="0" err="1" smtClean="0">
                <a:latin typeface="Tekton Pro" pitchFamily="34" charset="-18"/>
              </a:rPr>
              <a:t>friendships</a:t>
            </a:r>
            <a:endParaRPr lang="en-US" sz="2800" baseline="0" dirty="0" smtClean="0">
              <a:latin typeface="Tekton Pro" pitchFamily="34" charset="-18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427984" y="237767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0" dirty="0" smtClean="0">
                <a:latin typeface="Tekton Pro" pitchFamily="34" charset="-18"/>
              </a:rPr>
              <a:t>• </a:t>
            </a:r>
            <a:r>
              <a:rPr lang="cs-CZ" sz="2800" baseline="0" dirty="0" err="1" smtClean="0">
                <a:latin typeface="Tekton Pro" pitchFamily="34" charset="-18"/>
              </a:rPr>
              <a:t>The</a:t>
            </a:r>
            <a:r>
              <a:rPr lang="cs-CZ" sz="2800" baseline="0" dirty="0" smtClean="0">
                <a:latin typeface="Tekton Pro" pitchFamily="34" charset="-18"/>
              </a:rPr>
              <a:t> </a:t>
            </a:r>
            <a:r>
              <a:rPr lang="cs-CZ" sz="2800" baseline="0" dirty="0" err="1" smtClean="0">
                <a:latin typeface="Tekton Pro" pitchFamily="34" charset="-18"/>
              </a:rPr>
              <a:t>work</a:t>
            </a:r>
            <a:r>
              <a:rPr lang="cs-CZ" sz="2800" baseline="0" dirty="0" smtClean="0">
                <a:latin typeface="Tekton Pro" pitchFamily="34" charset="-18"/>
              </a:rPr>
              <a:t> / </a:t>
            </a:r>
            <a:r>
              <a:rPr lang="cs-CZ" sz="2800" baseline="0" dirty="0" err="1" smtClean="0">
                <a:latin typeface="Tekton Pro" pitchFamily="34" charset="-18"/>
              </a:rPr>
              <a:t>life</a:t>
            </a:r>
            <a:r>
              <a:rPr lang="cs-CZ" sz="2800" baseline="0" dirty="0" smtClean="0">
                <a:latin typeface="Tekton Pro" pitchFamily="34" charset="-18"/>
              </a:rPr>
              <a:t> balance</a:t>
            </a:r>
          </a:p>
          <a:p>
            <a:r>
              <a:rPr lang="cs-CZ" sz="2800" baseline="0" dirty="0" smtClean="0">
                <a:latin typeface="Tekton Pro" pitchFamily="34" charset="-18"/>
              </a:rPr>
              <a:t>• </a:t>
            </a:r>
            <a:r>
              <a:rPr lang="en-US" sz="2800" baseline="0" dirty="0" smtClean="0">
                <a:latin typeface="Tekton Pro" pitchFamily="34" charset="-18"/>
              </a:rPr>
              <a:t>Loneliness</a:t>
            </a:r>
            <a:endParaRPr lang="cs-CZ" sz="2800" baseline="0" dirty="0" smtClean="0">
              <a:latin typeface="Tekton Pro" pitchFamily="34" charset="-18"/>
            </a:endParaRPr>
          </a:p>
          <a:p>
            <a:r>
              <a:rPr lang="en-US" sz="2800" baseline="0" dirty="0" smtClean="0">
                <a:latin typeface="Tekton Pro" pitchFamily="34" charset="-18"/>
              </a:rPr>
              <a:t>• </a:t>
            </a:r>
            <a:r>
              <a:rPr lang="cs-CZ" sz="2800" dirty="0" smtClean="0">
                <a:latin typeface="Tekton Pro" pitchFamily="34" charset="-18"/>
              </a:rPr>
              <a:t>T</a:t>
            </a:r>
            <a:r>
              <a:rPr lang="en-US" sz="2800" baseline="0" dirty="0" smtClean="0">
                <a:latin typeface="Tekton Pro" pitchFamily="34" charset="-18"/>
              </a:rPr>
              <a:t>he pressure</a:t>
            </a:r>
            <a:endParaRPr lang="cs-CZ" sz="2800" baseline="0" dirty="0" smtClean="0">
              <a:latin typeface="Tekton Pro" pitchFamily="34" charset="-18"/>
            </a:endParaRPr>
          </a:p>
          <a:p>
            <a:r>
              <a:rPr lang="cs-CZ" sz="2800" dirty="0">
                <a:latin typeface="Tekton Pro" pitchFamily="34" charset="-18"/>
              </a:rPr>
              <a:t> </a:t>
            </a:r>
            <a:r>
              <a:rPr lang="cs-CZ" sz="2800" dirty="0" smtClean="0">
                <a:latin typeface="Tekton Pro" pitchFamily="34" charset="-18"/>
              </a:rPr>
              <a:t>         </a:t>
            </a:r>
            <a:r>
              <a:rPr lang="en-US" sz="2800" baseline="0" dirty="0" smtClean="0">
                <a:latin typeface="Tekton Pro" pitchFamily="34" charset="-18"/>
              </a:rPr>
              <a:t> to </a:t>
            </a:r>
            <a:r>
              <a:rPr lang="en-US" sz="2800" dirty="0" smtClean="0">
                <a:latin typeface="Tekton Pro" pitchFamily="34" charset="-18"/>
              </a:rPr>
              <a:t>“be successful”</a:t>
            </a:r>
          </a:p>
          <a:p>
            <a:r>
              <a:rPr lang="en-US" sz="2800" baseline="0" dirty="0" smtClean="0">
                <a:latin typeface="Tekton Pro" pitchFamily="34" charset="-18"/>
              </a:rPr>
              <a:t>• Getting grants</a:t>
            </a:r>
            <a:endParaRPr lang="cs-CZ" sz="2800" dirty="0" smtClean="0">
              <a:latin typeface="Tekton Pro" pitchFamily="34" charset="-18"/>
            </a:endParaRPr>
          </a:p>
          <a:p>
            <a:r>
              <a:rPr lang="en-US" sz="2800" baseline="0" dirty="0" smtClean="0">
                <a:latin typeface="Tekton Pro" pitchFamily="34" charset="-18"/>
              </a:rPr>
              <a:t>• Lack of support</a:t>
            </a:r>
            <a:endParaRPr lang="cs-CZ" sz="2800" baseline="0" dirty="0" smtClean="0">
              <a:latin typeface="Tekton Pro" pitchFamily="34" charset="-18"/>
            </a:endParaRPr>
          </a:p>
          <a:p>
            <a:r>
              <a:rPr lang="en-US" sz="2800" baseline="0" dirty="0" smtClean="0">
                <a:latin typeface="Tekton Pro" pitchFamily="34" charset="-18"/>
              </a:rPr>
              <a:t>• </a:t>
            </a:r>
            <a:r>
              <a:rPr lang="cs-CZ" sz="2800" baseline="0" dirty="0" err="1" smtClean="0">
                <a:latin typeface="Tekton Pro" pitchFamily="34" charset="-18"/>
              </a:rPr>
              <a:t>Financial</a:t>
            </a:r>
            <a:r>
              <a:rPr lang="cs-CZ" sz="2800" baseline="0" dirty="0" smtClean="0">
                <a:latin typeface="Tekton Pro" pitchFamily="34" charset="-18"/>
              </a:rPr>
              <a:t> </a:t>
            </a:r>
            <a:r>
              <a:rPr lang="cs-CZ" sz="2800" baseline="0" dirty="0" err="1" smtClean="0">
                <a:latin typeface="Tekton Pro" pitchFamily="34" charset="-18"/>
              </a:rPr>
              <a:t>insecurity</a:t>
            </a:r>
            <a:endParaRPr lang="en-US" sz="2800" baseline="0" dirty="0" smtClean="0">
              <a:latin typeface="Tekton Pro" pitchFamily="34" charset="-18"/>
            </a:endParaRPr>
          </a:p>
          <a:p>
            <a:endParaRPr lang="cs-CZ" sz="2800" baseline="0" dirty="0" smtClean="0"/>
          </a:p>
          <a:p>
            <a:endParaRPr lang="en-US" sz="2800" baseline="0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5076056" y="542957"/>
            <a:ext cx="2147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i="1" cap="small" dirty="0" err="1" smtClean="0">
                <a:latin typeface="Tekton Pro" pitchFamily="34" charset="-18"/>
              </a:rPr>
              <a:t>challenges</a:t>
            </a:r>
            <a:endParaRPr lang="cs-CZ" sz="3600" dirty="0">
              <a:latin typeface="Tekton Pro" pitchFamily="34" charset="-18"/>
            </a:endParaRPr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4788024" y="1452610"/>
            <a:ext cx="2952328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251520" y="188640"/>
            <a:ext cx="3501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i="1" cap="small" dirty="0" err="1" smtClean="0">
                <a:latin typeface="Tekton Pro" pitchFamily="34" charset="-18"/>
              </a:rPr>
              <a:t>Career</a:t>
            </a:r>
            <a:r>
              <a:rPr lang="cs-CZ" sz="3600" b="1" i="1" cap="small" dirty="0" smtClean="0">
                <a:latin typeface="Tekton Pro" pitchFamily="34" charset="-18"/>
              </a:rPr>
              <a:t> in Academia</a:t>
            </a:r>
            <a:endParaRPr lang="cs-CZ" sz="3600" dirty="0">
              <a:latin typeface="Tekton Pro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hdprogram-preparation-for-successful-postphd-career-36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5460"/>
          <a:stretch>
            <a:fillRect/>
          </a:stretch>
        </p:blipFill>
        <p:spPr>
          <a:xfrm>
            <a:off x="395536" y="1412776"/>
            <a:ext cx="8064896" cy="5118889"/>
          </a:xfrm>
        </p:spPr>
      </p:pic>
      <p:sp>
        <p:nvSpPr>
          <p:cNvPr id="7" name="Obdélník 6"/>
          <p:cNvSpPr/>
          <p:nvPr/>
        </p:nvSpPr>
        <p:spPr>
          <a:xfrm>
            <a:off x="7118038" y="5373216"/>
            <a:ext cx="158417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hd081409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7500" t="17308"/>
          <a:stretch>
            <a:fillRect/>
          </a:stretch>
        </p:blipFill>
        <p:spPr>
          <a:xfrm>
            <a:off x="395536" y="1124744"/>
            <a:ext cx="7912507" cy="4536504"/>
          </a:xfrm>
        </p:spPr>
      </p:pic>
      <p:pic>
        <p:nvPicPr>
          <p:cNvPr id="6" name="Zástupný symbol pro obsah 3" descr="phd081409s.gif"/>
          <p:cNvPicPr>
            <a:picLocks noChangeAspect="1"/>
          </p:cNvPicPr>
          <p:nvPr/>
        </p:nvPicPr>
        <p:blipFill>
          <a:blip r:embed="rId2" cstate="print"/>
          <a:srcRect l="-609" t="93437" r="81270" b="1313"/>
          <a:stretch>
            <a:fillRect/>
          </a:stretch>
        </p:blipFill>
        <p:spPr>
          <a:xfrm>
            <a:off x="683568" y="5805264"/>
            <a:ext cx="2448272" cy="28803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126150" y="5661248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51520" y="1628800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r>
              <a:rPr lang="cs-CZ" dirty="0" err="1" smtClean="0"/>
              <a:t>Career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064896" cy="48737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Know </a:t>
            </a:r>
            <a:r>
              <a:rPr lang="cs-CZ" dirty="0" smtClean="0"/>
              <a:t>WHY</a:t>
            </a:r>
            <a:r>
              <a:rPr lang="en-US" dirty="0" smtClean="0"/>
              <a:t> (Developing an understanding of your</a:t>
            </a:r>
            <a:r>
              <a:rPr lang="cs-CZ" dirty="0" smtClean="0"/>
              <a:t> </a:t>
            </a:r>
            <a:r>
              <a:rPr lang="en-US" dirty="0" smtClean="0"/>
              <a:t>motivations and reasons for pursuing a particular</a:t>
            </a:r>
            <a:r>
              <a:rPr lang="cs-CZ" dirty="0" smtClean="0"/>
              <a:t> </a:t>
            </a:r>
            <a:r>
              <a:rPr lang="cs-CZ" dirty="0" err="1" smtClean="0"/>
              <a:t>career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K</a:t>
            </a:r>
            <a:r>
              <a:rPr lang="en-US" dirty="0" smtClean="0"/>
              <a:t>now </a:t>
            </a:r>
            <a:r>
              <a:rPr lang="cs-CZ" dirty="0" smtClean="0"/>
              <a:t>HOW</a:t>
            </a:r>
            <a:r>
              <a:rPr lang="en-US" dirty="0" smtClean="0"/>
              <a:t> (Acquiring the professional and</a:t>
            </a:r>
            <a:r>
              <a:rPr lang="cs-CZ" dirty="0" smtClean="0"/>
              <a:t> </a:t>
            </a:r>
            <a:r>
              <a:rPr lang="en-US" dirty="0" smtClean="0"/>
              <a:t>academic capabilities that are necessary to do the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)</a:t>
            </a:r>
          </a:p>
          <a:p>
            <a:r>
              <a:rPr lang="en-US" dirty="0" err="1" smtClean="0"/>
              <a:t>Kn</a:t>
            </a:r>
            <a:r>
              <a:rPr lang="cs-CZ" dirty="0" smtClean="0"/>
              <a:t>o</a:t>
            </a:r>
            <a:r>
              <a:rPr lang="en-US" dirty="0" smtClean="0"/>
              <a:t>w </a:t>
            </a:r>
            <a:r>
              <a:rPr lang="cs-CZ" dirty="0" smtClean="0"/>
              <a:t>WHOM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Building</a:t>
            </a:r>
            <a:r>
              <a:rPr lang="en-US" dirty="0" smtClean="0"/>
              <a:t> networks, relationships</a:t>
            </a:r>
            <a:r>
              <a:rPr lang="cs-CZ" dirty="0" smtClean="0"/>
              <a:t> </a:t>
            </a:r>
            <a:r>
              <a:rPr lang="en-US" dirty="0" smtClean="0"/>
              <a:t>and sponsors; identifying helpful people)</a:t>
            </a:r>
          </a:p>
          <a:p>
            <a:r>
              <a:rPr lang="en-US" dirty="0" smtClean="0"/>
              <a:t>Know </a:t>
            </a:r>
            <a:r>
              <a:rPr lang="cs-CZ" dirty="0" smtClean="0"/>
              <a:t>WHAT</a:t>
            </a:r>
            <a:r>
              <a:rPr lang="en-US" dirty="0" smtClean="0"/>
              <a:t> (Monitoring opportunities, threats</a:t>
            </a:r>
            <a:r>
              <a:rPr lang="cs-CZ" dirty="0" smtClean="0"/>
              <a:t> </a:t>
            </a:r>
            <a:r>
              <a:rPr lang="en-US" dirty="0" smtClean="0"/>
              <a:t>and risks, requirements for the role)</a:t>
            </a:r>
          </a:p>
          <a:p>
            <a:r>
              <a:rPr lang="en-US" dirty="0" smtClean="0"/>
              <a:t>Know </a:t>
            </a:r>
            <a:r>
              <a:rPr lang="cs-CZ" dirty="0" smtClean="0"/>
              <a:t>WHERE</a:t>
            </a:r>
            <a:r>
              <a:rPr lang="en-US" dirty="0" smtClean="0"/>
              <a:t> (</a:t>
            </a:r>
            <a:r>
              <a:rPr lang="cs-CZ" dirty="0" smtClean="0"/>
              <a:t>S</a:t>
            </a:r>
            <a:r>
              <a:rPr lang="en-US" dirty="0" err="1" smtClean="0"/>
              <a:t>ourcing</a:t>
            </a:r>
            <a:r>
              <a:rPr lang="en-US" dirty="0" smtClean="0"/>
              <a:t> opportunities to enter the</a:t>
            </a:r>
            <a:r>
              <a:rPr lang="cs-CZ" dirty="0" smtClean="0"/>
              <a:t> </a:t>
            </a:r>
            <a:r>
              <a:rPr lang="en-US" dirty="0" smtClean="0"/>
              <a:t>field, develop your capabilities and progress your</a:t>
            </a:r>
            <a:r>
              <a:rPr lang="cs-CZ" dirty="0" smtClean="0"/>
              <a:t> </a:t>
            </a:r>
            <a:r>
              <a:rPr lang="cs-CZ" dirty="0" err="1" smtClean="0"/>
              <a:t>career</a:t>
            </a:r>
            <a:r>
              <a:rPr lang="cs-CZ" dirty="0" smtClean="0"/>
              <a:t>)</a:t>
            </a:r>
          </a:p>
          <a:p>
            <a:r>
              <a:rPr lang="en-US" dirty="0" smtClean="0"/>
              <a:t>Know </a:t>
            </a:r>
            <a:r>
              <a:rPr lang="cs-CZ" dirty="0" smtClean="0"/>
              <a:t>WHEN (</a:t>
            </a:r>
            <a:r>
              <a:rPr lang="en-US" dirty="0" smtClean="0"/>
              <a:t>Judging the best timing for decisions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actions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982134" y="5589240"/>
            <a:ext cx="72008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err="1" smtClean="0"/>
              <a:t>Career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126150" y="5661248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363560"/>
            <a:ext cx="8291264" cy="4873752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Career</a:t>
            </a:r>
            <a:r>
              <a:rPr lang="cs-CZ" dirty="0" smtClean="0"/>
              <a:t> </a:t>
            </a:r>
            <a:r>
              <a:rPr lang="cs-CZ" dirty="0" err="1" smtClean="0"/>
              <a:t>advisors</a:t>
            </a:r>
            <a:r>
              <a:rPr lang="cs-CZ" dirty="0" smtClean="0"/>
              <a:t>, CV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Cover</a:t>
            </a:r>
            <a:r>
              <a:rPr lang="cs-CZ" dirty="0" smtClean="0"/>
              <a:t> </a:t>
            </a:r>
            <a:r>
              <a:rPr lang="cs-CZ" dirty="0" err="1" smtClean="0"/>
              <a:t>Letters</a:t>
            </a:r>
            <a:r>
              <a:rPr lang="cs-CZ" dirty="0" smtClean="0"/>
              <a:t> </a:t>
            </a:r>
            <a:r>
              <a:rPr lang="cs-CZ" dirty="0" err="1" smtClean="0"/>
              <a:t>Guides</a:t>
            </a:r>
            <a:r>
              <a:rPr lang="cs-CZ" dirty="0" smtClean="0"/>
              <a:t>, </a:t>
            </a:r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Away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, </a:t>
            </a:r>
            <a:r>
              <a:rPr lang="cs-CZ" dirty="0" err="1" smtClean="0"/>
              <a:t>Prospects</a:t>
            </a:r>
            <a:r>
              <a:rPr lang="cs-CZ" dirty="0" smtClean="0"/>
              <a:t> </a:t>
            </a:r>
            <a:r>
              <a:rPr lang="cs-CZ" dirty="0" err="1" smtClean="0"/>
              <a:t>Career</a:t>
            </a:r>
            <a:r>
              <a:rPr lang="cs-CZ" dirty="0" smtClean="0"/>
              <a:t> </a:t>
            </a:r>
            <a:r>
              <a:rPr lang="cs-CZ" dirty="0" err="1" smtClean="0"/>
              <a:t>Planner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Career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, </a:t>
            </a:r>
            <a:r>
              <a:rPr lang="cs-CZ" dirty="0" err="1" smtClean="0"/>
              <a:t>Courses</a:t>
            </a:r>
            <a:r>
              <a:rPr lang="cs-CZ" dirty="0" smtClean="0"/>
              <a:t>/</a:t>
            </a:r>
            <a:r>
              <a:rPr lang="cs-CZ" dirty="0" err="1" smtClean="0"/>
              <a:t>Workshops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endParaRPr lang="cs-CZ" dirty="0" smtClean="0"/>
          </a:p>
          <a:p>
            <a:pPr lvl="1"/>
            <a:r>
              <a:rPr lang="cs-CZ" dirty="0" smtClean="0"/>
              <a:t>CV/</a:t>
            </a:r>
            <a:r>
              <a:rPr lang="cs-CZ" dirty="0" err="1" smtClean="0"/>
              <a:t>Cover</a:t>
            </a:r>
            <a:r>
              <a:rPr lang="cs-CZ" dirty="0" smtClean="0"/>
              <a:t> </a:t>
            </a:r>
            <a:r>
              <a:rPr lang="cs-CZ" dirty="0" err="1" smtClean="0"/>
              <a:t>letter</a:t>
            </a:r>
            <a:r>
              <a:rPr lang="cs-CZ" dirty="0" smtClean="0"/>
              <a:t> </a:t>
            </a:r>
            <a:r>
              <a:rPr lang="cs-CZ" dirty="0" err="1" smtClean="0"/>
              <a:t>writting</a:t>
            </a:r>
            <a:endParaRPr lang="cs-CZ" dirty="0" smtClean="0"/>
          </a:p>
          <a:p>
            <a:pPr lvl="1"/>
            <a:r>
              <a:rPr lang="cs-CZ" dirty="0" smtClean="0"/>
              <a:t> Job </a:t>
            </a:r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endParaRPr lang="cs-CZ" dirty="0" smtClean="0"/>
          </a:p>
          <a:p>
            <a:pPr lvl="1"/>
            <a:r>
              <a:rPr lang="cs-CZ" dirty="0" err="1" smtClean="0"/>
              <a:t>Career</a:t>
            </a:r>
            <a:r>
              <a:rPr lang="cs-CZ" dirty="0" smtClean="0"/>
              <a:t> </a:t>
            </a:r>
            <a:r>
              <a:rPr lang="cs-CZ" dirty="0" err="1" smtClean="0"/>
              <a:t>Stories</a:t>
            </a:r>
            <a:endParaRPr lang="cs-CZ" dirty="0" smtClean="0"/>
          </a:p>
          <a:p>
            <a:pPr lvl="1"/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Recruiters</a:t>
            </a:r>
            <a:r>
              <a:rPr lang="cs-CZ" dirty="0" smtClean="0"/>
              <a:t>, </a:t>
            </a:r>
            <a:r>
              <a:rPr lang="cs-CZ" dirty="0" err="1" smtClean="0"/>
              <a:t>Headhunter</a:t>
            </a:r>
            <a:r>
              <a:rPr lang="cs-CZ" dirty="0" smtClean="0"/>
              <a:t>, </a:t>
            </a:r>
            <a:r>
              <a:rPr lang="cs-CZ" dirty="0" err="1" smtClean="0"/>
              <a:t>Entrepreneurs</a:t>
            </a:r>
            <a:r>
              <a:rPr lang="cs-CZ" dirty="0" smtClean="0"/>
              <a:t>, </a:t>
            </a:r>
            <a:r>
              <a:rPr lang="cs-CZ" dirty="0" err="1" smtClean="0"/>
              <a:t>Investors</a:t>
            </a:r>
            <a:endParaRPr lang="cs-CZ" dirty="0" smtClean="0"/>
          </a:p>
          <a:p>
            <a:pPr lvl="1"/>
            <a:r>
              <a:rPr lang="cs-CZ" dirty="0" err="1" smtClean="0"/>
              <a:t>Proposal</a:t>
            </a:r>
            <a:r>
              <a:rPr lang="cs-CZ" dirty="0" smtClean="0"/>
              <a:t> </a:t>
            </a:r>
            <a:r>
              <a:rPr lang="cs-CZ" dirty="0" err="1" smtClean="0"/>
              <a:t>writting</a:t>
            </a:r>
            <a:endParaRPr lang="cs-CZ" dirty="0" smtClean="0"/>
          </a:p>
          <a:p>
            <a:r>
              <a:rPr lang="cs-CZ" dirty="0" err="1" smtClean="0"/>
              <a:t>One</a:t>
            </a:r>
            <a:r>
              <a:rPr lang="cs-CZ" dirty="0" smtClean="0"/>
              <a:t> to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appointments</a:t>
            </a:r>
            <a:r>
              <a:rPr lang="cs-CZ" dirty="0" smtClean="0"/>
              <a:t>, Interview </a:t>
            </a:r>
            <a:r>
              <a:rPr lang="cs-CZ" dirty="0" err="1" smtClean="0"/>
              <a:t>Preparation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dirty="0" err="1" smtClean="0"/>
              <a:t>Mock</a:t>
            </a:r>
            <a:r>
              <a:rPr lang="cs-CZ" dirty="0" smtClean="0"/>
              <a:t> </a:t>
            </a:r>
            <a:r>
              <a:rPr lang="cs-CZ" dirty="0" err="1" smtClean="0"/>
              <a:t>Interviews</a:t>
            </a:r>
            <a:endParaRPr lang="cs-CZ" dirty="0" smtClean="0"/>
          </a:p>
          <a:p>
            <a:r>
              <a:rPr lang="cs-CZ" dirty="0" smtClean="0"/>
              <a:t>CV/</a:t>
            </a:r>
            <a:r>
              <a:rPr lang="cs-CZ" dirty="0" err="1" smtClean="0"/>
              <a:t>cover</a:t>
            </a:r>
            <a:r>
              <a:rPr lang="cs-CZ" dirty="0" smtClean="0"/>
              <a:t> </a:t>
            </a:r>
            <a:r>
              <a:rPr lang="cs-CZ" dirty="0" err="1" smtClean="0"/>
              <a:t>letter</a:t>
            </a:r>
            <a:r>
              <a:rPr lang="cs-CZ" dirty="0" smtClean="0"/>
              <a:t> </a:t>
            </a:r>
            <a:r>
              <a:rPr lang="cs-CZ" dirty="0" err="1" smtClean="0"/>
              <a:t>review</a:t>
            </a:r>
            <a:r>
              <a:rPr lang="cs-CZ" dirty="0" smtClean="0"/>
              <a:t>/</a:t>
            </a:r>
            <a:r>
              <a:rPr lang="cs-CZ" dirty="0" err="1" smtClean="0"/>
              <a:t>proof</a:t>
            </a:r>
            <a:r>
              <a:rPr lang="cs-CZ" dirty="0" smtClean="0"/>
              <a:t> </a:t>
            </a:r>
            <a:r>
              <a:rPr lang="cs-CZ" dirty="0" err="1" smtClean="0"/>
              <a:t>reading</a:t>
            </a:r>
            <a:endParaRPr lang="cs-CZ" dirty="0" smtClean="0"/>
          </a:p>
          <a:p>
            <a:r>
              <a:rPr lang="cs-CZ" dirty="0" err="1" smtClean="0"/>
              <a:t>Database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alumni</a:t>
            </a:r>
            <a:r>
              <a:rPr lang="cs-CZ" dirty="0" smtClean="0"/>
              <a:t>, </a:t>
            </a:r>
            <a:r>
              <a:rPr lang="cs-CZ" dirty="0" err="1" smtClean="0"/>
              <a:t>vacancies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opportunities</a:t>
            </a:r>
            <a:r>
              <a:rPr lang="cs-CZ" dirty="0" smtClean="0"/>
              <a:t>    </a:t>
            </a:r>
            <a:r>
              <a:rPr lang="en-US" dirty="0" smtClean="0"/>
              <a:t>             </a:t>
            </a:r>
            <a:r>
              <a:rPr lang="cs-CZ" sz="1900" dirty="0" smtClean="0"/>
              <a:t>(</a:t>
            </a:r>
            <a:r>
              <a:rPr lang="cs-CZ" sz="1900" dirty="0" err="1" smtClean="0"/>
              <a:t>incl</a:t>
            </a:r>
            <a:r>
              <a:rPr lang="cs-CZ" sz="1900" dirty="0" smtClean="0"/>
              <a:t>. </a:t>
            </a:r>
            <a:r>
              <a:rPr lang="cs-CZ" sz="1900" dirty="0" err="1" smtClean="0"/>
              <a:t>Fellowships</a:t>
            </a:r>
            <a:r>
              <a:rPr lang="cs-CZ" sz="1900" dirty="0" smtClean="0"/>
              <a:t>, </a:t>
            </a:r>
            <a:r>
              <a:rPr lang="cs-CZ" sz="1900" dirty="0" err="1" smtClean="0"/>
              <a:t>Internships</a:t>
            </a:r>
            <a:r>
              <a:rPr lang="cs-CZ" sz="1900" dirty="0" smtClean="0"/>
              <a:t> </a:t>
            </a:r>
            <a:r>
              <a:rPr lang="cs-CZ" sz="1900" dirty="0" err="1" smtClean="0"/>
              <a:t>and</a:t>
            </a:r>
            <a:r>
              <a:rPr lang="cs-CZ" sz="1900" dirty="0" smtClean="0"/>
              <a:t> </a:t>
            </a:r>
            <a:r>
              <a:rPr lang="en-US" sz="1900" dirty="0" err="1" smtClean="0"/>
              <a:t>R</a:t>
            </a:r>
            <a:r>
              <a:rPr lang="cs-CZ" sz="1900" dirty="0" err="1" smtClean="0"/>
              <a:t>egionaly</a:t>
            </a:r>
            <a:r>
              <a:rPr lang="cs-CZ" sz="1900" dirty="0" smtClean="0"/>
              <a:t> </a:t>
            </a:r>
            <a:r>
              <a:rPr lang="en-US" sz="1900" dirty="0" err="1" smtClean="0"/>
              <a:t>B</a:t>
            </a:r>
            <a:r>
              <a:rPr lang="cs-CZ" sz="1900" dirty="0" err="1" smtClean="0"/>
              <a:t>ased</a:t>
            </a:r>
            <a:r>
              <a:rPr lang="cs-CZ" sz="1900" dirty="0" smtClean="0"/>
              <a:t> R</a:t>
            </a:r>
            <a:r>
              <a:rPr lang="en-US" sz="1900" dirty="0" smtClean="0"/>
              <a:t>&amp;</a:t>
            </a:r>
            <a:r>
              <a:rPr lang="cs-CZ" sz="1900" dirty="0" smtClean="0"/>
              <a:t>D </a:t>
            </a:r>
            <a:r>
              <a:rPr lang="en-US" sz="1900" dirty="0" smtClean="0"/>
              <a:t>C</a:t>
            </a:r>
            <a:r>
              <a:rPr lang="cs-CZ" sz="1900" dirty="0" err="1" smtClean="0"/>
              <a:t>ompanies</a:t>
            </a:r>
            <a:r>
              <a:rPr lang="cs-CZ" sz="1900" dirty="0" smtClean="0"/>
              <a:t>)</a:t>
            </a:r>
            <a:endParaRPr lang="cs-CZ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819</TotalTime>
  <Words>1492</Words>
  <Application>Microsoft Office PowerPoint</Application>
  <PresentationFormat>Předvádění na obrazovce (4:3)</PresentationFormat>
  <Paragraphs>306</Paragraphs>
  <Slides>37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Century Schoolbook</vt:lpstr>
      <vt:lpstr>Segoe Script</vt:lpstr>
      <vt:lpstr>Tekton Pro</vt:lpstr>
      <vt:lpstr>Wingdings</vt:lpstr>
      <vt:lpstr>Wingdings 2</vt:lpstr>
      <vt:lpstr>Arkýř</vt:lpstr>
      <vt:lpstr>The Hitchhiker’s Guide to the Career in Science</vt:lpstr>
      <vt:lpstr>My Career Path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Career Strategy</vt:lpstr>
      <vt:lpstr>Career Service</vt:lpstr>
      <vt:lpstr>How to Approach Your Career Path</vt:lpstr>
      <vt:lpstr>What Kind of PhD Student/Postdoc Are You?</vt:lpstr>
      <vt:lpstr>The importance of Self-knowledge</vt:lpstr>
      <vt:lpstr>Self-Analysis</vt:lpstr>
      <vt:lpstr>Self-Analysis</vt:lpstr>
      <vt:lpstr>You and your PI (Supervisor)</vt:lpstr>
      <vt:lpstr>What are the kinds of problems that can arise?</vt:lpstr>
      <vt:lpstr>Work-Life balance</vt:lpstr>
      <vt:lpstr>If things start to go wrong….</vt:lpstr>
      <vt:lpstr>Building your academic profile</vt:lpstr>
      <vt:lpstr>Building your academic profile</vt:lpstr>
      <vt:lpstr>Building your academic profile</vt:lpstr>
      <vt:lpstr>Building Your Academic Profile</vt:lpstr>
      <vt:lpstr>Career „T“</vt:lpstr>
      <vt:lpstr>Outside Academia?</vt:lpstr>
      <vt:lpstr>Careers Outside Academia</vt:lpstr>
      <vt:lpstr>Time Management</vt:lpstr>
      <vt:lpstr>4D Time Management Matrix</vt:lpstr>
      <vt:lpstr>Procrastination</vt:lpstr>
      <vt:lpstr>Prezentace aplikace PowerPoint</vt:lpstr>
      <vt:lpstr>How to MANAGE Procrastination</vt:lpstr>
      <vt:lpstr>Networking</vt:lpstr>
      <vt:lpstr>Networking</vt:lpstr>
      <vt:lpstr>Internships</vt:lpstr>
      <vt:lpstr>Fellowship Applications and Student Contests</vt:lpstr>
      <vt:lpstr>Know Your Value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</dc:title>
  <dc:creator>Zuzka</dc:creator>
  <cp:lastModifiedBy>Hobzova</cp:lastModifiedBy>
  <cp:revision>87</cp:revision>
  <dcterms:created xsi:type="dcterms:W3CDTF">2016-01-09T11:33:52Z</dcterms:created>
  <dcterms:modified xsi:type="dcterms:W3CDTF">2017-02-28T07:25:02Z</dcterms:modified>
</cp:coreProperties>
</file>