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8"/>
  </p:handoutMasterIdLst>
  <p:sldIdLst>
    <p:sldId id="256" r:id="rId2"/>
    <p:sldId id="257" r:id="rId3"/>
    <p:sldId id="271" r:id="rId4"/>
    <p:sldId id="258" r:id="rId5"/>
    <p:sldId id="260" r:id="rId6"/>
    <p:sldId id="270" r:id="rId7"/>
    <p:sldId id="259" r:id="rId8"/>
    <p:sldId id="261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62" r:id="rId17"/>
  </p:sldIdLst>
  <p:sldSz cx="7620000" cy="5715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E718B-CEC1-40B3-985F-596909C3A88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EEDFD-26FC-4A4C-AED1-0FDA75E3B7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59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399" y="152399"/>
            <a:ext cx="7315200" cy="54102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8" y="735313"/>
            <a:ext cx="6229350" cy="243840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8457" y="3224696"/>
            <a:ext cx="5479913" cy="1156804"/>
          </a:xfrm>
        </p:spPr>
        <p:txBody>
          <a:bodyPr>
            <a:normAutofit/>
          </a:bodyPr>
          <a:lstStyle>
            <a:lvl1pPr marL="0" indent="0" algn="ctr">
              <a:spcBef>
                <a:spcPts val="833"/>
              </a:spcBef>
              <a:buNone/>
              <a:defRPr sz="1500">
                <a:solidFill>
                  <a:srgbClr val="FFFFFF"/>
                </a:solidFill>
              </a:defRPr>
            </a:lvl1pPr>
            <a:lvl2pPr marL="285739" indent="0" algn="ctr">
              <a:buNone/>
              <a:defRPr sz="1500"/>
            </a:lvl2pPr>
            <a:lvl3pPr marL="571477" indent="0" algn="ctr">
              <a:buNone/>
              <a:defRPr sz="1500"/>
            </a:lvl3pPr>
            <a:lvl4pPr marL="857216" indent="0" algn="ctr">
              <a:buNone/>
              <a:defRPr sz="1250"/>
            </a:lvl4pPr>
            <a:lvl5pPr marL="1142954" indent="0" algn="ctr">
              <a:buNone/>
              <a:defRPr sz="1250"/>
            </a:lvl5pPr>
            <a:lvl6pPr marL="1428693" indent="0" algn="ctr">
              <a:buNone/>
              <a:defRPr sz="1250"/>
            </a:lvl6pPr>
            <a:lvl7pPr marL="1714431" indent="0" algn="ctr">
              <a:buNone/>
              <a:defRPr sz="1250"/>
            </a:lvl7pPr>
            <a:lvl8pPr marL="2000170" indent="0" algn="ctr">
              <a:buNone/>
              <a:defRPr sz="1250"/>
            </a:lvl8pPr>
            <a:lvl9pPr marL="2285909" indent="0" algn="ctr">
              <a:buNone/>
              <a:defRPr sz="125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236663" y="3111500"/>
            <a:ext cx="51435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0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93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635000"/>
            <a:ext cx="1452563" cy="45085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635000"/>
            <a:ext cx="4643438" cy="45085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93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33"/>
              </a:spcBef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441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977979"/>
            <a:ext cx="6229350" cy="243840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0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3462100"/>
            <a:ext cx="5480685" cy="11365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accent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238250" y="3350340"/>
            <a:ext cx="51435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26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714499"/>
            <a:ext cx="2971800" cy="33528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258" y="1714500"/>
            <a:ext cx="2971800" cy="33528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72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5" y="1667926"/>
            <a:ext cx="29718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75" y="2267903"/>
            <a:ext cx="2971800" cy="28194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18233" y="1665860"/>
            <a:ext cx="2971800" cy="6477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18233" y="2266102"/>
            <a:ext cx="2971800" cy="2819400"/>
          </a:xfrm>
        </p:spPr>
        <p:txBody>
          <a:bodyPr/>
          <a:lstStyle>
            <a:lvl1pPr>
              <a:defRPr sz="1375"/>
            </a:lvl1pPr>
            <a:lvl2pPr>
              <a:defRPr sz="1250"/>
            </a:lvl2pPr>
            <a:lvl3pPr>
              <a:defRPr sz="1125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50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41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0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14400"/>
            <a:ext cx="23622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095" y="914400"/>
            <a:ext cx="3458032" cy="3886200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75" y="2362200"/>
            <a:ext cx="2362200" cy="24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7"/>
              </a:spcBef>
              <a:buNone/>
              <a:defRPr sz="1062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5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914400"/>
            <a:ext cx="2362200" cy="14478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5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49256" y="891540"/>
            <a:ext cx="3548086" cy="3870961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1750"/>
            </a:lvl1pPr>
            <a:lvl2pPr marL="285739" indent="0">
              <a:buNone/>
              <a:defRPr sz="1750"/>
            </a:lvl2pPr>
            <a:lvl3pPr marL="571477" indent="0">
              <a:buNone/>
              <a:defRPr sz="1500"/>
            </a:lvl3pPr>
            <a:lvl4pPr marL="857216" indent="0">
              <a:buNone/>
              <a:defRPr sz="1250"/>
            </a:lvl4pPr>
            <a:lvl5pPr marL="1142954" indent="0">
              <a:buNone/>
              <a:defRPr sz="1250"/>
            </a:lvl5pPr>
            <a:lvl6pPr marL="1428693" indent="0">
              <a:buNone/>
              <a:defRPr sz="1250"/>
            </a:lvl6pPr>
            <a:lvl7pPr marL="1714431" indent="0">
              <a:buNone/>
              <a:defRPr sz="1250"/>
            </a:lvl7pPr>
            <a:lvl8pPr marL="2000170" indent="0">
              <a:buNone/>
              <a:defRPr sz="1250"/>
            </a:lvl8pPr>
            <a:lvl9pPr marL="2285909" indent="0">
              <a:buNone/>
              <a:defRPr sz="125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75" y="2362200"/>
            <a:ext cx="2362200" cy="2400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67"/>
              </a:spcBef>
              <a:buNone/>
              <a:defRPr sz="1062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9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52400"/>
            <a:ext cx="7315200" cy="54102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375" y="508000"/>
            <a:ext cx="6172200" cy="113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76" y="1714500"/>
            <a:ext cx="6170544" cy="3365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372" y="5186525"/>
            <a:ext cx="145567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3">
                <a:solidFill>
                  <a:schemeClr val="accent1"/>
                </a:solidFill>
              </a:defRPr>
            </a:lvl1pPr>
          </a:lstStyle>
          <a:p>
            <a:fld id="{06FAEAF7-235B-47F0-86E0-5C2D20C1D811}" type="datetimeFigureOut">
              <a:rPr lang="cs-CZ" smtClean="0"/>
              <a:t>2. 12. 2016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218" y="5186525"/>
            <a:ext cx="294860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3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30957" y="5186525"/>
            <a:ext cx="106638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3">
                <a:solidFill>
                  <a:schemeClr val="accent1"/>
                </a:solidFill>
              </a:defRPr>
            </a:lvl1pPr>
          </a:lstStyle>
          <a:p>
            <a:fld id="{1B44E5B4-22AF-4E0D-95CB-CFC15F48C0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2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477" rtl="0" eaLnBrk="1" latinLnBrk="0" hangingPunct="1">
        <a:lnSpc>
          <a:spcPct val="90000"/>
        </a:lnSpc>
        <a:spcBef>
          <a:spcPct val="0"/>
        </a:spcBef>
        <a:buNone/>
        <a:defRPr sz="333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2869" indent="-114295" algn="l" defTabSz="571477" rtl="0" eaLnBrk="1" latinLnBrk="0" hangingPunct="1">
        <a:lnSpc>
          <a:spcPct val="90000"/>
        </a:lnSpc>
        <a:spcBef>
          <a:spcPts val="833"/>
        </a:spcBef>
        <a:buClr>
          <a:schemeClr val="accent1"/>
        </a:buClr>
        <a:buSzPct val="80000"/>
        <a:buFont typeface="Corbel" pitchFamily="34" charset="0"/>
        <a:buChar char="•"/>
        <a:defRPr sz="1667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5739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57182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333" kern="1200">
          <a:solidFill>
            <a:schemeClr val="accent1"/>
          </a:solidFill>
          <a:latin typeface="+mn-lt"/>
          <a:ea typeface="+mn-ea"/>
          <a:cs typeface="+mn-cs"/>
        </a:defRPr>
      </a:lvl3pPr>
      <a:lvl4pPr marL="628625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4pPr>
      <a:lvl5pPr marL="766736" indent="-114295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5pPr>
      <a:lvl6pPr marL="91663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6pPr>
      <a:lvl7pPr marL="108329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4995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16610" indent="-142869" algn="l" defTabSz="571477" rtl="0" eaLnBrk="1" latinLnBrk="0" hangingPunct="1">
        <a:lnSpc>
          <a:spcPct val="90000"/>
        </a:lnSpc>
        <a:spcBef>
          <a:spcPts val="125"/>
        </a:spcBef>
        <a:spcAft>
          <a:spcPts val="250"/>
        </a:spcAft>
        <a:buClr>
          <a:schemeClr val="accent1"/>
        </a:buClr>
        <a:buSzPct val="80000"/>
        <a:buFont typeface="Corbel" pitchFamily="34" charset="0"/>
        <a:buChar char="•"/>
        <a:defRPr sz="1167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571477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1.png"/><Relationship Id="rId5" Type="http://schemas.openxmlformats.org/officeDocument/2006/relationships/hyperlink" Target="http://leconjugueur.lefigaro.fr/" TargetMode="External"/><Relationship Id="rId4" Type="http://schemas.openxmlformats.org/officeDocument/2006/relationships/hyperlink" Target="http://conjugaison.lemonde.fr/conjugaiso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smtClean="0"/>
              <a:t>Časování sloves</a:t>
            </a:r>
            <a:endParaRPr lang="cs-CZ" sz="540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z="2400" smtClean="0"/>
              <a:t>La conjugaison des verbes</a:t>
            </a:r>
            <a:endParaRPr lang="cs-CZ" sz="240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9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22"/>
    </mc:Choice>
    <mc:Fallback>
      <p:transition spd="slow" advTm="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796" y="579940"/>
            <a:ext cx="6997960" cy="588331"/>
          </a:xfrm>
        </p:spPr>
        <p:txBody>
          <a:bodyPr>
            <a:noAutofit/>
          </a:bodyPr>
          <a:lstStyle/>
          <a:p>
            <a:r>
              <a:rPr lang="cs-CZ" sz="2000"/>
              <a:t/>
            </a:r>
            <a:br>
              <a:rPr lang="cs-CZ" sz="2000"/>
            </a:br>
            <a:r>
              <a:rPr lang="cs-CZ" sz="2000"/>
              <a:t>skupiny nepravidelných sloves se stejným </a:t>
            </a:r>
            <a:r>
              <a:rPr lang="cs-CZ" sz="2000"/>
              <a:t>typem časování</a:t>
            </a:r>
            <a:r>
              <a:rPr lang="cs-CZ" sz="2000"/>
              <a:t/>
            </a:r>
            <a:br>
              <a:rPr lang="cs-CZ" sz="2000"/>
            </a:br>
            <a:endParaRPr lang="cs-CZ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8796" y="1408921"/>
            <a:ext cx="6997959" cy="3946849"/>
          </a:xfrm>
        </p:spPr>
        <p:txBody>
          <a:bodyPr>
            <a:normAutofit/>
          </a:bodyPr>
          <a:lstStyle/>
          <a:p>
            <a:r>
              <a:rPr lang="cs-CZ" smtClean="0">
                <a:solidFill>
                  <a:srgbClr val="C00000"/>
                </a:solidFill>
              </a:rPr>
              <a:t>ouvrir, offrir </a:t>
            </a:r>
            <a:r>
              <a:rPr lang="cs-CZ" smtClean="0"/>
              <a:t>a složeniny</a:t>
            </a:r>
          </a:p>
          <a:p>
            <a:pPr marL="38098" indent="0">
              <a:buNone/>
            </a:pPr>
            <a:r>
              <a:rPr lang="cs-CZ" smtClean="0"/>
              <a:t>j´ouvre		</a:t>
            </a:r>
            <a:r>
              <a:rPr lang="cs-CZ" smtClean="0"/>
              <a:t>nous </a:t>
            </a:r>
            <a:r>
              <a:rPr lang="cs-CZ" smtClean="0"/>
              <a:t>ouvrons		</a:t>
            </a:r>
            <a:r>
              <a:rPr lang="cs-CZ" smtClean="0"/>
              <a:t>P.C</a:t>
            </a:r>
            <a:r>
              <a:rPr lang="cs-CZ" smtClean="0"/>
              <a:t>. j´ai ouvert</a:t>
            </a:r>
          </a:p>
          <a:p>
            <a:pPr marL="38098" indent="0">
              <a:buNone/>
            </a:pPr>
            <a:r>
              <a:rPr lang="cs-CZ" smtClean="0"/>
              <a:t>tu ouvres		vous ouvrez			F.S. j´ouvrirai</a:t>
            </a:r>
          </a:p>
          <a:p>
            <a:pPr marL="38098" indent="0">
              <a:buNone/>
            </a:pPr>
            <a:r>
              <a:rPr lang="cs-CZ" smtClean="0"/>
              <a:t>il ouvre		</a:t>
            </a:r>
            <a:r>
              <a:rPr lang="cs-CZ" smtClean="0"/>
              <a:t>ils </a:t>
            </a:r>
            <a:r>
              <a:rPr lang="cs-CZ" smtClean="0"/>
              <a:t>ouvrent			Subj. que j´ouvre</a:t>
            </a:r>
          </a:p>
          <a:p>
            <a:pPr marL="38098" indent="0">
              <a:buNone/>
            </a:pPr>
            <a:endParaRPr lang="cs-CZ"/>
          </a:p>
          <a:p>
            <a:r>
              <a:rPr lang="cs-CZ" smtClean="0">
                <a:solidFill>
                  <a:srgbClr val="C00000"/>
                </a:solidFill>
              </a:rPr>
              <a:t>servir, partir, suivre, dormir</a:t>
            </a:r>
          </a:p>
          <a:p>
            <a:pPr marL="38098" indent="0">
              <a:buNone/>
            </a:pPr>
            <a:r>
              <a:rPr lang="cs-CZ" smtClean="0"/>
              <a:t>je sers, je suis	</a:t>
            </a:r>
            <a:r>
              <a:rPr lang="cs-CZ" smtClean="0"/>
              <a:t>nous </a:t>
            </a:r>
            <a:r>
              <a:rPr lang="cs-CZ" smtClean="0"/>
              <a:t>servons, nous suivons	P.C. j´ai servi, j´ai suivi</a:t>
            </a:r>
          </a:p>
          <a:p>
            <a:pPr marL="38098" indent="0">
              <a:buNone/>
            </a:pPr>
            <a:r>
              <a:rPr lang="cs-CZ" smtClean="0"/>
              <a:t>tu sers, tu suis	</a:t>
            </a:r>
            <a:r>
              <a:rPr lang="cs-CZ" smtClean="0"/>
              <a:t>vous </a:t>
            </a:r>
            <a:r>
              <a:rPr lang="cs-CZ" smtClean="0"/>
              <a:t>servez, vous suivez	</a:t>
            </a:r>
            <a:r>
              <a:rPr lang="cs-CZ" smtClean="0"/>
              <a:t>	F.S</a:t>
            </a:r>
            <a:r>
              <a:rPr lang="cs-CZ" smtClean="0"/>
              <a:t>. je servirai, je suivrai</a:t>
            </a:r>
          </a:p>
          <a:p>
            <a:pPr marL="38098" indent="0">
              <a:buNone/>
            </a:pPr>
            <a:r>
              <a:rPr lang="cs-CZ" smtClean="0"/>
              <a:t>il sert, il suit		ils servent, ils suivent	</a:t>
            </a:r>
            <a:r>
              <a:rPr lang="cs-CZ" smtClean="0"/>
              <a:t>Subj</a:t>
            </a:r>
            <a:r>
              <a:rPr lang="cs-CZ" smtClean="0"/>
              <a:t>. que je serve, que je suive</a:t>
            </a:r>
          </a:p>
          <a:p>
            <a:pPr marL="38098" indent="0">
              <a:buNone/>
            </a:pP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5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57"/>
    </mc:Choice>
    <mc:Fallback>
      <p:transition spd="slow" advTm="128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4412" y="494911"/>
            <a:ext cx="6865777" cy="581448"/>
          </a:xfrm>
        </p:spPr>
        <p:txBody>
          <a:bodyPr>
            <a:normAutofit/>
          </a:bodyPr>
          <a:lstStyle/>
          <a:p>
            <a:r>
              <a:rPr lang="cs-CZ" sz="2000"/>
              <a:t>skupiny nepravidelných sloves se </a:t>
            </a:r>
            <a:r>
              <a:rPr lang="cs-CZ" sz="2000"/>
              <a:t>stejným typem časování</a:t>
            </a:r>
            <a:endParaRPr lang="cs-CZ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412" y="1479291"/>
            <a:ext cx="6865776" cy="3904472"/>
          </a:xfrm>
        </p:spPr>
        <p:txBody>
          <a:bodyPr>
            <a:normAutofit/>
          </a:bodyPr>
          <a:lstStyle/>
          <a:p>
            <a:r>
              <a:rPr lang="cs-CZ" smtClean="0">
                <a:solidFill>
                  <a:srgbClr val="C00000"/>
                </a:solidFill>
              </a:rPr>
              <a:t>conna</a:t>
            </a:r>
            <a:r>
              <a:rPr lang="fr-FR" smtClean="0">
                <a:solidFill>
                  <a:srgbClr val="C00000"/>
                </a:solidFill>
              </a:rPr>
              <a:t>î</a:t>
            </a:r>
            <a:r>
              <a:rPr lang="cs-CZ" smtClean="0">
                <a:solidFill>
                  <a:srgbClr val="C00000"/>
                </a:solidFill>
              </a:rPr>
              <a:t>tre </a:t>
            </a:r>
            <a:r>
              <a:rPr lang="cs-CZ" smtClean="0"/>
              <a:t>a složeniny a podobná slovesa (reconna</a:t>
            </a:r>
            <a:r>
              <a:rPr lang="fr-FR" smtClean="0"/>
              <a:t>î</a:t>
            </a:r>
            <a:r>
              <a:rPr lang="cs-CZ" smtClean="0"/>
              <a:t>tre, (dis)para</a:t>
            </a:r>
            <a:r>
              <a:rPr lang="fr-FR" smtClean="0"/>
              <a:t>î</a:t>
            </a:r>
            <a:r>
              <a:rPr lang="cs-CZ" smtClean="0"/>
              <a:t>tre,...)</a:t>
            </a:r>
          </a:p>
          <a:p>
            <a:pPr marL="38098" indent="0">
              <a:buNone/>
            </a:pPr>
            <a:r>
              <a:rPr lang="cs-CZ" smtClean="0"/>
              <a:t>je connais		nous connaissons		P.C. j´ai connu</a:t>
            </a:r>
          </a:p>
          <a:p>
            <a:pPr marL="38098" indent="0">
              <a:buNone/>
            </a:pPr>
            <a:r>
              <a:rPr lang="cs-CZ" smtClean="0"/>
              <a:t>tu connais		vous connaissez		</a:t>
            </a:r>
            <a:r>
              <a:rPr lang="cs-CZ" smtClean="0"/>
              <a:t>F.S</a:t>
            </a:r>
            <a:r>
              <a:rPr lang="cs-CZ" smtClean="0"/>
              <a:t>. je conna</a:t>
            </a:r>
            <a:r>
              <a:rPr lang="fr-FR" smtClean="0"/>
              <a:t>î</a:t>
            </a:r>
            <a:r>
              <a:rPr lang="cs-CZ" smtClean="0"/>
              <a:t>trai</a:t>
            </a:r>
          </a:p>
          <a:p>
            <a:pPr marL="38098" indent="0">
              <a:buNone/>
            </a:pPr>
            <a:r>
              <a:rPr lang="cs-CZ" smtClean="0"/>
              <a:t>il conna</a:t>
            </a:r>
            <a:r>
              <a:rPr lang="fr-FR" smtClean="0"/>
              <a:t>î</a:t>
            </a:r>
            <a:r>
              <a:rPr lang="cs-CZ" smtClean="0"/>
              <a:t>t		nous connaissons		Subj. que je connaisse</a:t>
            </a:r>
          </a:p>
          <a:p>
            <a:pPr marL="38098" indent="0">
              <a:buNone/>
            </a:pPr>
            <a:endParaRPr lang="cs-CZ" smtClean="0"/>
          </a:p>
          <a:p>
            <a:r>
              <a:rPr lang="cs-CZ" smtClean="0"/>
              <a:t>slovesa jako </a:t>
            </a:r>
            <a:r>
              <a:rPr lang="cs-CZ" smtClean="0">
                <a:solidFill>
                  <a:srgbClr val="C00000"/>
                </a:solidFill>
              </a:rPr>
              <a:t>joindre, peindre, craindre</a:t>
            </a:r>
          </a:p>
          <a:p>
            <a:pPr marL="38098" indent="0">
              <a:buNone/>
            </a:pPr>
            <a:r>
              <a:rPr lang="cs-CZ" smtClean="0"/>
              <a:t>je joins			nous joignons		P.C. j´ai joint</a:t>
            </a:r>
          </a:p>
          <a:p>
            <a:pPr marL="38098" indent="0">
              <a:buNone/>
            </a:pPr>
            <a:r>
              <a:rPr lang="cs-CZ" smtClean="0"/>
              <a:t>tu joins			vous joignez			F.S. je joindrai</a:t>
            </a:r>
          </a:p>
          <a:p>
            <a:pPr marL="38098" indent="0">
              <a:buNone/>
            </a:pPr>
            <a:r>
              <a:rPr lang="cs-CZ" smtClean="0"/>
              <a:t>il joint			ils joignent			Subj. que je joigne</a:t>
            </a:r>
          </a:p>
          <a:p>
            <a:pPr marL="38098" indent="0">
              <a:buNone/>
            </a:pPr>
            <a:endParaRPr lang="cs-CZ" smtClean="0"/>
          </a:p>
          <a:p>
            <a:pPr marL="38098" indent="0">
              <a:buNone/>
            </a:pPr>
            <a:r>
              <a:rPr lang="cs-CZ" smtClean="0"/>
              <a:t>(...)</a:t>
            </a:r>
            <a:endParaRPr lang="cs-CZ"/>
          </a:p>
          <a:p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1"/>
    </mc:Choice>
    <mc:Fallback>
      <p:transition spd="slow" advTm="1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1" y="646405"/>
            <a:ext cx="6850224" cy="532781"/>
          </a:xfrm>
        </p:spPr>
        <p:txBody>
          <a:bodyPr>
            <a:normAutofit/>
          </a:bodyPr>
          <a:lstStyle/>
          <a:p>
            <a:r>
              <a:rPr lang="cs-CZ" sz="2000"/>
              <a:t>skupiny nepravidelných sloves se </a:t>
            </a:r>
            <a:r>
              <a:rPr lang="cs-CZ" sz="2000"/>
              <a:t>stejným typem časování</a:t>
            </a:r>
            <a:endParaRPr lang="cs-CZ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1" y="1782536"/>
            <a:ext cx="6850224" cy="3063552"/>
          </a:xfrm>
        </p:spPr>
        <p:txBody>
          <a:bodyPr>
            <a:normAutofit lnSpcReduction="10000"/>
          </a:bodyPr>
          <a:lstStyle/>
          <a:p>
            <a:r>
              <a:rPr lang="cs-CZ">
                <a:solidFill>
                  <a:srgbClr val="C00000"/>
                </a:solidFill>
              </a:rPr>
              <a:t>mettre</a:t>
            </a:r>
            <a:r>
              <a:rPr lang="cs-CZ"/>
              <a:t> a složeniny (admettre, compromettre, transmettre, promettre, permettre,...)</a:t>
            </a:r>
          </a:p>
          <a:p>
            <a:pPr marL="38098" indent="0">
              <a:buNone/>
            </a:pPr>
            <a:r>
              <a:rPr lang="cs-CZ"/>
              <a:t>je mets		</a:t>
            </a:r>
            <a:r>
              <a:rPr lang="cs-CZ" smtClean="0"/>
              <a:t>nous </a:t>
            </a:r>
            <a:r>
              <a:rPr lang="cs-CZ"/>
              <a:t>mettons		P.C. j´ai mis</a:t>
            </a:r>
          </a:p>
          <a:p>
            <a:pPr marL="38098" indent="0">
              <a:buNone/>
            </a:pPr>
            <a:r>
              <a:rPr lang="cs-CZ"/>
              <a:t>tu mets		</a:t>
            </a:r>
            <a:r>
              <a:rPr lang="cs-CZ" smtClean="0"/>
              <a:t>vous </a:t>
            </a:r>
            <a:r>
              <a:rPr lang="cs-CZ"/>
              <a:t>mettez			F.S. je mettrai</a:t>
            </a:r>
          </a:p>
          <a:p>
            <a:pPr marL="38098" indent="0">
              <a:buNone/>
            </a:pPr>
            <a:r>
              <a:rPr lang="cs-CZ"/>
              <a:t>il met			ils mettent			Subj. que je </a:t>
            </a:r>
            <a:r>
              <a:rPr lang="cs-CZ" smtClean="0"/>
              <a:t>mette</a:t>
            </a:r>
          </a:p>
          <a:p>
            <a:pPr marL="38098" indent="0">
              <a:buNone/>
            </a:pPr>
            <a:endParaRPr lang="cs-CZ" smtClean="0"/>
          </a:p>
          <a:p>
            <a:r>
              <a:rPr lang="cs-CZ" smtClean="0">
                <a:solidFill>
                  <a:srgbClr val="C00000"/>
                </a:solidFill>
              </a:rPr>
              <a:t>construire, traduire </a:t>
            </a:r>
            <a:r>
              <a:rPr lang="cs-CZ" smtClean="0"/>
              <a:t>a složeniny</a:t>
            </a:r>
          </a:p>
          <a:p>
            <a:pPr marL="38098" indent="0">
              <a:buNone/>
            </a:pPr>
            <a:r>
              <a:rPr lang="cs-CZ" smtClean="0"/>
              <a:t>je construis		nous construisons		P.C. j´ai construit</a:t>
            </a:r>
          </a:p>
          <a:p>
            <a:pPr marL="38098" indent="0">
              <a:buNone/>
            </a:pPr>
            <a:r>
              <a:rPr lang="cs-CZ" smtClean="0"/>
              <a:t>tu construis		vous construisez		F.S. je construirai</a:t>
            </a:r>
          </a:p>
          <a:p>
            <a:pPr marL="38098" indent="0">
              <a:buNone/>
            </a:pPr>
            <a:r>
              <a:rPr lang="cs-CZ" smtClean="0"/>
              <a:t>il construit		ils construisent		</a:t>
            </a:r>
            <a:r>
              <a:rPr lang="cs-CZ" smtClean="0"/>
              <a:t>Subj</a:t>
            </a:r>
            <a:r>
              <a:rPr lang="cs-CZ" smtClean="0"/>
              <a:t>. que je construise</a:t>
            </a:r>
            <a:endParaRPr lang="cs-CZ"/>
          </a:p>
          <a:p>
            <a:endParaRPr lang="cs-CZ"/>
          </a:p>
          <a:p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2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9"/>
    </mc:Choice>
    <mc:Fallback>
      <p:transition spd="slow" advTm="11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6" y="517028"/>
            <a:ext cx="6446869" cy="941917"/>
          </a:xfrm>
        </p:spPr>
        <p:txBody>
          <a:bodyPr>
            <a:normAutofit/>
          </a:bodyPr>
          <a:lstStyle/>
          <a:p>
            <a:r>
              <a:rPr lang="cs-CZ" sz="2000"/>
              <a:t>skupiny nepravidelných sloves se stejným </a:t>
            </a:r>
            <a:r>
              <a:rPr lang="cs-CZ" sz="2000"/>
              <a:t>typem časování</a:t>
            </a:r>
            <a:endParaRPr lang="cs-CZ" sz="20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C00000"/>
                </a:solidFill>
              </a:rPr>
              <a:t>voir, croire </a:t>
            </a:r>
            <a:r>
              <a:rPr lang="cs-CZ" smtClean="0"/>
              <a:t>a složeniny</a:t>
            </a:r>
          </a:p>
          <a:p>
            <a:pPr marL="38098" indent="0">
              <a:buNone/>
            </a:pPr>
            <a:r>
              <a:rPr lang="cs-CZ" smtClean="0"/>
              <a:t>je vois	</a:t>
            </a:r>
            <a:r>
              <a:rPr lang="cs-CZ" smtClean="0"/>
              <a:t>nous </a:t>
            </a:r>
            <a:r>
              <a:rPr lang="cs-CZ" smtClean="0"/>
              <a:t>voyons		P.C. j´ai vu</a:t>
            </a:r>
          </a:p>
          <a:p>
            <a:pPr marL="38098" indent="0">
              <a:buNone/>
            </a:pPr>
            <a:r>
              <a:rPr lang="cs-CZ" smtClean="0"/>
              <a:t>tu vois	</a:t>
            </a:r>
            <a:r>
              <a:rPr lang="cs-CZ" smtClean="0"/>
              <a:t>vous </a:t>
            </a:r>
            <a:r>
              <a:rPr lang="cs-CZ" smtClean="0"/>
              <a:t>voyez		F.S. je verrai</a:t>
            </a:r>
          </a:p>
          <a:p>
            <a:pPr marL="38098" indent="0">
              <a:buNone/>
            </a:pPr>
            <a:r>
              <a:rPr lang="cs-CZ" smtClean="0"/>
              <a:t>il voit		ils voient		Subj. que je voie, que nous voyions</a:t>
            </a: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99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96"/>
    </mc:Choice>
    <mc:Fallback>
      <p:transition spd="slow" advTm="9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445674"/>
            <a:ext cx="6819123" cy="568641"/>
          </a:xfrm>
        </p:spPr>
        <p:txBody>
          <a:bodyPr>
            <a:normAutofit/>
          </a:bodyPr>
          <a:lstStyle/>
          <a:p>
            <a:pPr algn="ctr"/>
            <a:r>
              <a:rPr lang="cs-CZ" smtClean="0"/>
              <a:t>Zapamatujte si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424063"/>
            <a:ext cx="6819123" cy="3476453"/>
          </a:xfrm>
        </p:spPr>
        <p:txBody>
          <a:bodyPr>
            <a:normAutofit/>
          </a:bodyPr>
          <a:lstStyle/>
          <a:p>
            <a:pPr marL="38098" indent="0" algn="ctr">
              <a:buNone/>
            </a:pPr>
            <a:r>
              <a:rPr lang="cs-CZ" sz="3000"/>
              <a:t>2. osoba mn.č.</a:t>
            </a:r>
          </a:p>
          <a:p>
            <a:pPr marL="38098" indent="0" algn="ctr">
              <a:buNone/>
            </a:pPr>
            <a:endParaRPr lang="cs-CZ" sz="3000"/>
          </a:p>
          <a:p>
            <a:pPr marL="38098" indent="0" algn="ctr">
              <a:buNone/>
            </a:pPr>
            <a:endParaRPr lang="cs-CZ" sz="3000"/>
          </a:p>
          <a:p>
            <a:pPr marL="38098" indent="0" algn="ctr">
              <a:buNone/>
            </a:pPr>
            <a:endParaRPr lang="cs-CZ" sz="3000"/>
          </a:p>
          <a:p>
            <a:pPr marL="38098" indent="0" algn="ctr">
              <a:buNone/>
            </a:pPr>
            <a:r>
              <a:rPr lang="cs-CZ" sz="3000">
                <a:solidFill>
                  <a:srgbClr val="002060"/>
                </a:solidFill>
              </a:rPr>
              <a:t>Výjimky: </a:t>
            </a:r>
          </a:p>
          <a:p>
            <a:pPr marL="38098" indent="0" algn="ctr">
              <a:buNone/>
            </a:pPr>
            <a:r>
              <a:rPr lang="cs-CZ" sz="3000"/>
              <a:t>vous </a:t>
            </a:r>
            <a:r>
              <a:rPr lang="fr-FR" sz="3000"/>
              <a:t>ê</a:t>
            </a:r>
            <a:r>
              <a:rPr lang="cs-CZ" sz="3000"/>
              <a:t>t</a:t>
            </a:r>
            <a:r>
              <a:rPr lang="cs-CZ" sz="3000">
                <a:solidFill>
                  <a:srgbClr val="002060"/>
                </a:solidFill>
              </a:rPr>
              <a:t>es</a:t>
            </a:r>
            <a:r>
              <a:rPr lang="cs-CZ" sz="3000"/>
              <a:t>, vous fait</a:t>
            </a:r>
            <a:r>
              <a:rPr lang="cs-CZ" sz="3000">
                <a:solidFill>
                  <a:srgbClr val="002060"/>
                </a:solidFill>
              </a:rPr>
              <a:t>es</a:t>
            </a:r>
            <a:r>
              <a:rPr lang="cs-CZ" sz="3000"/>
              <a:t>, vous dit</a:t>
            </a:r>
            <a:r>
              <a:rPr lang="cs-CZ" sz="3000">
                <a:solidFill>
                  <a:srgbClr val="002060"/>
                </a:solidFill>
              </a:rPr>
              <a:t>es</a:t>
            </a:r>
          </a:p>
          <a:p>
            <a:pPr marL="38098" indent="0">
              <a:buNone/>
            </a:pPr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2076061" y="2099038"/>
            <a:ext cx="3429000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67"/>
              <a:t>vous    -ez</a:t>
            </a:r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82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018"/>
    </mc:Choice>
    <mc:Fallback>
      <p:transition spd="slow" advTm="28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>
                <a:solidFill>
                  <a:srgbClr val="0070C0"/>
                </a:solidFill>
              </a:rPr>
              <a:t>accueillir</a:t>
            </a:r>
            <a:endParaRPr lang="cs-CZ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098" indent="0" algn="ctr">
              <a:buNone/>
            </a:pPr>
            <a:r>
              <a:rPr lang="cs-CZ" sz="2400" smtClean="0"/>
              <a:t>j´accueille	nous accueillons</a:t>
            </a:r>
          </a:p>
          <a:p>
            <a:pPr marL="38098" indent="0" algn="ctr">
              <a:buNone/>
            </a:pPr>
            <a:r>
              <a:rPr lang="cs-CZ" sz="2400" smtClean="0"/>
              <a:t>tu accueilles	vous accueillez</a:t>
            </a:r>
          </a:p>
          <a:p>
            <a:pPr marL="38098" indent="0" algn="ctr">
              <a:buNone/>
            </a:pPr>
            <a:r>
              <a:rPr lang="cs-CZ" sz="2400" smtClean="0"/>
              <a:t>il accueille	ils accueillent</a:t>
            </a:r>
          </a:p>
          <a:p>
            <a:pPr marL="38098" indent="0" algn="ctr">
              <a:buNone/>
            </a:pPr>
            <a:endParaRPr lang="cs-CZ" sz="2400"/>
          </a:p>
          <a:p>
            <a:pPr marL="38098" indent="0" algn="ctr">
              <a:buNone/>
            </a:pPr>
            <a:r>
              <a:rPr lang="cs-CZ" sz="2400" smtClean="0"/>
              <a:t>P.C. j´ai accueilli</a:t>
            </a:r>
          </a:p>
          <a:p>
            <a:pPr marL="38098" indent="0" algn="ctr">
              <a:buNone/>
            </a:pPr>
            <a:r>
              <a:rPr lang="cs-CZ" sz="2400" smtClean="0"/>
              <a:t>F.S. j´accueill</a:t>
            </a:r>
            <a:r>
              <a:rPr lang="cs-CZ" sz="2400" smtClean="0">
                <a:solidFill>
                  <a:srgbClr val="C00000"/>
                </a:solidFill>
              </a:rPr>
              <a:t>e</a:t>
            </a:r>
            <a:r>
              <a:rPr lang="cs-CZ" sz="2400" smtClean="0"/>
              <a:t>rai</a:t>
            </a:r>
          </a:p>
          <a:p>
            <a:pPr marL="38098" indent="0" algn="ctr">
              <a:buNone/>
            </a:pPr>
            <a:r>
              <a:rPr lang="cs-CZ" sz="2400" smtClean="0"/>
              <a:t>Imp. j´accueillais</a:t>
            </a:r>
          </a:p>
          <a:p>
            <a:pPr marL="38098" indent="0" algn="ctr">
              <a:buNone/>
            </a:pPr>
            <a:r>
              <a:rPr lang="cs-CZ" sz="2400" smtClean="0"/>
              <a:t>Subj. que j´accueille</a:t>
            </a:r>
            <a:endParaRPr lang="cs-CZ" sz="240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547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77"/>
    </mc:Choice>
    <mc:Fallback>
      <p:transition spd="slow" advTm="22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5" y="746449"/>
            <a:ext cx="6582163" cy="4590661"/>
          </a:xfrm>
        </p:spPr>
        <p:txBody>
          <a:bodyPr>
            <a:normAutofit/>
          </a:bodyPr>
          <a:lstStyle/>
          <a:p>
            <a:endParaRPr lang="cs-CZ" smtClean="0"/>
          </a:p>
          <a:p>
            <a:r>
              <a:rPr lang="cs-CZ" sz="2400"/>
              <a:t>kompletní časování sloves, </a:t>
            </a:r>
            <a:r>
              <a:rPr lang="cs-CZ" sz="2400" smtClean="0"/>
              <a:t>nejen </a:t>
            </a:r>
            <a:r>
              <a:rPr lang="cs-CZ" sz="2400"/>
              <a:t>nepravidelných, můžete najít na různých internetových stránkách, např. </a:t>
            </a:r>
          </a:p>
          <a:p>
            <a:pPr marL="38098" indent="0">
              <a:buNone/>
            </a:pPr>
            <a:r>
              <a:rPr lang="cs-CZ" sz="2400">
                <a:hlinkClick r:id="rId4"/>
              </a:rPr>
              <a:t>http://conjugaison.lemonde.fr/conjugaison</a:t>
            </a:r>
            <a:r>
              <a:rPr lang="cs-CZ" sz="2400" smtClean="0">
                <a:hlinkClick r:id="rId4"/>
              </a:rPr>
              <a:t>/</a:t>
            </a:r>
            <a:endParaRPr lang="cs-CZ" sz="2400" smtClean="0"/>
          </a:p>
          <a:p>
            <a:pPr marL="38098" indent="0">
              <a:buNone/>
            </a:pPr>
            <a:endParaRPr lang="cs-CZ" sz="2400"/>
          </a:p>
          <a:p>
            <a:pPr marL="38098" indent="0">
              <a:buNone/>
            </a:pPr>
            <a:r>
              <a:rPr lang="cs-CZ" sz="2400" smtClean="0"/>
              <a:t>nebo</a:t>
            </a:r>
          </a:p>
          <a:p>
            <a:pPr marL="38098" indent="0">
              <a:buNone/>
            </a:pPr>
            <a:endParaRPr lang="cs-CZ" sz="2400"/>
          </a:p>
          <a:p>
            <a:pPr marL="38098" indent="0">
              <a:buNone/>
            </a:pPr>
            <a:r>
              <a:rPr lang="cs-CZ" sz="2400" smtClean="0">
                <a:hlinkClick r:id="rId5"/>
              </a:rPr>
              <a:t>http://leconjugueur.lefigaro.fr/</a:t>
            </a:r>
            <a:endParaRPr lang="cs-CZ" sz="2400"/>
          </a:p>
          <a:p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4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3"/>
    </mc:Choice>
    <mc:Fallback>
      <p:transition spd="slow" advTm="9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004" y="354564"/>
            <a:ext cx="7021288" cy="802433"/>
          </a:xfrm>
        </p:spPr>
        <p:txBody>
          <a:bodyPr>
            <a:normAutofit/>
          </a:bodyPr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68072" y="877078"/>
            <a:ext cx="6942220" cy="394684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/>
              <a:t>3 třídy </a:t>
            </a:r>
            <a:r>
              <a:rPr lang="cs-CZ" sz="4400"/>
              <a:t>slovesné </a:t>
            </a:r>
            <a:endParaRPr lang="cs-CZ" sz="4400" smtClean="0"/>
          </a:p>
          <a:p>
            <a:pPr algn="ctr"/>
            <a:r>
              <a:rPr lang="cs-CZ" sz="4400" smtClean="0"/>
              <a:t>+ </a:t>
            </a:r>
          </a:p>
          <a:p>
            <a:pPr algn="ctr"/>
            <a:r>
              <a:rPr lang="cs-CZ" sz="4400" smtClean="0"/>
              <a:t>nepravidelná </a:t>
            </a:r>
            <a:r>
              <a:rPr lang="cs-CZ" sz="4400"/>
              <a:t>slovesa</a:t>
            </a:r>
          </a:p>
        </p:txBody>
      </p:sp>
      <p:pic>
        <p:nvPicPr>
          <p:cNvPr id="7" name="Zvuk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04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47"/>
    </mc:Choice>
    <mc:Fallback>
      <p:transition spd="slow" advTm="9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5" y="508000"/>
            <a:ext cx="6172200" cy="647309"/>
          </a:xfrm>
        </p:spPr>
        <p:txBody>
          <a:bodyPr/>
          <a:lstStyle/>
          <a:p>
            <a:r>
              <a:rPr lang="cs-CZ" smtClean="0"/>
              <a:t>Pravidelná slovesa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589728"/>
              </p:ext>
            </p:extLst>
          </p:nvPr>
        </p:nvGraphicFramePr>
        <p:xfrm>
          <a:off x="318795" y="1440410"/>
          <a:ext cx="7021287" cy="392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429">
                  <a:extLst>
                    <a:ext uri="{9D8B030D-6E8A-4147-A177-3AD203B41FA5}">
                      <a16:colId xmlns:a16="http://schemas.microsoft.com/office/drawing/2014/main" val="4264647634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1876270244"/>
                    </a:ext>
                  </a:extLst>
                </a:gridCol>
                <a:gridCol w="2340429">
                  <a:extLst>
                    <a:ext uri="{9D8B030D-6E8A-4147-A177-3AD203B41FA5}">
                      <a16:colId xmlns:a16="http://schemas.microsoft.com/office/drawing/2014/main" val="3888430791"/>
                    </a:ext>
                  </a:extLst>
                </a:gridCol>
              </a:tblGrid>
              <a:tr h="84333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cs-CZ" sz="1500" smtClean="0"/>
                        <a:t>třída </a:t>
                      </a:r>
                    </a:p>
                    <a:p>
                      <a:pPr marL="0" indent="0">
                        <a:buNone/>
                      </a:pPr>
                      <a:r>
                        <a:rPr lang="cs-CZ" sz="1500" smtClean="0"/>
                        <a:t>slovesa končící na </a:t>
                      </a:r>
                      <a:r>
                        <a:rPr lang="cs-CZ" sz="1500" smtClean="0">
                          <a:solidFill>
                            <a:srgbClr val="C00000"/>
                          </a:solidFill>
                        </a:rPr>
                        <a:t>–er </a:t>
                      </a:r>
                      <a:r>
                        <a:rPr lang="cs-CZ" sz="1500" smtClean="0">
                          <a:solidFill>
                            <a:schemeClr val="bg1"/>
                          </a:solidFill>
                        </a:rPr>
                        <a:t>(parler)</a:t>
                      </a:r>
                      <a:endParaRPr lang="cs-CZ" sz="150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2. třída</a:t>
                      </a:r>
                    </a:p>
                    <a:p>
                      <a:r>
                        <a:rPr lang="cs-CZ" sz="1500" smtClean="0"/>
                        <a:t>slovesa</a:t>
                      </a:r>
                      <a:r>
                        <a:rPr lang="cs-CZ" sz="1500" baseline="0" smtClean="0"/>
                        <a:t> končící na </a:t>
                      </a:r>
                      <a:r>
                        <a:rPr lang="cs-CZ" sz="1500" baseline="0" smtClean="0">
                          <a:solidFill>
                            <a:srgbClr val="C00000"/>
                          </a:solidFill>
                        </a:rPr>
                        <a:t>–ir </a:t>
                      </a:r>
                      <a:r>
                        <a:rPr lang="cs-CZ" sz="1500" baseline="0" smtClean="0">
                          <a:solidFill>
                            <a:schemeClr val="bg1"/>
                          </a:solidFill>
                        </a:rPr>
                        <a:t>(finir)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3. třída</a:t>
                      </a:r>
                    </a:p>
                    <a:p>
                      <a:r>
                        <a:rPr lang="cs-CZ" sz="1500" smtClean="0"/>
                        <a:t>slovesa končící na</a:t>
                      </a:r>
                      <a:r>
                        <a:rPr lang="cs-CZ" sz="1500" smtClean="0">
                          <a:solidFill>
                            <a:srgbClr val="C00000"/>
                          </a:solidFill>
                        </a:rPr>
                        <a:t> –re </a:t>
                      </a:r>
                      <a:r>
                        <a:rPr lang="cs-CZ" sz="1500" smtClean="0">
                          <a:solidFill>
                            <a:schemeClr val="bg1"/>
                          </a:solidFill>
                        </a:rPr>
                        <a:t>(répondre)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71016930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je parl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je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je répond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35616924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tu parl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tu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tu répond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58402276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il/elle/on parl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il/elle/on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it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il/elle/on répond</a:t>
                      </a:r>
                      <a:endParaRPr lang="cs-CZ" sz="15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639418122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nous parl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ons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nous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issons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nous répond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ons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188029521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vous parl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ez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vous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issez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vous répond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ez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772463697"/>
                  </a:ext>
                </a:extLst>
              </a:tr>
              <a:tr h="513560">
                <a:tc>
                  <a:txBody>
                    <a:bodyPr/>
                    <a:lstStyle/>
                    <a:p>
                      <a:r>
                        <a:rPr lang="cs-CZ" sz="1500" smtClean="0"/>
                        <a:t>ils/elles</a:t>
                      </a:r>
                      <a:r>
                        <a:rPr lang="cs-CZ" sz="1500" baseline="0" smtClean="0"/>
                        <a:t> parl</a:t>
                      </a:r>
                      <a:r>
                        <a:rPr lang="cs-CZ" sz="1500" baseline="0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ils/elles fin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issent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500" smtClean="0"/>
                        <a:t>ils/elles répond</a:t>
                      </a:r>
                      <a:r>
                        <a:rPr lang="cs-CZ" sz="1500" smtClean="0">
                          <a:solidFill>
                            <a:srgbClr val="FF0000"/>
                          </a:solidFill>
                        </a:rPr>
                        <a:t>ent</a:t>
                      </a:r>
                      <a:endParaRPr lang="cs-CZ" sz="1500">
                        <a:solidFill>
                          <a:srgbClr val="FF0000"/>
                        </a:solidFill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19094482"/>
                  </a:ext>
                </a:extLst>
              </a:tr>
            </a:tbl>
          </a:graphicData>
        </a:graphic>
      </p:graphicFrame>
      <p:pic>
        <p:nvPicPr>
          <p:cNvPr id="6" name="Zvu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2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18"/>
    </mc:Choice>
    <mc:Fallback>
      <p:transition spd="slow" advTm="30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368" y="267867"/>
            <a:ext cx="7044613" cy="769774"/>
          </a:xfrm>
        </p:spPr>
        <p:txBody>
          <a:bodyPr>
            <a:normAutofit/>
          </a:bodyPr>
          <a:lstStyle/>
          <a:p>
            <a:pPr algn="ctr"/>
            <a:r>
              <a:rPr lang="cs-CZ" smtClean="0"/>
              <a:t>další příklady pravidelných sloves</a:t>
            </a:r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82424"/>
              </p:ext>
            </p:extLst>
          </p:nvPr>
        </p:nvGraphicFramePr>
        <p:xfrm>
          <a:off x="264368" y="1037641"/>
          <a:ext cx="7144137" cy="443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379">
                  <a:extLst>
                    <a:ext uri="{9D8B030D-6E8A-4147-A177-3AD203B41FA5}">
                      <a16:colId xmlns:a16="http://schemas.microsoft.com/office/drawing/2014/main" val="3140357116"/>
                    </a:ext>
                  </a:extLst>
                </a:gridCol>
                <a:gridCol w="2381379">
                  <a:extLst>
                    <a:ext uri="{9D8B030D-6E8A-4147-A177-3AD203B41FA5}">
                      <a16:colId xmlns:a16="http://schemas.microsoft.com/office/drawing/2014/main" val="3152978982"/>
                    </a:ext>
                  </a:extLst>
                </a:gridCol>
                <a:gridCol w="2381379">
                  <a:extLst>
                    <a:ext uri="{9D8B030D-6E8A-4147-A177-3AD203B41FA5}">
                      <a16:colId xmlns:a16="http://schemas.microsoft.com/office/drawing/2014/main" val="7114458"/>
                    </a:ext>
                  </a:extLst>
                </a:gridCol>
              </a:tblGrid>
              <a:tr h="321188">
                <a:tc>
                  <a:txBody>
                    <a:bodyPr/>
                    <a:lstStyle/>
                    <a:p>
                      <a:r>
                        <a:rPr lang="cs-CZ" sz="1600" smtClean="0"/>
                        <a:t>1.</a:t>
                      </a:r>
                      <a:r>
                        <a:rPr lang="cs-CZ" sz="1600" baseline="0" smtClean="0"/>
                        <a:t> třída</a:t>
                      </a:r>
                      <a:endParaRPr lang="cs-CZ" sz="16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2. třída</a:t>
                      </a:r>
                      <a:endParaRPr lang="cs-CZ" sz="16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600" smtClean="0"/>
                        <a:t>3. třída</a:t>
                      </a:r>
                      <a:endParaRPr lang="cs-CZ" sz="16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233221391"/>
                  </a:ext>
                </a:extLst>
              </a:tr>
              <a:tr h="4118239">
                <a:tc>
                  <a:txBody>
                    <a:bodyPr/>
                    <a:lstStyle/>
                    <a:p>
                      <a:r>
                        <a:rPr lang="cs-CZ" sz="1400" smtClean="0"/>
                        <a:t>trouver                (najít)</a:t>
                      </a:r>
                    </a:p>
                    <a:p>
                      <a:r>
                        <a:rPr lang="cs-CZ" sz="1400" smtClean="0"/>
                        <a:t>travailler              (pracovat)</a:t>
                      </a:r>
                    </a:p>
                    <a:p>
                      <a:r>
                        <a:rPr lang="cs-CZ" sz="1400" smtClean="0"/>
                        <a:t>proposer              (navrhnout)</a:t>
                      </a:r>
                    </a:p>
                    <a:p>
                      <a:r>
                        <a:rPr lang="cs-CZ" sz="1400" smtClean="0"/>
                        <a:t>remarquer           (povšimnout)</a:t>
                      </a:r>
                    </a:p>
                    <a:p>
                      <a:r>
                        <a:rPr lang="cs-CZ" sz="1400" smtClean="0"/>
                        <a:t>fonctionner         (fungovat)</a:t>
                      </a:r>
                    </a:p>
                    <a:p>
                      <a:r>
                        <a:rPr lang="cs-CZ" sz="1400" smtClean="0"/>
                        <a:t>organiser              (organizovat)</a:t>
                      </a:r>
                    </a:p>
                    <a:p>
                      <a:r>
                        <a:rPr lang="cs-CZ" sz="1400" smtClean="0"/>
                        <a:t>réserver                (rezervovat)</a:t>
                      </a:r>
                    </a:p>
                    <a:p>
                      <a:r>
                        <a:rPr lang="cs-CZ" sz="1400" smtClean="0"/>
                        <a:t>présenter             (představit)</a:t>
                      </a:r>
                    </a:p>
                    <a:p>
                      <a:r>
                        <a:rPr lang="cs-CZ" sz="1400" smtClean="0"/>
                        <a:t>préparer               (připravit)</a:t>
                      </a:r>
                    </a:p>
                    <a:p>
                      <a:r>
                        <a:rPr lang="cs-CZ" sz="1400" smtClean="0"/>
                        <a:t>tester                    (testovat)</a:t>
                      </a:r>
                    </a:p>
                    <a:p>
                      <a:r>
                        <a:rPr lang="cs-CZ" sz="1400" smtClean="0"/>
                        <a:t>créer                     (vytvořit)</a:t>
                      </a:r>
                    </a:p>
                    <a:p>
                      <a:r>
                        <a:rPr lang="cs-CZ" sz="1400" smtClean="0"/>
                        <a:t>échanger              (vyměnit)</a:t>
                      </a:r>
                    </a:p>
                    <a:p>
                      <a:r>
                        <a:rPr lang="cs-CZ" sz="1400" smtClean="0"/>
                        <a:t>exprimer               (vyjádřit)</a:t>
                      </a:r>
                    </a:p>
                    <a:p>
                      <a:r>
                        <a:rPr lang="cs-CZ" sz="1400" smtClean="0"/>
                        <a:t>discuter                 (diskutovat)</a:t>
                      </a:r>
                    </a:p>
                    <a:p>
                      <a:r>
                        <a:rPr lang="cs-CZ" sz="1400" smtClean="0"/>
                        <a:t>spéculer                 (spekulovat)</a:t>
                      </a:r>
                    </a:p>
                    <a:p>
                      <a:r>
                        <a:rPr lang="cs-CZ" sz="1400" smtClean="0"/>
                        <a:t>financer                  (financovat)</a:t>
                      </a:r>
                    </a:p>
                    <a:p>
                      <a:endParaRPr lang="cs-CZ" sz="9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400" smtClean="0"/>
                        <a:t>choisir              (vybrat)</a:t>
                      </a:r>
                    </a:p>
                    <a:p>
                      <a:r>
                        <a:rPr lang="cs-CZ" sz="1400" smtClean="0"/>
                        <a:t>réfléchir           (přemýšlet)</a:t>
                      </a:r>
                    </a:p>
                    <a:p>
                      <a:r>
                        <a:rPr lang="cs-CZ" sz="1400" smtClean="0"/>
                        <a:t>agir                   (jednat)</a:t>
                      </a:r>
                    </a:p>
                    <a:p>
                      <a:r>
                        <a:rPr lang="cs-CZ" sz="1400" smtClean="0"/>
                        <a:t>grandir             (zvětšit)</a:t>
                      </a:r>
                    </a:p>
                    <a:p>
                      <a:r>
                        <a:rPr lang="cs-CZ" sz="1400" smtClean="0"/>
                        <a:t>ralentir             (zpomalit)</a:t>
                      </a:r>
                    </a:p>
                    <a:p>
                      <a:r>
                        <a:rPr lang="cs-CZ" sz="1400" smtClean="0"/>
                        <a:t>réunir               (shromáždit)</a:t>
                      </a:r>
                    </a:p>
                    <a:p>
                      <a:r>
                        <a:rPr lang="cs-CZ" sz="1400" smtClean="0"/>
                        <a:t>réussir             (uspět)</a:t>
                      </a:r>
                    </a:p>
                    <a:p>
                      <a:r>
                        <a:rPr lang="cs-CZ" sz="1400" smtClean="0"/>
                        <a:t>élargir              (rozšířit)</a:t>
                      </a:r>
                    </a:p>
                    <a:p>
                      <a:r>
                        <a:rPr lang="cs-CZ" sz="1400" smtClean="0"/>
                        <a:t>enrichir            (obohatit)</a:t>
                      </a:r>
                    </a:p>
                    <a:p>
                      <a:r>
                        <a:rPr lang="cs-CZ" sz="1400" smtClean="0"/>
                        <a:t>envahir            (vniknout, zaplavit)</a:t>
                      </a:r>
                    </a:p>
                    <a:p>
                      <a:r>
                        <a:rPr lang="cs-CZ" sz="1400" smtClean="0"/>
                        <a:t>vieillir               (stárnout)</a:t>
                      </a:r>
                    </a:p>
                    <a:p>
                      <a:r>
                        <a:rPr lang="cs-CZ" sz="1400" smtClean="0"/>
                        <a:t>établir              (zřídit, vytvořit)</a:t>
                      </a:r>
                    </a:p>
                    <a:p>
                      <a:r>
                        <a:rPr lang="cs-CZ" sz="1400" smtClean="0"/>
                        <a:t>faiblir                (slábnout)</a:t>
                      </a:r>
                    </a:p>
                    <a:p>
                      <a:r>
                        <a:rPr lang="cs-CZ" sz="1400" smtClean="0"/>
                        <a:t>investir              (investovat)</a:t>
                      </a:r>
                    </a:p>
                    <a:p>
                      <a:r>
                        <a:rPr lang="cs-CZ" sz="1400" smtClean="0"/>
                        <a:t>garantir             (garantovat)</a:t>
                      </a:r>
                    </a:p>
                    <a:p>
                      <a:r>
                        <a:rPr lang="cs-CZ" sz="1400" smtClean="0"/>
                        <a:t>fournir               (dodat)</a:t>
                      </a:r>
                    </a:p>
                    <a:p>
                      <a:endParaRPr lang="cs-CZ" sz="90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cs-CZ" sz="1400" smtClean="0"/>
                        <a:t>vendre                   (prodat</a:t>
                      </a:r>
                    </a:p>
                    <a:p>
                      <a:r>
                        <a:rPr lang="cs-CZ" sz="1400" smtClean="0"/>
                        <a:t>rendre                    (vrátit)</a:t>
                      </a:r>
                    </a:p>
                    <a:p>
                      <a:r>
                        <a:rPr lang="cs-CZ" sz="1400" smtClean="0"/>
                        <a:t>correspondre        (odpovídat)</a:t>
                      </a:r>
                    </a:p>
                    <a:p>
                      <a:r>
                        <a:rPr lang="cs-CZ" sz="1400" smtClean="0"/>
                        <a:t>confondre              (zaměnit)</a:t>
                      </a:r>
                    </a:p>
                    <a:p>
                      <a:r>
                        <a:rPr lang="cs-CZ" sz="1400" smtClean="0"/>
                        <a:t>corrompre            </a:t>
                      </a:r>
                      <a:r>
                        <a:rPr lang="cs-CZ" sz="1400" smtClean="0"/>
                        <a:t>(korumpovat)</a:t>
                      </a:r>
                    </a:p>
                    <a:p>
                      <a:r>
                        <a:rPr lang="cs-CZ" sz="1400" smtClean="0"/>
                        <a:t>interrompre           (přerušit)</a:t>
                      </a:r>
                    </a:p>
                    <a:p>
                      <a:r>
                        <a:rPr lang="cs-CZ" sz="1400" smtClean="0"/>
                        <a:t>défendre                 (bránit)</a:t>
                      </a:r>
                    </a:p>
                    <a:p>
                      <a:r>
                        <a:rPr lang="cs-CZ" sz="1400" smtClean="0"/>
                        <a:t>dépendre                (záviset)</a:t>
                      </a:r>
                    </a:p>
                    <a:p>
                      <a:r>
                        <a:rPr lang="cs-CZ" sz="1400" smtClean="0"/>
                        <a:t>étendre                   (rozšířit, sahat)</a:t>
                      </a:r>
                    </a:p>
                    <a:p>
                      <a:r>
                        <a:rPr lang="cs-CZ" sz="1400" smtClean="0"/>
                        <a:t>perdre                      (ztratit)</a:t>
                      </a:r>
                    </a:p>
                    <a:p>
                      <a:r>
                        <a:rPr lang="cs-CZ" sz="1400" smtClean="0"/>
                        <a:t>prétendre                (tvrdit)</a:t>
                      </a:r>
                    </a:p>
                    <a:p>
                      <a:r>
                        <a:rPr lang="cs-CZ" sz="1400" smtClean="0"/>
                        <a:t>répandre                  (rozšířit)</a:t>
                      </a:r>
                    </a:p>
                    <a:p>
                      <a:endParaRPr lang="cs-CZ" sz="90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536432891"/>
                  </a:ext>
                </a:extLst>
              </a:tr>
            </a:tbl>
          </a:graphicData>
        </a:graphic>
      </p:graphicFrame>
      <p:pic>
        <p:nvPicPr>
          <p:cNvPr id="3" name="Zvu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3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6"/>
    </mc:Choice>
    <mc:Fallback>
      <p:transition spd="slow" advTm="7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333"/>
              <a:t>drobné </a:t>
            </a:r>
            <a:r>
              <a:rPr lang="cs-CZ" sz="3333"/>
              <a:t>nepravidelnosti </a:t>
            </a:r>
            <a:r>
              <a:rPr lang="cs-CZ" sz="3333" smtClean="0"/>
              <a:t/>
            </a:r>
            <a:br>
              <a:rPr lang="cs-CZ" sz="3333" smtClean="0"/>
            </a:br>
            <a:r>
              <a:rPr lang="cs-CZ" sz="3333" smtClean="0"/>
              <a:t>u </a:t>
            </a:r>
            <a:r>
              <a:rPr lang="cs-CZ" sz="3333"/>
              <a:t>pravidelných </a:t>
            </a:r>
            <a:r>
              <a:rPr lang="cs-CZ" sz="3333" smtClean="0"/>
              <a:t>sloves:</a:t>
            </a:r>
            <a:endParaRPr lang="cs-CZ" sz="3333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6" y="1714499"/>
            <a:ext cx="6170544" cy="3762569"/>
          </a:xfrm>
        </p:spPr>
        <p:txBody>
          <a:bodyPr>
            <a:normAutofit/>
          </a:bodyPr>
          <a:lstStyle/>
          <a:p>
            <a:r>
              <a:rPr lang="cs-CZ" sz="2000" smtClean="0"/>
              <a:t>lancer – nous lan</a:t>
            </a:r>
            <a:r>
              <a:rPr lang="cs-CZ" sz="2000" smtClean="0">
                <a:solidFill>
                  <a:srgbClr val="FF0000"/>
                </a:solidFill>
              </a:rPr>
              <a:t>ç</a:t>
            </a:r>
            <a:r>
              <a:rPr lang="cs-CZ" sz="2000" smtClean="0"/>
              <a:t>ons</a:t>
            </a:r>
          </a:p>
          <a:p>
            <a:r>
              <a:rPr lang="cs-CZ" sz="2000" smtClean="0"/>
              <a:t>voyager – nous voyag</a:t>
            </a:r>
            <a:r>
              <a:rPr lang="cs-CZ" sz="2000" smtClean="0">
                <a:solidFill>
                  <a:srgbClr val="FF0000"/>
                </a:solidFill>
              </a:rPr>
              <a:t>e</a:t>
            </a:r>
            <a:r>
              <a:rPr lang="cs-CZ" sz="2000" smtClean="0"/>
              <a:t>ons</a:t>
            </a:r>
          </a:p>
          <a:p>
            <a:pPr marL="38098" indent="0">
              <a:buNone/>
            </a:pPr>
            <a:endParaRPr lang="cs-CZ" sz="2000"/>
          </a:p>
          <a:p>
            <a:r>
              <a:rPr lang="cs-CZ" sz="2000" smtClean="0"/>
              <a:t>acheter – j´ach</a:t>
            </a:r>
            <a:r>
              <a:rPr lang="fr-FR" sz="2000" smtClean="0">
                <a:solidFill>
                  <a:srgbClr val="FF0000"/>
                </a:solidFill>
              </a:rPr>
              <a:t>è</a:t>
            </a:r>
            <a:r>
              <a:rPr lang="cs-CZ" sz="2000" smtClean="0"/>
              <a:t>te, tu ach</a:t>
            </a:r>
            <a:r>
              <a:rPr lang="fr-FR" sz="2000" smtClean="0">
                <a:solidFill>
                  <a:srgbClr val="FF0000"/>
                </a:solidFill>
              </a:rPr>
              <a:t>è</a:t>
            </a:r>
            <a:r>
              <a:rPr lang="cs-CZ" sz="2000" smtClean="0"/>
              <a:t>tes, il ach</a:t>
            </a:r>
            <a:r>
              <a:rPr lang="fr-FR" sz="2000" smtClean="0">
                <a:solidFill>
                  <a:srgbClr val="FF0000"/>
                </a:solidFill>
              </a:rPr>
              <a:t>è</a:t>
            </a:r>
            <a:r>
              <a:rPr lang="cs-CZ" sz="2000" smtClean="0"/>
              <a:t>te, ils ach</a:t>
            </a:r>
            <a:r>
              <a:rPr lang="fr-FR" sz="2000" smtClean="0">
                <a:solidFill>
                  <a:srgbClr val="FF0000"/>
                </a:solidFill>
              </a:rPr>
              <a:t>è</a:t>
            </a:r>
            <a:r>
              <a:rPr lang="cs-CZ" sz="2000" smtClean="0"/>
              <a:t>tent</a:t>
            </a:r>
          </a:p>
          <a:p>
            <a:r>
              <a:rPr lang="cs-CZ" sz="2000"/>
              <a:t>appeler – j´appe</a:t>
            </a:r>
            <a:r>
              <a:rPr lang="cs-CZ" sz="2000">
                <a:solidFill>
                  <a:srgbClr val="FF0000"/>
                </a:solidFill>
              </a:rPr>
              <a:t>ll</a:t>
            </a:r>
            <a:r>
              <a:rPr lang="cs-CZ" sz="2000"/>
              <a:t>e, tu appe</a:t>
            </a:r>
            <a:r>
              <a:rPr lang="cs-CZ" sz="2000">
                <a:solidFill>
                  <a:srgbClr val="FF0000"/>
                </a:solidFill>
              </a:rPr>
              <a:t>ll</a:t>
            </a:r>
            <a:r>
              <a:rPr lang="cs-CZ" sz="2000"/>
              <a:t>es, il appe</a:t>
            </a:r>
            <a:r>
              <a:rPr lang="cs-CZ" sz="2000">
                <a:solidFill>
                  <a:srgbClr val="FF0000"/>
                </a:solidFill>
              </a:rPr>
              <a:t>ll</a:t>
            </a:r>
            <a:r>
              <a:rPr lang="cs-CZ" sz="2000"/>
              <a:t>e, ils appe</a:t>
            </a:r>
            <a:r>
              <a:rPr lang="cs-CZ" sz="2000">
                <a:solidFill>
                  <a:srgbClr val="FF0000"/>
                </a:solidFill>
              </a:rPr>
              <a:t>ll</a:t>
            </a:r>
            <a:r>
              <a:rPr lang="cs-CZ" sz="2000"/>
              <a:t>ent</a:t>
            </a:r>
          </a:p>
          <a:p>
            <a:endParaRPr lang="cs-CZ" sz="2000" smtClean="0"/>
          </a:p>
          <a:p>
            <a:r>
              <a:rPr lang="cs-CZ" sz="2000" smtClean="0"/>
              <a:t>env</a:t>
            </a:r>
            <a:r>
              <a:rPr lang="cs-CZ" sz="2000" u="sng" smtClean="0"/>
              <a:t>oyer</a:t>
            </a:r>
            <a:r>
              <a:rPr lang="cs-CZ" sz="2000" smtClean="0"/>
              <a:t> – j´envo</a:t>
            </a:r>
            <a:r>
              <a:rPr lang="cs-CZ" sz="2000" smtClean="0">
                <a:solidFill>
                  <a:srgbClr val="FF0000"/>
                </a:solidFill>
              </a:rPr>
              <a:t>i</a:t>
            </a:r>
            <a:r>
              <a:rPr lang="cs-CZ" sz="2000" smtClean="0"/>
              <a:t>e, tu envo</a:t>
            </a:r>
            <a:r>
              <a:rPr lang="cs-CZ" sz="2000" smtClean="0">
                <a:solidFill>
                  <a:srgbClr val="FF0000"/>
                </a:solidFill>
              </a:rPr>
              <a:t>i</a:t>
            </a:r>
            <a:r>
              <a:rPr lang="cs-CZ" sz="2000" smtClean="0"/>
              <a:t>es, il envo</a:t>
            </a:r>
            <a:r>
              <a:rPr lang="cs-CZ" sz="2000" smtClean="0">
                <a:solidFill>
                  <a:srgbClr val="FF0000"/>
                </a:solidFill>
              </a:rPr>
              <a:t>i</a:t>
            </a:r>
            <a:r>
              <a:rPr lang="cs-CZ" sz="2000" smtClean="0"/>
              <a:t>e, ils envo</a:t>
            </a:r>
            <a:r>
              <a:rPr lang="cs-CZ" sz="2000" smtClean="0">
                <a:solidFill>
                  <a:srgbClr val="FF0000"/>
                </a:solidFill>
              </a:rPr>
              <a:t>i</a:t>
            </a:r>
            <a:r>
              <a:rPr lang="cs-CZ" sz="2000" smtClean="0"/>
              <a:t>ent (slovesa typu p</a:t>
            </a:r>
            <a:r>
              <a:rPr lang="cs-CZ" sz="2000" u="sng" smtClean="0"/>
              <a:t>ayer </a:t>
            </a:r>
            <a:r>
              <a:rPr lang="cs-CZ" sz="2000" smtClean="0"/>
              <a:t>– dvojí pravopis: je paie/je paye</a:t>
            </a:r>
            <a:r>
              <a:rPr lang="cs-CZ" sz="2000" smtClean="0"/>
              <a:t>)</a:t>
            </a:r>
            <a:endParaRPr lang="cs-CZ" sz="2000" smtClean="0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60"/>
    </mc:Choice>
    <mc:Fallback>
      <p:transition spd="slow" advTm="47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var L 3"/>
          <p:cNvSpPr/>
          <p:nvPr/>
        </p:nvSpPr>
        <p:spPr>
          <a:xfrm>
            <a:off x="2038739" y="2420704"/>
            <a:ext cx="4236098" cy="2771191"/>
          </a:xfrm>
          <a:custGeom>
            <a:avLst/>
            <a:gdLst>
              <a:gd name="connsiteX0" fmla="*/ 0 w 3612464"/>
              <a:gd name="connsiteY0" fmla="*/ 0 h 2127379"/>
              <a:gd name="connsiteX1" fmla="*/ 1747769 w 3612464"/>
              <a:gd name="connsiteY1" fmla="*/ 0 h 2127379"/>
              <a:gd name="connsiteX2" fmla="*/ 1747769 w 3612464"/>
              <a:gd name="connsiteY2" fmla="*/ 1063690 h 2127379"/>
              <a:gd name="connsiteX3" fmla="*/ 3612464 w 3612464"/>
              <a:gd name="connsiteY3" fmla="*/ 1063690 h 2127379"/>
              <a:gd name="connsiteX4" fmla="*/ 3612464 w 3612464"/>
              <a:gd name="connsiteY4" fmla="*/ 2127379 h 2127379"/>
              <a:gd name="connsiteX5" fmla="*/ 0 w 3612464"/>
              <a:gd name="connsiteY5" fmla="*/ 2127379 h 2127379"/>
              <a:gd name="connsiteX6" fmla="*/ 0 w 3612464"/>
              <a:gd name="connsiteY6" fmla="*/ 0 h 2127379"/>
              <a:gd name="connsiteX0" fmla="*/ 0 w 3612464"/>
              <a:gd name="connsiteY0" fmla="*/ 0 h 2127379"/>
              <a:gd name="connsiteX1" fmla="*/ 1093199 w 3612464"/>
              <a:gd name="connsiteY1" fmla="*/ 363894 h 2127379"/>
              <a:gd name="connsiteX2" fmla="*/ 1747769 w 3612464"/>
              <a:gd name="connsiteY2" fmla="*/ 0 h 2127379"/>
              <a:gd name="connsiteX3" fmla="*/ 1747769 w 3612464"/>
              <a:gd name="connsiteY3" fmla="*/ 1063690 h 2127379"/>
              <a:gd name="connsiteX4" fmla="*/ 3612464 w 3612464"/>
              <a:gd name="connsiteY4" fmla="*/ 1063690 h 2127379"/>
              <a:gd name="connsiteX5" fmla="*/ 3612464 w 3612464"/>
              <a:gd name="connsiteY5" fmla="*/ 2127379 h 2127379"/>
              <a:gd name="connsiteX6" fmla="*/ 0 w 3612464"/>
              <a:gd name="connsiteY6" fmla="*/ 2127379 h 2127379"/>
              <a:gd name="connsiteX7" fmla="*/ 0 w 3612464"/>
              <a:gd name="connsiteY7" fmla="*/ 0 h 2127379"/>
              <a:gd name="connsiteX0" fmla="*/ 0 w 3612464"/>
              <a:gd name="connsiteY0" fmla="*/ 317241 h 2127379"/>
              <a:gd name="connsiteX1" fmla="*/ 1093199 w 3612464"/>
              <a:gd name="connsiteY1" fmla="*/ 363894 h 2127379"/>
              <a:gd name="connsiteX2" fmla="*/ 1747769 w 3612464"/>
              <a:gd name="connsiteY2" fmla="*/ 0 h 2127379"/>
              <a:gd name="connsiteX3" fmla="*/ 1747769 w 3612464"/>
              <a:gd name="connsiteY3" fmla="*/ 1063690 h 2127379"/>
              <a:gd name="connsiteX4" fmla="*/ 3612464 w 3612464"/>
              <a:gd name="connsiteY4" fmla="*/ 1063690 h 2127379"/>
              <a:gd name="connsiteX5" fmla="*/ 3612464 w 3612464"/>
              <a:gd name="connsiteY5" fmla="*/ 2127379 h 2127379"/>
              <a:gd name="connsiteX6" fmla="*/ 0 w 3612464"/>
              <a:gd name="connsiteY6" fmla="*/ 2127379 h 2127379"/>
              <a:gd name="connsiteX7" fmla="*/ 0 w 3612464"/>
              <a:gd name="connsiteY7" fmla="*/ 317241 h 2127379"/>
              <a:gd name="connsiteX0" fmla="*/ 0 w 3612464"/>
              <a:gd name="connsiteY0" fmla="*/ 0 h 1810138"/>
              <a:gd name="connsiteX1" fmla="*/ 1093199 w 3612464"/>
              <a:gd name="connsiteY1" fmla="*/ 46653 h 1810138"/>
              <a:gd name="connsiteX2" fmla="*/ 1757099 w 3612464"/>
              <a:gd name="connsiteY2" fmla="*/ 0 h 1810138"/>
              <a:gd name="connsiteX3" fmla="*/ 1747769 w 3612464"/>
              <a:gd name="connsiteY3" fmla="*/ 746449 h 1810138"/>
              <a:gd name="connsiteX4" fmla="*/ 3612464 w 3612464"/>
              <a:gd name="connsiteY4" fmla="*/ 746449 h 1810138"/>
              <a:gd name="connsiteX5" fmla="*/ 3612464 w 3612464"/>
              <a:gd name="connsiteY5" fmla="*/ 1810138 h 1810138"/>
              <a:gd name="connsiteX6" fmla="*/ 0 w 3612464"/>
              <a:gd name="connsiteY6" fmla="*/ 1810138 h 1810138"/>
              <a:gd name="connsiteX7" fmla="*/ 0 w 3612464"/>
              <a:gd name="connsiteY7" fmla="*/ 0 h 1810138"/>
              <a:gd name="connsiteX0" fmla="*/ 0 w 3612464"/>
              <a:gd name="connsiteY0" fmla="*/ 0 h 1810138"/>
              <a:gd name="connsiteX1" fmla="*/ 1093199 w 3612464"/>
              <a:gd name="connsiteY1" fmla="*/ 46653 h 1810138"/>
              <a:gd name="connsiteX2" fmla="*/ 1729107 w 3612464"/>
              <a:gd name="connsiteY2" fmla="*/ 130628 h 1810138"/>
              <a:gd name="connsiteX3" fmla="*/ 1747769 w 3612464"/>
              <a:gd name="connsiteY3" fmla="*/ 746449 h 1810138"/>
              <a:gd name="connsiteX4" fmla="*/ 3612464 w 3612464"/>
              <a:gd name="connsiteY4" fmla="*/ 746449 h 1810138"/>
              <a:gd name="connsiteX5" fmla="*/ 3612464 w 3612464"/>
              <a:gd name="connsiteY5" fmla="*/ 1810138 h 1810138"/>
              <a:gd name="connsiteX6" fmla="*/ 0 w 3612464"/>
              <a:gd name="connsiteY6" fmla="*/ 1810138 h 1810138"/>
              <a:gd name="connsiteX7" fmla="*/ 0 w 3612464"/>
              <a:gd name="connsiteY7" fmla="*/ 0 h 1810138"/>
              <a:gd name="connsiteX0" fmla="*/ 0 w 3612464"/>
              <a:gd name="connsiteY0" fmla="*/ 0 h 1810138"/>
              <a:gd name="connsiteX1" fmla="*/ 1065207 w 3612464"/>
              <a:gd name="connsiteY1" fmla="*/ 130629 h 1810138"/>
              <a:gd name="connsiteX2" fmla="*/ 1729107 w 3612464"/>
              <a:gd name="connsiteY2" fmla="*/ 130628 h 1810138"/>
              <a:gd name="connsiteX3" fmla="*/ 1747769 w 3612464"/>
              <a:gd name="connsiteY3" fmla="*/ 746449 h 1810138"/>
              <a:gd name="connsiteX4" fmla="*/ 3612464 w 3612464"/>
              <a:gd name="connsiteY4" fmla="*/ 746449 h 1810138"/>
              <a:gd name="connsiteX5" fmla="*/ 3612464 w 3612464"/>
              <a:gd name="connsiteY5" fmla="*/ 1810138 h 1810138"/>
              <a:gd name="connsiteX6" fmla="*/ 0 w 3612464"/>
              <a:gd name="connsiteY6" fmla="*/ 1810138 h 1810138"/>
              <a:gd name="connsiteX7" fmla="*/ 0 w 3612464"/>
              <a:gd name="connsiteY7" fmla="*/ 0 h 1810138"/>
              <a:gd name="connsiteX0" fmla="*/ 0 w 3621795"/>
              <a:gd name="connsiteY0" fmla="*/ 0 h 1698171"/>
              <a:gd name="connsiteX1" fmla="*/ 1074538 w 3621795"/>
              <a:gd name="connsiteY1" fmla="*/ 18662 h 1698171"/>
              <a:gd name="connsiteX2" fmla="*/ 1738438 w 3621795"/>
              <a:gd name="connsiteY2" fmla="*/ 18661 h 1698171"/>
              <a:gd name="connsiteX3" fmla="*/ 1757100 w 3621795"/>
              <a:gd name="connsiteY3" fmla="*/ 634482 h 1698171"/>
              <a:gd name="connsiteX4" fmla="*/ 3621795 w 3621795"/>
              <a:gd name="connsiteY4" fmla="*/ 634482 h 1698171"/>
              <a:gd name="connsiteX5" fmla="*/ 3621795 w 3621795"/>
              <a:gd name="connsiteY5" fmla="*/ 1698171 h 1698171"/>
              <a:gd name="connsiteX6" fmla="*/ 9331 w 3621795"/>
              <a:gd name="connsiteY6" fmla="*/ 1698171 h 1698171"/>
              <a:gd name="connsiteX7" fmla="*/ 0 w 3621795"/>
              <a:gd name="connsiteY7" fmla="*/ 0 h 1698171"/>
              <a:gd name="connsiteX0" fmla="*/ 0 w 3631125"/>
              <a:gd name="connsiteY0" fmla="*/ 0 h 1838130"/>
              <a:gd name="connsiteX1" fmla="*/ 1083868 w 3631125"/>
              <a:gd name="connsiteY1" fmla="*/ 158621 h 1838130"/>
              <a:gd name="connsiteX2" fmla="*/ 1747768 w 3631125"/>
              <a:gd name="connsiteY2" fmla="*/ 158620 h 1838130"/>
              <a:gd name="connsiteX3" fmla="*/ 1766430 w 3631125"/>
              <a:gd name="connsiteY3" fmla="*/ 774441 h 1838130"/>
              <a:gd name="connsiteX4" fmla="*/ 3631125 w 3631125"/>
              <a:gd name="connsiteY4" fmla="*/ 774441 h 1838130"/>
              <a:gd name="connsiteX5" fmla="*/ 3631125 w 3631125"/>
              <a:gd name="connsiteY5" fmla="*/ 1838130 h 1838130"/>
              <a:gd name="connsiteX6" fmla="*/ 18661 w 3631125"/>
              <a:gd name="connsiteY6" fmla="*/ 1838130 h 1838130"/>
              <a:gd name="connsiteX7" fmla="*/ 0 w 3631125"/>
              <a:gd name="connsiteY7" fmla="*/ 0 h 1838130"/>
              <a:gd name="connsiteX0" fmla="*/ 0 w 3631125"/>
              <a:gd name="connsiteY0" fmla="*/ 0 h 1838130"/>
              <a:gd name="connsiteX1" fmla="*/ 1083868 w 3631125"/>
              <a:gd name="connsiteY1" fmla="*/ 158621 h 1838130"/>
              <a:gd name="connsiteX2" fmla="*/ 1747768 w 3631125"/>
              <a:gd name="connsiteY2" fmla="*/ 158620 h 1838130"/>
              <a:gd name="connsiteX3" fmla="*/ 1766430 w 3631125"/>
              <a:gd name="connsiteY3" fmla="*/ 774441 h 1838130"/>
              <a:gd name="connsiteX4" fmla="*/ 3575142 w 3631125"/>
              <a:gd name="connsiteY4" fmla="*/ 765110 h 1838130"/>
              <a:gd name="connsiteX5" fmla="*/ 3631125 w 3631125"/>
              <a:gd name="connsiteY5" fmla="*/ 1838130 h 1838130"/>
              <a:gd name="connsiteX6" fmla="*/ 18661 w 3631125"/>
              <a:gd name="connsiteY6" fmla="*/ 1838130 h 1838130"/>
              <a:gd name="connsiteX7" fmla="*/ 0 w 3631125"/>
              <a:gd name="connsiteY7" fmla="*/ 0 h 1838130"/>
              <a:gd name="connsiteX0" fmla="*/ 0 w 3593802"/>
              <a:gd name="connsiteY0" fmla="*/ 0 h 1838130"/>
              <a:gd name="connsiteX1" fmla="*/ 1083868 w 3593802"/>
              <a:gd name="connsiteY1" fmla="*/ 158621 h 1838130"/>
              <a:gd name="connsiteX2" fmla="*/ 1747768 w 3593802"/>
              <a:gd name="connsiteY2" fmla="*/ 158620 h 1838130"/>
              <a:gd name="connsiteX3" fmla="*/ 1766430 w 3593802"/>
              <a:gd name="connsiteY3" fmla="*/ 774441 h 1838130"/>
              <a:gd name="connsiteX4" fmla="*/ 3575142 w 3593802"/>
              <a:gd name="connsiteY4" fmla="*/ 765110 h 1838130"/>
              <a:gd name="connsiteX5" fmla="*/ 3593802 w 3593802"/>
              <a:gd name="connsiteY5" fmla="*/ 1838130 h 1838130"/>
              <a:gd name="connsiteX6" fmla="*/ 18661 w 3593802"/>
              <a:gd name="connsiteY6" fmla="*/ 1838130 h 1838130"/>
              <a:gd name="connsiteX7" fmla="*/ 0 w 3593802"/>
              <a:gd name="connsiteY7" fmla="*/ 0 h 1838130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738437 w 3584471"/>
              <a:gd name="connsiteY2" fmla="*/ 102637 h 1782147"/>
              <a:gd name="connsiteX3" fmla="*/ 1757099 w 3584471"/>
              <a:gd name="connsiteY3" fmla="*/ 718458 h 1782147"/>
              <a:gd name="connsiteX4" fmla="*/ 3565811 w 3584471"/>
              <a:gd name="connsiteY4" fmla="*/ 709127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738437 w 3584471"/>
              <a:gd name="connsiteY2" fmla="*/ 102637 h 1782147"/>
              <a:gd name="connsiteX3" fmla="*/ 1523834 w 3584471"/>
              <a:gd name="connsiteY3" fmla="*/ 746450 h 1782147"/>
              <a:gd name="connsiteX4" fmla="*/ 3565811 w 3584471"/>
              <a:gd name="connsiteY4" fmla="*/ 709127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738437 w 3584471"/>
              <a:gd name="connsiteY2" fmla="*/ 102637 h 1782147"/>
              <a:gd name="connsiteX3" fmla="*/ 1523834 w 3584471"/>
              <a:gd name="connsiteY3" fmla="*/ 746450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738437 w 3584471"/>
              <a:gd name="connsiteY2" fmla="*/ 102637 h 1782147"/>
              <a:gd name="connsiteX3" fmla="*/ 1523834 w 3584471"/>
              <a:gd name="connsiteY3" fmla="*/ 746450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738437 w 3584471"/>
              <a:gd name="connsiteY2" fmla="*/ 102637 h 1782147"/>
              <a:gd name="connsiteX3" fmla="*/ 1602787 w 3584471"/>
              <a:gd name="connsiteY3" fmla="*/ 1100480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509472 w 3584471"/>
              <a:gd name="connsiteY2" fmla="*/ 102637 h 1782147"/>
              <a:gd name="connsiteX3" fmla="*/ 1602787 w 3584471"/>
              <a:gd name="connsiteY3" fmla="*/ 1100480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509472 w 3584471"/>
              <a:gd name="connsiteY2" fmla="*/ 102637 h 1782147"/>
              <a:gd name="connsiteX3" fmla="*/ 1515938 w 3584471"/>
              <a:gd name="connsiteY3" fmla="*/ 1094479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667378 w 3584471"/>
              <a:gd name="connsiteY2" fmla="*/ 102637 h 1782147"/>
              <a:gd name="connsiteX3" fmla="*/ 1515938 w 3584471"/>
              <a:gd name="connsiteY3" fmla="*/ 1094479 h 1782147"/>
              <a:gd name="connsiteX4" fmla="*/ 3463174 w 3584471"/>
              <a:gd name="connsiteY4" fmla="*/ 765111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  <a:gd name="connsiteX0" fmla="*/ 0 w 3584471"/>
              <a:gd name="connsiteY0" fmla="*/ 0 h 1782147"/>
              <a:gd name="connsiteX1" fmla="*/ 1074537 w 3584471"/>
              <a:gd name="connsiteY1" fmla="*/ 102638 h 1782147"/>
              <a:gd name="connsiteX2" fmla="*/ 1667378 w 3584471"/>
              <a:gd name="connsiteY2" fmla="*/ 102637 h 1782147"/>
              <a:gd name="connsiteX3" fmla="*/ 1515938 w 3584471"/>
              <a:gd name="connsiteY3" fmla="*/ 1094479 h 1782147"/>
              <a:gd name="connsiteX4" fmla="*/ 3463174 w 3584471"/>
              <a:gd name="connsiteY4" fmla="*/ 1179145 h 1782147"/>
              <a:gd name="connsiteX5" fmla="*/ 3584471 w 3584471"/>
              <a:gd name="connsiteY5" fmla="*/ 1782147 h 1782147"/>
              <a:gd name="connsiteX6" fmla="*/ 9330 w 3584471"/>
              <a:gd name="connsiteY6" fmla="*/ 1782147 h 1782147"/>
              <a:gd name="connsiteX7" fmla="*/ 0 w 3584471"/>
              <a:gd name="connsiteY7" fmla="*/ 0 h 178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4471" h="1782147">
                <a:moveTo>
                  <a:pt x="0" y="0"/>
                </a:moveTo>
                <a:cubicBezTo>
                  <a:pt x="367510" y="0"/>
                  <a:pt x="707027" y="102638"/>
                  <a:pt x="1074537" y="102638"/>
                </a:cubicBezTo>
                <a:lnTo>
                  <a:pt x="1667378" y="102637"/>
                </a:lnTo>
                <a:cubicBezTo>
                  <a:pt x="1669533" y="433251"/>
                  <a:pt x="1513783" y="763865"/>
                  <a:pt x="1515938" y="1094479"/>
                </a:cubicBezTo>
                <a:cubicBezTo>
                  <a:pt x="2162385" y="1100699"/>
                  <a:pt x="2816727" y="1079619"/>
                  <a:pt x="3463174" y="1179145"/>
                </a:cubicBezTo>
                <a:lnTo>
                  <a:pt x="3584471" y="1782147"/>
                </a:lnTo>
                <a:lnTo>
                  <a:pt x="9330" y="1782147"/>
                </a:lnTo>
                <a:cubicBezTo>
                  <a:pt x="6220" y="1216090"/>
                  <a:pt x="3110" y="566057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Mnemotechnická pomůcka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286" y="1714498"/>
            <a:ext cx="6453673" cy="3650603"/>
          </a:xfrm>
        </p:spPr>
        <p:txBody>
          <a:bodyPr>
            <a:normAutofit/>
          </a:bodyPr>
          <a:lstStyle/>
          <a:p>
            <a:pPr marL="38098" indent="0">
              <a:buNone/>
            </a:pPr>
            <a:r>
              <a:rPr lang="cs-CZ" smtClean="0"/>
              <a:t>	</a:t>
            </a:r>
            <a:r>
              <a:rPr lang="cs-CZ" smtClean="0"/>
              <a:t>			</a:t>
            </a:r>
            <a:r>
              <a:rPr lang="cs-CZ" sz="2800" smtClean="0"/>
              <a:t>	</a:t>
            </a:r>
            <a:r>
              <a:rPr lang="cs-CZ" sz="2800" u="sng"/>
              <a:t>jeter</a:t>
            </a:r>
          </a:p>
          <a:p>
            <a:pPr marL="38098" indent="0">
              <a:buNone/>
            </a:pPr>
            <a:endParaRPr lang="cs-CZ" sz="2800"/>
          </a:p>
          <a:p>
            <a:pPr marL="38098" indent="0">
              <a:buNone/>
            </a:pPr>
            <a:r>
              <a:rPr lang="cs-CZ" sz="2800"/>
              <a:t>	</a:t>
            </a:r>
            <a:r>
              <a:rPr lang="cs-CZ" sz="2800" smtClean="0"/>
              <a:t>	</a:t>
            </a:r>
            <a:r>
              <a:rPr lang="cs-CZ" sz="2800" smtClean="0">
                <a:solidFill>
                  <a:schemeClr val="tx1"/>
                </a:solidFill>
              </a:rPr>
              <a:t>	je jette		nous </a:t>
            </a:r>
            <a:r>
              <a:rPr lang="cs-CZ" sz="2800" smtClean="0">
                <a:solidFill>
                  <a:schemeClr val="tx1"/>
                </a:solidFill>
              </a:rPr>
              <a:t>jetons</a:t>
            </a:r>
          </a:p>
          <a:p>
            <a:pPr marL="38098" indent="0">
              <a:buNone/>
            </a:pPr>
            <a:endParaRPr lang="cs-CZ" sz="2800" smtClean="0">
              <a:solidFill>
                <a:schemeClr val="tx1"/>
              </a:solidFill>
            </a:endParaRPr>
          </a:p>
          <a:p>
            <a:pPr marL="38098" indent="0">
              <a:buNone/>
            </a:pPr>
            <a:r>
              <a:rPr lang="cs-CZ" sz="2800" smtClean="0">
                <a:solidFill>
                  <a:schemeClr val="tx1"/>
                </a:solidFill>
              </a:rPr>
              <a:t>			tu jettes	</a:t>
            </a:r>
            <a:r>
              <a:rPr lang="cs-CZ" sz="2800" smtClean="0">
                <a:solidFill>
                  <a:schemeClr val="tx1"/>
                </a:solidFill>
              </a:rPr>
              <a:t>vous jetez</a:t>
            </a:r>
          </a:p>
          <a:p>
            <a:pPr marL="38098" indent="0">
              <a:buNone/>
            </a:pPr>
            <a:endParaRPr lang="cs-CZ" sz="2800" smtClean="0">
              <a:solidFill>
                <a:schemeClr val="tx1"/>
              </a:solidFill>
            </a:endParaRPr>
          </a:p>
          <a:p>
            <a:pPr marL="38098" indent="0">
              <a:buNone/>
            </a:pPr>
            <a:r>
              <a:rPr lang="cs-CZ" sz="2800" smtClean="0">
                <a:solidFill>
                  <a:schemeClr val="tx1"/>
                </a:solidFill>
              </a:rPr>
              <a:t>			il jette		ils jettent</a:t>
            </a:r>
            <a:endParaRPr lang="cs-CZ" sz="2800">
              <a:solidFill>
                <a:schemeClr val="tx1"/>
              </a:solidFill>
            </a:endParaRPr>
          </a:p>
        </p:txBody>
      </p:sp>
      <p:sp>
        <p:nvSpPr>
          <p:cNvPr id="5" name="Prstenec 4"/>
          <p:cNvSpPr/>
          <p:nvPr/>
        </p:nvSpPr>
        <p:spPr>
          <a:xfrm>
            <a:off x="3998167" y="4199938"/>
            <a:ext cx="158621" cy="139959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Prstenec 5"/>
          <p:cNvSpPr/>
          <p:nvPr/>
        </p:nvSpPr>
        <p:spPr>
          <a:xfrm>
            <a:off x="4781557" y="4188855"/>
            <a:ext cx="158621" cy="139959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7" name="Prstenec 6"/>
          <p:cNvSpPr/>
          <p:nvPr/>
        </p:nvSpPr>
        <p:spPr>
          <a:xfrm>
            <a:off x="5571930" y="4258834"/>
            <a:ext cx="158621" cy="139959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8" name="Prstenec 7"/>
          <p:cNvSpPr/>
          <p:nvPr/>
        </p:nvSpPr>
        <p:spPr>
          <a:xfrm>
            <a:off x="3659345" y="3385260"/>
            <a:ext cx="158621" cy="139959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Prstenec 8"/>
          <p:cNvSpPr/>
          <p:nvPr/>
        </p:nvSpPr>
        <p:spPr>
          <a:xfrm>
            <a:off x="3721164" y="2750681"/>
            <a:ext cx="158621" cy="139959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" name="Zvu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709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83"/>
    </mc:Choice>
    <mc:Fallback>
      <p:transition spd="slow" advTm="32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5" y="508000"/>
            <a:ext cx="6172200" cy="639665"/>
          </a:xfrm>
        </p:spPr>
        <p:txBody>
          <a:bodyPr>
            <a:normAutofit/>
          </a:bodyPr>
          <a:lstStyle/>
          <a:p>
            <a:r>
              <a:rPr lang="cs-CZ" sz="2667"/>
              <a:t>nepravidelná slovesa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76" y="1259633"/>
            <a:ext cx="6170544" cy="4142791"/>
          </a:xfrm>
        </p:spPr>
        <p:txBody>
          <a:bodyPr>
            <a:normAutofit/>
          </a:bodyPr>
          <a:lstStyle/>
          <a:p>
            <a:r>
              <a:rPr lang="cs-CZ" sz="2000" u="sng" smtClean="0"/>
              <a:t>stejný tvar infinitivu, ale nepravidelné časování</a:t>
            </a:r>
            <a:endParaRPr lang="cs-CZ" sz="2000" u="sng"/>
          </a:p>
          <a:p>
            <a:pPr marL="38098" indent="0">
              <a:buNone/>
            </a:pPr>
            <a:r>
              <a:rPr lang="cs-CZ" sz="2000" smtClean="0"/>
              <a:t>all</a:t>
            </a:r>
            <a:r>
              <a:rPr lang="cs-CZ" sz="2000" smtClean="0">
                <a:solidFill>
                  <a:srgbClr val="FF0000"/>
                </a:solidFill>
              </a:rPr>
              <a:t>er</a:t>
            </a:r>
            <a:r>
              <a:rPr lang="cs-CZ" sz="2000" smtClean="0"/>
              <a:t> (je vais, tu vas, il va, nous allons, vous allez, ils vont)</a:t>
            </a:r>
          </a:p>
          <a:p>
            <a:pPr marL="38098" indent="0">
              <a:buNone/>
            </a:pPr>
            <a:endParaRPr lang="cs-CZ" sz="2000" smtClean="0"/>
          </a:p>
          <a:p>
            <a:pPr marL="38098" indent="0">
              <a:buNone/>
            </a:pPr>
            <a:r>
              <a:rPr lang="cs-CZ" sz="2000" smtClean="0"/>
              <a:t>offr</a:t>
            </a:r>
            <a:r>
              <a:rPr lang="cs-CZ" sz="2000" smtClean="0">
                <a:solidFill>
                  <a:srgbClr val="FF0000"/>
                </a:solidFill>
              </a:rPr>
              <a:t>ir</a:t>
            </a:r>
            <a:r>
              <a:rPr lang="cs-CZ" sz="2000" smtClean="0"/>
              <a:t> (j´offre, tu offres, il offre, nous offrons, vous offrez, ils offrent)</a:t>
            </a:r>
          </a:p>
          <a:p>
            <a:pPr marL="38098" indent="0">
              <a:buNone/>
            </a:pPr>
            <a:r>
              <a:rPr lang="cs-CZ" sz="2000" smtClean="0"/>
              <a:t>serv</a:t>
            </a:r>
            <a:r>
              <a:rPr lang="cs-CZ" sz="2000" smtClean="0">
                <a:solidFill>
                  <a:srgbClr val="FF0000"/>
                </a:solidFill>
              </a:rPr>
              <a:t>ir</a:t>
            </a:r>
            <a:r>
              <a:rPr lang="cs-CZ" sz="2000" smtClean="0"/>
              <a:t> (je sers, tu sers, il sert, nous servons, vous servez, ils servent)</a:t>
            </a:r>
          </a:p>
          <a:p>
            <a:pPr marL="38098" indent="0">
              <a:buNone/>
            </a:pPr>
            <a:endParaRPr lang="cs-CZ" sz="2000" smtClean="0"/>
          </a:p>
          <a:p>
            <a:pPr marL="38098" indent="0">
              <a:buNone/>
            </a:pPr>
            <a:r>
              <a:rPr lang="cs-CZ" sz="2000" smtClean="0"/>
              <a:t>conna</a:t>
            </a:r>
            <a:r>
              <a:rPr lang="fr-FR" sz="2000" smtClean="0"/>
              <a:t>î</a:t>
            </a:r>
            <a:r>
              <a:rPr lang="cs-CZ" sz="2000" smtClean="0"/>
              <a:t>t</a:t>
            </a:r>
            <a:r>
              <a:rPr lang="cs-CZ" sz="2000" smtClean="0">
                <a:solidFill>
                  <a:srgbClr val="FF0000"/>
                </a:solidFill>
              </a:rPr>
              <a:t>re </a:t>
            </a:r>
            <a:r>
              <a:rPr lang="cs-CZ" sz="2000" smtClean="0"/>
              <a:t>(je connais, tu connais, il conna</a:t>
            </a:r>
            <a:r>
              <a:rPr lang="fr-FR" sz="2000" smtClean="0"/>
              <a:t>î</a:t>
            </a:r>
            <a:r>
              <a:rPr lang="cs-CZ" sz="2000" smtClean="0"/>
              <a:t>t, nous connaissons, vous connaissez, ils connaissent)</a:t>
            </a:r>
          </a:p>
          <a:p>
            <a:pPr marL="38098" indent="0">
              <a:buNone/>
            </a:pPr>
            <a:r>
              <a:rPr lang="cs-CZ" sz="2000" smtClean="0"/>
              <a:t>joind</a:t>
            </a:r>
            <a:r>
              <a:rPr lang="cs-CZ" sz="2000" smtClean="0">
                <a:solidFill>
                  <a:srgbClr val="FF0000"/>
                </a:solidFill>
              </a:rPr>
              <a:t>re</a:t>
            </a:r>
            <a:r>
              <a:rPr lang="cs-CZ" sz="2000" smtClean="0"/>
              <a:t> (je joins, tu joins, il joint, nous joignons, vous joignez, ils joignent)</a:t>
            </a:r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672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641"/>
    </mc:Choice>
    <mc:Fallback>
      <p:transition spd="slow" advTm="21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8715" y="910683"/>
            <a:ext cx="6337041" cy="3888750"/>
          </a:xfrm>
        </p:spPr>
        <p:txBody>
          <a:bodyPr>
            <a:normAutofit/>
          </a:bodyPr>
          <a:lstStyle/>
          <a:p>
            <a:r>
              <a:rPr lang="cs-CZ" sz="2000" u="sng" smtClean="0"/>
              <a:t>nepravidelná slovesa s pravidelným časováním v přít. čase podle určité třídy</a:t>
            </a:r>
          </a:p>
          <a:p>
            <a:pPr marL="38098" indent="0">
              <a:buNone/>
            </a:pPr>
            <a:endParaRPr lang="cs-CZ" sz="2000"/>
          </a:p>
          <a:p>
            <a:pPr marL="38098" indent="0">
              <a:buNone/>
            </a:pPr>
            <a:r>
              <a:rPr lang="cs-CZ" sz="2000" smtClean="0">
                <a:solidFill>
                  <a:srgbClr val="C00000"/>
                </a:solidFill>
              </a:rPr>
              <a:t>offrir</a:t>
            </a:r>
            <a:r>
              <a:rPr lang="cs-CZ" sz="2000" smtClean="0"/>
              <a:t> –  v prézentu jako 1. třída slovesná</a:t>
            </a:r>
          </a:p>
          <a:p>
            <a:pPr marL="38098" indent="0">
              <a:buNone/>
            </a:pPr>
            <a:r>
              <a:rPr lang="cs-CZ" sz="2000" smtClean="0">
                <a:solidFill>
                  <a:srgbClr val="C00000"/>
                </a:solidFill>
              </a:rPr>
              <a:t>prendre</a:t>
            </a:r>
            <a:r>
              <a:rPr lang="cs-CZ" sz="2000" smtClean="0"/>
              <a:t> – v prézentu jako 3. třída slovesná</a:t>
            </a:r>
          </a:p>
          <a:p>
            <a:pPr marL="38098" indent="0">
              <a:buNone/>
            </a:pPr>
            <a:endParaRPr lang="cs-CZ"/>
          </a:p>
          <a:p>
            <a:pPr marL="38098" indent="0">
              <a:buNone/>
            </a:pPr>
            <a:endParaRPr lang="cs-CZ" smtClean="0"/>
          </a:p>
          <a:p>
            <a:pPr marL="38098" indent="0">
              <a:buNone/>
            </a:pPr>
            <a:endParaRPr lang="cs-CZ"/>
          </a:p>
        </p:txBody>
      </p:sp>
      <p:pic>
        <p:nvPicPr>
          <p:cNvPr id="4" name="Zvuk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716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96"/>
    </mc:Choice>
    <mc:Fallback>
      <p:transition spd="slow" advTm="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1066" y="661957"/>
            <a:ext cx="6772470" cy="644718"/>
          </a:xfrm>
        </p:spPr>
        <p:txBody>
          <a:bodyPr>
            <a:normAutofit fontScale="90000"/>
          </a:bodyPr>
          <a:lstStyle/>
          <a:p>
            <a:r>
              <a:rPr lang="cs-CZ" sz="2250"/>
              <a:t>skupiny nepravidelných sloves se stejným </a:t>
            </a:r>
            <a:r>
              <a:rPr lang="cs-CZ" sz="2250"/>
              <a:t>typem časování</a:t>
            </a:r>
            <a:r>
              <a:rPr lang="cs-CZ"/>
              <a:t/>
            </a:r>
            <a:br>
              <a:rPr lang="cs-CZ"/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1066" y="1520889"/>
            <a:ext cx="6904134" cy="3909527"/>
          </a:xfrm>
        </p:spPr>
        <p:txBody>
          <a:bodyPr>
            <a:normAutofit/>
          </a:bodyPr>
          <a:lstStyle/>
          <a:p>
            <a:r>
              <a:rPr lang="cs-CZ" sz="1600" smtClean="0">
                <a:solidFill>
                  <a:srgbClr val="C00000"/>
                </a:solidFill>
              </a:rPr>
              <a:t>prendre</a:t>
            </a:r>
            <a:r>
              <a:rPr lang="cs-CZ" sz="1600" smtClean="0"/>
              <a:t> a složeniny (apprendre, comprendre, surprendre, entreprendre,...)</a:t>
            </a:r>
          </a:p>
          <a:p>
            <a:pPr marL="38098" indent="0">
              <a:buNone/>
            </a:pPr>
            <a:r>
              <a:rPr lang="cs-CZ" sz="1600" smtClean="0"/>
              <a:t>je prends                  nous prenons		P.C. j´ai pris</a:t>
            </a:r>
          </a:p>
          <a:p>
            <a:pPr marL="38098" indent="0">
              <a:buNone/>
            </a:pPr>
            <a:r>
              <a:rPr lang="cs-CZ" sz="1600" smtClean="0"/>
              <a:t>tu prends                  vous prenez		</a:t>
            </a:r>
            <a:r>
              <a:rPr lang="cs-CZ" sz="1600" smtClean="0"/>
              <a:t>F.S</a:t>
            </a:r>
            <a:r>
              <a:rPr lang="cs-CZ" sz="1600" smtClean="0"/>
              <a:t>. je prendrai</a:t>
            </a:r>
          </a:p>
          <a:p>
            <a:pPr marL="38098" indent="0">
              <a:buNone/>
            </a:pPr>
            <a:r>
              <a:rPr lang="cs-CZ" sz="1600" smtClean="0"/>
              <a:t>il prend                      ils prennent		</a:t>
            </a:r>
            <a:r>
              <a:rPr lang="cs-CZ" sz="1600" smtClean="0"/>
              <a:t>Subj</a:t>
            </a:r>
            <a:r>
              <a:rPr lang="cs-CZ" sz="1600" smtClean="0"/>
              <a:t>. que je prenne, que nous prenions</a:t>
            </a:r>
          </a:p>
          <a:p>
            <a:pPr marL="38098" indent="0">
              <a:buNone/>
            </a:pPr>
            <a:endParaRPr lang="cs-CZ" sz="1600"/>
          </a:p>
          <a:p>
            <a:r>
              <a:rPr lang="cs-CZ" sz="1600" smtClean="0">
                <a:solidFill>
                  <a:srgbClr val="C00000"/>
                </a:solidFill>
              </a:rPr>
              <a:t>tenir, venir </a:t>
            </a:r>
            <a:r>
              <a:rPr lang="cs-CZ" sz="1600" smtClean="0"/>
              <a:t>a složeniny (convenir, retenir,...)</a:t>
            </a:r>
          </a:p>
          <a:p>
            <a:pPr marL="38098" indent="0">
              <a:buNone/>
            </a:pPr>
            <a:r>
              <a:rPr lang="cs-CZ" sz="1600" smtClean="0"/>
              <a:t>je tiens		nous tenons		P.C. j´ai tenu/je suis venu</a:t>
            </a:r>
          </a:p>
          <a:p>
            <a:pPr marL="38098" indent="0">
              <a:buNone/>
            </a:pPr>
            <a:r>
              <a:rPr lang="cs-CZ" sz="1600" smtClean="0"/>
              <a:t>tu tiens		</a:t>
            </a:r>
            <a:r>
              <a:rPr lang="cs-CZ" sz="1600" smtClean="0"/>
              <a:t>vous </a:t>
            </a:r>
            <a:r>
              <a:rPr lang="cs-CZ" sz="1600" smtClean="0"/>
              <a:t>tenez		F.S. je tiendrai</a:t>
            </a:r>
          </a:p>
          <a:p>
            <a:pPr marL="38098" indent="0">
              <a:buNone/>
            </a:pPr>
            <a:r>
              <a:rPr lang="cs-CZ" sz="1600" smtClean="0"/>
              <a:t>il tient		</a:t>
            </a:r>
            <a:r>
              <a:rPr lang="cs-CZ" sz="1600" smtClean="0"/>
              <a:t>ils </a:t>
            </a:r>
            <a:r>
              <a:rPr lang="cs-CZ" sz="1600" smtClean="0"/>
              <a:t>tiennent		Subj. que je tienne, que nous tenions</a:t>
            </a:r>
          </a:p>
          <a:p>
            <a:pPr marL="38098" indent="0">
              <a:buNone/>
            </a:pPr>
            <a:endParaRPr lang="cs-CZ" smtClean="0"/>
          </a:p>
          <a:p>
            <a:pPr marL="38098" indent="0">
              <a:buNone/>
            </a:pPr>
            <a:endParaRPr lang="cs-CZ" smtClean="0"/>
          </a:p>
          <a:p>
            <a:pPr marL="38098" indent="0">
              <a:buNone/>
            </a:pPr>
            <a:endParaRPr lang="cs-CZ"/>
          </a:p>
        </p:txBody>
      </p:sp>
      <p:pic>
        <p:nvPicPr>
          <p:cNvPr id="5" name="Zvu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20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29"/>
    </mc:Choice>
    <mc:Fallback>
      <p:transition spd="slow" advTm="14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7.3|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.4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4|7.9"/>
</p:tagLst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Základna</Template>
  <TotalTime>171</TotalTime>
  <Words>626</Words>
  <Application>Microsoft Office PowerPoint</Application>
  <PresentationFormat>Vlastní</PresentationFormat>
  <Paragraphs>181</Paragraphs>
  <Slides>16</Slides>
  <Notes>0</Notes>
  <HiddenSlides>0</HiddenSlides>
  <MMClips>16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Corbel</vt:lpstr>
      <vt:lpstr>Základ</vt:lpstr>
      <vt:lpstr>Časování sloves</vt:lpstr>
      <vt:lpstr>Prezentace aplikace PowerPoint</vt:lpstr>
      <vt:lpstr>Pravidelná slovesa</vt:lpstr>
      <vt:lpstr>další příklady pravidelných sloves</vt:lpstr>
      <vt:lpstr>drobné nepravidelnosti  u pravidelných sloves:</vt:lpstr>
      <vt:lpstr>Mnemotechnická pomůcka</vt:lpstr>
      <vt:lpstr>nepravidelná slovesa</vt:lpstr>
      <vt:lpstr>Prezentace aplikace PowerPoint</vt:lpstr>
      <vt:lpstr>skupiny nepravidelných sloves se stejným typem časování </vt:lpstr>
      <vt:lpstr> skupiny nepravidelných sloves se stejným typem časování </vt:lpstr>
      <vt:lpstr>skupiny nepravidelných sloves se stejným typem časování</vt:lpstr>
      <vt:lpstr>skupiny nepravidelných sloves se stejným typem časování</vt:lpstr>
      <vt:lpstr>skupiny nepravidelných sloves se stejným typem časování</vt:lpstr>
      <vt:lpstr>Zapamatujte si</vt:lpstr>
      <vt:lpstr>accueillir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Časování sloves</dc:title>
  <dc:creator>Červenková Marie</dc:creator>
  <cp:lastModifiedBy>Červenková Marie</cp:lastModifiedBy>
  <cp:revision>22</cp:revision>
  <cp:lastPrinted>2016-07-25T09:32:26Z</cp:lastPrinted>
  <dcterms:created xsi:type="dcterms:W3CDTF">2016-06-28T09:01:57Z</dcterms:created>
  <dcterms:modified xsi:type="dcterms:W3CDTF">2016-12-02T09:37:51Z</dcterms:modified>
</cp:coreProperties>
</file>