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62" r:id="rId5"/>
    <p:sldId id="287" r:id="rId6"/>
    <p:sldId id="266" r:id="rId7"/>
    <p:sldId id="272" r:id="rId8"/>
    <p:sldId id="273" r:id="rId9"/>
    <p:sldId id="275" r:id="rId10"/>
    <p:sldId id="276" r:id="rId11"/>
    <p:sldId id="278" r:id="rId12"/>
    <p:sldId id="279" r:id="rId13"/>
    <p:sldId id="281" r:id="rId14"/>
    <p:sldId id="282" r:id="rId15"/>
    <p:sldId id="284" r:id="rId16"/>
    <p:sldId id="289" r:id="rId17"/>
    <p:sldId id="288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599"/>
  </p:normalViewPr>
  <p:slideViewPr>
    <p:cSldViewPr snapToGrid="0" snapToObjects="1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9EE1-06C3-4F47-B40B-A4158FBEABE2}" type="datetimeFigureOut">
              <a:rPr lang="cs-CZ" smtClean="0"/>
              <a:t>05.04.17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F2A-F3B6-8540-B63A-B3C4F1DB5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9EE1-06C3-4F47-B40B-A4158FBEABE2}" type="datetimeFigureOut">
              <a:rPr lang="cs-CZ" smtClean="0"/>
              <a:t>05.04.17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F2A-F3B6-8540-B63A-B3C4F1DB5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46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9EE1-06C3-4F47-B40B-A4158FBEABE2}" type="datetimeFigureOut">
              <a:rPr lang="cs-CZ" smtClean="0"/>
              <a:t>05.04.17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F2A-F3B6-8540-B63A-B3C4F1DB5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67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9EE1-06C3-4F47-B40B-A4158FBEABE2}" type="datetimeFigureOut">
              <a:rPr lang="cs-CZ" smtClean="0"/>
              <a:t>05.04.17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F2A-F3B6-8540-B63A-B3C4F1DB5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89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9EE1-06C3-4F47-B40B-A4158FBEABE2}" type="datetimeFigureOut">
              <a:rPr lang="cs-CZ" smtClean="0"/>
              <a:t>05.04.17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F2A-F3B6-8540-B63A-B3C4F1DB5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21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9EE1-06C3-4F47-B40B-A4158FBEABE2}" type="datetimeFigureOut">
              <a:rPr lang="cs-CZ" smtClean="0"/>
              <a:t>05.04.17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F2A-F3B6-8540-B63A-B3C4F1DB5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45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9EE1-06C3-4F47-B40B-A4158FBEABE2}" type="datetimeFigureOut">
              <a:rPr lang="cs-CZ" smtClean="0"/>
              <a:t>05.04.17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F2A-F3B6-8540-B63A-B3C4F1DB5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32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9EE1-06C3-4F47-B40B-A4158FBEABE2}" type="datetimeFigureOut">
              <a:rPr lang="cs-CZ" smtClean="0"/>
              <a:t>05.04.17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F2A-F3B6-8540-B63A-B3C4F1DB5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98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9EE1-06C3-4F47-B40B-A4158FBEABE2}" type="datetimeFigureOut">
              <a:rPr lang="cs-CZ" smtClean="0"/>
              <a:t>05.04.17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F2A-F3B6-8540-B63A-B3C4F1DB5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0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9EE1-06C3-4F47-B40B-A4158FBEABE2}" type="datetimeFigureOut">
              <a:rPr lang="cs-CZ" smtClean="0"/>
              <a:t>05.04.17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F2A-F3B6-8540-B63A-B3C4F1DB5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12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9EE1-06C3-4F47-B40B-A4158FBEABE2}" type="datetimeFigureOut">
              <a:rPr lang="cs-CZ" smtClean="0"/>
              <a:t>05.04.17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F2A-F3B6-8540-B63A-B3C4F1DB5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9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69EE1-06C3-4F47-B40B-A4158FBEABE2}" type="datetimeFigureOut">
              <a:rPr lang="cs-CZ" smtClean="0"/>
              <a:t>05.04.17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7F2A-F3B6-8540-B63A-B3C4F1DB5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71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e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Revolutions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1989 in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Richard </a:t>
            </a:r>
            <a:r>
              <a:rPr lang="cs-CZ" dirty="0" err="1" smtClean="0"/>
              <a:t>Q</a:t>
            </a:r>
            <a:r>
              <a:rPr lang="cs-CZ" dirty="0" smtClean="0"/>
              <a:t>. Turcsanyi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58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March 1989: demonstrations during the National Day pushed the regimes to negotiations </a:t>
            </a:r>
            <a:r>
              <a:rPr lang="en-GB" dirty="0"/>
              <a:t>with </a:t>
            </a:r>
            <a:r>
              <a:rPr lang="en-GB" dirty="0" smtClean="0"/>
              <a:t>non-Communist parties.</a:t>
            </a:r>
          </a:p>
          <a:p>
            <a:r>
              <a:rPr lang="en-GB" dirty="0" smtClean="0"/>
              <a:t>April 1989: </a:t>
            </a:r>
            <a:r>
              <a:rPr lang="en-GB" dirty="0"/>
              <a:t>Round Table </a:t>
            </a:r>
            <a:r>
              <a:rPr lang="en-GB" dirty="0" smtClean="0"/>
              <a:t>talks.</a:t>
            </a:r>
          </a:p>
          <a:p>
            <a:r>
              <a:rPr lang="en-GB" dirty="0"/>
              <a:t>May </a:t>
            </a:r>
            <a:r>
              <a:rPr lang="en-GB" dirty="0" smtClean="0"/>
              <a:t>1989: Hungary </a:t>
            </a:r>
            <a:r>
              <a:rPr lang="en-GB" dirty="0"/>
              <a:t>began dismantling its 150 mile long border fence with </a:t>
            </a:r>
            <a:r>
              <a:rPr lang="en-GB" dirty="0" smtClean="0"/>
              <a:t>Austria.</a:t>
            </a:r>
          </a:p>
          <a:p>
            <a:r>
              <a:rPr lang="en-GB" dirty="0" smtClean="0"/>
              <a:t>June 1989: rehabilitation of </a:t>
            </a:r>
            <a:r>
              <a:rPr lang="sk-SK" dirty="0" smtClean="0"/>
              <a:t>Prime </a:t>
            </a:r>
            <a:r>
              <a:rPr lang="sk-SK" dirty="0"/>
              <a:t>Minister </a:t>
            </a:r>
            <a:r>
              <a:rPr lang="sk-SK" dirty="0" err="1"/>
              <a:t>Imre</a:t>
            </a:r>
            <a:r>
              <a:rPr lang="sk-SK" dirty="0"/>
              <a:t> </a:t>
            </a:r>
            <a:r>
              <a:rPr lang="sk-SK" dirty="0" smtClean="0"/>
              <a:t>Nagy</a:t>
            </a:r>
            <a:r>
              <a:rPr lang="en-GB" dirty="0" smtClean="0"/>
              <a:t> (hanged for treason; revolution in 1956).</a:t>
            </a:r>
          </a:p>
          <a:p>
            <a:r>
              <a:rPr lang="en-GB" dirty="0" smtClean="0"/>
              <a:t>September 1989: New constitution; call for free election. 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Hungary II.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304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Opposition was not organized; however, galvanized by the events in the neighbourhood (Poland; Hungary; GDR) and worldwide (Tiananmen  Square, China).</a:t>
            </a:r>
          </a:p>
          <a:p>
            <a:r>
              <a:rPr lang="en-GB" dirty="0" smtClean="0"/>
              <a:t> un-readiness of all actors and strategies</a:t>
            </a:r>
          </a:p>
          <a:p>
            <a:r>
              <a:rPr lang="en-GB" dirty="0" smtClean="0"/>
              <a:t>Change: features of </a:t>
            </a:r>
            <a:r>
              <a:rPr lang="en-GB" i="1" dirty="0" smtClean="0"/>
              <a:t>pact</a:t>
            </a:r>
            <a:r>
              <a:rPr lang="en-GB" dirty="0" smtClean="0"/>
              <a:t> and </a:t>
            </a:r>
            <a:r>
              <a:rPr lang="en-GB" i="1" dirty="0" smtClean="0"/>
              <a:t>reform</a:t>
            </a:r>
            <a:endParaRPr lang="en-GB" dirty="0" smtClean="0"/>
          </a:p>
          <a:p>
            <a:r>
              <a:rPr lang="en-GB" b="1" i="1" dirty="0" smtClean="0"/>
              <a:t>liberalization </a:t>
            </a:r>
            <a:r>
              <a:rPr lang="en-GB" dirty="0" smtClean="0"/>
              <a:t>and</a:t>
            </a:r>
            <a:r>
              <a:rPr lang="en-GB" b="1" dirty="0" smtClean="0"/>
              <a:t> </a:t>
            </a:r>
            <a:r>
              <a:rPr lang="en-GB" b="1" i="1" dirty="0" smtClean="0"/>
              <a:t>democratization </a:t>
            </a:r>
            <a:r>
              <a:rPr lang="en-GB" dirty="0" smtClean="0"/>
              <a:t>was parallel</a:t>
            </a:r>
            <a:endParaRPr lang="en-GB" b="1" i="1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Czechoslovakia: Velvet Revolution I.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7753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1200" y="1481328"/>
            <a:ext cx="8229600" cy="473375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trigger </a:t>
            </a:r>
            <a:r>
              <a:rPr lang="en-GB" smtClean="0"/>
              <a:t>was the </a:t>
            </a:r>
            <a:r>
              <a:rPr lang="en-GB" dirty="0" smtClean="0"/>
              <a:t>student demonstration on November 17, 1989; police violently struck against the peaceful protesters (50</a:t>
            </a:r>
            <a:r>
              <a:rPr lang="en-GB" baseline="30000" dirty="0" smtClean="0"/>
              <a:t>th</a:t>
            </a:r>
            <a:r>
              <a:rPr lang="en-GB" dirty="0" smtClean="0"/>
              <a:t> anniversary of the death of a student, Jan </a:t>
            </a:r>
            <a:r>
              <a:rPr lang="en-GB" dirty="0" err="1" smtClean="0"/>
              <a:t>Opletal</a:t>
            </a:r>
            <a:r>
              <a:rPr lang="en-GB" dirty="0" smtClean="0"/>
              <a:t>, at the hands of the Nazis).</a:t>
            </a:r>
          </a:p>
          <a:p>
            <a:r>
              <a:rPr lang="en-GB" dirty="0" smtClean="0"/>
              <a:t>Rumour: death of student</a:t>
            </a:r>
          </a:p>
          <a:p>
            <a:r>
              <a:rPr lang="en-GB" dirty="0" smtClean="0"/>
              <a:t>Students initiated protest strike (later joined by actors and artists)</a:t>
            </a:r>
          </a:p>
          <a:p>
            <a:r>
              <a:rPr lang="en-GB" dirty="0" smtClean="0"/>
              <a:t>November 19, 1989 – founded </a:t>
            </a:r>
            <a:r>
              <a:rPr lang="en-GB" i="1" dirty="0" smtClean="0"/>
              <a:t>Civic forum</a:t>
            </a:r>
            <a:r>
              <a:rPr lang="en-GB" dirty="0" smtClean="0"/>
              <a:t> (broad civic movement); Slovakia: </a:t>
            </a:r>
            <a:r>
              <a:rPr lang="en-GB" i="1" dirty="0" smtClean="0"/>
              <a:t>Public against violence.</a:t>
            </a:r>
          </a:p>
          <a:p>
            <a:r>
              <a:rPr lang="en-GB" dirty="0" smtClean="0"/>
              <a:t>Demonstrations and protests in Prague and other cities all around the country.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Czechoslovakia: Velvet Revolution </a:t>
            </a:r>
            <a:r>
              <a:rPr lang="en-GB" dirty="0"/>
              <a:t>II.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85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Call for the step down of communist leaders.</a:t>
            </a:r>
          </a:p>
          <a:p>
            <a:r>
              <a:rPr lang="en-US" dirty="0" smtClean="0"/>
              <a:t>Civic Forum did not envision taking power.</a:t>
            </a:r>
          </a:p>
          <a:p>
            <a:r>
              <a:rPr lang="en-US" dirty="0" smtClean="0"/>
              <a:t>However, no partner for the dialogue; CP was paralyzed (no leadership at all).</a:t>
            </a:r>
          </a:p>
          <a:p>
            <a:r>
              <a:rPr lang="en-US" dirty="0" smtClean="0"/>
              <a:t>CP lost support of its militia; media; satellite parties.</a:t>
            </a:r>
          </a:p>
          <a:p>
            <a:r>
              <a:rPr lang="en-US" dirty="0" smtClean="0"/>
              <a:t>Army was subordinated to CP; did not initiate move on its own (Minister of defense advised to use army in a </a:t>
            </a:r>
            <a:r>
              <a:rPr lang="en-US" i="1" dirty="0" smtClean="0"/>
              <a:t>Chinese Scenario</a:t>
            </a:r>
            <a:r>
              <a:rPr lang="en-US" dirty="0" smtClean="0"/>
              <a:t>).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Czechoslovakia: Velvet Revolution </a:t>
            </a:r>
            <a:r>
              <a:rPr lang="en-GB" dirty="0"/>
              <a:t>III.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08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First step made by PM of federal government – beginning of talks with CF</a:t>
            </a:r>
          </a:p>
          <a:p>
            <a:r>
              <a:rPr lang="en-GB" dirty="0" smtClean="0"/>
              <a:t>CF did not want to govern rather wished legal and constitutional continuity – oversaw the process of change (committees; cancelation of the leading role of CP in the society).</a:t>
            </a:r>
          </a:p>
          <a:p>
            <a:r>
              <a:rPr lang="en-GB" dirty="0" smtClean="0"/>
              <a:t>New (transitional) government of ’National understanding’ (formerly15+5; then CP did not have majority and CF nominated its own executives). The main goal: leadership for the country until the first democratic election in 1990.</a:t>
            </a:r>
          </a:p>
          <a:p>
            <a:r>
              <a:rPr lang="en-GB" dirty="0" smtClean="0"/>
              <a:t>New president: Vaclav Havel (elected by acclamation)</a:t>
            </a:r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Czechoslovakia: Velvet Revolution </a:t>
            </a:r>
            <a:r>
              <a:rPr lang="en-GB" dirty="0"/>
              <a:t>IV.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06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Transformation in the CEE belongs to the same historical democratization wave as Latin America and South Europe – the main contextual features were however different.</a:t>
            </a:r>
          </a:p>
          <a:p>
            <a:pPr lvl="1"/>
            <a:r>
              <a:rPr lang="en-GB" dirty="0" smtClean="0"/>
              <a:t>Most of the regimes belonged to (post)totalitarian branch of non-democratic regimes (LA and Iberia – mostly authoritative regimes).</a:t>
            </a:r>
          </a:p>
          <a:p>
            <a:pPr lvl="1"/>
            <a:r>
              <a:rPr lang="en-GB" dirty="0" smtClean="0"/>
              <a:t>Economies were predominantly state-controlled (contrast: economic freedoms in Latina America a Iberia).</a:t>
            </a:r>
          </a:p>
          <a:p>
            <a:pPr lvl="1"/>
            <a:r>
              <a:rPr lang="en-GB" dirty="0" smtClean="0"/>
              <a:t>Ethnic division and multi-national states.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 Patterns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467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Post-1989 </a:t>
            </a:r>
            <a:r>
              <a:rPr lang="cs-CZ" dirty="0" err="1" smtClean="0"/>
              <a:t>development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1991: </a:t>
            </a:r>
            <a:r>
              <a:rPr lang="cs-CZ" dirty="0" err="1" smtClean="0"/>
              <a:t>Visegred</a:t>
            </a:r>
            <a:r>
              <a:rPr lang="cs-CZ" dirty="0" smtClean="0"/>
              <a:t> Group </a:t>
            </a:r>
            <a:r>
              <a:rPr lang="cs-CZ" dirty="0" err="1" smtClean="0"/>
              <a:t>first</a:t>
            </a:r>
            <a:r>
              <a:rPr lang="cs-CZ" dirty="0" smtClean="0"/>
              <a:t> meeting</a:t>
            </a:r>
          </a:p>
          <a:p>
            <a:r>
              <a:rPr lang="cs-CZ" dirty="0" smtClean="0"/>
              <a:t>1992-1993: </a:t>
            </a:r>
            <a:r>
              <a:rPr lang="cs-CZ" dirty="0" err="1" smtClean="0"/>
              <a:t>Dissolution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mr-IN" dirty="0" smtClean="0"/>
              <a:t>–</a:t>
            </a:r>
            <a:r>
              <a:rPr lang="cs-CZ" dirty="0" smtClean="0"/>
              <a:t> Velvet </a:t>
            </a:r>
            <a:r>
              <a:rPr lang="cs-CZ" dirty="0" err="1" smtClean="0"/>
              <a:t>Divorce</a:t>
            </a:r>
            <a:endParaRPr lang="cs-CZ" dirty="0" smtClean="0"/>
          </a:p>
          <a:p>
            <a:r>
              <a:rPr lang="cs-CZ" dirty="0" smtClean="0"/>
              <a:t>1994-1998: Slovakia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Meciar</a:t>
            </a:r>
            <a:r>
              <a:rPr lang="cs-CZ" dirty="0" smtClean="0"/>
              <a:t> (</a:t>
            </a:r>
            <a:r>
              <a:rPr lang="cs-CZ" dirty="0" err="1" smtClean="0"/>
              <a:t>semi-authoritarian</a:t>
            </a:r>
            <a:r>
              <a:rPr lang="cs-CZ" dirty="0" smtClean="0"/>
              <a:t> period)</a:t>
            </a:r>
          </a:p>
          <a:p>
            <a:r>
              <a:rPr lang="cs-CZ" dirty="0" smtClean="0"/>
              <a:t>1995: Czech Republic </a:t>
            </a:r>
            <a:r>
              <a:rPr lang="cs-CZ" dirty="0" err="1" smtClean="0"/>
              <a:t>joins</a:t>
            </a:r>
            <a:r>
              <a:rPr lang="cs-CZ" dirty="0" smtClean="0"/>
              <a:t> OECD 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V4 country (</a:t>
            </a:r>
            <a:r>
              <a:rPr lang="cs-CZ" dirty="0" err="1" smtClean="0"/>
              <a:t>Hungary</a:t>
            </a:r>
            <a:r>
              <a:rPr lang="cs-CZ" dirty="0" smtClean="0"/>
              <a:t> and </a:t>
            </a:r>
            <a:r>
              <a:rPr lang="cs-CZ" dirty="0" err="1" smtClean="0"/>
              <a:t>Poland</a:t>
            </a:r>
            <a:r>
              <a:rPr lang="cs-CZ" dirty="0" smtClean="0"/>
              <a:t> 1996, Slovakia 2000)</a:t>
            </a:r>
          </a:p>
          <a:p>
            <a:r>
              <a:rPr lang="cs-CZ" dirty="0" smtClean="0"/>
              <a:t>1997: Czech Republic </a:t>
            </a:r>
            <a:r>
              <a:rPr lang="cs-CZ" dirty="0" err="1" smtClean="0"/>
              <a:t>experiences</a:t>
            </a:r>
            <a:r>
              <a:rPr lang="cs-CZ" dirty="0" smtClean="0"/>
              <a:t> a 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endParaRPr lang="cs-CZ" dirty="0" smtClean="0"/>
          </a:p>
          <a:p>
            <a:r>
              <a:rPr lang="cs-CZ" dirty="0" smtClean="0"/>
              <a:t>1999: Czech Republic, </a:t>
            </a:r>
            <a:r>
              <a:rPr lang="cs-CZ" dirty="0" err="1" smtClean="0"/>
              <a:t>Poland</a:t>
            </a:r>
            <a:r>
              <a:rPr lang="cs-CZ" dirty="0" smtClean="0"/>
              <a:t>, </a:t>
            </a:r>
            <a:r>
              <a:rPr lang="cs-CZ" dirty="0" err="1" smtClean="0"/>
              <a:t>Hungary</a:t>
            </a:r>
            <a:r>
              <a:rPr lang="cs-CZ" dirty="0" smtClean="0"/>
              <a:t> enter NATO</a:t>
            </a:r>
          </a:p>
          <a:p>
            <a:r>
              <a:rPr lang="cs-CZ" dirty="0" smtClean="0"/>
              <a:t>2004: V4 </a:t>
            </a:r>
            <a:r>
              <a:rPr lang="cs-CZ" dirty="0" err="1" smtClean="0"/>
              <a:t>enters</a:t>
            </a:r>
            <a:r>
              <a:rPr lang="cs-CZ" dirty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EU, Slovakia </a:t>
            </a:r>
            <a:r>
              <a:rPr lang="cs-CZ" dirty="0" err="1" smtClean="0"/>
              <a:t>joins</a:t>
            </a:r>
            <a:r>
              <a:rPr lang="cs-CZ" dirty="0" smtClean="0"/>
              <a:t> NATO</a:t>
            </a:r>
          </a:p>
          <a:p>
            <a:r>
              <a:rPr lang="cs-CZ" dirty="0" smtClean="0"/>
              <a:t>2007: </a:t>
            </a:r>
            <a:r>
              <a:rPr lang="cs-CZ" dirty="0" err="1" smtClean="0"/>
              <a:t>Slovak</a:t>
            </a:r>
            <a:r>
              <a:rPr lang="cs-CZ" dirty="0" smtClean="0"/>
              <a:t> GDP </a:t>
            </a:r>
            <a:r>
              <a:rPr lang="cs-CZ" dirty="0" err="1" smtClean="0"/>
              <a:t>grows</a:t>
            </a:r>
            <a:r>
              <a:rPr lang="cs-CZ" dirty="0" smtClean="0"/>
              <a:t> 10 % </a:t>
            </a:r>
            <a:r>
              <a:rPr lang="cs-CZ" dirty="0" err="1" smtClean="0"/>
              <a:t>annually</a:t>
            </a:r>
            <a:r>
              <a:rPr lang="cs-CZ" dirty="0" smtClean="0"/>
              <a:t> </a:t>
            </a:r>
            <a:r>
              <a:rPr lang="cs-CZ" dirty="0" smtClean="0">
                <a:sym typeface="Wingdings"/>
              </a:rPr>
              <a:t> „Tatra </a:t>
            </a:r>
            <a:r>
              <a:rPr lang="cs-CZ" dirty="0" err="1" smtClean="0">
                <a:sym typeface="Wingdings"/>
              </a:rPr>
              <a:t>Tiger</a:t>
            </a:r>
            <a:r>
              <a:rPr lang="cs-CZ" dirty="0" smtClean="0">
                <a:sym typeface="Wingdings"/>
              </a:rPr>
              <a:t>“</a:t>
            </a:r>
            <a:endParaRPr lang="cs-CZ" dirty="0" smtClean="0"/>
          </a:p>
          <a:p>
            <a:r>
              <a:rPr lang="cs-CZ" dirty="0" smtClean="0"/>
              <a:t>2009: </a:t>
            </a:r>
            <a:r>
              <a:rPr lang="cs-CZ" dirty="0" err="1" smtClean="0"/>
              <a:t>Slovaka</a:t>
            </a:r>
            <a:r>
              <a:rPr lang="cs-CZ" dirty="0" smtClean="0"/>
              <a:t> </a:t>
            </a:r>
            <a:r>
              <a:rPr lang="cs-CZ" dirty="0" err="1" smtClean="0"/>
              <a:t>adopts</a:t>
            </a:r>
            <a:r>
              <a:rPr lang="cs-CZ" dirty="0" smtClean="0"/>
              <a:t> EUR</a:t>
            </a:r>
          </a:p>
          <a:p>
            <a:r>
              <a:rPr lang="cs-CZ" dirty="0" smtClean="0"/>
              <a:t>2012: Robert </a:t>
            </a:r>
            <a:r>
              <a:rPr lang="cs-CZ" dirty="0" err="1" smtClean="0"/>
              <a:t>Fico</a:t>
            </a:r>
            <a:r>
              <a:rPr lang="cs-CZ" dirty="0" smtClean="0"/>
              <a:t> (</a:t>
            </a:r>
            <a:r>
              <a:rPr lang="cs-CZ" dirty="0" err="1" smtClean="0"/>
              <a:t>Smer</a:t>
            </a:r>
            <a:r>
              <a:rPr lang="cs-CZ" dirty="0" smtClean="0"/>
              <a:t>) </a:t>
            </a:r>
            <a:r>
              <a:rPr lang="cs-CZ" dirty="0" err="1" smtClean="0"/>
              <a:t>Primer</a:t>
            </a:r>
            <a:r>
              <a:rPr lang="cs-CZ" dirty="0" smtClean="0"/>
              <a:t>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Slovakia (2nd term)</a:t>
            </a:r>
          </a:p>
          <a:p>
            <a:r>
              <a:rPr lang="cs-CZ" dirty="0" smtClean="0"/>
              <a:t>2010: Viktor </a:t>
            </a:r>
            <a:r>
              <a:rPr lang="cs-CZ" dirty="0" err="1" smtClean="0"/>
              <a:t>Orban</a:t>
            </a:r>
            <a:r>
              <a:rPr lang="cs-CZ" dirty="0" smtClean="0"/>
              <a:t> Prime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(2nd term)</a:t>
            </a:r>
          </a:p>
          <a:p>
            <a:r>
              <a:rPr lang="cs-CZ" dirty="0" smtClean="0"/>
              <a:t>2015: </a:t>
            </a:r>
            <a:r>
              <a:rPr lang="cs-CZ" dirty="0" err="1" smtClean="0"/>
              <a:t>Law</a:t>
            </a:r>
            <a:r>
              <a:rPr lang="cs-CZ" dirty="0" smtClean="0"/>
              <a:t> and Justice </a:t>
            </a:r>
            <a:r>
              <a:rPr lang="cs-CZ" dirty="0" err="1" smtClean="0"/>
              <a:t>wins</a:t>
            </a:r>
            <a:r>
              <a:rPr lang="cs-CZ" dirty="0" smtClean="0"/>
              <a:t> </a:t>
            </a:r>
            <a:r>
              <a:rPr lang="cs-CZ" dirty="0" err="1" smtClean="0"/>
              <a:t>Polish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315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Questions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Similarities</a:t>
            </a:r>
            <a:r>
              <a:rPr lang="cs-CZ" dirty="0" smtClean="0"/>
              <a:t> and </a:t>
            </a:r>
            <a:r>
              <a:rPr lang="cs-CZ" dirty="0" err="1" smtClean="0"/>
              <a:t>differences</a:t>
            </a:r>
            <a:r>
              <a:rPr lang="cs-CZ" dirty="0"/>
              <a:t> </a:t>
            </a:r>
            <a:r>
              <a:rPr lang="en-GB" dirty="0" smtClean="0"/>
              <a:t>between Poland, Hungary and Czechoslovakia?</a:t>
            </a:r>
          </a:p>
          <a:p>
            <a:r>
              <a:rPr lang="en-GB" dirty="0" smtClean="0"/>
              <a:t>Role of Pope in Poland and elsewhere?</a:t>
            </a:r>
          </a:p>
          <a:p>
            <a:r>
              <a:rPr lang="cs-CZ" dirty="0" err="1" smtClean="0"/>
              <a:t>Was</a:t>
            </a:r>
            <a:r>
              <a:rPr lang="cs-CZ" dirty="0" smtClean="0"/>
              <a:t> 1989 a </a:t>
            </a:r>
            <a:r>
              <a:rPr lang="cs-CZ" dirty="0" err="1" smtClean="0"/>
              <a:t>revolution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to do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former</a:t>
            </a:r>
            <a:r>
              <a:rPr lang="cs-CZ" dirty="0" smtClean="0"/>
              <a:t> </a:t>
            </a:r>
            <a:r>
              <a:rPr lang="cs-CZ" dirty="0" err="1" smtClean="0"/>
              <a:t>communists</a:t>
            </a:r>
            <a:r>
              <a:rPr lang="cs-CZ" dirty="0" smtClean="0"/>
              <a:t>?</a:t>
            </a:r>
          </a:p>
          <a:p>
            <a:r>
              <a:rPr lang="cs-CZ" dirty="0" smtClean="0"/>
              <a:t>Major </a:t>
            </a:r>
            <a:r>
              <a:rPr lang="cs-CZ" dirty="0" err="1" smtClean="0"/>
              <a:t>issues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1989?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507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8826" y="973138"/>
            <a:ext cx="7827963" cy="647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issues in the region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28826" y="1631951"/>
            <a:ext cx="8234363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Growth slowed down after 2008</a:t>
            </a:r>
          </a:p>
          <a:p>
            <a:pPr lvl="1"/>
            <a:r>
              <a:rPr lang="en-US" dirty="0" smtClean="0"/>
              <a:t>Investments from the Western Europe and the US were withdrawn</a:t>
            </a:r>
          </a:p>
          <a:p>
            <a:r>
              <a:rPr lang="en-US" dirty="0" smtClean="0"/>
              <a:t>Politics</a:t>
            </a:r>
          </a:p>
          <a:p>
            <a:pPr lvl="1"/>
            <a:r>
              <a:rPr lang="en-US" dirty="0" smtClean="0"/>
              <a:t>Rise of populism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orruption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Ukraine crisis and relations with Russia</a:t>
            </a:r>
          </a:p>
          <a:p>
            <a:pPr lvl="1"/>
            <a:r>
              <a:rPr lang="en-US" dirty="0" smtClean="0"/>
              <a:t>Energy security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D2838-812E-493C-81FF-1C1E54F94715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38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ronta_na_ma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606"/>
          <a:stretch>
            <a:fillRect/>
          </a:stretch>
        </p:blipFill>
        <p:spPr>
          <a:xfrm>
            <a:off x="-251776" y="-391361"/>
            <a:ext cx="4580889" cy="3093887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3592" y="3078479"/>
            <a:ext cx="5669281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-411357"/>
            <a:ext cx="5655498" cy="3426812"/>
          </a:xfrm>
          <a:prstGeom prst="rect">
            <a:avLst/>
          </a:prstGeom>
        </p:spPr>
      </p:pic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03" y="1155582"/>
            <a:ext cx="4448612" cy="3333240"/>
          </a:xfrm>
          <a:prstGeom prst="rect">
            <a:avLst/>
          </a:prstGeom>
        </p:spPr>
      </p:pic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" y="3271838"/>
            <a:ext cx="4482701" cy="35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1989 </a:t>
            </a:r>
            <a:r>
              <a:rPr lang="cs-CZ" dirty="0" err="1" smtClean="0"/>
              <a:t>revolutions</a:t>
            </a:r>
            <a:r>
              <a:rPr lang="cs-CZ" dirty="0" smtClean="0"/>
              <a:t> in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8763000" cy="5562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1980 Solidarity movement</a:t>
            </a:r>
          </a:p>
          <a:p>
            <a:r>
              <a:rPr lang="en-GB" dirty="0" smtClean="0"/>
              <a:t>1981-1983 Martial Law in Poland</a:t>
            </a:r>
          </a:p>
          <a:p>
            <a:r>
              <a:rPr lang="en-GB" dirty="0" smtClean="0"/>
              <a:t>1988 Easing of travel restriction in Hungary</a:t>
            </a:r>
          </a:p>
          <a:p>
            <a:r>
              <a:rPr lang="en-GB" dirty="0" smtClean="0"/>
              <a:t>1988 (December) Hungarian PM declares market economy the only way forward</a:t>
            </a:r>
          </a:p>
          <a:p>
            <a:r>
              <a:rPr lang="en-GB" dirty="0" smtClean="0"/>
              <a:t>1989 (May) destruction of wired border fence in Hungary</a:t>
            </a:r>
          </a:p>
          <a:p>
            <a:r>
              <a:rPr lang="en-GB" dirty="0" smtClean="0"/>
              <a:t>1989 (June 4) First semi-democratic elections in Poland</a:t>
            </a:r>
          </a:p>
          <a:p>
            <a:r>
              <a:rPr lang="en-GB" dirty="0" smtClean="0"/>
              <a:t>1989 (October) Hungarian Communist party renamed and reformed itself, allowed for multi-party system</a:t>
            </a:r>
          </a:p>
          <a:p>
            <a:r>
              <a:rPr lang="en-GB" dirty="0" smtClean="0"/>
              <a:t>1989 (November 9) Fall of Berlin Wall</a:t>
            </a:r>
          </a:p>
          <a:p>
            <a:r>
              <a:rPr lang="en-GB" dirty="0" smtClean="0"/>
              <a:t>1989 (November 17) Beginning of Velvet Revolution in Czechoslovakia</a:t>
            </a:r>
          </a:p>
          <a:p>
            <a:pPr lvl="1"/>
            <a:r>
              <a:rPr lang="en-GB" dirty="0" smtClean="0"/>
              <a:t>Nov 24: Leadership stepped down</a:t>
            </a:r>
          </a:p>
          <a:p>
            <a:pPr lvl="1"/>
            <a:r>
              <a:rPr lang="en-GB" dirty="0" smtClean="0"/>
              <a:t>Nov 27: General strike for two hours</a:t>
            </a:r>
          </a:p>
          <a:p>
            <a:pPr lvl="1"/>
            <a:r>
              <a:rPr lang="en-GB" dirty="0" smtClean="0"/>
              <a:t>Nov 28: dismantle of one-party state</a:t>
            </a:r>
          </a:p>
          <a:p>
            <a:pPr lvl="1"/>
            <a:r>
              <a:rPr lang="en-GB" dirty="0" smtClean="0"/>
              <a:t>Dec 29: Havel elected the president by the parliament</a:t>
            </a:r>
          </a:p>
          <a:p>
            <a:r>
              <a:rPr lang="en-GB" dirty="0" smtClean="0"/>
              <a:t>1990 (May) Elections in Hungary</a:t>
            </a:r>
          </a:p>
          <a:p>
            <a:r>
              <a:rPr lang="en-GB" dirty="0" smtClean="0"/>
              <a:t>1990 (June) Elections in Czechoslovakia</a:t>
            </a:r>
          </a:p>
          <a:p>
            <a:r>
              <a:rPr lang="en-GB" dirty="0" smtClean="0"/>
              <a:t>1991 Elections in Poland</a:t>
            </a:r>
          </a:p>
        </p:txBody>
      </p:sp>
    </p:spTree>
    <p:extLst>
      <p:ext uri="{BB962C8B-B14F-4D97-AF65-F5344CB8AC3E}">
        <p14:creationId xmlns:p14="http://schemas.microsoft.com/office/powerpoint/2010/main" val="195559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31470" y="1565910"/>
            <a:ext cx="11441430" cy="5177789"/>
          </a:xfrm>
        </p:spPr>
        <p:txBody>
          <a:bodyPr>
            <a:normAutofit/>
          </a:bodyPr>
          <a:lstStyle/>
          <a:p>
            <a:r>
              <a:rPr lang="en-GB" sz="2400" dirty="0"/>
              <a:t>Longstanding crisis in Communist block.</a:t>
            </a:r>
          </a:p>
          <a:p>
            <a:r>
              <a:rPr lang="en-GB" sz="2400" dirty="0"/>
              <a:t>General dissatisfaction with the living conditions.</a:t>
            </a:r>
          </a:p>
          <a:p>
            <a:r>
              <a:rPr lang="en-GB" sz="2400" dirty="0"/>
              <a:t>Rotten political system; corruption; gray and black economy.</a:t>
            </a:r>
          </a:p>
          <a:p>
            <a:r>
              <a:rPr lang="en-GB" sz="2400" dirty="0"/>
              <a:t>Withdraw of Soviet support from local communist parties (Gorbachev’s change of foreign policy) and policies of Glasnost and Perestroika.</a:t>
            </a:r>
          </a:p>
          <a:p>
            <a:r>
              <a:rPr lang="en-GB" sz="2400" dirty="0"/>
              <a:t>Rise of </a:t>
            </a:r>
            <a:r>
              <a:rPr lang="en-GB" sz="2400" dirty="0" smtClean="0"/>
              <a:t>nationalism</a:t>
            </a:r>
            <a:endParaRPr lang="en-GB" sz="2400" dirty="0"/>
          </a:p>
          <a:p>
            <a:r>
              <a:rPr lang="en-GB" sz="2400" dirty="0" smtClean="0"/>
              <a:t>Reform was discussed inside the communist parties but not the change of the regime as a whole</a:t>
            </a:r>
          </a:p>
          <a:p>
            <a:r>
              <a:rPr lang="en-GB" sz="2400" dirty="0" smtClean="0"/>
              <a:t>Dissidents and opposition groups criticized mainly the communist monopoly; liberal democracy was not the first</a:t>
            </a:r>
            <a:r>
              <a:rPr lang="sk-SK" sz="2400" dirty="0" smtClean="0"/>
              <a:t> </a:t>
            </a:r>
            <a:r>
              <a:rPr lang="en-GB" sz="2400" dirty="0" smtClean="0"/>
              <a:t>choice; third way – best features of capitalist and socialist economies</a:t>
            </a:r>
          </a:p>
          <a:p>
            <a:r>
              <a:rPr lang="en-GB" sz="2400" dirty="0" smtClean="0"/>
              <a:t>HOWEVER, the fall of communism was totally unexpected </a:t>
            </a:r>
            <a:r>
              <a:rPr lang="en-GB" sz="2400" dirty="0" smtClean="0">
                <a:sym typeface="Wingdings"/>
              </a:rPr>
              <a:t> </a:t>
            </a:r>
            <a:r>
              <a:rPr lang="en-GB" sz="2400" dirty="0" smtClean="0"/>
              <a:t>most actors unprepared!   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Communism in </a:t>
            </a:r>
            <a:r>
              <a:rPr lang="en-GB" dirty="0"/>
              <a:t>c</a:t>
            </a:r>
            <a:r>
              <a:rPr lang="en-GB" dirty="0" smtClean="0"/>
              <a:t>risis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2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Communism</a:t>
            </a:r>
            <a:r>
              <a:rPr lang="cs-CZ" dirty="0" smtClean="0"/>
              <a:t> in </a:t>
            </a:r>
            <a:r>
              <a:rPr lang="cs-CZ" dirty="0" err="1" smtClean="0"/>
              <a:t>crisis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Poland</a:t>
            </a:r>
            <a:r>
              <a:rPr lang="cs-CZ" dirty="0" smtClean="0"/>
              <a:t> </a:t>
            </a:r>
            <a:r>
              <a:rPr lang="mr-IN" dirty="0" smtClean="0"/>
              <a:t>–</a:t>
            </a:r>
            <a:r>
              <a:rPr lang="cs-CZ" dirty="0" smtClean="0"/>
              <a:t> </a:t>
            </a:r>
            <a:r>
              <a:rPr lang="cs-CZ" dirty="0" err="1" smtClean="0"/>
              <a:t>massive</a:t>
            </a:r>
            <a:r>
              <a:rPr lang="cs-CZ" dirty="0" smtClean="0"/>
              <a:t> </a:t>
            </a:r>
            <a:r>
              <a:rPr lang="cs-CZ" dirty="0" err="1" smtClean="0"/>
              <a:t>unsatisfaction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conditions</a:t>
            </a:r>
            <a:r>
              <a:rPr lang="cs-CZ" dirty="0" smtClean="0"/>
              <a:t>, </a:t>
            </a:r>
            <a:r>
              <a:rPr lang="cs-CZ" dirty="0" err="1" smtClean="0"/>
              <a:t>bottom</a:t>
            </a:r>
            <a:r>
              <a:rPr lang="cs-CZ" dirty="0" smtClean="0"/>
              <a:t> up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 (Solidarity)</a:t>
            </a:r>
          </a:p>
          <a:p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mr-IN" dirty="0" smtClean="0"/>
              <a:t>–</a:t>
            </a:r>
            <a:r>
              <a:rPr lang="cs-CZ" dirty="0" smtClean="0"/>
              <a:t> </a:t>
            </a:r>
            <a:r>
              <a:rPr lang="cs-CZ" dirty="0" err="1" smtClean="0"/>
              <a:t>easening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r>
              <a:rPr lang="cs-CZ" dirty="0" smtClean="0"/>
              <a:t> in 1980s (</a:t>
            </a:r>
            <a:r>
              <a:rPr lang="cs-CZ" dirty="0" err="1" smtClean="0"/>
              <a:t>Gulash</a:t>
            </a:r>
            <a:r>
              <a:rPr lang="cs-CZ" dirty="0" smtClean="0"/>
              <a:t> </a:t>
            </a:r>
            <a:r>
              <a:rPr lang="cs-CZ" dirty="0" err="1" smtClean="0"/>
              <a:t>communism</a:t>
            </a:r>
            <a:r>
              <a:rPr lang="cs-CZ" dirty="0" smtClean="0"/>
              <a:t>), </a:t>
            </a:r>
            <a:r>
              <a:rPr lang="cs-CZ" dirty="0" err="1" smtClean="0"/>
              <a:t>developing</a:t>
            </a:r>
            <a:r>
              <a:rPr lang="cs-CZ" dirty="0" smtClean="0"/>
              <a:t> </a:t>
            </a:r>
            <a:r>
              <a:rPr lang="cs-CZ" dirty="0" err="1" smtClean="0"/>
              <a:t>contacts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West</a:t>
            </a:r>
            <a:r>
              <a:rPr lang="cs-CZ" dirty="0" smtClean="0"/>
              <a:t>, </a:t>
            </a:r>
            <a:r>
              <a:rPr lang="cs-CZ" dirty="0" err="1" smtClean="0"/>
              <a:t>expertimenting</a:t>
            </a:r>
            <a:r>
              <a:rPr lang="cs-CZ" dirty="0" smtClean="0"/>
              <a:t>, </a:t>
            </a:r>
            <a:r>
              <a:rPr lang="cs-CZ" dirty="0" err="1" smtClean="0"/>
              <a:t>organization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opposition</a:t>
            </a:r>
            <a:endParaRPr lang="cs-CZ" dirty="0" smtClean="0"/>
          </a:p>
          <a:p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mr-IN" dirty="0" smtClean="0"/>
              <a:t>–</a:t>
            </a:r>
            <a:r>
              <a:rPr lang="cs-CZ" dirty="0" smtClean="0"/>
              <a:t>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antipathy</a:t>
            </a:r>
            <a:r>
              <a:rPr lang="cs-CZ" dirty="0" smtClean="0"/>
              <a:t> but no </a:t>
            </a:r>
            <a:r>
              <a:rPr lang="cs-CZ" dirty="0" err="1" smtClean="0"/>
              <a:t>massive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,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intelectual</a:t>
            </a:r>
            <a:r>
              <a:rPr lang="cs-CZ" dirty="0" smtClean="0"/>
              <a:t> and </a:t>
            </a:r>
            <a:r>
              <a:rPr lang="cs-CZ" dirty="0" err="1" smtClean="0"/>
              <a:t>cultural</a:t>
            </a:r>
            <a:r>
              <a:rPr lang="cs-CZ" dirty="0" smtClean="0"/>
              <a:t> </a:t>
            </a:r>
            <a:r>
              <a:rPr lang="cs-CZ" dirty="0" err="1" smtClean="0"/>
              <a:t>elites</a:t>
            </a:r>
            <a:r>
              <a:rPr lang="cs-CZ" dirty="0" smtClean="0"/>
              <a:t> </a:t>
            </a:r>
            <a:r>
              <a:rPr lang="cs-CZ" dirty="0" err="1" smtClean="0"/>
              <a:t>organized</a:t>
            </a:r>
            <a:r>
              <a:rPr lang="cs-CZ" dirty="0" smtClean="0"/>
              <a:t> as (</a:t>
            </a:r>
            <a:r>
              <a:rPr lang="cs-CZ" dirty="0" err="1" smtClean="0"/>
              <a:t>peaceful</a:t>
            </a:r>
            <a:r>
              <a:rPr lang="cs-CZ" dirty="0" smtClean="0"/>
              <a:t>) </a:t>
            </a:r>
            <a:r>
              <a:rPr lang="cs-CZ" dirty="0" err="1" smtClean="0"/>
              <a:t>apolitical</a:t>
            </a:r>
            <a:r>
              <a:rPr lang="cs-CZ" dirty="0" smtClean="0"/>
              <a:t> </a:t>
            </a:r>
            <a:r>
              <a:rPr lang="cs-CZ" dirty="0" err="1" smtClean="0"/>
              <a:t>dissent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4467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 a reaction to reform ‘initiatives’ in Soviet Union, similar efforts occurred at the end of 1980s in Poland and Hungary.</a:t>
            </a:r>
          </a:p>
          <a:p>
            <a:pPr lvl="1"/>
            <a:r>
              <a:rPr lang="en-GB" dirty="0" smtClean="0"/>
              <a:t>Solidarity movement in Poland survived the military suppression from 1981and started to demand basic political and civil rights (again).</a:t>
            </a:r>
          </a:p>
          <a:p>
            <a:pPr lvl="1"/>
            <a:r>
              <a:rPr lang="en-GB" dirty="0" smtClean="0"/>
              <a:t>Followers of reform-oriented Hungarian communist Janos Kadar called for genuine transformation and political liberalization.</a:t>
            </a:r>
          </a:p>
          <a:p>
            <a:r>
              <a:rPr lang="en-GB" dirty="0" smtClean="0"/>
              <a:t>The rest of the region stood more or less still (Czechoslovakia, Romania, Bulgaria, Albania, East Germany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The process surprisingly peaceful (exceptions of Romania and then Yugoslavia)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Collapse of </a:t>
            </a:r>
            <a:r>
              <a:rPr lang="en-GB" dirty="0" smtClean="0"/>
              <a:t>Communism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wave of strikes hit Poland in </a:t>
            </a:r>
            <a:r>
              <a:rPr lang="en-GB" dirty="0" smtClean="0"/>
              <a:t>April, May and August 1988.</a:t>
            </a:r>
          </a:p>
          <a:p>
            <a:r>
              <a:rPr lang="en-GB" dirty="0" smtClean="0"/>
              <a:t>Workers demanded </a:t>
            </a:r>
            <a:r>
              <a:rPr lang="en-GB" dirty="0"/>
              <a:t>the re-legalisation of </a:t>
            </a:r>
            <a:r>
              <a:rPr lang="en-GB" dirty="0" smtClean="0"/>
              <a:t>Solidarity.</a:t>
            </a:r>
          </a:p>
          <a:p>
            <a:r>
              <a:rPr lang="en-GB" dirty="0" smtClean="0"/>
              <a:t>Number of factories and mines went on strike. The country was paralyzed.</a:t>
            </a:r>
          </a:p>
          <a:p>
            <a:r>
              <a:rPr lang="en-GB" dirty="0" smtClean="0"/>
              <a:t>Communist leaders finally agreed to meet Lech Walesa and Solidarity to ease the situation.</a:t>
            </a:r>
          </a:p>
          <a:p>
            <a:r>
              <a:rPr lang="en-GB" dirty="0" smtClean="0"/>
              <a:t>Major breakthrough in January 1989: Communist party supported </a:t>
            </a:r>
            <a:r>
              <a:rPr lang="en-GB" dirty="0"/>
              <a:t>formal negotiations with Solidarity leading to its future </a:t>
            </a:r>
            <a:r>
              <a:rPr lang="en-GB" dirty="0" smtClean="0"/>
              <a:t>legalisation.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Poland 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554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April </a:t>
            </a:r>
            <a:r>
              <a:rPr lang="en-GB" dirty="0" smtClean="0"/>
              <a:t>1989: signing of Round </a:t>
            </a:r>
            <a:r>
              <a:rPr lang="en-GB" dirty="0"/>
              <a:t>Table Agreement </a:t>
            </a:r>
            <a:r>
              <a:rPr lang="en-GB" dirty="0" smtClean="0"/>
              <a:t>– legalisation of Solidarity </a:t>
            </a:r>
            <a:r>
              <a:rPr lang="en-GB" dirty="0"/>
              <a:t>and </a:t>
            </a:r>
            <a:r>
              <a:rPr lang="en-GB" dirty="0" smtClean="0"/>
              <a:t>plans for partly </a:t>
            </a:r>
            <a:r>
              <a:rPr lang="en-GB" dirty="0"/>
              <a:t>free parliamentary </a:t>
            </a:r>
            <a:r>
              <a:rPr lang="en-GB" dirty="0" smtClean="0"/>
              <a:t>election later that year.</a:t>
            </a:r>
          </a:p>
          <a:p>
            <a:r>
              <a:rPr lang="en-GB" dirty="0" smtClean="0"/>
              <a:t>June 1989: </a:t>
            </a:r>
            <a:r>
              <a:rPr lang="en-GB" dirty="0"/>
              <a:t>Solidarity sensationally won the election. </a:t>
            </a:r>
            <a:r>
              <a:rPr lang="en-GB" dirty="0" smtClean="0"/>
              <a:t>Its candidates got </a:t>
            </a:r>
            <a:r>
              <a:rPr lang="en-GB" dirty="0"/>
              <a:t>all the </a:t>
            </a:r>
            <a:r>
              <a:rPr lang="en-GB" dirty="0" smtClean="0"/>
              <a:t>allocated seats in Sejm (lower house) and 99 out of 100 seats in Senate (upper house).</a:t>
            </a:r>
          </a:p>
          <a:p>
            <a:r>
              <a:rPr lang="en-GB" dirty="0" smtClean="0"/>
              <a:t>Many communist </a:t>
            </a:r>
            <a:r>
              <a:rPr lang="en-GB" dirty="0"/>
              <a:t>candidates </a:t>
            </a:r>
            <a:r>
              <a:rPr lang="en-GB" dirty="0" smtClean="0"/>
              <a:t>failed </a:t>
            </a:r>
            <a:r>
              <a:rPr lang="en-GB" dirty="0"/>
              <a:t>to </a:t>
            </a:r>
            <a:r>
              <a:rPr lang="en-GB" dirty="0" smtClean="0"/>
              <a:t>pass the minimum votes threshold required </a:t>
            </a:r>
            <a:r>
              <a:rPr lang="en-GB" dirty="0"/>
              <a:t>to </a:t>
            </a:r>
            <a:r>
              <a:rPr lang="en-GB" dirty="0" smtClean="0"/>
              <a:t>take the reserved seats.</a:t>
            </a:r>
          </a:p>
          <a:p>
            <a:r>
              <a:rPr lang="en-GB" dirty="0"/>
              <a:t>August 1989: </a:t>
            </a:r>
            <a:r>
              <a:rPr lang="en-GB" dirty="0" smtClean="0"/>
              <a:t>Long time </a:t>
            </a:r>
            <a:r>
              <a:rPr lang="en-GB" dirty="0"/>
              <a:t>coalition </a:t>
            </a:r>
            <a:r>
              <a:rPr lang="en-GB" dirty="0" smtClean="0"/>
              <a:t>partners (United </a:t>
            </a:r>
            <a:r>
              <a:rPr lang="en-GB" dirty="0"/>
              <a:t>People's </a:t>
            </a:r>
            <a:r>
              <a:rPr lang="en-GB" dirty="0" smtClean="0"/>
              <a:t>Party </a:t>
            </a:r>
            <a:r>
              <a:rPr lang="en-GB" dirty="0"/>
              <a:t>and </a:t>
            </a:r>
            <a:r>
              <a:rPr lang="en-GB" dirty="0" smtClean="0"/>
              <a:t>Democratic Party</a:t>
            </a:r>
            <a:r>
              <a:rPr lang="en-GB" dirty="0"/>
              <a:t>)</a:t>
            </a:r>
            <a:r>
              <a:rPr lang="en-GB" dirty="0" smtClean="0"/>
              <a:t>, </a:t>
            </a:r>
            <a:r>
              <a:rPr lang="en-GB" dirty="0"/>
              <a:t>broke their </a:t>
            </a:r>
            <a:r>
              <a:rPr lang="en-GB" dirty="0" smtClean="0"/>
              <a:t>ties with Communists and </a:t>
            </a:r>
            <a:r>
              <a:rPr lang="en-GB" dirty="0"/>
              <a:t>announced their support for </a:t>
            </a:r>
            <a:r>
              <a:rPr lang="en-GB" dirty="0" smtClean="0"/>
              <a:t>Solidarity.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Poland II.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100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Hungary </a:t>
            </a:r>
            <a:r>
              <a:rPr lang="en-GB" dirty="0"/>
              <a:t>had achieved some lasting economic reforms and limited political liberalization during </a:t>
            </a:r>
            <a:r>
              <a:rPr lang="en-GB" dirty="0" smtClean="0"/>
              <a:t>the 1980s</a:t>
            </a:r>
            <a:r>
              <a:rPr lang="en-GB" dirty="0" smtClean="0"/>
              <a:t>.</a:t>
            </a:r>
          </a:p>
          <a:p>
            <a:r>
              <a:rPr lang="en-GB" dirty="0" smtClean="0"/>
              <a:t>Following the changes, the process was further accelerated in the 1988 and 1989.</a:t>
            </a:r>
          </a:p>
          <a:p>
            <a:r>
              <a:rPr lang="en-GB" dirty="0" smtClean="0"/>
              <a:t>January 1989: so-called "</a:t>
            </a:r>
            <a:r>
              <a:rPr lang="en-GB" dirty="0"/>
              <a:t>democracy </a:t>
            </a:r>
            <a:r>
              <a:rPr lang="en-GB" dirty="0" smtClean="0"/>
              <a:t>package“ was adopted (e.g. freedom </a:t>
            </a:r>
            <a:r>
              <a:rPr lang="en-GB" dirty="0"/>
              <a:t>of association, assembly, </a:t>
            </a:r>
            <a:r>
              <a:rPr lang="en-GB" dirty="0" smtClean="0"/>
              <a:t>and </a:t>
            </a:r>
            <a:r>
              <a:rPr lang="en-GB" dirty="0"/>
              <a:t>press; trade union pluralism</a:t>
            </a:r>
            <a:r>
              <a:rPr lang="en-GB" dirty="0" smtClean="0"/>
              <a:t>; </a:t>
            </a:r>
            <a:r>
              <a:rPr lang="en-GB" dirty="0"/>
              <a:t>new electoral </a:t>
            </a:r>
            <a:r>
              <a:rPr lang="en-GB" dirty="0" smtClean="0"/>
              <a:t>law).</a:t>
            </a:r>
          </a:p>
          <a:p>
            <a:r>
              <a:rPr lang="en-GB" dirty="0" smtClean="0"/>
              <a:t>Reinterpretation </a:t>
            </a:r>
            <a:r>
              <a:rPr lang="en-GB" dirty="0"/>
              <a:t>of history: 1956 rebellion was a popular uprising </a:t>
            </a:r>
            <a:r>
              <a:rPr lang="en-GB" dirty="0" smtClean="0"/>
              <a:t>not a foreign-initiated counterrevolution.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Hungary 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764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1343</Words>
  <Application>Microsoft Macintosh PowerPoint</Application>
  <PresentationFormat>Widescreen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Mangal</vt:lpstr>
      <vt:lpstr>Wingdings</vt:lpstr>
      <vt:lpstr>Arial</vt:lpstr>
      <vt:lpstr>Office Theme</vt:lpstr>
      <vt:lpstr>Revolutions of 1989 in Central Europe</vt:lpstr>
      <vt:lpstr>PowerPoint Presentation</vt:lpstr>
      <vt:lpstr>1989 revolutions in Central Europe</vt:lpstr>
      <vt:lpstr>Communism in crisis</vt:lpstr>
      <vt:lpstr>Communism in crisis</vt:lpstr>
      <vt:lpstr>Collapse of Communism</vt:lpstr>
      <vt:lpstr>Poland I.</vt:lpstr>
      <vt:lpstr>Poland II.</vt:lpstr>
      <vt:lpstr>Hungary I.</vt:lpstr>
      <vt:lpstr>Hungary II.</vt:lpstr>
      <vt:lpstr>Czechoslovakia: Velvet Revolution I.</vt:lpstr>
      <vt:lpstr>Czechoslovakia: Velvet Revolution II.</vt:lpstr>
      <vt:lpstr>Czechoslovakia: Velvet Revolution III.</vt:lpstr>
      <vt:lpstr>Czechoslovakia: Velvet Revolution IV.</vt:lpstr>
      <vt:lpstr>Important Patterns</vt:lpstr>
      <vt:lpstr>Post-1989 development</vt:lpstr>
      <vt:lpstr>Questions</vt:lpstr>
      <vt:lpstr>Current issues in the region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Revolutions of 1989 in Central Europe</dc:title>
  <dc:creator>Microsoft Office User</dc:creator>
  <cp:lastModifiedBy>Microsoft Office User</cp:lastModifiedBy>
  <cp:revision>8</cp:revision>
  <dcterms:created xsi:type="dcterms:W3CDTF">2017-04-05T12:27:17Z</dcterms:created>
  <dcterms:modified xsi:type="dcterms:W3CDTF">2017-04-05T15:28:56Z</dcterms:modified>
</cp:coreProperties>
</file>