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57" r:id="rId28"/>
    <p:sldId id="25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82EB6-279B-8A43-8E04-0E0EDF13D069}" type="datetimeFigureOut">
              <a:rPr lang="cs-CZ" smtClean="0"/>
              <a:t>12.04.17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36BEE-3FDB-B244-87AF-E16C7E2E10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481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3066F-A057-4114-B5BC-1D62F843430B}" type="slidenum">
              <a:rPr lang="sk-SK" smtClean="0"/>
              <a:pPr/>
              <a:t>23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4416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196D-175C-A549-8534-27EE6AACCE41}" type="datetimeFigureOut">
              <a:rPr lang="cs-CZ" smtClean="0"/>
              <a:t>12.04.17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A407-A7FB-3947-8B9E-3040DDC2C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44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196D-175C-A549-8534-27EE6AACCE41}" type="datetimeFigureOut">
              <a:rPr lang="cs-CZ" smtClean="0"/>
              <a:t>12.04.17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A407-A7FB-3947-8B9E-3040DDC2C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465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196D-175C-A549-8534-27EE6AACCE41}" type="datetimeFigureOut">
              <a:rPr lang="cs-CZ" smtClean="0"/>
              <a:t>12.04.17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A407-A7FB-3947-8B9E-3040DDC2C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08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196D-175C-A549-8534-27EE6AACCE41}" type="datetimeFigureOut">
              <a:rPr lang="cs-CZ" smtClean="0"/>
              <a:t>12.04.17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A407-A7FB-3947-8B9E-3040DDC2C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21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196D-175C-A549-8534-27EE6AACCE41}" type="datetimeFigureOut">
              <a:rPr lang="cs-CZ" smtClean="0"/>
              <a:t>12.04.17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A407-A7FB-3947-8B9E-3040DDC2C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32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196D-175C-A549-8534-27EE6AACCE41}" type="datetimeFigureOut">
              <a:rPr lang="cs-CZ" smtClean="0"/>
              <a:t>12.04.17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A407-A7FB-3947-8B9E-3040DDC2C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095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196D-175C-A549-8534-27EE6AACCE41}" type="datetimeFigureOut">
              <a:rPr lang="cs-CZ" smtClean="0"/>
              <a:t>12.04.17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A407-A7FB-3947-8B9E-3040DDC2C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76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196D-175C-A549-8534-27EE6AACCE41}" type="datetimeFigureOut">
              <a:rPr lang="cs-CZ" smtClean="0"/>
              <a:t>12.04.17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A407-A7FB-3947-8B9E-3040DDC2C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7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196D-175C-A549-8534-27EE6AACCE41}" type="datetimeFigureOut">
              <a:rPr lang="cs-CZ" smtClean="0"/>
              <a:t>12.04.17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A407-A7FB-3947-8B9E-3040DDC2C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150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196D-175C-A549-8534-27EE6AACCE41}" type="datetimeFigureOut">
              <a:rPr lang="cs-CZ" smtClean="0"/>
              <a:t>12.04.17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A407-A7FB-3947-8B9E-3040DDC2C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4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196D-175C-A549-8534-27EE6AACCE41}" type="datetimeFigureOut">
              <a:rPr lang="cs-CZ" smtClean="0"/>
              <a:t>12.04.17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A407-A7FB-3947-8B9E-3040DDC2C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66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4196D-175C-A549-8534-27EE6AACCE41}" type="datetimeFigureOut">
              <a:rPr lang="cs-CZ" smtClean="0"/>
              <a:t>12.04.17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FA407-A7FB-3947-8B9E-3040DDC2C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16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4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r>
              <a:rPr lang="cs-CZ" dirty="0" smtClean="0"/>
              <a:t> and party </a:t>
            </a:r>
            <a:r>
              <a:rPr lang="cs-CZ" dirty="0" err="1" smtClean="0"/>
              <a:t>systems</a:t>
            </a:r>
            <a:r>
              <a:rPr lang="cs-CZ" dirty="0" smtClean="0"/>
              <a:t> in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Richard </a:t>
            </a:r>
            <a:r>
              <a:rPr lang="cs-CZ" dirty="0" err="1" smtClean="0"/>
              <a:t>Q</a:t>
            </a:r>
            <a:r>
              <a:rPr lang="cs-CZ" dirty="0" smtClean="0"/>
              <a:t>. Turcsanyi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899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625" y="1340768"/>
            <a:ext cx="6769467" cy="46524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99389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Communist party transformed to Social democratic party (still ostracized).</a:t>
            </a:r>
          </a:p>
          <a:p>
            <a:r>
              <a:rPr lang="en-GB" dirty="0" smtClean="0"/>
              <a:t>First presidential elections in 1990</a:t>
            </a:r>
            <a:r>
              <a:rPr lang="en-GB" dirty="0"/>
              <a:t>;</a:t>
            </a:r>
            <a:r>
              <a:rPr lang="en-GB" dirty="0" smtClean="0"/>
              <a:t> 2</a:t>
            </a:r>
            <a:r>
              <a:rPr lang="en-GB" baseline="30000" dirty="0" smtClean="0"/>
              <a:t>nd</a:t>
            </a:r>
            <a:r>
              <a:rPr lang="en-GB" dirty="0" smtClean="0"/>
              <a:t> round: Walesa Vs. </a:t>
            </a:r>
            <a:r>
              <a:rPr lang="cs-CZ" altLang="sk-SK" dirty="0" err="1"/>
              <a:t>Tymi</a:t>
            </a:r>
            <a:r>
              <a:rPr lang="en-GB" altLang="sk-SK" dirty="0"/>
              <a:t>n</a:t>
            </a:r>
            <a:r>
              <a:rPr lang="cs-CZ" altLang="sk-SK" dirty="0" err="1"/>
              <a:t>sk</a:t>
            </a:r>
            <a:r>
              <a:rPr lang="en-GB" altLang="sk-SK" dirty="0" err="1"/>
              <a:t>i</a:t>
            </a:r>
            <a:r>
              <a:rPr lang="en-GB" altLang="sk-SK" dirty="0"/>
              <a:t> (first signs of populism).</a:t>
            </a:r>
          </a:p>
          <a:p>
            <a:r>
              <a:rPr lang="en-GB" dirty="0"/>
              <a:t>Early 1990s: extreme fractionalization</a:t>
            </a:r>
            <a:r>
              <a:rPr lang="sk-SK" dirty="0"/>
              <a:t>.</a:t>
            </a:r>
            <a:endParaRPr lang="en-GB" dirty="0"/>
          </a:p>
          <a:p>
            <a:pPr lvl="1"/>
            <a:r>
              <a:rPr lang="en-GB" dirty="0"/>
              <a:t>Example: 1991 election – 29 parties in the </a:t>
            </a:r>
            <a:r>
              <a:rPr lang="en-GB" dirty="0" smtClean="0"/>
              <a:t>parliament</a:t>
            </a:r>
            <a:endParaRPr lang="en-GB" sz="2800" dirty="0"/>
          </a:p>
          <a:p>
            <a:r>
              <a:rPr lang="en-GB" dirty="0"/>
              <a:t>Due to extreme fractionalization, the governments </a:t>
            </a:r>
            <a:r>
              <a:rPr lang="en-GB" dirty="0" smtClean="0"/>
              <a:t>were </a:t>
            </a:r>
            <a:r>
              <a:rPr lang="en-GB" dirty="0"/>
              <a:t>extremely week.</a:t>
            </a:r>
          </a:p>
          <a:p>
            <a:r>
              <a:rPr lang="en-GB" dirty="0"/>
              <a:t>Permanent conflict between president, parliament and government (PM).</a:t>
            </a:r>
            <a:endParaRPr lang="en-GB" dirty="0" smtClean="0"/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Party </a:t>
            </a:r>
            <a:r>
              <a:rPr lang="en-GB" smtClean="0"/>
              <a:t>politics in </a:t>
            </a:r>
            <a:r>
              <a:rPr lang="en-GB" dirty="0" smtClean="0"/>
              <a:t>Poland II.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1728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1990s: situation starts to calm down (</a:t>
            </a:r>
            <a:r>
              <a:rPr lang="en-GB" dirty="0" err="1" smtClean="0"/>
              <a:t>tempoarly</a:t>
            </a:r>
            <a:r>
              <a:rPr lang="en-GB" dirty="0" smtClean="0"/>
              <a:t>); moderate tendencies; consolidation of two main political parties(SLD and AWS)  and two smaller alternatives (PSL and UW) (</a:t>
            </a:r>
            <a:r>
              <a:rPr lang="en-GB" dirty="0" err="1" smtClean="0"/>
              <a:t>left↔right</a:t>
            </a:r>
            <a:r>
              <a:rPr lang="en-GB" dirty="0" smtClean="0"/>
              <a:t>).</a:t>
            </a:r>
          </a:p>
          <a:p>
            <a:r>
              <a:rPr lang="en-GB" dirty="0" smtClean="0"/>
              <a:t>2000s: new wave of fragmentation and polarization; rise of populism; old parties lost their support; new political subjects – the most successful Law and Justice.</a:t>
            </a:r>
          </a:p>
          <a:p>
            <a:r>
              <a:rPr lang="en-GB" dirty="0" smtClean="0"/>
              <a:t>Strong position of catholic church as conservative power.</a:t>
            </a:r>
          </a:p>
          <a:p>
            <a:r>
              <a:rPr lang="en-GB" dirty="0" smtClean="0"/>
              <a:t>Party system is not </a:t>
            </a:r>
            <a:r>
              <a:rPr lang="sk-SK" dirty="0" err="1" smtClean="0"/>
              <a:t>fully</a:t>
            </a:r>
            <a:r>
              <a:rPr lang="sk-SK" dirty="0" smtClean="0"/>
              <a:t> </a:t>
            </a:r>
            <a:r>
              <a:rPr lang="en-GB" dirty="0" smtClean="0"/>
              <a:t>consolidated.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Party </a:t>
            </a:r>
            <a:r>
              <a:rPr lang="en-GB" dirty="0" smtClean="0"/>
              <a:t>politics in Poland III.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0286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5960" y="58171"/>
            <a:ext cx="4795434" cy="67777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621160" y="476672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dirty="0"/>
              <a:t>Party </a:t>
            </a:r>
            <a:r>
              <a:rPr lang="en-GB" sz="3200" dirty="0"/>
              <a:t>system of </a:t>
            </a:r>
            <a:r>
              <a:rPr lang="sk-SK" sz="3200" dirty="0"/>
              <a:t/>
            </a:r>
            <a:br>
              <a:rPr lang="sk-SK" sz="3200" dirty="0"/>
            </a:br>
            <a:r>
              <a:rPr lang="en-GB" sz="3200" dirty="0"/>
              <a:t>Poland 1990-2010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1576132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Post-revolutionary period affected by dissolution of Civic Forum (CDP, CM).</a:t>
            </a:r>
          </a:p>
          <a:p>
            <a:r>
              <a:rPr lang="en-GB" dirty="0" smtClean="0"/>
              <a:t>Communist party refused to reform.</a:t>
            </a:r>
          </a:p>
          <a:p>
            <a:r>
              <a:rPr lang="en-GB" dirty="0" smtClean="0"/>
              <a:t>Political subjects that renewed their tradition from the period of the First </a:t>
            </a:r>
            <a:r>
              <a:rPr lang="sk-SK" dirty="0" err="1" smtClean="0"/>
              <a:t>Republic</a:t>
            </a:r>
            <a:r>
              <a:rPr lang="en-GB" dirty="0" smtClean="0"/>
              <a:t> (social democrats; national socialists).</a:t>
            </a:r>
          </a:p>
          <a:p>
            <a:r>
              <a:rPr lang="en-GB" dirty="0" smtClean="0"/>
              <a:t>Formation of party system that lasted more than a decade.</a:t>
            </a:r>
          </a:p>
          <a:p>
            <a:pPr lvl="1"/>
            <a:r>
              <a:rPr lang="en-GB" dirty="0" smtClean="0"/>
              <a:t>Two main parties (CDP, CPSD); few smaller (CDU-CSPP; RP; CDA)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Party politics in the Czech Republic I.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844679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1990s: problematic position of Communist Party. No space for cooperation. Stable support and mandates in the parliament →problem (parliamentary math).</a:t>
            </a:r>
          </a:p>
          <a:p>
            <a:r>
              <a:rPr lang="en-GB" dirty="0" smtClean="0"/>
              <a:t>Coalitions often week (problem with majorities) with strong position of small parties.</a:t>
            </a:r>
          </a:p>
          <a:p>
            <a:r>
              <a:rPr lang="en-GB" dirty="0" smtClean="0"/>
              <a:t>Big parties wanted change (not necessary fair).</a:t>
            </a:r>
          </a:p>
          <a:p>
            <a:pPr lvl="1"/>
            <a:r>
              <a:rPr lang="en-GB" dirty="0" smtClean="0"/>
              <a:t>Coalition agreement</a:t>
            </a:r>
          </a:p>
          <a:p>
            <a:pPr lvl="1"/>
            <a:r>
              <a:rPr lang="en-GB" dirty="0" smtClean="0"/>
              <a:t>Reform of electoral system (unsuccessful)</a:t>
            </a:r>
          </a:p>
          <a:p>
            <a:r>
              <a:rPr lang="en-GB" dirty="0" smtClean="0"/>
              <a:t>System stabilized and consolidated</a:t>
            </a:r>
            <a:endParaRPr lang="sk-SK" dirty="0"/>
          </a:p>
        </p:txBody>
      </p:sp>
      <p:sp>
        <p:nvSpPr>
          <p:cNvPr id="4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Party politics in the Czech Republic II.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1661668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750" y="1556792"/>
            <a:ext cx="4500500" cy="46977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What is your opinion: Is orthodox communist party a threat to democratic regime?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782125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2000s: party system starts to deteriorate; corruption scandals and political crisis.</a:t>
            </a:r>
          </a:p>
          <a:p>
            <a:r>
              <a:rPr lang="en-GB" dirty="0" smtClean="0"/>
              <a:t>Old parties has started lost their position.</a:t>
            </a:r>
          </a:p>
          <a:p>
            <a:r>
              <a:rPr lang="en-GB" dirty="0" smtClean="0"/>
              <a:t>New populist parties on the stage</a:t>
            </a:r>
          </a:p>
          <a:p>
            <a:r>
              <a:rPr lang="en-GB" dirty="0" smtClean="0"/>
              <a:t>The process continues today.</a:t>
            </a:r>
          </a:p>
          <a:p>
            <a:pPr lvl="1"/>
            <a:r>
              <a:rPr lang="en-GB" dirty="0" smtClean="0"/>
              <a:t>The main political party in 1990s – CDP is in opposition with significant lost in support. The strongest party (Social democrats) lost big share of its support.</a:t>
            </a:r>
          </a:p>
          <a:p>
            <a:pPr lvl="1"/>
            <a:r>
              <a:rPr lang="en-GB" dirty="0" smtClean="0"/>
              <a:t>Main topics of new subjects: anti-corruption agenda, modern approaches, criticism of old elites.</a:t>
            </a:r>
          </a:p>
          <a:p>
            <a:r>
              <a:rPr lang="en-GB" dirty="0" smtClean="0"/>
              <a:t>Party system is opened again; we cannot talk about consolidation today.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Party politics in the Czech Republic III.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1228164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Party System of the Czech Republic 1990-2002</a:t>
            </a:r>
            <a:endParaRPr lang="sk-SK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7043" y="1071546"/>
            <a:ext cx="6286055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136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Consolidation of party system more turbulent.</a:t>
            </a:r>
          </a:p>
          <a:p>
            <a:r>
              <a:rPr lang="en-GB" dirty="0" smtClean="0"/>
              <a:t>Similarly to Civic Forum, Public Against Violence (umbrella movement) split.</a:t>
            </a:r>
          </a:p>
          <a:p>
            <a:r>
              <a:rPr lang="en-GB" dirty="0" smtClean="0"/>
              <a:t>New political parties organized around issue of Slovak position in the federation or its independence.</a:t>
            </a:r>
          </a:p>
          <a:p>
            <a:r>
              <a:rPr lang="en-GB" dirty="0" smtClean="0"/>
              <a:t>Strong position of Vladimir </a:t>
            </a:r>
            <a:r>
              <a:rPr lang="en-GB" dirty="0" err="1" smtClean="0"/>
              <a:t>Meciar</a:t>
            </a:r>
            <a:r>
              <a:rPr lang="en-GB" dirty="0" smtClean="0"/>
              <a:t> and his Movement for democratic Slovakia.</a:t>
            </a:r>
          </a:p>
          <a:p>
            <a:r>
              <a:rPr lang="en-GB" dirty="0" smtClean="0"/>
              <a:t>Communist party started to reform and later disappear (swallowed by Social democrats)</a:t>
            </a:r>
            <a:r>
              <a:rPr lang="cs-CZ" dirty="0" smtClean="0"/>
              <a:t>.</a:t>
            </a:r>
            <a:endParaRPr lang="en-GB" dirty="0" smtClean="0"/>
          </a:p>
          <a:p>
            <a:endParaRPr lang="en-GB" dirty="0" smtClean="0"/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Party politics in Slovakia I.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73673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Republic vs. Monarchy :-)</a:t>
            </a:r>
          </a:p>
          <a:p>
            <a:r>
              <a:rPr lang="cs-CZ" dirty="0" err="1" smtClean="0"/>
              <a:t>Parliamentary</a:t>
            </a:r>
            <a:r>
              <a:rPr lang="cs-CZ" dirty="0" smtClean="0"/>
              <a:t> vs. </a:t>
            </a:r>
            <a:r>
              <a:rPr lang="cs-CZ" dirty="0" err="1" smtClean="0"/>
              <a:t>Presidential</a:t>
            </a:r>
            <a:r>
              <a:rPr lang="cs-CZ" dirty="0" smtClean="0"/>
              <a:t> (</a:t>
            </a:r>
            <a:r>
              <a:rPr lang="cs-CZ" dirty="0" err="1" smtClean="0"/>
              <a:t>Semi-presidential</a:t>
            </a:r>
            <a:r>
              <a:rPr lang="cs-CZ" dirty="0" smtClean="0"/>
              <a:t>) </a:t>
            </a:r>
            <a:r>
              <a:rPr lang="cs-CZ" dirty="0" err="1" smtClean="0"/>
              <a:t>systems</a:t>
            </a:r>
            <a:endParaRPr lang="cs-CZ" dirty="0" smtClean="0"/>
          </a:p>
          <a:p>
            <a:r>
              <a:rPr lang="cs-CZ" dirty="0" err="1" smtClean="0"/>
              <a:t>Constitution</a:t>
            </a:r>
            <a:r>
              <a:rPr lang="cs-CZ" dirty="0" smtClean="0"/>
              <a:t> </a:t>
            </a:r>
            <a:r>
              <a:rPr lang="cs-CZ" dirty="0" err="1" smtClean="0"/>
              <a:t>written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not</a:t>
            </a:r>
          </a:p>
          <a:p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: </a:t>
            </a:r>
            <a:r>
              <a:rPr lang="cs-CZ" dirty="0" err="1" smtClean="0"/>
              <a:t>continental</a:t>
            </a:r>
            <a:r>
              <a:rPr lang="cs-CZ" dirty="0" smtClean="0"/>
              <a:t> vs. </a:t>
            </a:r>
            <a:r>
              <a:rPr lang="cs-CZ" dirty="0" err="1" smtClean="0"/>
              <a:t>Anglo-Saxon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1706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1990s: dominance of Vladimir </a:t>
            </a:r>
            <a:r>
              <a:rPr lang="en-GB" dirty="0" err="1" smtClean="0"/>
              <a:t>Meciar</a:t>
            </a:r>
            <a:r>
              <a:rPr lang="en-GB" dirty="0" smtClean="0"/>
              <a:t>; MDS created illiberal regime. Governments led by nationalistic and populist agenda.</a:t>
            </a:r>
          </a:p>
          <a:p>
            <a:r>
              <a:rPr lang="en-GB" dirty="0" smtClean="0"/>
              <a:t>Opposition parties oppressed (in parliament as well as outside).</a:t>
            </a:r>
          </a:p>
          <a:p>
            <a:r>
              <a:rPr lang="en-GB" dirty="0" smtClean="0"/>
              <a:t>Change in 1998 when </a:t>
            </a:r>
            <a:r>
              <a:rPr lang="en-GB" dirty="0" err="1" smtClean="0"/>
              <a:t>Meciar</a:t>
            </a:r>
            <a:r>
              <a:rPr lang="en-GB" dirty="0" smtClean="0"/>
              <a:t> won elections but could not form government. All opposition parties joined together in order overthrow the </a:t>
            </a:r>
            <a:r>
              <a:rPr lang="en-GB" dirty="0" err="1" smtClean="0"/>
              <a:t>Meciar</a:t>
            </a:r>
            <a:r>
              <a:rPr lang="en-GB" dirty="0" smtClean="0"/>
              <a:t> (reformed communist, Christian party, leftist party, liberal party) 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Party politics in Slovakia II.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779478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Early 2000s: party system started to consolidate but not without problems. </a:t>
            </a:r>
          </a:p>
          <a:p>
            <a:r>
              <a:rPr lang="en-GB" dirty="0" smtClean="0"/>
              <a:t>Number of new political subjects due to splits in established political parties.</a:t>
            </a:r>
          </a:p>
          <a:p>
            <a:r>
              <a:rPr lang="en-GB" dirty="0" smtClean="0"/>
              <a:t>Dominant cleavage: left-right; secondary: conservative – liberal</a:t>
            </a:r>
          </a:p>
          <a:p>
            <a:r>
              <a:rPr lang="en-GB" dirty="0" smtClean="0"/>
              <a:t>Late 2000s: SMER </a:t>
            </a:r>
            <a:r>
              <a:rPr lang="en-GB" i="1" dirty="0" smtClean="0"/>
              <a:t>(Direction)</a:t>
            </a:r>
            <a:r>
              <a:rPr lang="en-GB" dirty="0" smtClean="0"/>
              <a:t> – Social democracy dominates the party system.</a:t>
            </a:r>
          </a:p>
          <a:p>
            <a:r>
              <a:rPr lang="en-GB" dirty="0" smtClean="0"/>
              <a:t>Since 2012: Single-party government.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Party politics in Slovakia III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02354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Party system of </a:t>
            </a:r>
            <a:r>
              <a:rPr lang="en-GB" dirty="0" err="1" smtClean="0"/>
              <a:t>Slovkia</a:t>
            </a:r>
            <a:r>
              <a:rPr lang="en-GB" dirty="0" smtClean="0"/>
              <a:t> 1990-2010</a:t>
            </a:r>
            <a:endParaRPr lang="sk-SK" dirty="0"/>
          </a:p>
        </p:txBody>
      </p:sp>
      <p:pic>
        <p:nvPicPr>
          <p:cNvPr id="4" name="Zástupný symbol pro obsah 3" descr="slide-1-728.jpg"/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l="-126" t="9923" r="126"/>
          <a:stretch/>
        </p:blipFill>
        <p:spPr>
          <a:xfrm>
            <a:off x="1981201" y="1124744"/>
            <a:ext cx="8179971" cy="522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3891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366" y="2136631"/>
            <a:ext cx="2828285" cy="3010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Is it better to have strong political parties (1-3) or smaller parties that better represent the nature of pluralistic society?</a:t>
            </a:r>
            <a:endParaRPr lang="sk-SK" sz="2400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886"/>
          <a:stretch/>
        </p:blipFill>
        <p:spPr>
          <a:xfrm>
            <a:off x="6415227" y="2342014"/>
            <a:ext cx="3962400" cy="2599382"/>
          </a:xfrm>
          <a:prstGeom prst="rect">
            <a:avLst/>
          </a:prstGeom>
        </p:spPr>
      </p:pic>
      <p:sp>
        <p:nvSpPr>
          <p:cNvPr id="6" name="BlokTextu 5"/>
          <p:cNvSpPr txBox="1"/>
          <p:nvPr/>
        </p:nvSpPr>
        <p:spPr>
          <a:xfrm>
            <a:off x="5544406" y="2924945"/>
            <a:ext cx="97110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/>
              <a:t>VS</a:t>
            </a:r>
            <a:endParaRPr lang="sk-SK" sz="6000" dirty="0"/>
          </a:p>
        </p:txBody>
      </p:sp>
    </p:spTree>
    <p:extLst>
      <p:ext uri="{BB962C8B-B14F-4D97-AF65-F5344CB8AC3E}">
        <p14:creationId xmlns:p14="http://schemas.microsoft.com/office/powerpoint/2010/main" val="31752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After the communist breakdown, number of historical parties re-emerged (e.g. agrarian party).</a:t>
            </a:r>
          </a:p>
          <a:p>
            <a:r>
              <a:rPr lang="en-GB" dirty="0" smtClean="0"/>
              <a:t>Communist party started to reform →socialist party.</a:t>
            </a:r>
          </a:p>
          <a:p>
            <a:r>
              <a:rPr lang="en-GB" dirty="0" smtClean="0"/>
              <a:t>First election won by Hungarian democratic forum (conservatives). </a:t>
            </a:r>
            <a:endParaRPr lang="en-GB" dirty="0"/>
          </a:p>
          <a:p>
            <a:r>
              <a:rPr lang="en-GB" dirty="0" smtClean="0"/>
              <a:t>Relatively smooth adaptation on party politics, however high volatility of voters.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Party politics in Hungary I.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35051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Early 1990s: </a:t>
            </a:r>
            <a:r>
              <a:rPr lang="en-GB" dirty="0"/>
              <a:t>cultural-territorial</a:t>
            </a:r>
            <a:r>
              <a:rPr lang="en-GB" dirty="0" smtClean="0"/>
              <a:t> cleavage (nationalism). Socio-economic conflict less relevant.</a:t>
            </a:r>
          </a:p>
          <a:p>
            <a:r>
              <a:rPr lang="en-GB" dirty="0"/>
              <a:t>L</a:t>
            </a:r>
            <a:r>
              <a:rPr lang="en-GB" dirty="0" smtClean="0"/>
              <a:t>ate 1990s: party system starts to incline to bi-polar organization. Socio-economic issues more relevant. </a:t>
            </a:r>
          </a:p>
          <a:p>
            <a:r>
              <a:rPr lang="en-GB" dirty="0" smtClean="0"/>
              <a:t>Strong nationalism; revision of Treaty of </a:t>
            </a:r>
            <a:r>
              <a:rPr lang="en-GB" dirty="0" err="1" smtClean="0"/>
              <a:t>Trianon</a:t>
            </a:r>
            <a:r>
              <a:rPr lang="en-GB" dirty="0" smtClean="0"/>
              <a:t>. Idea of Great Hungary.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320979"/>
            <a:ext cx="8229600" cy="1143000"/>
          </a:xfrm>
        </p:spPr>
        <p:txBody>
          <a:bodyPr/>
          <a:lstStyle/>
          <a:p>
            <a:r>
              <a:rPr lang="en-GB" dirty="0" smtClean="0"/>
              <a:t>Party politics in Hungary II.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770496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2000s: corruption and scandals; rise of nationalism and populism.</a:t>
            </a:r>
          </a:p>
          <a:p>
            <a:r>
              <a:rPr lang="en-GB" dirty="0" smtClean="0"/>
              <a:t>Voters’ frustration with economic performance</a:t>
            </a:r>
          </a:p>
          <a:p>
            <a:r>
              <a:rPr lang="en-GB" dirty="0" smtClean="0"/>
              <a:t>Dominance of </a:t>
            </a:r>
            <a:r>
              <a:rPr lang="en-GB" dirty="0" err="1" smtClean="0"/>
              <a:t>Fidesz</a:t>
            </a:r>
            <a:r>
              <a:rPr lang="en-GB" dirty="0" smtClean="0"/>
              <a:t> since 2010</a:t>
            </a:r>
          </a:p>
          <a:p>
            <a:r>
              <a:rPr lang="en-GB" dirty="0" err="1" smtClean="0"/>
              <a:t>Autoritarization</a:t>
            </a:r>
            <a:r>
              <a:rPr lang="en-GB" dirty="0" smtClean="0"/>
              <a:t> of Hungarian politics</a:t>
            </a:r>
          </a:p>
          <a:p>
            <a:r>
              <a:rPr lang="en-GB" dirty="0" smtClean="0"/>
              <a:t>PM </a:t>
            </a:r>
            <a:r>
              <a:rPr lang="en-GB" dirty="0" err="1" smtClean="0"/>
              <a:t>Orban</a:t>
            </a:r>
            <a:r>
              <a:rPr lang="en-GB" dirty="0" smtClean="0"/>
              <a:t>: building illiberal democracy; Russia and Turkey as models for future development.  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Party politics in Hungary </a:t>
            </a:r>
            <a:r>
              <a:rPr lang="en-GB" dirty="0" smtClean="0"/>
              <a:t>III.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387771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85" y="2237875"/>
            <a:ext cx="11772109" cy="3573378"/>
          </a:xfrm>
        </p:spPr>
      </p:pic>
    </p:spTree>
    <p:extLst>
      <p:ext uri="{BB962C8B-B14F-4D97-AF65-F5344CB8AC3E}">
        <p14:creationId xmlns:p14="http://schemas.microsoft.com/office/powerpoint/2010/main" val="8021023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27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Parliamentary democracy</a:t>
            </a:r>
          </a:p>
          <a:p>
            <a:r>
              <a:rPr lang="en-GB" dirty="0" smtClean="0"/>
              <a:t>Sejm (460 deputies); </a:t>
            </a:r>
            <a:r>
              <a:rPr lang="en-GB" dirty="0"/>
              <a:t>proportional representation </a:t>
            </a:r>
            <a:r>
              <a:rPr lang="en-GB" dirty="0" smtClean="0"/>
              <a:t>(4years).</a:t>
            </a:r>
          </a:p>
          <a:p>
            <a:r>
              <a:rPr lang="en-GB" dirty="0" smtClean="0"/>
              <a:t>Senate (100); </a:t>
            </a:r>
            <a:r>
              <a:rPr lang="en-GB" dirty="0"/>
              <a:t>First-past-the-post voting method, </a:t>
            </a:r>
            <a:r>
              <a:rPr lang="en-GB" dirty="0" smtClean="0"/>
              <a:t>one senator per one constituency (4 years).</a:t>
            </a:r>
          </a:p>
          <a:p>
            <a:r>
              <a:rPr lang="en-GB" dirty="0" smtClean="0"/>
              <a:t>President elected by popular vote (5years).</a:t>
            </a:r>
          </a:p>
          <a:p>
            <a:r>
              <a:rPr lang="en-GB" dirty="0" smtClean="0"/>
              <a:t>Government: Council </a:t>
            </a:r>
            <a:r>
              <a:rPr lang="en-GB" dirty="0"/>
              <a:t>of Ministers, led by a prime </a:t>
            </a:r>
            <a:r>
              <a:rPr lang="en-GB" dirty="0" smtClean="0"/>
              <a:t>minister.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Basics: Political system of Poland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281" y="5051696"/>
            <a:ext cx="1862335" cy="182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182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Parliamentary democracy</a:t>
            </a:r>
          </a:p>
          <a:p>
            <a:r>
              <a:rPr lang="en-GB" dirty="0" smtClean="0"/>
              <a:t>Chamber of Deputies (200 deputies); </a:t>
            </a:r>
            <a:r>
              <a:rPr lang="en-GB" dirty="0"/>
              <a:t>proportional representation </a:t>
            </a:r>
            <a:r>
              <a:rPr lang="en-GB" dirty="0" smtClean="0"/>
              <a:t>(4years)</a:t>
            </a:r>
          </a:p>
          <a:p>
            <a:r>
              <a:rPr lang="en-GB" dirty="0" smtClean="0"/>
              <a:t>Senate (81); </a:t>
            </a:r>
            <a:r>
              <a:rPr lang="sk-SK" dirty="0" err="1"/>
              <a:t>two-round</a:t>
            </a:r>
            <a:r>
              <a:rPr lang="sk-SK" dirty="0"/>
              <a:t> </a:t>
            </a:r>
            <a:r>
              <a:rPr lang="sk-SK" dirty="0" err="1" smtClean="0"/>
              <a:t>runoff</a:t>
            </a:r>
            <a:r>
              <a:rPr lang="en-GB" dirty="0" smtClean="0"/>
              <a:t> election, one senator per one district (6 years).</a:t>
            </a:r>
          </a:p>
          <a:p>
            <a:r>
              <a:rPr lang="en-GB" dirty="0" smtClean="0"/>
              <a:t>President elected by </a:t>
            </a:r>
            <a:r>
              <a:rPr lang="en-GB" dirty="0" smtClean="0"/>
              <a:t>a popular </a:t>
            </a:r>
            <a:r>
              <a:rPr lang="en-GB" dirty="0" smtClean="0"/>
              <a:t>vote (5years).</a:t>
            </a:r>
          </a:p>
          <a:p>
            <a:r>
              <a:rPr lang="en-GB" dirty="0" smtClean="0"/>
              <a:t>Government: ministers </a:t>
            </a:r>
            <a:r>
              <a:rPr lang="en-GB" dirty="0"/>
              <a:t>led by a prime </a:t>
            </a:r>
            <a:r>
              <a:rPr lang="en-GB" dirty="0" smtClean="0"/>
              <a:t>minister.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Basics: Political system of the Czech republic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137" y="4941168"/>
            <a:ext cx="3125855" cy="179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Parliamentary democracy</a:t>
            </a:r>
          </a:p>
          <a:p>
            <a:r>
              <a:rPr lang="en-GB" dirty="0" smtClean="0"/>
              <a:t>National </a:t>
            </a:r>
            <a:r>
              <a:rPr lang="en-GB" dirty="0"/>
              <a:t>Council of the Slovak </a:t>
            </a:r>
            <a:r>
              <a:rPr lang="en-GB" dirty="0" smtClean="0"/>
              <a:t>Republic (150 deputies; </a:t>
            </a:r>
            <a:r>
              <a:rPr lang="en-GB" dirty="0"/>
              <a:t>unicameral</a:t>
            </a:r>
            <a:r>
              <a:rPr lang="en-GB" dirty="0" smtClean="0"/>
              <a:t>); </a:t>
            </a:r>
            <a:r>
              <a:rPr lang="en-GB" dirty="0"/>
              <a:t>proportional representation </a:t>
            </a:r>
            <a:r>
              <a:rPr lang="en-GB" dirty="0" smtClean="0"/>
              <a:t>(4years).</a:t>
            </a:r>
          </a:p>
          <a:p>
            <a:r>
              <a:rPr lang="en-GB" dirty="0" smtClean="0"/>
              <a:t>President elected by popular vote (5years).</a:t>
            </a:r>
          </a:p>
          <a:p>
            <a:r>
              <a:rPr lang="en-GB" dirty="0" smtClean="0"/>
              <a:t>Government: ministers </a:t>
            </a:r>
            <a:r>
              <a:rPr lang="en-GB" dirty="0"/>
              <a:t>led by a prime </a:t>
            </a:r>
            <a:r>
              <a:rPr lang="en-GB" dirty="0" smtClean="0"/>
              <a:t>minister.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Basics: Political system of Slovakia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137" y="5085185"/>
            <a:ext cx="3256329" cy="160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348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Parliamentary democracy</a:t>
            </a:r>
          </a:p>
          <a:p>
            <a:r>
              <a:rPr lang="sk-SK" dirty="0"/>
              <a:t>National </a:t>
            </a:r>
            <a:r>
              <a:rPr lang="en-GB" dirty="0" smtClean="0"/>
              <a:t>Assembly (199</a:t>
            </a:r>
            <a:r>
              <a:rPr lang="en-GB" dirty="0"/>
              <a:t>); </a:t>
            </a:r>
            <a:r>
              <a:rPr lang="en-GB" dirty="0" smtClean="0"/>
              <a:t>first-past-the-post </a:t>
            </a:r>
            <a:r>
              <a:rPr lang="en-GB" dirty="0"/>
              <a:t>election with a single round </a:t>
            </a:r>
            <a:r>
              <a:rPr lang="en-GB" dirty="0" smtClean="0"/>
              <a:t>(4years).</a:t>
            </a:r>
          </a:p>
          <a:p>
            <a:r>
              <a:rPr lang="en-GB" dirty="0" smtClean="0"/>
              <a:t>President elected by National Assembly (5years).</a:t>
            </a:r>
          </a:p>
          <a:p>
            <a:r>
              <a:rPr lang="en-GB" dirty="0" smtClean="0"/>
              <a:t>Government: ministers </a:t>
            </a:r>
            <a:r>
              <a:rPr lang="en-GB" dirty="0"/>
              <a:t>led by a prime </a:t>
            </a:r>
            <a:r>
              <a:rPr lang="en-GB" dirty="0" smtClean="0"/>
              <a:t>minister.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Basics: Political system of Hungary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193" y="5013177"/>
            <a:ext cx="2727275" cy="1711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733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GB" dirty="0" smtClean="0"/>
              <a:t>ummary</a:t>
            </a:r>
            <a:endParaRPr lang="sk-SK" dirty="0"/>
          </a:p>
        </p:txBody>
      </p:sp>
      <p:graphicFrame>
        <p:nvGraphicFramePr>
          <p:cNvPr id="7" name="Zástupný symbol obsah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209959"/>
              </p:ext>
            </p:extLst>
          </p:nvPr>
        </p:nvGraphicFramePr>
        <p:xfrm>
          <a:off x="1692442" y="1906181"/>
          <a:ext cx="8229600" cy="27006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19124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Poland</a:t>
                      </a:r>
                      <a:endParaRPr lang="sk-SK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Czech</a:t>
                      </a:r>
                      <a:r>
                        <a:rPr lang="en-GB" baseline="0" dirty="0" smtClean="0"/>
                        <a:t> Rep.</a:t>
                      </a:r>
                      <a:endParaRPr lang="sk-SK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Slovakia</a:t>
                      </a:r>
                      <a:endParaRPr lang="sk-SK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Hungary</a:t>
                      </a:r>
                      <a:endParaRPr lang="sk-SK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9124">
                <a:tc>
                  <a:txBody>
                    <a:bodyPr/>
                    <a:lstStyle/>
                    <a:p>
                      <a:r>
                        <a:rPr lang="en-GB" dirty="0" smtClean="0"/>
                        <a:t>Parliament</a:t>
                      </a:r>
                      <a:endParaRPr lang="sk-SK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Bicameral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Bicameral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Unicameral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Unicameral</a:t>
                      </a:r>
                      <a:endParaRPr lang="sk-SK" dirty="0"/>
                    </a:p>
                  </a:txBody>
                  <a:tcPr anchor="ctr"/>
                </a:tc>
              </a:tr>
              <a:tr h="505279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Parliamentary</a:t>
                      </a:r>
                      <a:r>
                        <a:rPr lang="en-GB" sz="1600" baseline="0" dirty="0" smtClean="0"/>
                        <a:t> Elections</a:t>
                      </a:r>
                      <a:endParaRPr lang="sk-SK" sz="16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Proportional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Proportional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Proportional 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Majoritarian</a:t>
                      </a:r>
                      <a:endParaRPr lang="sk-SK" dirty="0"/>
                    </a:p>
                  </a:txBody>
                  <a:tcPr anchor="ctr"/>
                </a:tc>
              </a:tr>
              <a:tr h="558467">
                <a:tc>
                  <a:txBody>
                    <a:bodyPr/>
                    <a:lstStyle/>
                    <a:p>
                      <a:r>
                        <a:rPr lang="en-GB" dirty="0" smtClean="0"/>
                        <a:t>President</a:t>
                      </a:r>
                      <a:r>
                        <a:rPr lang="en-GB" baseline="0" dirty="0" smtClean="0"/>
                        <a:t> elected</a:t>
                      </a:r>
                      <a:endParaRPr lang="en-GB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Popular vote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Popular vote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Popular vote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Parliament</a:t>
                      </a:r>
                      <a:endParaRPr lang="sk-SK" dirty="0"/>
                    </a:p>
                  </a:txBody>
                  <a:tcPr anchor="ctr"/>
                </a:tc>
              </a:tr>
              <a:tr h="749924">
                <a:tc>
                  <a:txBody>
                    <a:bodyPr/>
                    <a:lstStyle/>
                    <a:p>
                      <a:r>
                        <a:rPr lang="en-GB" dirty="0" smtClean="0"/>
                        <a:t>Form</a:t>
                      </a:r>
                      <a:r>
                        <a:rPr lang="en-GB" baseline="0" dirty="0" smtClean="0"/>
                        <a:t> </a:t>
                      </a:r>
                      <a:endParaRPr lang="sk-SK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Parliamentary</a:t>
                      </a:r>
                      <a:r>
                        <a:rPr lang="en-GB" sz="1600" baseline="0" dirty="0" smtClean="0"/>
                        <a:t> democracy</a:t>
                      </a:r>
                      <a:endParaRPr lang="sk-SK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Parliamentary</a:t>
                      </a:r>
                      <a:r>
                        <a:rPr lang="en-GB" sz="1600" baseline="0" dirty="0" smtClean="0"/>
                        <a:t> democracy</a:t>
                      </a:r>
                      <a:endParaRPr lang="sk-SK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Parliamentary</a:t>
                      </a:r>
                      <a:r>
                        <a:rPr lang="en-GB" sz="1600" baseline="0" dirty="0" smtClean="0"/>
                        <a:t> democracy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Parliamentary</a:t>
                      </a:r>
                      <a:r>
                        <a:rPr lang="en-GB" sz="1600" baseline="0" dirty="0" smtClean="0"/>
                        <a:t> democracy</a:t>
                      </a:r>
                      <a:endParaRPr lang="sk-SK" sz="16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952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Direct election of presidents create a problem for executive branch.</a:t>
            </a:r>
          </a:p>
          <a:p>
            <a:r>
              <a:rPr lang="en-GB" dirty="0" smtClean="0"/>
              <a:t>Presidents can obstruct governmental politics.</a:t>
            </a:r>
          </a:p>
          <a:p>
            <a:r>
              <a:rPr lang="en-GB" dirty="0" smtClean="0"/>
              <a:t>Example: President </a:t>
            </a:r>
            <a:r>
              <a:rPr lang="en-GB" dirty="0" err="1" smtClean="0"/>
              <a:t>Zeman</a:t>
            </a:r>
            <a:r>
              <a:rPr lang="en-GB" dirty="0" smtClean="0"/>
              <a:t> (CR) and his personal attitude to Foreign Policy (Russia; China).</a:t>
            </a:r>
          </a:p>
          <a:p>
            <a:r>
              <a:rPr lang="en-GB" dirty="0" smtClean="0"/>
              <a:t>Due to shortcomings in constitution president can play his own ‘power game’</a:t>
            </a:r>
          </a:p>
          <a:p>
            <a:pPr lvl="1"/>
            <a:r>
              <a:rPr lang="en-GB" dirty="0" smtClean="0"/>
              <a:t>E.g.: formulation in constitution: ‘president appoints prime minister’ – no further obligations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Parliamentary </a:t>
            </a:r>
            <a:r>
              <a:rPr lang="en-GB" dirty="0" smtClean="0"/>
              <a:t>vs</a:t>
            </a:r>
            <a:r>
              <a:rPr lang="en-GB" dirty="0" smtClean="0"/>
              <a:t>. Semi-presidential systems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54821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Multi-party system</a:t>
            </a:r>
          </a:p>
          <a:p>
            <a:r>
              <a:rPr lang="en-GB" dirty="0" smtClean="0"/>
              <a:t>First semi-free election in 1989 (65% for CP; 35% for opposition); domination of Solidarity Movement.</a:t>
            </a:r>
          </a:p>
          <a:p>
            <a:r>
              <a:rPr lang="en-GB" dirty="0" smtClean="0"/>
              <a:t>1990: conflict between leaders of Solidarity about ‘thick line after communism’ (</a:t>
            </a:r>
            <a:r>
              <a:rPr lang="en-GB" dirty="0" err="1" smtClean="0"/>
              <a:t>Mazowiecky</a:t>
            </a:r>
            <a:r>
              <a:rPr lang="en-GB" dirty="0" smtClean="0"/>
              <a:t> YES Vs. Walesa NO). Split of Solidarity (more than 20 post-solidarity subjects)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Party politics in Poland</a:t>
            </a:r>
            <a:r>
              <a:rPr lang="sk-SK" dirty="0" smtClean="0"/>
              <a:t> I.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04990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1225</Words>
  <Application>Microsoft Macintosh PowerPoint</Application>
  <PresentationFormat>Widescreen</PresentationFormat>
  <Paragraphs>135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Calibri</vt:lpstr>
      <vt:lpstr>Calibri Light</vt:lpstr>
      <vt:lpstr>Arial</vt:lpstr>
      <vt:lpstr>Office Theme</vt:lpstr>
      <vt:lpstr>Political systems and party systems in Central Europe</vt:lpstr>
      <vt:lpstr>Political systems</vt:lpstr>
      <vt:lpstr>Basics: Political system of Poland</vt:lpstr>
      <vt:lpstr>Basics: Political system of the Czech republic</vt:lpstr>
      <vt:lpstr>Basics: Political system of Slovakia</vt:lpstr>
      <vt:lpstr>Basics: Political system of Hungary</vt:lpstr>
      <vt:lpstr>Summary</vt:lpstr>
      <vt:lpstr>Parliamentary vs. Semi-presidential systems</vt:lpstr>
      <vt:lpstr>Party politics in Poland I.</vt:lpstr>
      <vt:lpstr>PowerPoint Presentation</vt:lpstr>
      <vt:lpstr>Party politics in Poland II.</vt:lpstr>
      <vt:lpstr>Party politics in Poland III.</vt:lpstr>
      <vt:lpstr>Party system of  Poland 1990-2010</vt:lpstr>
      <vt:lpstr>Party politics in the Czech Republic I.</vt:lpstr>
      <vt:lpstr>Party politics in the Czech Republic II.</vt:lpstr>
      <vt:lpstr>What is your opinion: Is orthodox communist party a threat to democratic regime?</vt:lpstr>
      <vt:lpstr>Party politics in the Czech Republic III.</vt:lpstr>
      <vt:lpstr>Party System of the Czech Republic 1990-2002</vt:lpstr>
      <vt:lpstr>Party politics in Slovakia I.</vt:lpstr>
      <vt:lpstr>Party politics in Slovakia II.</vt:lpstr>
      <vt:lpstr>Party politics in Slovakia III</vt:lpstr>
      <vt:lpstr>Party system of Slovkia 1990-2010</vt:lpstr>
      <vt:lpstr>Is it better to have strong political parties (1-3) or smaller parties that better represent the nature of pluralistic society?</vt:lpstr>
      <vt:lpstr>Party politics in Hungary I.</vt:lpstr>
      <vt:lpstr>Party politics in Hungary II.</vt:lpstr>
      <vt:lpstr>Party politics in Hungary III.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systems and party systems in Central Europe</dc:title>
  <dc:creator>Microsoft Office User</dc:creator>
  <cp:lastModifiedBy>Microsoft Office User</cp:lastModifiedBy>
  <cp:revision>4</cp:revision>
  <dcterms:created xsi:type="dcterms:W3CDTF">2017-04-12T10:42:38Z</dcterms:created>
  <dcterms:modified xsi:type="dcterms:W3CDTF">2017-04-12T14:30:30Z</dcterms:modified>
</cp:coreProperties>
</file>