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80" r:id="rId14"/>
    <p:sldId id="284" r:id="rId15"/>
    <p:sldId id="278" r:id="rId16"/>
    <p:sldId id="279" r:id="rId17"/>
    <p:sldId id="282" r:id="rId18"/>
    <p:sldId id="273" r:id="rId19"/>
    <p:sldId id="275" r:id="rId20"/>
    <p:sldId id="276" r:id="rId21"/>
    <p:sldId id="274" r:id="rId22"/>
    <p:sldId id="285" r:id="rId23"/>
    <p:sldId id="286" r:id="rId24"/>
    <p:sldId id="272" r:id="rId2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20. 4. 2015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20. 4. 2015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20. 4. 2015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20. 4. 2015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20. 4. 2015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20. 4. 2015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20. 4. 2015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 smtClean="0"/>
              <a:t>Security</a:t>
            </a:r>
            <a:r>
              <a:rPr lang="sk-SK" dirty="0" smtClean="0"/>
              <a:t> </a:t>
            </a:r>
            <a:r>
              <a:rPr lang="sk-SK" dirty="0" err="1" smtClean="0"/>
              <a:t>situation</a:t>
            </a:r>
            <a:r>
              <a:rPr lang="sk-SK" dirty="0" smtClean="0"/>
              <a:t> in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Central</a:t>
            </a:r>
            <a:r>
              <a:rPr lang="sk-SK" dirty="0" smtClean="0"/>
              <a:t> </a:t>
            </a:r>
            <a:r>
              <a:rPr lang="sk-SK" dirty="0" err="1" smtClean="0"/>
              <a:t>Europe</a:t>
            </a:r>
            <a:r>
              <a:rPr lang="sk-SK" dirty="0" smtClean="0"/>
              <a:t> </a:t>
            </a:r>
            <a:r>
              <a:rPr lang="sk-SK" dirty="0" err="1" smtClean="0"/>
              <a:t>after</a:t>
            </a:r>
            <a:r>
              <a:rPr lang="sk-SK" dirty="0" smtClean="0"/>
              <a:t> 1989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Richard </a:t>
            </a:r>
            <a:r>
              <a:rPr lang="sk-SK" dirty="0" err="1" smtClean="0"/>
              <a:t>Turcsanyi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Liberalism</a:t>
            </a:r>
            <a:r>
              <a:rPr lang="cs-CZ" dirty="0" smtClean="0"/>
              <a:t>: </a:t>
            </a:r>
            <a:r>
              <a:rPr lang="cs-CZ" dirty="0" err="1" smtClean="0"/>
              <a:t>Ability</a:t>
            </a:r>
            <a:r>
              <a:rPr lang="cs-CZ" dirty="0" smtClean="0"/>
              <a:t> to </a:t>
            </a:r>
            <a:r>
              <a:rPr lang="cs-CZ" dirty="0" err="1"/>
              <a:t>c</a:t>
            </a:r>
            <a:r>
              <a:rPr lang="cs-CZ" dirty="0" err="1" smtClean="0"/>
              <a:t>onquer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/>
              <a:t>w</a:t>
            </a:r>
            <a:r>
              <a:rPr lang="cs-CZ" dirty="0" err="1" smtClean="0"/>
              <a:t>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Human nature = good</a:t>
            </a:r>
          </a:p>
          <a:p>
            <a:r>
              <a:rPr lang="en-US" dirty="0" smtClean="0"/>
              <a:t>International system = anarchy, but cooperation possible</a:t>
            </a:r>
          </a:p>
          <a:p>
            <a:r>
              <a:rPr lang="en-US" dirty="0" smtClean="0"/>
              <a:t>War = the failure</a:t>
            </a:r>
          </a:p>
          <a:p>
            <a:pPr lvl="1"/>
            <a:r>
              <a:rPr lang="en-US" dirty="0" smtClean="0"/>
              <a:t>Power to people, security for people</a:t>
            </a:r>
          </a:p>
          <a:p>
            <a:r>
              <a:rPr lang="en-US" dirty="0" smtClean="0"/>
              <a:t>To prevent security dilemma</a:t>
            </a:r>
          </a:p>
          <a:p>
            <a:pPr lvl="1"/>
            <a:r>
              <a:rPr lang="en-US" dirty="0" smtClean="0"/>
              <a:t>Liberal internationalism (Kant)</a:t>
            </a:r>
          </a:p>
          <a:p>
            <a:pPr lvl="1"/>
            <a:r>
              <a:rPr lang="en-US" dirty="0" smtClean="0"/>
              <a:t>Idealism (Wilson)</a:t>
            </a:r>
          </a:p>
          <a:p>
            <a:pPr lvl="1"/>
            <a:r>
              <a:rPr lang="en-US" dirty="0" smtClean="0"/>
              <a:t>liberal institutionalism (</a:t>
            </a:r>
            <a:r>
              <a:rPr lang="en-US" dirty="0" err="1" smtClean="0"/>
              <a:t>Mitrany</a:t>
            </a:r>
            <a:r>
              <a:rPr lang="en-US" dirty="0" smtClean="0"/>
              <a:t>, Haas, </a:t>
            </a:r>
            <a:r>
              <a:rPr lang="en-US" dirty="0" err="1" smtClean="0"/>
              <a:t>Keohane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Neoliberal variants</a:t>
            </a:r>
            <a:r>
              <a:rPr lang="en-US" dirty="0" smtClean="0">
                <a:sym typeface="Wingdings" pitchFamily="2" charset="2"/>
              </a:rPr>
              <a:t> (neoliberal institutionalism)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Absolute gains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Complex interdependence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International regimes</a:t>
            </a:r>
          </a:p>
        </p:txBody>
      </p:sp>
    </p:spTree>
    <p:extLst>
      <p:ext uri="{BB962C8B-B14F-4D97-AF65-F5344CB8AC3E}">
        <p14:creationId xmlns="" xmlns:p14="http://schemas.microsoft.com/office/powerpoint/2010/main" val="238700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(neo)</a:t>
            </a:r>
            <a:r>
              <a:rPr lang="en-US" dirty="0"/>
              <a:t>M</a:t>
            </a:r>
            <a:r>
              <a:rPr lang="en-US" dirty="0" smtClean="0"/>
              <a:t>arxist approaches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Economy at the basic of the conflicts</a:t>
            </a:r>
          </a:p>
          <a:p>
            <a:r>
              <a:rPr lang="en-US" dirty="0" smtClean="0"/>
              <a:t>Classes not states  are the main actors</a:t>
            </a:r>
          </a:p>
          <a:p>
            <a:pPr lvl="1"/>
            <a:r>
              <a:rPr lang="en-US" dirty="0" smtClean="0"/>
              <a:t>International system based on (imperial) states will always cause conflicts </a:t>
            </a:r>
            <a:r>
              <a:rPr lang="en-US" dirty="0" smtClean="0">
                <a:sym typeface="Wingdings" panose="05000000000000000000" pitchFamily="2" charset="2"/>
              </a:rPr>
              <a:t> proletariat revolution</a:t>
            </a:r>
            <a:endParaRPr lang="en-US" dirty="0" smtClean="0"/>
          </a:p>
          <a:p>
            <a:r>
              <a:rPr lang="en-US" dirty="0" smtClean="0"/>
              <a:t>Hegemony and exploitation</a:t>
            </a:r>
          </a:p>
          <a:p>
            <a:r>
              <a:rPr lang="en-US" dirty="0" smtClean="0"/>
              <a:t>Examples: </a:t>
            </a:r>
          </a:p>
          <a:p>
            <a:pPr lvl="1"/>
            <a:r>
              <a:rPr lang="en-US" dirty="0" smtClean="0"/>
              <a:t>Dependency theories, core v. periphery models (</a:t>
            </a:r>
            <a:r>
              <a:rPr lang="en-US" dirty="0" err="1" smtClean="0"/>
              <a:t>Wallerstein’s</a:t>
            </a:r>
            <a:r>
              <a:rPr lang="en-US" dirty="0" smtClean="0"/>
              <a:t> world-systems approach)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44781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Constructivism</a:t>
            </a:r>
            <a:r>
              <a:rPr lang="cs-CZ" dirty="0" smtClean="0"/>
              <a:t>: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</a:t>
            </a:r>
            <a:r>
              <a:rPr lang="cs-CZ" dirty="0" err="1"/>
              <a:t>t</a:t>
            </a:r>
            <a:r>
              <a:rPr lang="cs-CZ" dirty="0" err="1" smtClean="0"/>
              <a:t>hreat</a:t>
            </a:r>
            <a:r>
              <a:rPr lang="cs-CZ" dirty="0" smtClean="0"/>
              <a:t> and </a:t>
            </a:r>
            <a:r>
              <a:rPr lang="cs-CZ" dirty="0" err="1" smtClean="0"/>
              <a:t>how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becomes</a:t>
            </a:r>
            <a:r>
              <a:rPr lang="cs-CZ" dirty="0" smtClean="0"/>
              <a:t> </a:t>
            </a:r>
            <a:r>
              <a:rPr lang="en-US" dirty="0" smtClean="0"/>
              <a:t>one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Wendt: “Anarchy is what states make out of it”</a:t>
            </a:r>
          </a:p>
          <a:p>
            <a:r>
              <a:rPr lang="en-US" dirty="0" smtClean="0"/>
              <a:t>Security studies: </a:t>
            </a:r>
          </a:p>
          <a:p>
            <a:pPr lvl="1"/>
            <a:r>
              <a:rPr lang="en-US" dirty="0" smtClean="0"/>
              <a:t>Rational approaches – there are objective threats to security</a:t>
            </a:r>
          </a:p>
          <a:p>
            <a:r>
              <a:rPr lang="en-US" dirty="0" smtClean="0"/>
              <a:t>Constructivism – we don’t know what the threats are until they become so </a:t>
            </a:r>
            <a:r>
              <a:rPr lang="en-US" dirty="0" smtClean="0">
                <a:sym typeface="Wingdings" pitchFamily="2" charset="2"/>
              </a:rPr>
              <a:t> perception of threat is crucial</a:t>
            </a:r>
          </a:p>
          <a:p>
            <a:r>
              <a:rPr lang="en-US" dirty="0" smtClean="0">
                <a:sym typeface="Wingdings" pitchFamily="2" charset="2"/>
              </a:rPr>
              <a:t>Copenhagen school – securitization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Philosophical approach – discourse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Sociological approach – practical action</a:t>
            </a:r>
          </a:p>
        </p:txBody>
      </p:sp>
    </p:spTree>
    <p:extLst>
      <p:ext uri="{BB962C8B-B14F-4D97-AF65-F5344CB8AC3E}">
        <p14:creationId xmlns="" xmlns:p14="http://schemas.microsoft.com/office/powerpoint/2010/main" val="3346970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ricky\Desktop\Europe2pixelRedCold War C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" y="1172"/>
            <a:ext cx="9143628" cy="68568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33532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Central Europe: Now what?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Neutral area, security guaranteed mutually by West (NATO) and East (Russia)</a:t>
            </a:r>
          </a:p>
          <a:p>
            <a:r>
              <a:rPr lang="en-US" dirty="0" smtClean="0"/>
              <a:t>Separate Central European organizations – “NATO-</a:t>
            </a:r>
            <a:r>
              <a:rPr lang="en-US" dirty="0" err="1" smtClean="0"/>
              <a:t>bis</a:t>
            </a:r>
            <a:r>
              <a:rPr lang="en-US" dirty="0" smtClean="0"/>
              <a:t>”, “EU-</a:t>
            </a:r>
            <a:r>
              <a:rPr lang="en-US" dirty="0" err="1" smtClean="0"/>
              <a:t>bis</a:t>
            </a:r>
            <a:r>
              <a:rPr lang="en-US" dirty="0" smtClean="0"/>
              <a:t>”, enhanced CSCE</a:t>
            </a:r>
          </a:p>
          <a:p>
            <a:r>
              <a:rPr lang="en-US" dirty="0" smtClean="0"/>
              <a:t>Integration with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en-US" dirty="0" smtClean="0"/>
              <a:t> West (NATO &amp; EU) </a:t>
            </a:r>
            <a:r>
              <a:rPr lang="en-US" dirty="0" smtClean="0">
                <a:sym typeface="Wingdings" pitchFamily="2" charset="2"/>
              </a:rPr>
              <a:t> 1991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72006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NATO: Now what?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NATO = useless? </a:t>
            </a:r>
          </a:p>
          <a:p>
            <a:pPr lvl="1"/>
            <a:r>
              <a:rPr lang="cs-CZ" dirty="0" smtClean="0"/>
              <a:t>M</a:t>
            </a:r>
            <a:r>
              <a:rPr lang="cs-CZ" dirty="0"/>
              <a:t>. Thatcher – „</a:t>
            </a:r>
            <a:r>
              <a:rPr lang="cs-CZ" dirty="0" err="1"/>
              <a:t>you</a:t>
            </a:r>
            <a:r>
              <a:rPr lang="cs-CZ" dirty="0"/>
              <a:t> don</a:t>
            </a:r>
            <a:r>
              <a:rPr lang="en-US" dirty="0"/>
              <a:t>’</a:t>
            </a:r>
            <a:r>
              <a:rPr lang="cs-CZ" dirty="0"/>
              <a:t>t </a:t>
            </a:r>
            <a:r>
              <a:rPr lang="cs-CZ" dirty="0" err="1"/>
              <a:t>cancel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insurance</a:t>
            </a:r>
            <a:r>
              <a:rPr lang="cs-CZ" dirty="0"/>
              <a:t> </a:t>
            </a:r>
            <a:r>
              <a:rPr lang="cs-CZ" dirty="0" err="1"/>
              <a:t>policy</a:t>
            </a:r>
            <a:r>
              <a:rPr lang="cs-CZ" dirty="0"/>
              <a:t>  just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been</a:t>
            </a:r>
            <a:r>
              <a:rPr lang="cs-CZ" dirty="0"/>
              <a:t> </a:t>
            </a:r>
            <a:r>
              <a:rPr lang="cs-CZ" dirty="0" err="1"/>
              <a:t>fewer</a:t>
            </a:r>
            <a:r>
              <a:rPr lang="cs-CZ" dirty="0"/>
              <a:t> </a:t>
            </a:r>
            <a:r>
              <a:rPr lang="cs-CZ" dirty="0" err="1"/>
              <a:t>burglaries</a:t>
            </a:r>
            <a:r>
              <a:rPr lang="cs-CZ" dirty="0"/>
              <a:t> on </a:t>
            </a:r>
            <a:r>
              <a:rPr lang="cs-CZ" dirty="0" err="1"/>
              <a:t>your</a:t>
            </a:r>
            <a:r>
              <a:rPr lang="cs-CZ" dirty="0"/>
              <a:t> street in </a:t>
            </a:r>
            <a:r>
              <a:rPr lang="cs-CZ" dirty="0" err="1"/>
              <a:t>the</a:t>
            </a:r>
            <a:r>
              <a:rPr lang="cs-CZ" dirty="0"/>
              <a:t> last </a:t>
            </a:r>
            <a:r>
              <a:rPr lang="cs-CZ" dirty="0" err="1"/>
              <a:t>twelve</a:t>
            </a:r>
            <a:r>
              <a:rPr lang="cs-CZ" dirty="0"/>
              <a:t> </a:t>
            </a:r>
            <a:r>
              <a:rPr lang="cs-CZ" dirty="0" err="1"/>
              <a:t>months</a:t>
            </a:r>
            <a:r>
              <a:rPr lang="cs-CZ" dirty="0" smtClean="0"/>
              <a:t>.“</a:t>
            </a:r>
            <a:endParaRPr lang="en-US" dirty="0" smtClean="0"/>
          </a:p>
          <a:p>
            <a:r>
              <a:rPr lang="en-US" dirty="0" smtClean="0"/>
              <a:t>Doctrinal shift: containment </a:t>
            </a:r>
            <a:r>
              <a:rPr lang="en-US" dirty="0" smtClean="0">
                <a:sym typeface="Wingdings" pitchFamily="2" charset="2"/>
              </a:rPr>
              <a:t> enlargement</a:t>
            </a:r>
          </a:p>
          <a:p>
            <a:r>
              <a:rPr lang="en-US" dirty="0"/>
              <a:t>Key player – the USA</a:t>
            </a:r>
          </a:p>
          <a:p>
            <a:r>
              <a:rPr lang="en-US" dirty="0"/>
              <a:t>1993: Bill Clinton – “it’s economy, stupid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Development of the position that security of Central Europe is absolutely vital for security of Europe and NATO</a:t>
            </a:r>
          </a:p>
          <a:p>
            <a:pPr lvl="1"/>
            <a:r>
              <a:rPr lang="en-US" dirty="0" smtClean="0"/>
              <a:t>Problem: Russia (and Congress)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9482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NATO enlargement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1991 NACC (North Atlantic Cooperation Council)</a:t>
            </a:r>
          </a:p>
          <a:p>
            <a:r>
              <a:rPr lang="en-US" dirty="0" smtClean="0"/>
              <a:t>1994 Partnership for Peace</a:t>
            </a:r>
          </a:p>
          <a:p>
            <a:r>
              <a:rPr lang="en-US" dirty="0" smtClean="0"/>
              <a:t>1997 NACC </a:t>
            </a:r>
            <a:r>
              <a:rPr lang="en-US" dirty="0" smtClean="0">
                <a:sym typeface="Wingdings" pitchFamily="2" charset="2"/>
              </a:rPr>
              <a:t> EAPC (Euro-Atlantic Partnership Council)</a:t>
            </a:r>
            <a:endParaRPr lang="en-US" dirty="0" smtClean="0"/>
          </a:p>
          <a:p>
            <a:r>
              <a:rPr lang="en-US" dirty="0" smtClean="0"/>
              <a:t>1997 Madrid summit – invitation to join NATO (</a:t>
            </a:r>
            <a:r>
              <a:rPr lang="en-US" dirty="0"/>
              <a:t>CZ, PL, HU</a:t>
            </a:r>
            <a:r>
              <a:rPr lang="en-US" dirty="0" smtClean="0"/>
              <a:t>)</a:t>
            </a:r>
          </a:p>
          <a:p>
            <a:r>
              <a:rPr lang="en-US" dirty="0" smtClean="0"/>
              <a:t>1997 NATO-Russia Permanent Joint Council</a:t>
            </a:r>
            <a:endParaRPr lang="en-US" dirty="0"/>
          </a:p>
          <a:p>
            <a:r>
              <a:rPr lang="en-US" dirty="0" smtClean="0"/>
              <a:t>1999 First enlargement </a:t>
            </a:r>
          </a:p>
          <a:p>
            <a:r>
              <a:rPr lang="en-US" dirty="0" smtClean="0"/>
              <a:t>2002 NATO Russia Council</a:t>
            </a:r>
          </a:p>
          <a:p>
            <a:r>
              <a:rPr lang="en-US" dirty="0" smtClean="0"/>
              <a:t>2004 Second enlargement</a:t>
            </a:r>
          </a:p>
          <a:p>
            <a:r>
              <a:rPr lang="en-US" dirty="0" smtClean="0"/>
              <a:t>2009 Third enlargement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49136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146" name="Picture 2" descr="C:\Users\Ricky\Desktop\2000px-History_of_NATO_enlargemen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EU </a:t>
            </a:r>
            <a:r>
              <a:rPr lang="sk-SK" dirty="0" err="1" smtClean="0"/>
              <a:t>energy</a:t>
            </a:r>
            <a:r>
              <a:rPr lang="sk-SK" dirty="0" smtClean="0"/>
              <a:t> </a:t>
            </a:r>
            <a:r>
              <a:rPr lang="sk-SK" dirty="0" err="1" smtClean="0"/>
              <a:t>sources</a:t>
            </a:r>
            <a:r>
              <a:rPr lang="sk-SK" dirty="0" smtClean="0"/>
              <a:t>, 2009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 descr="C:\Users\Ricky\Desktop\image_x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048750" cy="523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098" name="Picture 2" descr="C:\Users\Ricky\Desktop\eu-natural-gas-imports-orgin-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1981"/>
            <a:ext cx="8991600" cy="67860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Security?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Security</a:t>
            </a:r>
          </a:p>
          <a:p>
            <a:r>
              <a:rPr lang="en-US" dirty="0" err="1"/>
              <a:t>sécurité</a:t>
            </a:r>
            <a:endParaRPr lang="en-US" dirty="0" smtClean="0"/>
          </a:p>
          <a:p>
            <a:r>
              <a:rPr lang="cs-CZ" dirty="0" err="1" smtClean="0"/>
              <a:t>Sicherheit</a:t>
            </a:r>
            <a:endParaRPr lang="cs-CZ" dirty="0" smtClean="0"/>
          </a:p>
          <a:p>
            <a:r>
              <a:rPr lang="en-US" dirty="0" err="1"/>
              <a:t>seguridad</a:t>
            </a:r>
            <a:endParaRPr lang="en-US" dirty="0" smtClean="0"/>
          </a:p>
          <a:p>
            <a:r>
              <a:rPr lang="en-US" dirty="0" err="1" smtClean="0"/>
              <a:t>Bez</a:t>
            </a:r>
            <a:r>
              <a:rPr lang="cs-CZ" dirty="0" err="1" smtClean="0"/>
              <a:t>pečnost</a:t>
            </a:r>
            <a:endParaRPr lang="cs-CZ" dirty="0"/>
          </a:p>
          <a:p>
            <a:r>
              <a:rPr lang="az-Cyrl-AZ" altLang="zh-CN" dirty="0" smtClean="0"/>
              <a:t>Безопасность</a:t>
            </a:r>
            <a:endParaRPr lang="cs-CZ" altLang="zh-CN" dirty="0" smtClean="0"/>
          </a:p>
          <a:p>
            <a:r>
              <a:rPr lang="zh-CN" altLang="en-US" dirty="0" smtClean="0"/>
              <a:t>安</a:t>
            </a:r>
            <a:r>
              <a:rPr lang="zh-CN" altLang="en-US" dirty="0"/>
              <a:t>全</a:t>
            </a:r>
            <a:endParaRPr lang="cs-CZ" altLang="zh-CN" dirty="0"/>
          </a:p>
          <a:p>
            <a:r>
              <a:rPr lang="hi-IN" altLang="zh-CN" dirty="0"/>
              <a:t>सुरक्षा</a:t>
            </a:r>
            <a:endParaRPr lang="en-US" altLang="zh-CN" dirty="0"/>
          </a:p>
          <a:p>
            <a:r>
              <a:rPr lang="ar-AE" dirty="0" smtClean="0"/>
              <a:t>أمن</a:t>
            </a:r>
            <a:endParaRPr lang="cs-CZ" dirty="0" smtClean="0"/>
          </a:p>
          <a:p>
            <a:r>
              <a:rPr lang="cs-CZ" dirty="0" smtClean="0"/>
              <a:t>…</a:t>
            </a:r>
            <a:endParaRPr lang="en-US" dirty="0" smtClean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="" xmlns:p14="http://schemas.microsoft.com/office/powerpoint/2010/main" val="323895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122" name="Picture 2" descr="C:\Users\Ricky\Desktop\20140405_gdm95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8915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 descr="C:\Users\Ricky\Desktop\natural_gas_expor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735"/>
            <a:ext cx="9144000" cy="6775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C:\Users\Ricky\Desktop\Share_Of_Russias_Natura_fm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9575"/>
            <a:ext cx="9144000" cy="6688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 descr="C:\Users\Ricky\Desktop\russian-expor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8784"/>
            <a:ext cx="8610600" cy="6496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C:\Users\Ricky\Desktop\wm3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131"/>
            <a:ext cx="9144000" cy="68248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is…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 pitchFamily="2" charset="2"/>
              </a:rPr>
              <a:t> t</a:t>
            </a:r>
            <a:r>
              <a:rPr lang="en-US" dirty="0"/>
              <a:t>he </a:t>
            </a:r>
            <a:r>
              <a:rPr lang="en-US" i="1" dirty="0" smtClean="0"/>
              <a:t>condition</a:t>
            </a:r>
            <a:r>
              <a:rPr lang="sk-SK" i="1" dirty="0" smtClean="0"/>
              <a:t>/state </a:t>
            </a:r>
            <a:r>
              <a:rPr lang="sk-SK" i="1" dirty="0" err="1" smtClean="0"/>
              <a:t>of</a:t>
            </a:r>
            <a:r>
              <a:rPr lang="sk-SK" i="1" dirty="0" smtClean="0"/>
              <a:t> </a:t>
            </a:r>
            <a:r>
              <a:rPr lang="sk-SK" i="1" dirty="0" err="1" smtClean="0"/>
              <a:t>affairs</a:t>
            </a:r>
            <a:r>
              <a:rPr lang="en-US" dirty="0" smtClean="0"/>
              <a:t> </a:t>
            </a:r>
            <a:r>
              <a:rPr lang="en-US" dirty="0"/>
              <a:t>of</a:t>
            </a:r>
            <a:r>
              <a:rPr lang="cs-CZ" dirty="0" smtClean="0"/>
              <a:t>…</a:t>
            </a:r>
            <a:endParaRPr lang="en-US" dirty="0" smtClean="0"/>
          </a:p>
          <a:p>
            <a:endParaRPr lang="cs-CZ" dirty="0"/>
          </a:p>
          <a:p>
            <a:r>
              <a:rPr lang="en-US" dirty="0" smtClean="0"/>
              <a:t>…the </a:t>
            </a:r>
            <a:r>
              <a:rPr lang="en-US" dirty="0"/>
              <a:t>absence </a:t>
            </a:r>
            <a:r>
              <a:rPr lang="en-US" dirty="0" smtClean="0"/>
              <a:t>of threats </a:t>
            </a:r>
            <a:r>
              <a:rPr lang="en-US" dirty="0"/>
              <a:t>to acquired </a:t>
            </a:r>
            <a:r>
              <a:rPr lang="en-US" dirty="0" smtClean="0"/>
              <a:t>values (</a:t>
            </a:r>
            <a:r>
              <a:rPr lang="en-US" dirty="0" err="1" smtClean="0"/>
              <a:t>Wolfers</a:t>
            </a:r>
            <a:r>
              <a:rPr lang="en-US" dirty="0" smtClean="0"/>
              <a:t>)</a:t>
            </a:r>
            <a:endParaRPr lang="cs-CZ" dirty="0" smtClean="0"/>
          </a:p>
          <a:p>
            <a:endParaRPr lang="en-US" dirty="0" smtClean="0"/>
          </a:p>
          <a:p>
            <a:r>
              <a:rPr lang="en-US" dirty="0" smtClean="0"/>
              <a:t>…</a:t>
            </a:r>
            <a:r>
              <a:rPr lang="cs-CZ" dirty="0" smtClean="0"/>
              <a:t>a </a:t>
            </a:r>
            <a:r>
              <a:rPr lang="cs-CZ" dirty="0" err="1" smtClean="0"/>
              <a:t>low</a:t>
            </a:r>
            <a:r>
              <a:rPr lang="en-US" dirty="0" smtClean="0"/>
              <a:t> probability </a:t>
            </a:r>
            <a:r>
              <a:rPr lang="en-US" dirty="0"/>
              <a:t>of damage to acquired </a:t>
            </a:r>
            <a:r>
              <a:rPr lang="en-US" dirty="0" smtClean="0"/>
              <a:t>values (Baldwin)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71466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dimensions (Baldwin)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Security for whom?</a:t>
            </a:r>
          </a:p>
          <a:p>
            <a:r>
              <a:rPr lang="en-US" b="1" dirty="0" smtClean="0"/>
              <a:t>Security for which values?</a:t>
            </a:r>
          </a:p>
          <a:p>
            <a:r>
              <a:rPr lang="en-US" dirty="0" smtClean="0"/>
              <a:t>How much security?</a:t>
            </a:r>
          </a:p>
          <a:p>
            <a:r>
              <a:rPr lang="en-US" dirty="0" smtClean="0"/>
              <a:t>From what threats?</a:t>
            </a:r>
          </a:p>
          <a:p>
            <a:r>
              <a:rPr lang="en-US" dirty="0" smtClean="0"/>
              <a:t>By what means?</a:t>
            </a:r>
          </a:p>
          <a:p>
            <a:r>
              <a:rPr lang="en-US" dirty="0" smtClean="0"/>
              <a:t>At what cost?</a:t>
            </a:r>
          </a:p>
          <a:p>
            <a:r>
              <a:rPr lang="en-US" dirty="0" smtClean="0"/>
              <a:t>In what time period?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="" xmlns:p14="http://schemas.microsoft.com/office/powerpoint/2010/main" val="302254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en-US" dirty="0" err="1"/>
              <a:t>s</a:t>
            </a:r>
            <a:r>
              <a:rPr lang="cs-CZ" dirty="0" err="1" smtClean="0"/>
              <a:t>ecurity</a:t>
            </a:r>
            <a:r>
              <a:rPr lang="cs-CZ" dirty="0" smtClean="0"/>
              <a:t> </a:t>
            </a:r>
            <a:r>
              <a:rPr lang="en-US" dirty="0" err="1"/>
              <a:t>s</a:t>
            </a:r>
            <a:r>
              <a:rPr lang="cs-CZ" dirty="0" err="1" smtClean="0"/>
              <a:t>tudies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Political Science</a:t>
            </a:r>
          </a:p>
          <a:p>
            <a:r>
              <a:rPr lang="cs-CZ" dirty="0" smtClean="0"/>
              <a:t>International Relations</a:t>
            </a:r>
          </a:p>
          <a:p>
            <a:r>
              <a:rPr lang="cs-CZ" dirty="0" err="1" smtClean="0"/>
              <a:t>Security</a:t>
            </a:r>
            <a:r>
              <a:rPr lang="cs-CZ" dirty="0" smtClean="0"/>
              <a:t> </a:t>
            </a:r>
            <a:r>
              <a:rPr lang="cs-CZ" dirty="0" err="1" smtClean="0"/>
              <a:t>Studies</a:t>
            </a:r>
            <a:endParaRPr lang="cs-CZ" dirty="0" smtClean="0"/>
          </a:p>
          <a:p>
            <a:r>
              <a:rPr lang="cs-CZ" dirty="0" err="1" smtClean="0"/>
              <a:t>Strategic</a:t>
            </a:r>
            <a:r>
              <a:rPr lang="cs-CZ" dirty="0" smtClean="0"/>
              <a:t> </a:t>
            </a:r>
            <a:r>
              <a:rPr lang="cs-CZ" dirty="0" err="1" smtClean="0"/>
              <a:t>Studies</a:t>
            </a:r>
            <a:endParaRPr lang="cs-CZ" dirty="0" smtClean="0"/>
          </a:p>
          <a:p>
            <a:r>
              <a:rPr lang="cs-CZ" dirty="0" err="1" smtClean="0"/>
              <a:t>Military</a:t>
            </a:r>
            <a:r>
              <a:rPr lang="cs-CZ" dirty="0" smtClean="0"/>
              <a:t> </a:t>
            </a:r>
            <a:r>
              <a:rPr lang="cs-CZ" dirty="0" err="1" smtClean="0"/>
              <a:t>Studies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842264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studies: driving forces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  <a:p>
            <a:r>
              <a:rPr lang="en-US" dirty="0" smtClean="0"/>
              <a:t>Distribution of power</a:t>
            </a:r>
          </a:p>
          <a:p>
            <a:r>
              <a:rPr lang="en-US" dirty="0" smtClean="0"/>
              <a:t>Technology</a:t>
            </a:r>
          </a:p>
          <a:p>
            <a:r>
              <a:rPr lang="en-US" dirty="0" smtClean="0"/>
              <a:t>Academic debate</a:t>
            </a:r>
          </a:p>
        </p:txBody>
      </p:sp>
    </p:spTree>
    <p:extLst>
      <p:ext uri="{BB962C8B-B14F-4D97-AF65-F5344CB8AC3E}">
        <p14:creationId xmlns="" xmlns:p14="http://schemas.microsoft.com/office/powerpoint/2010/main" val="2852932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Cold War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Lost of credit of the whole discipline…</a:t>
            </a:r>
          </a:p>
          <a:p>
            <a:r>
              <a:rPr lang="en-US" dirty="0" smtClean="0"/>
              <a:t>International </a:t>
            </a:r>
            <a:r>
              <a:rPr lang="en-US" dirty="0"/>
              <a:t>relations – relative rise of importance for IPE</a:t>
            </a:r>
          </a:p>
          <a:p>
            <a:r>
              <a:rPr lang="en-US" dirty="0"/>
              <a:t>Strategic Studies = </a:t>
            </a:r>
            <a:r>
              <a:rPr lang="en-US" dirty="0" smtClean="0"/>
              <a:t>useless</a:t>
            </a:r>
            <a:r>
              <a:rPr lang="en-US" dirty="0"/>
              <a:t>?</a:t>
            </a:r>
          </a:p>
          <a:p>
            <a:r>
              <a:rPr lang="en-US" dirty="0" smtClean="0"/>
              <a:t>Security Studies</a:t>
            </a:r>
          </a:p>
          <a:p>
            <a:pPr lvl="1"/>
            <a:r>
              <a:rPr lang="en-US" dirty="0" smtClean="0"/>
              <a:t>Leave as it is (i.e. = strategic studies)</a:t>
            </a:r>
          </a:p>
          <a:p>
            <a:pPr lvl="1"/>
            <a:r>
              <a:rPr lang="en-US" dirty="0" smtClean="0"/>
              <a:t>Small reform</a:t>
            </a:r>
          </a:p>
          <a:p>
            <a:pPr lvl="1"/>
            <a:r>
              <a:rPr lang="en-US" dirty="0" smtClean="0"/>
              <a:t>Large reform</a:t>
            </a:r>
          </a:p>
          <a:p>
            <a:r>
              <a:rPr lang="en-US" dirty="0" smtClean="0"/>
              <a:t>Richard </a:t>
            </a:r>
            <a:r>
              <a:rPr lang="en-US" dirty="0"/>
              <a:t>Betts’ circles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375630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Broadening and deepening of security studies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23036559"/>
              </p:ext>
            </p:extLst>
          </p:nvPr>
        </p:nvGraphicFramePr>
        <p:xfrm>
          <a:off x="611560" y="1628800"/>
          <a:ext cx="8003232" cy="4382567"/>
        </p:xfrm>
        <a:graphic>
          <a:graphicData uri="http://schemas.openxmlformats.org/drawingml/2006/table">
            <a:tbl>
              <a:tblPr/>
              <a:tblGrid>
                <a:gridCol w="2667744"/>
                <a:gridCol w="2667744"/>
                <a:gridCol w="2667744"/>
              </a:tblGrid>
              <a:tr h="773444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Reference object</a:t>
                      </a:r>
                      <a:r>
                        <a:rPr lang="en-US" baseline="0" dirty="0" smtClean="0">
                          <a:effectLst/>
                        </a:rPr>
                        <a:t> / type of threat</a:t>
                      </a:r>
                      <a:endParaRPr lang="cs-CZ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Military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effectLst/>
                        </a:rPr>
                        <a:t>Military</a:t>
                      </a:r>
                      <a:r>
                        <a:rPr lang="en-US" dirty="0" smtClean="0">
                          <a:effectLst/>
                        </a:rPr>
                        <a:t>/</a:t>
                      </a:r>
                      <a:r>
                        <a:rPr lang="cs-CZ" dirty="0" smtClean="0">
                          <a:effectLst/>
                        </a:rPr>
                        <a:t>Non-</a:t>
                      </a:r>
                      <a:r>
                        <a:rPr lang="cs-CZ" dirty="0" err="1" smtClean="0">
                          <a:effectLst/>
                        </a:rPr>
                        <a:t>military</a:t>
                      </a:r>
                      <a:endParaRPr lang="cs-CZ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AD"/>
                    </a:solidFill>
                  </a:tcPr>
                </a:tc>
              </a:tr>
              <a:tr h="1649885"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States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National </a:t>
                      </a:r>
                      <a:r>
                        <a:rPr lang="en-US" dirty="0" smtClean="0">
                          <a:effectLst/>
                        </a:rPr>
                        <a:t>security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Comprehensive</a:t>
                      </a:r>
                      <a:r>
                        <a:rPr lang="en-US" baseline="0" dirty="0" smtClean="0">
                          <a:effectLst/>
                        </a:rPr>
                        <a:t> security (</a:t>
                      </a:r>
                      <a:r>
                        <a:rPr lang="en-US" dirty="0" smtClean="0">
                          <a:effectLst/>
                        </a:rPr>
                        <a:t>Environmental, economic, health,</a:t>
                      </a:r>
                      <a:r>
                        <a:rPr lang="en-US" baseline="0" dirty="0" smtClean="0">
                          <a:effectLst/>
                        </a:rPr>
                        <a:t> food threats</a:t>
                      </a:r>
                      <a:r>
                        <a:rPr lang="en-US" dirty="0" smtClean="0">
                          <a:effectLst/>
                        </a:rPr>
                        <a:t>)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959238"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Societies, Groups, and Individuals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Intrastate </a:t>
                      </a:r>
                      <a:r>
                        <a:rPr lang="en-US" dirty="0" smtClean="0">
                          <a:effectLst/>
                        </a:rPr>
                        <a:t>security (civil wars, </a:t>
                      </a:r>
                      <a:r>
                        <a:rPr lang="en-US" dirty="0">
                          <a:effectLst/>
                        </a:rPr>
                        <a:t>ethnic </a:t>
                      </a:r>
                      <a:r>
                        <a:rPr lang="en-US" dirty="0" smtClean="0">
                          <a:effectLst/>
                        </a:rPr>
                        <a:t>conflicts)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Human </a:t>
                      </a:r>
                      <a:r>
                        <a:rPr lang="en-US" dirty="0" smtClean="0">
                          <a:effectLst/>
                        </a:rPr>
                        <a:t>security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2033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6789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Realism</a:t>
            </a:r>
            <a:r>
              <a:rPr lang="cs-CZ" dirty="0" smtClean="0"/>
              <a:t>: </a:t>
            </a:r>
            <a:r>
              <a:rPr lang="en-US" dirty="0" smtClean="0"/>
              <a:t>“Bad people</a:t>
            </a:r>
            <a:r>
              <a:rPr lang="cs-CZ" dirty="0" smtClean="0"/>
              <a:t> in </a:t>
            </a:r>
            <a:r>
              <a:rPr lang="cs-CZ" dirty="0" err="1"/>
              <a:t>a</a:t>
            </a:r>
            <a:r>
              <a:rPr lang="cs-CZ" dirty="0" err="1" smtClean="0"/>
              <a:t>narchical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en-US" dirty="0" smtClean="0"/>
              <a:t>”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Human nature = bad, international system = anarchy</a:t>
            </a:r>
          </a:p>
          <a:p>
            <a:r>
              <a:rPr lang="en-US" dirty="0" smtClean="0"/>
              <a:t>State = the (internal and external) protector of the values (i.e. provider of security)</a:t>
            </a:r>
          </a:p>
          <a:p>
            <a:r>
              <a:rPr lang="en-US" dirty="0" smtClean="0"/>
              <a:t>Struggle for security </a:t>
            </a:r>
            <a:r>
              <a:rPr lang="en-US" dirty="0">
                <a:sym typeface="Wingdings" pitchFamily="2" charset="2"/>
              </a:rPr>
              <a:t>+</a:t>
            </a:r>
            <a:r>
              <a:rPr lang="en-US" dirty="0" smtClean="0">
                <a:sym typeface="Wingdings" pitchFamily="2" charset="2"/>
              </a:rPr>
              <a:t> international anarchy  power of the state  security dilemma</a:t>
            </a:r>
          </a:p>
          <a:p>
            <a:r>
              <a:rPr lang="en-US" dirty="0" smtClean="0">
                <a:sym typeface="Wingdings" pitchFamily="2" charset="2"/>
              </a:rPr>
              <a:t>Security = state security = state power</a:t>
            </a:r>
            <a:endParaRPr lang="en-US" dirty="0" smtClean="0"/>
          </a:p>
          <a:p>
            <a:r>
              <a:rPr lang="en-US" dirty="0"/>
              <a:t>Thucydides, Machiavelli, Richelieu, Carr, Morgenthau, Kissinger, Waltz…</a:t>
            </a:r>
            <a:endParaRPr lang="cs-CZ" dirty="0"/>
          </a:p>
          <a:p>
            <a:r>
              <a:rPr lang="en-US" dirty="0" smtClean="0"/>
              <a:t>How to solve the security dilemma</a:t>
            </a:r>
          </a:p>
          <a:p>
            <a:pPr lvl="1"/>
            <a:r>
              <a:rPr lang="en-US" dirty="0" smtClean="0"/>
              <a:t>Balance of power (deterrence)</a:t>
            </a:r>
          </a:p>
          <a:p>
            <a:pPr lvl="1"/>
            <a:r>
              <a:rPr lang="en-US" dirty="0" smtClean="0"/>
              <a:t>Hegemony</a:t>
            </a:r>
          </a:p>
        </p:txBody>
      </p:sp>
    </p:spTree>
    <p:extLst>
      <p:ext uri="{BB962C8B-B14F-4D97-AF65-F5344CB8AC3E}">
        <p14:creationId xmlns="" xmlns:p14="http://schemas.microsoft.com/office/powerpoint/2010/main" val="398510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676</Words>
  <Application>Microsoft Office PowerPoint</Application>
  <PresentationFormat>Prezentácia na obrazovke (4:3)</PresentationFormat>
  <Paragraphs>119</Paragraphs>
  <Slides>24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5" baseType="lpstr">
      <vt:lpstr>Motív Office</vt:lpstr>
      <vt:lpstr>Security situation in the Central Europe after 1989</vt:lpstr>
      <vt:lpstr>What is Security?</vt:lpstr>
      <vt:lpstr>Security is…</vt:lpstr>
      <vt:lpstr>Security dimensions (Baldwin)</vt:lpstr>
      <vt:lpstr>What security studies?</vt:lpstr>
      <vt:lpstr>Security studies: driving forces</vt:lpstr>
      <vt:lpstr>Post Cold War</vt:lpstr>
      <vt:lpstr>Broadening and deepening of security studies</vt:lpstr>
      <vt:lpstr>Realism: “Bad people in anarchical world”</vt:lpstr>
      <vt:lpstr>Liberalism: Ability to conquer the war</vt:lpstr>
      <vt:lpstr>(neo)Marxist approaches</vt:lpstr>
      <vt:lpstr>Constructivism: What is a threat and how it becomes one?</vt:lpstr>
      <vt:lpstr>Snímka 13</vt:lpstr>
      <vt:lpstr>Central Europe: Now what?</vt:lpstr>
      <vt:lpstr>NATO: Now what?</vt:lpstr>
      <vt:lpstr>NATO enlargement</vt:lpstr>
      <vt:lpstr>Snímka 17</vt:lpstr>
      <vt:lpstr>EU energy sources, 2009</vt:lpstr>
      <vt:lpstr>Snímka 19</vt:lpstr>
      <vt:lpstr>Snímka 20</vt:lpstr>
      <vt:lpstr>Snímka 21</vt:lpstr>
      <vt:lpstr>Snímka 22</vt:lpstr>
      <vt:lpstr>Snímka 23</vt:lpstr>
      <vt:lpstr>Snímka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situation in the Central Europe after 1989</dc:title>
  <dc:creator>Ricky</dc:creator>
  <cp:lastModifiedBy>Ricky</cp:lastModifiedBy>
  <cp:revision>21</cp:revision>
  <dcterms:created xsi:type="dcterms:W3CDTF">2015-04-19T13:56:37Z</dcterms:created>
  <dcterms:modified xsi:type="dcterms:W3CDTF">2015-04-20T09:43:17Z</dcterms:modified>
</cp:coreProperties>
</file>