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72" r:id="rId4"/>
    <p:sldId id="274" r:id="rId5"/>
    <p:sldId id="259" r:id="rId6"/>
    <p:sldId id="275" r:id="rId7"/>
    <p:sldId id="271" r:id="rId8"/>
    <p:sldId id="273" r:id="rId9"/>
    <p:sldId id="261" r:id="rId10"/>
    <p:sldId id="262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7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6" r:id="rId30"/>
    <p:sldId id="286" r:id="rId31"/>
    <p:sldId id="287" r:id="rId3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8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List_aplikac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List_aplikace_Microsoft_Excel6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7612702703692701E-2"/>
          <c:w val="1"/>
          <c:h val="0.9154019036501269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Sheet1!$A$2:$A$4</c:f>
              <c:numCache>
                <c:formatCode>General</c:formatCode>
                <c:ptCount val="3"/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806984"/>
        <c:axId val="189608848"/>
      </c:scatterChart>
      <c:valAx>
        <c:axId val="163806984"/>
        <c:scaling>
          <c:orientation val="minMax"/>
          <c:max val="3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28575" cmpd="sng"/>
        </c:spPr>
        <c:crossAx val="189608848"/>
        <c:crosses val="autoZero"/>
        <c:crossBetween val="midCat"/>
        <c:majorUnit val="0.5"/>
        <c:minorUnit val="0.1"/>
      </c:valAx>
      <c:valAx>
        <c:axId val="189608848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Intersubjective</a:t>
                </a:r>
              </a:p>
            </c:rich>
          </c:tx>
          <c:layout>
            <c:manualLayout>
              <c:xMode val="edge"/>
              <c:yMode val="edge"/>
              <c:x val="0"/>
              <c:y val="2.68832952893799E-2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 w="28575" cmpd="sng">
            <a:solidFill>
              <a:schemeClr val="bg1">
                <a:lumMod val="65000"/>
              </a:schemeClr>
            </a:solidFill>
          </a:ln>
        </c:spPr>
        <c:crossAx val="163806984"/>
        <c:crossesAt val="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non-authorized migration in ČR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15500</c:v>
                </c:pt>
                <c:pt idx="1">
                  <c:v>11700</c:v>
                </c:pt>
                <c:pt idx="2">
                  <c:v>8000</c:v>
                </c:pt>
                <c:pt idx="3">
                  <c:v>2200</c:v>
                </c:pt>
                <c:pt idx="4">
                  <c:v>4200</c:v>
                </c:pt>
                <c:pt idx="5">
                  <c:v>3000</c:v>
                </c:pt>
                <c:pt idx="6">
                  <c:v>3300</c:v>
                </c:pt>
                <c:pt idx="7">
                  <c:v>3600</c:v>
                </c:pt>
                <c:pt idx="8">
                  <c:v>4100</c:v>
                </c:pt>
                <c:pt idx="9">
                  <c:v>4500</c:v>
                </c:pt>
                <c:pt idx="10">
                  <c:v>8500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610024"/>
        <c:axId val="191372728"/>
      </c:barChart>
      <c:catAx>
        <c:axId val="189610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1372728"/>
        <c:crosses val="autoZero"/>
        <c:auto val="1"/>
        <c:lblAlgn val="ctr"/>
        <c:lblOffset val="100"/>
        <c:noMultiLvlLbl val="0"/>
      </c:catAx>
      <c:valAx>
        <c:axId val="191372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9610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GB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actuality of a threat - refugees </a:t>
            </a:r>
            <a:endParaRPr lang="en-GB" noProof="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 w="15875" cap="flat" cmpd="sng" algn="ctr">
          <a:noFill/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95638903560418E-2"/>
          <c:y val="0.20238873331243201"/>
          <c:w val="0.93345097076601402"/>
          <c:h val="0.560081974327227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serious threat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18</c:v>
                </c:pt>
                <c:pt idx="1">
                  <c:v>16</c:v>
                </c:pt>
                <c:pt idx="2">
                  <c:v>19</c:v>
                </c:pt>
                <c:pt idx="3">
                  <c:v>18</c:v>
                </c:pt>
                <c:pt idx="4">
                  <c:v>24</c:v>
                </c:pt>
                <c:pt idx="5">
                  <c:v>29</c:v>
                </c:pt>
                <c:pt idx="6">
                  <c:v>30</c:v>
                </c:pt>
                <c:pt idx="7">
                  <c:v>33</c:v>
                </c:pt>
                <c:pt idx="8">
                  <c:v>32</c:v>
                </c:pt>
                <c:pt idx="9">
                  <c:v>65</c:v>
                </c:pt>
                <c:pt idx="10">
                  <c:v>63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small threat</c:v>
                </c:pt>
              </c:strCache>
            </c:strRef>
          </c:tx>
          <c:spPr>
            <a:ln w="63500" cap="flat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53</c:v>
                </c:pt>
                <c:pt idx="1">
                  <c:v>55</c:v>
                </c:pt>
                <c:pt idx="2">
                  <c:v>51</c:v>
                </c:pt>
                <c:pt idx="3">
                  <c:v>49</c:v>
                </c:pt>
                <c:pt idx="4">
                  <c:v>48</c:v>
                </c:pt>
                <c:pt idx="5">
                  <c:v>50</c:v>
                </c:pt>
                <c:pt idx="6">
                  <c:v>52</c:v>
                </c:pt>
                <c:pt idx="7">
                  <c:v>48</c:v>
                </c:pt>
                <c:pt idx="8">
                  <c:v>47</c:v>
                </c:pt>
                <c:pt idx="9">
                  <c:v>28</c:v>
                </c:pt>
                <c:pt idx="10">
                  <c:v>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a threat</c:v>
                </c:pt>
              </c:strCache>
            </c:strRef>
          </c:tx>
          <c:spPr>
            <a:ln w="63500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22</c:v>
                </c:pt>
                <c:pt idx="1">
                  <c:v>22</c:v>
                </c:pt>
                <c:pt idx="2">
                  <c:v>24</c:v>
                </c:pt>
                <c:pt idx="3">
                  <c:v>26</c:v>
                </c:pt>
                <c:pt idx="4">
                  <c:v>22</c:v>
                </c:pt>
                <c:pt idx="5">
                  <c:v>15</c:v>
                </c:pt>
                <c:pt idx="6">
                  <c:v>13</c:v>
                </c:pt>
                <c:pt idx="7">
                  <c:v>14</c:v>
                </c:pt>
                <c:pt idx="8">
                  <c:v>14</c:v>
                </c:pt>
                <c:pt idx="9">
                  <c:v>4</c:v>
                </c:pt>
                <c:pt idx="10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373512"/>
        <c:axId val="191373904"/>
      </c:lineChart>
      <c:catAx>
        <c:axId val="191373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1373904"/>
        <c:crosses val="autoZero"/>
        <c:auto val="1"/>
        <c:lblAlgn val="ctr"/>
        <c:lblOffset val="100"/>
        <c:noMultiLvlLbl val="0"/>
      </c:catAx>
      <c:valAx>
        <c:axId val="19137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1373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13401042260998"/>
          <c:y val="0.87060301911733795"/>
          <c:w val="0.45923922553159102"/>
          <c:h val="7.978005845558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Actual threats for the Czech Republic</a:t>
            </a:r>
          </a:p>
        </c:rich>
      </c:tx>
      <c:layout>
        <c:manualLayout>
          <c:xMode val="edge"/>
          <c:yMode val="edge"/>
          <c:x val="2.2048767351224002E-2"/>
          <c:y val="3.88795941827555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8.9725697562644396E-2"/>
          <c:y val="0.24696304486429299"/>
          <c:w val="0.85332721256140698"/>
          <c:h val="0.3251126617744550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serious threat </c:v>
                </c:pt>
              </c:strCache>
            </c:strRef>
          </c:tx>
          <c:spPr>
            <a:solidFill>
              <a:schemeClr val="dk1"/>
            </a:solidFill>
            <a:ln w="15875" cap="flat" cmpd="sng" algn="ctr">
              <a:solidFill>
                <a:schemeClr val="dk1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5875" cap="flat" cmpd="sng" algn="ctr">
                <a:solidFill>
                  <a:schemeClr val="dk1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5875" cap="flat" cmpd="sng" algn="ctr">
                <a:solidFill>
                  <a:schemeClr val="dk1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terrorism</c:v>
                </c:pt>
                <c:pt idx="1">
                  <c:v>refugees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63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small threat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terrorism</c:v>
                </c:pt>
                <c:pt idx="1">
                  <c:v>refugees 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23</c:v>
                </c:pt>
                <c:pt idx="1">
                  <c:v>32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threat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5"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5"/>
              </a:solidFill>
              <a:prstDash val="solid"/>
            </a:ln>
            <a:effectLst>
              <a:outerShdw blurRad="50800" dist="12700" dir="5400000" algn="ctr" rotWithShape="0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terrorism</c:v>
                </c:pt>
                <c:pt idx="1">
                  <c:v>refugees 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terrorism</c:v>
                </c:pt>
                <c:pt idx="1">
                  <c:v>refugees 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374688"/>
        <c:axId val="191375080"/>
      </c:barChart>
      <c:catAx>
        <c:axId val="1913746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1375080"/>
        <c:crosses val="autoZero"/>
        <c:auto val="1"/>
        <c:lblAlgn val="ctr"/>
        <c:lblOffset val="100"/>
        <c:noMultiLvlLbl val="0"/>
      </c:catAx>
      <c:valAx>
        <c:axId val="191375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137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264425839055303E-2"/>
          <c:y val="0.73399848273301704"/>
          <c:w val="0.49688771876981302"/>
          <c:h val="0.1071323654030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lt1"/>
    </a:solidFill>
    <a:ln w="15875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47241241583932E-2"/>
          <c:y val="0.16943845778011299"/>
          <c:w val="0.91389069572825099"/>
          <c:h val="0.66405229839649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ČT24.cz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border wall</c:v>
                </c:pt>
                <c:pt idx="1">
                  <c:v>controls (frontiers, public transport)</c:v>
                </c:pt>
                <c:pt idx="2">
                  <c:v>deployment of the military</c:v>
                </c:pt>
                <c:pt idx="3">
                  <c:v>detention</c:v>
                </c:pt>
                <c:pt idx="4">
                  <c:v>use of force</c:v>
                </c:pt>
                <c:pt idx="5">
                  <c:v>war on smugglers</c:v>
                </c:pt>
                <c:pt idx="6">
                  <c:v>relocation quotas</c:v>
                </c:pt>
                <c:pt idx="7">
                  <c:v>changes in asylum low</c:v>
                </c:pt>
                <c:pt idx="8">
                  <c:v>emergent aid to migratns</c:v>
                </c:pt>
                <c:pt idx="9">
                  <c:v>aid to the Middle East</c:v>
                </c:pt>
                <c:pt idx="10">
                  <c:v>Integration programmes 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24</c:v>
                </c:pt>
                <c:pt idx="1">
                  <c:v>37</c:v>
                </c:pt>
                <c:pt idx="2">
                  <c:v>18</c:v>
                </c:pt>
                <c:pt idx="3">
                  <c:v>30</c:v>
                </c:pt>
                <c:pt idx="4">
                  <c:v>7</c:v>
                </c:pt>
                <c:pt idx="5">
                  <c:v>12</c:v>
                </c:pt>
                <c:pt idx="6">
                  <c:v>34</c:v>
                </c:pt>
                <c:pt idx="7">
                  <c:v>26</c:v>
                </c:pt>
                <c:pt idx="8">
                  <c:v>23</c:v>
                </c:pt>
                <c:pt idx="9">
                  <c:v>7</c:v>
                </c:pt>
                <c:pt idx="10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iDnes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border wall</c:v>
                </c:pt>
                <c:pt idx="1">
                  <c:v>controls (frontiers, public transport)</c:v>
                </c:pt>
                <c:pt idx="2">
                  <c:v>deployment of the military</c:v>
                </c:pt>
                <c:pt idx="3">
                  <c:v>detention</c:v>
                </c:pt>
                <c:pt idx="4">
                  <c:v>use of force</c:v>
                </c:pt>
                <c:pt idx="5">
                  <c:v>war on smugglers</c:v>
                </c:pt>
                <c:pt idx="6">
                  <c:v>relocation quotas</c:v>
                </c:pt>
                <c:pt idx="7">
                  <c:v>changes in asylum low</c:v>
                </c:pt>
                <c:pt idx="8">
                  <c:v>emergent aid to migratns</c:v>
                </c:pt>
                <c:pt idx="9">
                  <c:v>aid to the Middle East</c:v>
                </c:pt>
                <c:pt idx="10">
                  <c:v>Integration programmes 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19</c:v>
                </c:pt>
                <c:pt idx="1">
                  <c:v>32</c:v>
                </c:pt>
                <c:pt idx="2">
                  <c:v>21</c:v>
                </c:pt>
                <c:pt idx="3">
                  <c:v>23</c:v>
                </c:pt>
                <c:pt idx="4">
                  <c:v>13</c:v>
                </c:pt>
                <c:pt idx="5">
                  <c:v>12</c:v>
                </c:pt>
                <c:pt idx="6">
                  <c:v>24</c:v>
                </c:pt>
                <c:pt idx="7">
                  <c:v>16</c:v>
                </c:pt>
                <c:pt idx="8">
                  <c:v>21</c:v>
                </c:pt>
                <c:pt idx="9">
                  <c:v>9</c:v>
                </c:pt>
                <c:pt idx="10">
                  <c:v>10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Novinky</c:v>
                </c:pt>
              </c:strCache>
            </c:strRef>
          </c:tx>
          <c:spPr>
            <a:solidFill>
              <a:srgbClr val="FFFF66"/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border wall</c:v>
                </c:pt>
                <c:pt idx="1">
                  <c:v>controls (frontiers, public transport)</c:v>
                </c:pt>
                <c:pt idx="2">
                  <c:v>deployment of the military</c:v>
                </c:pt>
                <c:pt idx="3">
                  <c:v>detention</c:v>
                </c:pt>
                <c:pt idx="4">
                  <c:v>use of force</c:v>
                </c:pt>
                <c:pt idx="5">
                  <c:v>war on smugglers</c:v>
                </c:pt>
                <c:pt idx="6">
                  <c:v>relocation quotas</c:v>
                </c:pt>
                <c:pt idx="7">
                  <c:v>changes in asylum low</c:v>
                </c:pt>
                <c:pt idx="8">
                  <c:v>emergent aid to migratns</c:v>
                </c:pt>
                <c:pt idx="9">
                  <c:v>aid to the Middle East</c:v>
                </c:pt>
                <c:pt idx="10">
                  <c:v>Integration programmes 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17</c:v>
                </c:pt>
                <c:pt idx="1">
                  <c:v>34</c:v>
                </c:pt>
                <c:pt idx="2">
                  <c:v>15</c:v>
                </c:pt>
                <c:pt idx="3">
                  <c:v>22</c:v>
                </c:pt>
                <c:pt idx="4">
                  <c:v>6</c:v>
                </c:pt>
                <c:pt idx="5">
                  <c:v>10</c:v>
                </c:pt>
                <c:pt idx="6">
                  <c:v>24</c:v>
                </c:pt>
                <c:pt idx="7">
                  <c:v>15</c:v>
                </c:pt>
                <c:pt idx="8">
                  <c:v>14</c:v>
                </c:pt>
                <c:pt idx="9">
                  <c:v>8</c:v>
                </c:pt>
                <c:pt idx="10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376256"/>
        <c:axId val="191033232"/>
      </c:barChart>
      <c:catAx>
        <c:axId val="191376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30000"/>
            </a:pPr>
            <a:endParaRPr lang="cs-CZ"/>
          </a:p>
        </c:txPr>
        <c:crossAx val="191033232"/>
        <c:crosses val="autoZero"/>
        <c:auto val="1"/>
        <c:lblAlgn val="ctr"/>
        <c:lblOffset val="100"/>
        <c:noMultiLvlLbl val="0"/>
      </c:catAx>
      <c:valAx>
        <c:axId val="19103323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30000"/>
            </a:pPr>
            <a:endParaRPr lang="cs-CZ"/>
          </a:p>
        </c:txPr>
        <c:crossAx val="191376256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.19795922248849299"/>
          <c:y val="5.3624195592252302E-2"/>
          <c:w val="0.56364344753792095"/>
          <c:h val="9.1928951757995994E-2"/>
        </c:manualLayout>
      </c:layout>
      <c:overlay val="0"/>
      <c:txPr>
        <a:bodyPr/>
        <a:lstStyle/>
        <a:p>
          <a:pPr>
            <a:defRPr sz="1800" baseline="20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Helvetica"/>
          <a:cs typeface="Helvetica"/>
        </a:defRPr>
      </a:pPr>
      <a:endParaRPr lang="cs-CZ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5345678528258102"/>
          <c:y val="3.62585544613645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38122787929488"/>
          <c:y val="0.17137789518760099"/>
          <c:w val="0.17354478999457701"/>
          <c:h val="0.410220528157527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iDnes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Politician</c:v>
                </c:pt>
                <c:pt idx="1">
                  <c:v>Law-enforcement agencies representative</c:v>
                </c:pt>
                <c:pt idx="2">
                  <c:v>Public institution representative</c:v>
                </c:pt>
                <c:pt idx="3">
                  <c:v>NGO representative</c:v>
                </c:pt>
                <c:pt idx="4">
                  <c:v>Migrants</c:v>
                </c:pt>
                <c:pt idx="5">
                  <c:v>Others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58</c:v>
                </c:pt>
                <c:pt idx="1">
                  <c:v>8</c:v>
                </c:pt>
                <c:pt idx="2">
                  <c:v>4</c:v>
                </c:pt>
                <c:pt idx="3">
                  <c:v>8</c:v>
                </c:pt>
                <c:pt idx="4">
                  <c:v>7</c:v>
                </c:pt>
                <c:pt idx="5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2409586961317396"/>
          <c:w val="1"/>
          <c:h val="0.25277427377144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ČT24.cz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Politician</c:v>
                </c:pt>
                <c:pt idx="1">
                  <c:v>Law-enforcement agencies representative</c:v>
                </c:pt>
                <c:pt idx="2">
                  <c:v>Public institution representative</c:v>
                </c:pt>
                <c:pt idx="3">
                  <c:v>NGO representative</c:v>
                </c:pt>
                <c:pt idx="4">
                  <c:v>Migrants</c:v>
                </c:pt>
                <c:pt idx="5">
                  <c:v>Others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62</c:v>
                </c:pt>
                <c:pt idx="1">
                  <c:v>7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9018104006714898"/>
          <c:y val="9.36255674276813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0775038357508399"/>
          <c:y val="0.22424226813495801"/>
          <c:w val="0.63537551026502603"/>
          <c:h val="0.660861202189104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Novinky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Politician</c:v>
                </c:pt>
                <c:pt idx="1">
                  <c:v>Law-enforcement agencies representative</c:v>
                </c:pt>
                <c:pt idx="2">
                  <c:v>Public institution representative</c:v>
                </c:pt>
                <c:pt idx="3">
                  <c:v>NGO representative</c:v>
                </c:pt>
                <c:pt idx="4">
                  <c:v>Migrants</c:v>
                </c:pt>
                <c:pt idx="5">
                  <c:v>Others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64</c:v>
                </c:pt>
                <c:pt idx="1">
                  <c:v>10</c:v>
                </c:pt>
                <c:pt idx="2">
                  <c:v>4</c:v>
                </c:pt>
                <c:pt idx="3">
                  <c:v>6</c:v>
                </c:pt>
                <c:pt idx="4">
                  <c:v>6</c:v>
                </c:pt>
                <c:pt idx="5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04A304-3C52-904A-AE83-4E7E9D35ADC1}" type="doc">
      <dgm:prSet loTypeId="urn:microsoft.com/office/officeart/2005/8/layout/orgChart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B0D0EA7A-1084-D641-A115-A6381D8B9EEB}">
      <dgm:prSet phldrT="[Text]"/>
      <dgm:spPr>
        <a:solidFill>
          <a:srgbClr val="C00202"/>
        </a:solidFill>
      </dgm:spPr>
      <dgm:t>
        <a:bodyPr/>
        <a:lstStyle/>
        <a:p>
          <a:r>
            <a:rPr lang="en-GB" b="1" spc="300" dirty="0" smtClean="0"/>
            <a:t>Effect on media</a:t>
          </a:r>
          <a:endParaRPr lang="en-GB" b="1" spc="300" dirty="0"/>
        </a:p>
      </dgm:t>
    </dgm:pt>
    <dgm:pt modelId="{ECB71E88-FF44-F94C-A207-E7073E36C9E2}" type="parTrans" cxnId="{69FCB410-B590-F64D-B52B-18CFD509A5A6}">
      <dgm:prSet/>
      <dgm:spPr/>
      <dgm:t>
        <a:bodyPr/>
        <a:lstStyle/>
        <a:p>
          <a:endParaRPr lang="en-GB"/>
        </a:p>
      </dgm:t>
    </dgm:pt>
    <dgm:pt modelId="{AF3687D9-4731-2649-BE81-638ACF5297F6}" type="sibTrans" cxnId="{69FCB410-B590-F64D-B52B-18CFD509A5A6}">
      <dgm:prSet/>
      <dgm:spPr/>
      <dgm:t>
        <a:bodyPr/>
        <a:lstStyle/>
        <a:p>
          <a:endParaRPr lang="en-GB"/>
        </a:p>
      </dgm:t>
    </dgm:pt>
    <dgm:pt modelId="{42870D6F-9FD6-DF45-902C-15B63742A592}">
      <dgm:prSet phldrT="[Text]"/>
      <dgm:spPr>
        <a:solidFill>
          <a:srgbClr val="C00202"/>
        </a:solidFill>
      </dgm:spPr>
      <dgm:t>
        <a:bodyPr/>
        <a:lstStyle/>
        <a:p>
          <a:r>
            <a:rPr lang="en-GB" b="1" spc="300" dirty="0" smtClean="0"/>
            <a:t>Effect of media</a:t>
          </a:r>
          <a:endParaRPr lang="en-GB" b="1" spc="300" dirty="0"/>
        </a:p>
      </dgm:t>
    </dgm:pt>
    <dgm:pt modelId="{C2B03A37-855F-C94E-8DB5-AD97BCDC6868}" type="parTrans" cxnId="{4EC2C431-F4F9-4344-A39D-41D9EEF69E39}">
      <dgm:prSet/>
      <dgm:spPr/>
      <dgm:t>
        <a:bodyPr/>
        <a:lstStyle/>
        <a:p>
          <a:endParaRPr lang="en-GB"/>
        </a:p>
      </dgm:t>
    </dgm:pt>
    <dgm:pt modelId="{D0055A29-4C13-674E-A30C-5EEB80E2819A}" type="sibTrans" cxnId="{4EC2C431-F4F9-4344-A39D-41D9EEF69E39}">
      <dgm:prSet/>
      <dgm:spPr/>
      <dgm:t>
        <a:bodyPr/>
        <a:lstStyle/>
        <a:p>
          <a:endParaRPr lang="en-GB"/>
        </a:p>
      </dgm:t>
    </dgm:pt>
    <dgm:pt modelId="{E3B65D93-E4E3-6C47-B067-0FB3C6DB2B85}">
      <dgm:prSet phldrT="[Text]"/>
      <dgm:spPr>
        <a:solidFill>
          <a:schemeClr val="accent2">
            <a:lumMod val="75000"/>
            <a:lumOff val="25000"/>
          </a:schemeClr>
        </a:solidFill>
      </dgm:spPr>
      <dgm:t>
        <a:bodyPr/>
        <a:lstStyle/>
        <a:p>
          <a:r>
            <a:rPr lang="en-GB" b="1" spc="300" dirty="0" smtClean="0"/>
            <a:t>Securitization</a:t>
          </a:r>
          <a:endParaRPr lang="en-GB" b="1" spc="300" dirty="0"/>
        </a:p>
      </dgm:t>
    </dgm:pt>
    <dgm:pt modelId="{6CAACA3E-0AEB-4C43-96FD-873C57220C04}" type="sibTrans" cxnId="{77F815C9-D9C7-1D48-A542-378BC6D72864}">
      <dgm:prSet/>
      <dgm:spPr/>
      <dgm:t>
        <a:bodyPr/>
        <a:lstStyle/>
        <a:p>
          <a:endParaRPr lang="en-GB"/>
        </a:p>
      </dgm:t>
    </dgm:pt>
    <dgm:pt modelId="{883DBEDA-E1AA-BB46-81A0-5C215B780250}" type="parTrans" cxnId="{77F815C9-D9C7-1D48-A542-378BC6D72864}">
      <dgm:prSet/>
      <dgm:spPr/>
      <dgm:t>
        <a:bodyPr/>
        <a:lstStyle/>
        <a:p>
          <a:endParaRPr lang="en-GB"/>
        </a:p>
      </dgm:t>
    </dgm:pt>
    <dgm:pt modelId="{51E6D59B-67C3-5748-AD78-BAD7C11DA687}" type="pres">
      <dgm:prSet presAssocID="{4E04A304-3C52-904A-AE83-4E7E9D35ADC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34BF34E6-8AFF-6B46-A7D1-AF2D33DC157C}" type="pres">
      <dgm:prSet presAssocID="{E3B65D93-E4E3-6C47-B067-0FB3C6DB2B85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14FAB0C3-8FCA-264C-BE8D-155FB892D136}" type="pres">
      <dgm:prSet presAssocID="{E3B65D93-E4E3-6C47-B067-0FB3C6DB2B85}" presName="rootComposite1" presStyleCnt="0"/>
      <dgm:spPr/>
      <dgm:t>
        <a:bodyPr/>
        <a:lstStyle/>
        <a:p>
          <a:endParaRPr lang="en-GB"/>
        </a:p>
      </dgm:t>
    </dgm:pt>
    <dgm:pt modelId="{A1277A04-B515-F544-B185-2A50DA9D926D}" type="pres">
      <dgm:prSet presAssocID="{E3B65D93-E4E3-6C47-B067-0FB3C6DB2B85}" presName="rootText1" presStyleLbl="node0" presStyleIdx="0" presStyleCnt="1" custScaleX="161748" custScaleY="6685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31FA389-9ECD-6E42-A4D7-2AE9CC308E19}" type="pres">
      <dgm:prSet presAssocID="{E3B65D93-E4E3-6C47-B067-0FB3C6DB2B85}" presName="rootConnector1" presStyleLbl="node1" presStyleIdx="0" presStyleCnt="0"/>
      <dgm:spPr/>
      <dgm:t>
        <a:bodyPr/>
        <a:lstStyle/>
        <a:p>
          <a:endParaRPr lang="en-GB"/>
        </a:p>
      </dgm:t>
    </dgm:pt>
    <dgm:pt modelId="{90F4EEDB-6D02-FA40-BDB2-5B0ADFE09278}" type="pres">
      <dgm:prSet presAssocID="{E3B65D93-E4E3-6C47-B067-0FB3C6DB2B85}" presName="hierChild2" presStyleCnt="0"/>
      <dgm:spPr/>
      <dgm:t>
        <a:bodyPr/>
        <a:lstStyle/>
        <a:p>
          <a:endParaRPr lang="en-GB"/>
        </a:p>
      </dgm:t>
    </dgm:pt>
    <dgm:pt modelId="{ED300F7A-BB33-DE4C-9C3D-DE763D7126E3}" type="pres">
      <dgm:prSet presAssocID="{ECB71E88-FF44-F94C-A207-E7073E36C9E2}" presName="Name37" presStyleLbl="parChTrans1D2" presStyleIdx="0" presStyleCnt="2"/>
      <dgm:spPr/>
      <dgm:t>
        <a:bodyPr/>
        <a:lstStyle/>
        <a:p>
          <a:endParaRPr lang="en-GB"/>
        </a:p>
      </dgm:t>
    </dgm:pt>
    <dgm:pt modelId="{B6C65D74-AFD9-E84D-A53A-79B44652D88F}" type="pres">
      <dgm:prSet presAssocID="{B0D0EA7A-1084-D641-A115-A6381D8B9EE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7DDF6C69-C7C6-2D41-A421-549AD100117C}" type="pres">
      <dgm:prSet presAssocID="{B0D0EA7A-1084-D641-A115-A6381D8B9EEB}" presName="rootComposite" presStyleCnt="0"/>
      <dgm:spPr/>
      <dgm:t>
        <a:bodyPr/>
        <a:lstStyle/>
        <a:p>
          <a:endParaRPr lang="en-GB"/>
        </a:p>
      </dgm:t>
    </dgm:pt>
    <dgm:pt modelId="{E06C4C93-312A-0D49-821A-1261741C40F3}" type="pres">
      <dgm:prSet presAssocID="{B0D0EA7A-1084-D641-A115-A6381D8B9EE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6908DD5-71AA-5F4D-90BC-72C17F096DB5}" type="pres">
      <dgm:prSet presAssocID="{B0D0EA7A-1084-D641-A115-A6381D8B9EEB}" presName="rootConnector" presStyleLbl="node2" presStyleIdx="0" presStyleCnt="2"/>
      <dgm:spPr/>
      <dgm:t>
        <a:bodyPr/>
        <a:lstStyle/>
        <a:p>
          <a:endParaRPr lang="en-GB"/>
        </a:p>
      </dgm:t>
    </dgm:pt>
    <dgm:pt modelId="{CD9D63F9-51B6-2445-9DA6-A209F117571B}" type="pres">
      <dgm:prSet presAssocID="{B0D0EA7A-1084-D641-A115-A6381D8B9EEB}" presName="hierChild4" presStyleCnt="0"/>
      <dgm:spPr/>
      <dgm:t>
        <a:bodyPr/>
        <a:lstStyle/>
        <a:p>
          <a:endParaRPr lang="en-GB"/>
        </a:p>
      </dgm:t>
    </dgm:pt>
    <dgm:pt modelId="{4375DD6F-BC78-6844-A116-46A1F06B6C51}" type="pres">
      <dgm:prSet presAssocID="{B0D0EA7A-1084-D641-A115-A6381D8B9EEB}" presName="hierChild5" presStyleCnt="0"/>
      <dgm:spPr/>
      <dgm:t>
        <a:bodyPr/>
        <a:lstStyle/>
        <a:p>
          <a:endParaRPr lang="en-GB"/>
        </a:p>
      </dgm:t>
    </dgm:pt>
    <dgm:pt modelId="{4015C9AE-41EA-EE4B-A34C-98B8AA5C2E79}" type="pres">
      <dgm:prSet presAssocID="{C2B03A37-855F-C94E-8DB5-AD97BCDC6868}" presName="Name37" presStyleLbl="parChTrans1D2" presStyleIdx="1" presStyleCnt="2"/>
      <dgm:spPr/>
      <dgm:t>
        <a:bodyPr/>
        <a:lstStyle/>
        <a:p>
          <a:endParaRPr lang="en-GB"/>
        </a:p>
      </dgm:t>
    </dgm:pt>
    <dgm:pt modelId="{F3D1446D-4D64-2E40-A9A7-B9C2B838780D}" type="pres">
      <dgm:prSet presAssocID="{42870D6F-9FD6-DF45-902C-15B63742A59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6ED7B413-11CC-7043-9419-2D133C2DEA6D}" type="pres">
      <dgm:prSet presAssocID="{42870D6F-9FD6-DF45-902C-15B63742A592}" presName="rootComposite" presStyleCnt="0"/>
      <dgm:spPr/>
      <dgm:t>
        <a:bodyPr/>
        <a:lstStyle/>
        <a:p>
          <a:endParaRPr lang="en-GB"/>
        </a:p>
      </dgm:t>
    </dgm:pt>
    <dgm:pt modelId="{DC8EB23B-D4AA-794F-833A-D4FAE939E418}" type="pres">
      <dgm:prSet presAssocID="{42870D6F-9FD6-DF45-902C-15B63742A592}" presName="rootText" presStyleLbl="node2" presStyleIdx="1" presStyleCnt="2" custScaleX="8904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EB9AAAF-7AC0-D64C-B9A4-A1BFF266C4C7}" type="pres">
      <dgm:prSet presAssocID="{42870D6F-9FD6-DF45-902C-15B63742A592}" presName="rootConnector" presStyleLbl="node2" presStyleIdx="1" presStyleCnt="2"/>
      <dgm:spPr/>
      <dgm:t>
        <a:bodyPr/>
        <a:lstStyle/>
        <a:p>
          <a:endParaRPr lang="en-GB"/>
        </a:p>
      </dgm:t>
    </dgm:pt>
    <dgm:pt modelId="{C2640F6F-5530-C94E-8641-FF5F2DD90609}" type="pres">
      <dgm:prSet presAssocID="{42870D6F-9FD6-DF45-902C-15B63742A592}" presName="hierChild4" presStyleCnt="0"/>
      <dgm:spPr/>
      <dgm:t>
        <a:bodyPr/>
        <a:lstStyle/>
        <a:p>
          <a:endParaRPr lang="en-GB"/>
        </a:p>
      </dgm:t>
    </dgm:pt>
    <dgm:pt modelId="{866914D0-3B17-3046-8DC1-C3FA60D9FABA}" type="pres">
      <dgm:prSet presAssocID="{42870D6F-9FD6-DF45-902C-15B63742A592}" presName="hierChild5" presStyleCnt="0"/>
      <dgm:spPr/>
      <dgm:t>
        <a:bodyPr/>
        <a:lstStyle/>
        <a:p>
          <a:endParaRPr lang="en-GB"/>
        </a:p>
      </dgm:t>
    </dgm:pt>
    <dgm:pt modelId="{626F0069-A121-534A-946F-6CE3F6A8458D}" type="pres">
      <dgm:prSet presAssocID="{E3B65D93-E4E3-6C47-B067-0FB3C6DB2B85}" presName="hierChild3" presStyleCnt="0"/>
      <dgm:spPr/>
      <dgm:t>
        <a:bodyPr/>
        <a:lstStyle/>
        <a:p>
          <a:endParaRPr lang="en-GB"/>
        </a:p>
      </dgm:t>
    </dgm:pt>
  </dgm:ptLst>
  <dgm:cxnLst>
    <dgm:cxn modelId="{D935877A-61D8-4E67-805B-72CAAAC18B9F}" type="presOf" srcId="{B0D0EA7A-1084-D641-A115-A6381D8B9EEB}" destId="{E06C4C93-312A-0D49-821A-1261741C40F3}" srcOrd="0" destOrd="0" presId="urn:microsoft.com/office/officeart/2005/8/layout/orgChart1"/>
    <dgm:cxn modelId="{C951BAA6-BDFB-4A41-9B2E-E9F6288C525A}" type="presOf" srcId="{E3B65D93-E4E3-6C47-B067-0FB3C6DB2B85}" destId="{A1277A04-B515-F544-B185-2A50DA9D926D}" srcOrd="0" destOrd="0" presId="urn:microsoft.com/office/officeart/2005/8/layout/orgChart1"/>
    <dgm:cxn modelId="{3B7CF02D-E157-4D07-B818-F63E34ED3170}" type="presOf" srcId="{B0D0EA7A-1084-D641-A115-A6381D8B9EEB}" destId="{A6908DD5-71AA-5F4D-90BC-72C17F096DB5}" srcOrd="1" destOrd="0" presId="urn:microsoft.com/office/officeart/2005/8/layout/orgChart1"/>
    <dgm:cxn modelId="{A36B22BE-3668-4E85-9C45-B92EF5B7EEAB}" type="presOf" srcId="{4E04A304-3C52-904A-AE83-4E7E9D35ADC1}" destId="{51E6D59B-67C3-5748-AD78-BAD7C11DA687}" srcOrd="0" destOrd="0" presId="urn:microsoft.com/office/officeart/2005/8/layout/orgChart1"/>
    <dgm:cxn modelId="{DE12CEF4-9542-4446-B971-1CE0459FB23F}" type="presOf" srcId="{42870D6F-9FD6-DF45-902C-15B63742A592}" destId="{DC8EB23B-D4AA-794F-833A-D4FAE939E418}" srcOrd="0" destOrd="0" presId="urn:microsoft.com/office/officeart/2005/8/layout/orgChart1"/>
    <dgm:cxn modelId="{4EC2C431-F4F9-4344-A39D-41D9EEF69E39}" srcId="{E3B65D93-E4E3-6C47-B067-0FB3C6DB2B85}" destId="{42870D6F-9FD6-DF45-902C-15B63742A592}" srcOrd="1" destOrd="0" parTransId="{C2B03A37-855F-C94E-8DB5-AD97BCDC6868}" sibTransId="{D0055A29-4C13-674E-A30C-5EEB80E2819A}"/>
    <dgm:cxn modelId="{77F815C9-D9C7-1D48-A542-378BC6D72864}" srcId="{4E04A304-3C52-904A-AE83-4E7E9D35ADC1}" destId="{E3B65D93-E4E3-6C47-B067-0FB3C6DB2B85}" srcOrd="0" destOrd="0" parTransId="{883DBEDA-E1AA-BB46-81A0-5C215B780250}" sibTransId="{6CAACA3E-0AEB-4C43-96FD-873C57220C04}"/>
    <dgm:cxn modelId="{EDA32767-0166-49F8-B299-DDEAA5D25D29}" type="presOf" srcId="{ECB71E88-FF44-F94C-A207-E7073E36C9E2}" destId="{ED300F7A-BB33-DE4C-9C3D-DE763D7126E3}" srcOrd="0" destOrd="0" presId="urn:microsoft.com/office/officeart/2005/8/layout/orgChart1"/>
    <dgm:cxn modelId="{50625D22-D83D-488E-90A2-0F9228C3F300}" type="presOf" srcId="{E3B65D93-E4E3-6C47-B067-0FB3C6DB2B85}" destId="{731FA389-9ECD-6E42-A4D7-2AE9CC308E19}" srcOrd="1" destOrd="0" presId="urn:microsoft.com/office/officeart/2005/8/layout/orgChart1"/>
    <dgm:cxn modelId="{F2DBE75F-F104-4867-A25E-DFEBE72ED703}" type="presOf" srcId="{C2B03A37-855F-C94E-8DB5-AD97BCDC6868}" destId="{4015C9AE-41EA-EE4B-A34C-98B8AA5C2E79}" srcOrd="0" destOrd="0" presId="urn:microsoft.com/office/officeart/2005/8/layout/orgChart1"/>
    <dgm:cxn modelId="{EC67E21D-4FA6-4CDC-A2BB-46C72A7CA5BB}" type="presOf" srcId="{42870D6F-9FD6-DF45-902C-15B63742A592}" destId="{FEB9AAAF-7AC0-D64C-B9A4-A1BFF266C4C7}" srcOrd="1" destOrd="0" presId="urn:microsoft.com/office/officeart/2005/8/layout/orgChart1"/>
    <dgm:cxn modelId="{69FCB410-B590-F64D-B52B-18CFD509A5A6}" srcId="{E3B65D93-E4E3-6C47-B067-0FB3C6DB2B85}" destId="{B0D0EA7A-1084-D641-A115-A6381D8B9EEB}" srcOrd="0" destOrd="0" parTransId="{ECB71E88-FF44-F94C-A207-E7073E36C9E2}" sibTransId="{AF3687D9-4731-2649-BE81-638ACF5297F6}"/>
    <dgm:cxn modelId="{09E8CA55-3BC2-4B10-B213-EF54DD2BA272}" type="presParOf" srcId="{51E6D59B-67C3-5748-AD78-BAD7C11DA687}" destId="{34BF34E6-8AFF-6B46-A7D1-AF2D33DC157C}" srcOrd="0" destOrd="0" presId="urn:microsoft.com/office/officeart/2005/8/layout/orgChart1"/>
    <dgm:cxn modelId="{3CAD13E7-DA1F-49BD-87E5-8B01AFDD7B5A}" type="presParOf" srcId="{34BF34E6-8AFF-6B46-A7D1-AF2D33DC157C}" destId="{14FAB0C3-8FCA-264C-BE8D-155FB892D136}" srcOrd="0" destOrd="0" presId="urn:microsoft.com/office/officeart/2005/8/layout/orgChart1"/>
    <dgm:cxn modelId="{518DF772-B7DB-41E0-A5E3-A85B10E6DC09}" type="presParOf" srcId="{14FAB0C3-8FCA-264C-BE8D-155FB892D136}" destId="{A1277A04-B515-F544-B185-2A50DA9D926D}" srcOrd="0" destOrd="0" presId="urn:microsoft.com/office/officeart/2005/8/layout/orgChart1"/>
    <dgm:cxn modelId="{99B4470F-3EE8-44D0-A74B-54A1F9FCBF21}" type="presParOf" srcId="{14FAB0C3-8FCA-264C-BE8D-155FB892D136}" destId="{731FA389-9ECD-6E42-A4D7-2AE9CC308E19}" srcOrd="1" destOrd="0" presId="urn:microsoft.com/office/officeart/2005/8/layout/orgChart1"/>
    <dgm:cxn modelId="{52ECBF62-7F12-4CCF-9CAE-E15E264C5A2E}" type="presParOf" srcId="{34BF34E6-8AFF-6B46-A7D1-AF2D33DC157C}" destId="{90F4EEDB-6D02-FA40-BDB2-5B0ADFE09278}" srcOrd="1" destOrd="0" presId="urn:microsoft.com/office/officeart/2005/8/layout/orgChart1"/>
    <dgm:cxn modelId="{5A986383-8142-483A-8B00-4871ABECE901}" type="presParOf" srcId="{90F4EEDB-6D02-FA40-BDB2-5B0ADFE09278}" destId="{ED300F7A-BB33-DE4C-9C3D-DE763D7126E3}" srcOrd="0" destOrd="0" presId="urn:microsoft.com/office/officeart/2005/8/layout/orgChart1"/>
    <dgm:cxn modelId="{43A6060F-566C-4FD7-AA9B-C8676D6AE155}" type="presParOf" srcId="{90F4EEDB-6D02-FA40-BDB2-5B0ADFE09278}" destId="{B6C65D74-AFD9-E84D-A53A-79B44652D88F}" srcOrd="1" destOrd="0" presId="urn:microsoft.com/office/officeart/2005/8/layout/orgChart1"/>
    <dgm:cxn modelId="{C45CFE4A-4D0F-4AE8-BD05-1440C60F2186}" type="presParOf" srcId="{B6C65D74-AFD9-E84D-A53A-79B44652D88F}" destId="{7DDF6C69-C7C6-2D41-A421-549AD100117C}" srcOrd="0" destOrd="0" presId="urn:microsoft.com/office/officeart/2005/8/layout/orgChart1"/>
    <dgm:cxn modelId="{7EE20CB6-83D5-4AA0-AB36-21B5468E8AD2}" type="presParOf" srcId="{7DDF6C69-C7C6-2D41-A421-549AD100117C}" destId="{E06C4C93-312A-0D49-821A-1261741C40F3}" srcOrd="0" destOrd="0" presId="urn:microsoft.com/office/officeart/2005/8/layout/orgChart1"/>
    <dgm:cxn modelId="{D524490D-19B4-4B76-AAFE-DA4BC1C69E88}" type="presParOf" srcId="{7DDF6C69-C7C6-2D41-A421-549AD100117C}" destId="{A6908DD5-71AA-5F4D-90BC-72C17F096DB5}" srcOrd="1" destOrd="0" presId="urn:microsoft.com/office/officeart/2005/8/layout/orgChart1"/>
    <dgm:cxn modelId="{499811B6-12BC-4BFA-AB16-0BF196A2C86A}" type="presParOf" srcId="{B6C65D74-AFD9-E84D-A53A-79B44652D88F}" destId="{CD9D63F9-51B6-2445-9DA6-A209F117571B}" srcOrd="1" destOrd="0" presId="urn:microsoft.com/office/officeart/2005/8/layout/orgChart1"/>
    <dgm:cxn modelId="{056A2106-45A4-4B34-B924-805C304EFD6E}" type="presParOf" srcId="{B6C65D74-AFD9-E84D-A53A-79B44652D88F}" destId="{4375DD6F-BC78-6844-A116-46A1F06B6C51}" srcOrd="2" destOrd="0" presId="urn:microsoft.com/office/officeart/2005/8/layout/orgChart1"/>
    <dgm:cxn modelId="{A74FCFC0-542D-4EC7-81D6-87C9CDB7F5A0}" type="presParOf" srcId="{90F4EEDB-6D02-FA40-BDB2-5B0ADFE09278}" destId="{4015C9AE-41EA-EE4B-A34C-98B8AA5C2E79}" srcOrd="2" destOrd="0" presId="urn:microsoft.com/office/officeart/2005/8/layout/orgChart1"/>
    <dgm:cxn modelId="{5D303D7F-2E72-402F-A5D3-61291846382F}" type="presParOf" srcId="{90F4EEDB-6D02-FA40-BDB2-5B0ADFE09278}" destId="{F3D1446D-4D64-2E40-A9A7-B9C2B838780D}" srcOrd="3" destOrd="0" presId="urn:microsoft.com/office/officeart/2005/8/layout/orgChart1"/>
    <dgm:cxn modelId="{15502C88-1205-4B3D-9C29-DF9C56BEA052}" type="presParOf" srcId="{F3D1446D-4D64-2E40-A9A7-B9C2B838780D}" destId="{6ED7B413-11CC-7043-9419-2D133C2DEA6D}" srcOrd="0" destOrd="0" presId="urn:microsoft.com/office/officeart/2005/8/layout/orgChart1"/>
    <dgm:cxn modelId="{744A15C4-6682-4F9C-B293-304C201CA30D}" type="presParOf" srcId="{6ED7B413-11CC-7043-9419-2D133C2DEA6D}" destId="{DC8EB23B-D4AA-794F-833A-D4FAE939E418}" srcOrd="0" destOrd="0" presId="urn:microsoft.com/office/officeart/2005/8/layout/orgChart1"/>
    <dgm:cxn modelId="{07C52062-14B9-44C5-AAF7-A2DAABEBA687}" type="presParOf" srcId="{6ED7B413-11CC-7043-9419-2D133C2DEA6D}" destId="{FEB9AAAF-7AC0-D64C-B9A4-A1BFF266C4C7}" srcOrd="1" destOrd="0" presId="urn:microsoft.com/office/officeart/2005/8/layout/orgChart1"/>
    <dgm:cxn modelId="{10B4D451-1F90-4446-B347-3C712A796DE1}" type="presParOf" srcId="{F3D1446D-4D64-2E40-A9A7-B9C2B838780D}" destId="{C2640F6F-5530-C94E-8641-FF5F2DD90609}" srcOrd="1" destOrd="0" presId="urn:microsoft.com/office/officeart/2005/8/layout/orgChart1"/>
    <dgm:cxn modelId="{A99FBB8D-900C-437C-BAFB-8478C842220A}" type="presParOf" srcId="{F3D1446D-4D64-2E40-A9A7-B9C2B838780D}" destId="{866914D0-3B17-3046-8DC1-C3FA60D9FABA}" srcOrd="2" destOrd="0" presId="urn:microsoft.com/office/officeart/2005/8/layout/orgChart1"/>
    <dgm:cxn modelId="{165019C2-38CF-496B-AB22-85EAC1FD80B9}" type="presParOf" srcId="{34BF34E6-8AFF-6B46-A7D1-AF2D33DC157C}" destId="{626F0069-A121-534A-946F-6CE3F6A845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5C9AE-41EA-EE4B-A34C-98B8AA5C2E79}">
      <dsp:nvSpPr>
        <dsp:cNvPr id="0" name=""/>
        <dsp:cNvSpPr/>
      </dsp:nvSpPr>
      <dsp:spPr>
        <a:xfrm>
          <a:off x="3254375" y="1376092"/>
          <a:ext cx="1874682" cy="650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358"/>
              </a:lnTo>
              <a:lnTo>
                <a:pt x="1874682" y="325358"/>
              </a:lnTo>
              <a:lnTo>
                <a:pt x="1874682" y="650716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00F7A-BB33-DE4C-9C3D-DE763D7126E3}">
      <dsp:nvSpPr>
        <dsp:cNvPr id="0" name=""/>
        <dsp:cNvSpPr/>
      </dsp:nvSpPr>
      <dsp:spPr>
        <a:xfrm>
          <a:off x="1549436" y="1376092"/>
          <a:ext cx="1704938" cy="650716"/>
        </a:xfrm>
        <a:custGeom>
          <a:avLst/>
          <a:gdLst/>
          <a:ahLst/>
          <a:cxnLst/>
          <a:rect l="0" t="0" r="0" b="0"/>
          <a:pathLst>
            <a:path>
              <a:moveTo>
                <a:pt x="1704938" y="0"/>
              </a:moveTo>
              <a:lnTo>
                <a:pt x="1704938" y="325358"/>
              </a:lnTo>
              <a:lnTo>
                <a:pt x="0" y="325358"/>
              </a:lnTo>
              <a:lnTo>
                <a:pt x="0" y="650716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277A04-B515-F544-B185-2A50DA9D926D}">
      <dsp:nvSpPr>
        <dsp:cNvPr id="0" name=""/>
        <dsp:cNvSpPr/>
      </dsp:nvSpPr>
      <dsp:spPr>
        <a:xfrm>
          <a:off x="748374" y="340230"/>
          <a:ext cx="5012001" cy="1035862"/>
        </a:xfrm>
        <a:prstGeom prst="rect">
          <a:avLst/>
        </a:prstGeom>
        <a:solidFill>
          <a:schemeClr val="accent2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300" b="1" kern="1200" spc="300" dirty="0" smtClean="0"/>
            <a:t>Securitization</a:t>
          </a:r>
          <a:endParaRPr lang="en-GB" sz="5300" b="1" kern="1200" spc="300" dirty="0"/>
        </a:p>
      </dsp:txBody>
      <dsp:txXfrm>
        <a:off x="748374" y="340230"/>
        <a:ext cx="5012001" cy="1035862"/>
      </dsp:txXfrm>
    </dsp:sp>
    <dsp:sp modelId="{E06C4C93-312A-0D49-821A-1261741C40F3}">
      <dsp:nvSpPr>
        <dsp:cNvPr id="0" name=""/>
        <dsp:cNvSpPr/>
      </dsp:nvSpPr>
      <dsp:spPr>
        <a:xfrm>
          <a:off x="112" y="2026808"/>
          <a:ext cx="3098648" cy="1549324"/>
        </a:xfrm>
        <a:prstGeom prst="rect">
          <a:avLst/>
        </a:prstGeom>
        <a:solidFill>
          <a:srgbClr val="C0020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300" b="1" kern="1200" spc="300" dirty="0" smtClean="0"/>
            <a:t>Effect on media</a:t>
          </a:r>
          <a:endParaRPr lang="en-GB" sz="5300" b="1" kern="1200" spc="300" dirty="0"/>
        </a:p>
      </dsp:txBody>
      <dsp:txXfrm>
        <a:off x="112" y="2026808"/>
        <a:ext cx="3098648" cy="1549324"/>
      </dsp:txXfrm>
    </dsp:sp>
    <dsp:sp modelId="{DC8EB23B-D4AA-794F-833A-D4FAE939E418}">
      <dsp:nvSpPr>
        <dsp:cNvPr id="0" name=""/>
        <dsp:cNvSpPr/>
      </dsp:nvSpPr>
      <dsp:spPr>
        <a:xfrm>
          <a:off x="3749476" y="2026808"/>
          <a:ext cx="2759160" cy="1549324"/>
        </a:xfrm>
        <a:prstGeom prst="rect">
          <a:avLst/>
        </a:prstGeom>
        <a:solidFill>
          <a:srgbClr val="C0020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300" b="1" kern="1200" spc="300" dirty="0" smtClean="0"/>
            <a:t>Effect of media</a:t>
          </a:r>
          <a:endParaRPr lang="en-GB" sz="5300" b="1" kern="1200" spc="300" dirty="0"/>
        </a:p>
      </dsp:txBody>
      <dsp:txXfrm>
        <a:off x="3749476" y="2026808"/>
        <a:ext cx="2759160" cy="1549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0.8977</cdr:y>
    </cdr:from>
    <cdr:to>
      <cdr:x>0.16425</cdr:x>
      <cdr:y>0.95054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15441" y="5671960"/>
          <a:ext cx="1463588" cy="333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800" b="1" dirty="0" smtClean="0"/>
            <a:t>Subjective</a:t>
          </a:r>
          <a:endParaRPr lang="en-GB" sz="1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0.58696</cdr:x>
      <cdr:y>0.93634</cdr:y>
    </cdr:from>
    <cdr:to>
      <cdr:x>1</cdr:x>
      <cdr:y>1</cdr:y>
    </cdr:to>
    <cdr:sp macro="" textlink="">
      <cdr:nvSpPr>
        <cdr:cNvPr id="3" name="Prostokąt 2"/>
        <cdr:cNvSpPr/>
      </cdr:nvSpPr>
      <cdr:spPr>
        <a:xfrm xmlns:a="http://schemas.openxmlformats.org/drawingml/2006/main">
          <a:off x="6172200" y="4074339"/>
          <a:ext cx="4343400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CCVM poll on perceived threats and security risks, December 2015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0.5003</cdr:x>
      <cdr:y>0.87082</cdr:y>
    </cdr:from>
    <cdr:to>
      <cdr:x>1</cdr:x>
      <cdr:y>0.95562</cdr:y>
    </cdr:to>
    <cdr:sp macro="" textlink="">
      <cdr:nvSpPr>
        <cdr:cNvPr id="2" name="PoleTekstowe 1"/>
        <cdr:cNvSpPr txBox="1"/>
      </cdr:nvSpPr>
      <cdr:spPr>
        <a:xfrm xmlns:a="http://schemas.openxmlformats.org/drawingml/2006/main">
          <a:off x="4614746" y="2844530"/>
          <a:ext cx="460917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 smtClean="0"/>
            <a:t>CCVM poll on perceived threats and security risks, December 2015</a:t>
          </a:r>
          <a:endParaRPr lang="en-GB" sz="12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0.00014</cdr:x>
      <cdr:y>0</cdr:y>
    </cdr:from>
    <cdr:to>
      <cdr:x>0.0662</cdr:x>
      <cdr:y>0.12434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472" y="0"/>
          <a:ext cx="694660" cy="541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aseline="30000" dirty="0" smtClean="0">
              <a:latin typeface="Helvetica"/>
              <a:cs typeface="Helvetica"/>
            </a:rPr>
            <a:t>Share</a:t>
          </a:r>
          <a:r>
            <a:rPr lang="en-US" sz="1600" dirty="0" smtClean="0">
              <a:latin typeface="Helvetica"/>
              <a:cs typeface="Helvetica"/>
            </a:rPr>
            <a:t> </a:t>
          </a:r>
        </a:p>
        <a:p xmlns:a="http://schemas.openxmlformats.org/drawingml/2006/main">
          <a:r>
            <a:rPr lang="en-US" sz="1600" baseline="30000" dirty="0" smtClean="0">
              <a:latin typeface="Helvetica"/>
              <a:cs typeface="Helvetica"/>
            </a:rPr>
            <a:t>(%)</a:t>
          </a:r>
          <a:endParaRPr lang="en-US" sz="1600" baseline="30000" dirty="0">
            <a:latin typeface="Helvetica"/>
            <a:cs typeface="Helvetic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FFE06-327B-4ACB-8D23-457568F4C75E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6F2D8-8B1A-4AB3-A533-9B272AD68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21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783B1-F8AD-DA43-8E5C-E4F65B60095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152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815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38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51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44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4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52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86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36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7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30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8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1B7F6-0FB1-49B9-B17A-4455B0130D1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52936-A3C8-4131-9DBE-D68E9783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06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d.com/talks/chimamanda_adichie_the_danger_of_a_single_stor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novinky.cz/stalo-se/377433-eu-musi-posilit-ochranu-hranic-shodl-se-zeman-se-stechem-a-hamackem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2371" y="5445127"/>
            <a:ext cx="10160000" cy="11731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Czech media </a:t>
            </a:r>
            <a:r>
              <a:rPr lang="en-US" dirty="0" smtClean="0"/>
              <a:t>discourse </a:t>
            </a:r>
            <a:r>
              <a:rPr lang="en-US" dirty="0"/>
              <a:t>on </a:t>
            </a:r>
            <a:r>
              <a:rPr lang="en-GB" dirty="0" smtClean="0"/>
              <a:t>migration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102600" y="3602038"/>
            <a:ext cx="2565400" cy="1655762"/>
          </a:xfrm>
        </p:spPr>
        <p:txBody>
          <a:bodyPr>
            <a:normAutofit fontScale="92500" lnSpcReduction="10000"/>
          </a:bodyPr>
          <a:lstStyle/>
          <a:p>
            <a:pPr lvl="0" algn="r"/>
            <a:r>
              <a:rPr lang="cs-CZ" dirty="0" smtClean="0"/>
              <a:t>Kateřina Kirkosová </a:t>
            </a:r>
          </a:p>
          <a:p>
            <a:pPr lvl="0" algn="r"/>
            <a:r>
              <a:rPr lang="cs-CZ" dirty="0" smtClean="0"/>
              <a:t>and Michal Tkaczyk</a:t>
            </a:r>
          </a:p>
          <a:p>
            <a:pPr lvl="0" algn="r"/>
            <a:r>
              <a:rPr lang="en-US" dirty="0" smtClean="0"/>
              <a:t>CZS55</a:t>
            </a:r>
            <a:endParaRPr lang="en-US" dirty="0"/>
          </a:p>
          <a:p>
            <a:pPr lvl="0" algn="r"/>
            <a:r>
              <a:rPr lang="en-US" dirty="0"/>
              <a:t>3 October 2017</a:t>
            </a:r>
          </a:p>
        </p:txBody>
      </p:sp>
      <p:pic>
        <p:nvPicPr>
          <p:cNvPr id="4" name="Picture 4" descr="sec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1" y="402886"/>
            <a:ext cx="7348658" cy="41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7825"/>
            <a:ext cx="10515600" cy="1323975"/>
          </a:xfrm>
        </p:spPr>
        <p:txBody>
          <a:bodyPr/>
          <a:lstStyle/>
          <a:p>
            <a:r>
              <a:rPr lang="en-AU" dirty="0" smtClean="0"/>
              <a:t>Exercise (in small groups)</a:t>
            </a:r>
            <a:endParaRPr lang="en-A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altLang="cs-CZ" sz="2400" dirty="0"/>
              <a:t>H</a:t>
            </a:r>
            <a:r>
              <a:rPr lang="en-AU" altLang="cs-CZ" sz="2400" dirty="0" smtClean="0"/>
              <a:t>ow are events represented? Which aspects of the European migration crisis are stressed or conveyed in a photo?</a:t>
            </a:r>
          </a:p>
          <a:p>
            <a:endParaRPr lang="en-AU" altLang="cs-CZ" sz="2400" dirty="0"/>
          </a:p>
          <a:p>
            <a:r>
              <a:rPr lang="en-GB" altLang="cs-CZ" sz="2400" dirty="0" smtClean="0"/>
              <a:t>How actors are represented in a photo? What identities are set up for migrants? What activities and characteristics are attributed to them? </a:t>
            </a:r>
            <a:r>
              <a:rPr lang="en-AU" altLang="cs-CZ" sz="2400" dirty="0" smtClean="0"/>
              <a:t>What identities are set up for Europeans? Who represents them</a:t>
            </a:r>
            <a:r>
              <a:rPr lang="cs-CZ" altLang="cs-CZ" sz="2400" dirty="0" smtClean="0"/>
              <a:t>?</a:t>
            </a:r>
          </a:p>
          <a:p>
            <a:endParaRPr lang="cs-CZ" altLang="cs-CZ" sz="2400" dirty="0" smtClean="0"/>
          </a:p>
          <a:p>
            <a:r>
              <a:rPr lang="en-AU" altLang="cs-CZ" sz="2400" dirty="0"/>
              <a:t>W</a:t>
            </a:r>
            <a:r>
              <a:rPr lang="en-AU" altLang="cs-CZ" sz="2400" dirty="0" smtClean="0"/>
              <a:t>hat relationships are set up between</a:t>
            </a:r>
            <a:r>
              <a:rPr lang="cs-CZ" altLang="cs-CZ" sz="2400" dirty="0" smtClean="0"/>
              <a:t> </a:t>
            </a:r>
            <a:r>
              <a:rPr lang="en-AU" altLang="cs-CZ" sz="2400" dirty="0" smtClean="0"/>
              <a:t>migrants and Europeans?</a:t>
            </a:r>
            <a:r>
              <a:rPr lang="cs-CZ" altLang="cs-CZ" sz="2400" dirty="0" smtClean="0"/>
              <a:t> </a:t>
            </a:r>
          </a:p>
          <a:p>
            <a:endParaRPr lang="cs-CZ" altLang="cs-CZ" sz="2400" dirty="0" smtClean="0"/>
          </a:p>
          <a:p>
            <a:r>
              <a:rPr lang="en-GB" altLang="cs-CZ" sz="2400" dirty="0" smtClean="0"/>
              <a:t>What kind of approaches to migration (if any) are displayed in this photos?</a:t>
            </a:r>
          </a:p>
        </p:txBody>
      </p:sp>
    </p:spTree>
    <p:extLst>
      <p:ext uri="{BB962C8B-B14F-4D97-AF65-F5344CB8AC3E}">
        <p14:creationId xmlns:p14="http://schemas.microsoft.com/office/powerpoint/2010/main" val="2184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8894" y="365125"/>
            <a:ext cx="10515600" cy="6620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migration crisis in news photography</a:t>
            </a:r>
            <a:endParaRPr lang="en-AU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94" y="1027134"/>
            <a:ext cx="86106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587"/>
          </a:xfrm>
        </p:spPr>
        <p:txBody>
          <a:bodyPr/>
          <a:lstStyle/>
          <a:p>
            <a:pPr algn="ctr"/>
            <a:r>
              <a:rPr lang="en-US" dirty="0"/>
              <a:t>The migration crisis in news photography</a:t>
            </a:r>
            <a:endParaRPr lang="en-AU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01" y="1064712"/>
            <a:ext cx="8532798" cy="55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migration crisis in news photography</a:t>
            </a:r>
            <a:endParaRPr lang="en-GB" dirty="0"/>
          </a:p>
        </p:txBody>
      </p:sp>
      <p:pic>
        <p:nvPicPr>
          <p:cNvPr id="4" name="Obrázek 3" descr="(ilustrační snímek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825625"/>
            <a:ext cx="7200900" cy="4194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45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migration crisis in news photography</a:t>
            </a:r>
            <a:endParaRPr lang="en-GB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53" y="1039660"/>
            <a:ext cx="6395494" cy="555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45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migration crisis in news photography</a:t>
            </a:r>
            <a:endParaRPr lang="en-GB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6" y="1039660"/>
            <a:ext cx="10240267" cy="49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743"/>
          </a:xfrm>
        </p:spPr>
        <p:txBody>
          <a:bodyPr/>
          <a:lstStyle/>
          <a:p>
            <a:pPr algn="ctr"/>
            <a:r>
              <a:rPr lang="en-US" dirty="0"/>
              <a:t>The migration crisis in news photography</a:t>
            </a:r>
            <a:endParaRPr lang="en-GB" dirty="0"/>
          </a:p>
        </p:txBody>
      </p:sp>
      <p:pic>
        <p:nvPicPr>
          <p:cNvPr id="6" name="Obrázek 5" descr="Ministr obrany Martin Stropnický (ANO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57" y="1236902"/>
            <a:ext cx="7692286" cy="5138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26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743"/>
          </a:xfrm>
        </p:spPr>
        <p:txBody>
          <a:bodyPr/>
          <a:lstStyle/>
          <a:p>
            <a:pPr algn="ctr"/>
            <a:r>
              <a:rPr lang="en-US" dirty="0"/>
              <a:t>The migration crisis in news photography</a:t>
            </a:r>
            <a:endParaRPr lang="en-GB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76" y="1139868"/>
            <a:ext cx="7191248" cy="55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r>
              <a:rPr lang="en-GB" sz="4000" dirty="0" smtClean="0"/>
              <a:t>Common trends in media coverage of migration</a:t>
            </a:r>
            <a:endParaRPr lang="en-GB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5269230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Victimization</a:t>
            </a:r>
            <a:r>
              <a:rPr lang="en-GB" dirty="0" smtClean="0"/>
              <a:t> – migrants as victims of tragic event  (</a:t>
            </a:r>
            <a:r>
              <a:rPr lang="cs-CZ" dirty="0" err="1"/>
              <a:t>Khosravinik</a:t>
            </a:r>
            <a:r>
              <a:rPr lang="cs-CZ" dirty="0"/>
              <a:t>, </a:t>
            </a:r>
            <a:r>
              <a:rPr lang="cs-CZ" dirty="0" smtClean="0"/>
              <a:t>2009; </a:t>
            </a:r>
            <a:r>
              <a:rPr lang="cs-CZ" dirty="0"/>
              <a:t>Van </a:t>
            </a:r>
            <a:r>
              <a:rPr lang="cs-CZ" dirty="0" smtClean="0"/>
              <a:t>Gorp</a:t>
            </a:r>
            <a:r>
              <a:rPr lang="cs-CZ" dirty="0"/>
              <a:t>,</a:t>
            </a:r>
            <a:r>
              <a:rPr lang="cs-CZ" dirty="0" smtClean="0"/>
              <a:t> 2005; </a:t>
            </a:r>
            <a:r>
              <a:rPr lang="cs-CZ" dirty="0"/>
              <a:t>Figenschou, Thorbjørnsrud, 2015 </a:t>
            </a:r>
            <a:r>
              <a:rPr lang="cs-CZ" dirty="0" smtClean="0"/>
              <a:t>)</a:t>
            </a:r>
            <a:endParaRPr lang="en-GB" dirty="0" smtClean="0"/>
          </a:p>
          <a:p>
            <a:r>
              <a:rPr lang="en-GB" b="1" dirty="0" smtClean="0"/>
              <a:t>Politicization</a:t>
            </a:r>
            <a:r>
              <a:rPr lang="en-GB" dirty="0" smtClean="0"/>
              <a:t> – migrants as object of policies, mediated by accounts made by politicians (</a:t>
            </a:r>
            <a:r>
              <a:rPr lang="cs-CZ" dirty="0"/>
              <a:t>Khosravninik, </a:t>
            </a:r>
            <a:r>
              <a:rPr lang="cs-CZ" dirty="0" smtClean="0"/>
              <a:t>2009; Threadgold</a:t>
            </a:r>
            <a:r>
              <a:rPr lang="cs-CZ" dirty="0"/>
              <a:t>, </a:t>
            </a:r>
            <a:r>
              <a:rPr lang="cs-CZ" dirty="0" smtClean="0"/>
              <a:t>2009; </a:t>
            </a:r>
            <a:r>
              <a:rPr lang="cs-CZ" dirty="0" err="1"/>
              <a:t>Klocker</a:t>
            </a:r>
            <a:r>
              <a:rPr lang="cs-CZ" dirty="0"/>
              <a:t>, </a:t>
            </a:r>
            <a:r>
              <a:rPr lang="cs-CZ" dirty="0" err="1"/>
              <a:t>Dunn</a:t>
            </a:r>
            <a:r>
              <a:rPr lang="cs-CZ" dirty="0"/>
              <a:t>, </a:t>
            </a:r>
            <a:r>
              <a:rPr lang="cs-CZ" dirty="0" smtClean="0"/>
              <a:t>2003)</a:t>
            </a:r>
            <a:endParaRPr lang="en-GB" dirty="0" smtClean="0"/>
          </a:p>
          <a:p>
            <a:r>
              <a:rPr lang="en-GB" b="1" dirty="0" smtClean="0"/>
              <a:t>Securitization</a:t>
            </a:r>
            <a:r>
              <a:rPr lang="en-GB" dirty="0" smtClean="0"/>
              <a:t> – migrants as a threat (</a:t>
            </a:r>
            <a:r>
              <a:rPr lang="cs-CZ" dirty="0" err="1"/>
              <a:t>Abid</a:t>
            </a:r>
            <a:r>
              <a:rPr lang="cs-CZ" dirty="0"/>
              <a:t>, </a:t>
            </a:r>
            <a:r>
              <a:rPr lang="cs-CZ" dirty="0" err="1"/>
              <a:t>Manan</a:t>
            </a:r>
            <a:r>
              <a:rPr lang="cs-CZ" dirty="0"/>
              <a:t>, </a:t>
            </a:r>
            <a:r>
              <a:rPr lang="cs-CZ" dirty="0" err="1"/>
              <a:t>Rahman</a:t>
            </a:r>
            <a:r>
              <a:rPr lang="cs-CZ" dirty="0"/>
              <a:t>, </a:t>
            </a:r>
            <a:r>
              <a:rPr lang="cs-CZ" dirty="0" smtClean="0"/>
              <a:t>2017; </a:t>
            </a:r>
            <a:r>
              <a:rPr lang="cs-CZ" dirty="0"/>
              <a:t>Banda and </a:t>
            </a:r>
            <a:r>
              <a:rPr lang="cs-CZ" dirty="0" err="1"/>
              <a:t>Mawadza</a:t>
            </a:r>
            <a:r>
              <a:rPr lang="cs-CZ" dirty="0"/>
              <a:t>, </a:t>
            </a:r>
            <a:r>
              <a:rPr lang="cs-CZ" dirty="0" smtClean="0"/>
              <a:t>2015; </a:t>
            </a:r>
            <a:r>
              <a:rPr lang="cs-CZ" dirty="0"/>
              <a:t>Threadgold, </a:t>
            </a:r>
            <a:r>
              <a:rPr lang="cs-CZ" dirty="0" smtClean="0"/>
              <a:t>2009) </a:t>
            </a:r>
            <a:endParaRPr lang="en-GB" dirty="0" smtClean="0"/>
          </a:p>
          <a:p>
            <a:r>
              <a:rPr lang="en-GB" b="1" dirty="0" smtClean="0"/>
              <a:t>Criminalization</a:t>
            </a:r>
            <a:r>
              <a:rPr lang="en-GB" dirty="0" smtClean="0"/>
              <a:t> – in relation to criminal offences (</a:t>
            </a:r>
            <a:r>
              <a:rPr lang="cs-CZ" dirty="0" smtClean="0"/>
              <a:t>Rasinger</a:t>
            </a:r>
            <a:r>
              <a:rPr lang="cs-CZ" dirty="0"/>
              <a:t>, </a:t>
            </a:r>
            <a:r>
              <a:rPr lang="cs-CZ" dirty="0" smtClean="0"/>
              <a:t>2010; </a:t>
            </a:r>
            <a:r>
              <a:rPr lang="cs-CZ" dirty="0"/>
              <a:t>Brouwer, Woude a Leun, </a:t>
            </a:r>
            <a:r>
              <a:rPr lang="cs-CZ" dirty="0" smtClean="0"/>
              <a:t>2017)</a:t>
            </a:r>
            <a:endParaRPr lang="en-GB" dirty="0" smtClean="0"/>
          </a:p>
          <a:p>
            <a:r>
              <a:rPr lang="en-GB" b="1" dirty="0" smtClean="0"/>
              <a:t>Collectivization</a:t>
            </a:r>
            <a:r>
              <a:rPr lang="en-GB" dirty="0" smtClean="0"/>
              <a:t> – migrants as homogenous group of people (</a:t>
            </a:r>
            <a:r>
              <a:rPr lang="cs-CZ" dirty="0" err="1"/>
              <a:t>Khosravinik</a:t>
            </a:r>
            <a:r>
              <a:rPr lang="cs-CZ" dirty="0"/>
              <a:t>, 2009</a:t>
            </a:r>
            <a:r>
              <a:rPr lang="cs-CZ" dirty="0" smtClean="0"/>
              <a:t>)</a:t>
            </a:r>
            <a:endParaRPr lang="en-GB" dirty="0" smtClean="0"/>
          </a:p>
          <a:p>
            <a:r>
              <a:rPr lang="en-GB" b="1" dirty="0" err="1" smtClean="0"/>
              <a:t>Decontextaulization</a:t>
            </a:r>
            <a:r>
              <a:rPr lang="en-GB" dirty="0" smtClean="0"/>
              <a:t> – focus on actual events, reasons like persecution in or suffering in home country are omitted (</a:t>
            </a:r>
            <a:r>
              <a:rPr lang="cs-CZ" dirty="0" err="1" smtClean="0"/>
              <a:t>Pugh</a:t>
            </a:r>
            <a:r>
              <a:rPr lang="cs-CZ" dirty="0"/>
              <a:t>, </a:t>
            </a:r>
            <a:r>
              <a:rPr lang="cs-CZ" dirty="0" smtClean="0"/>
              <a:t>2004)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3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Theory of securitization</a:t>
            </a:r>
            <a:endParaRPr lang="en-A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security problem </a:t>
            </a:r>
            <a:r>
              <a:rPr lang="en-GB" dirty="0"/>
              <a:t>– a situation, in which an event, a course of action or an actor is </a:t>
            </a:r>
            <a:r>
              <a:rPr lang="en-GB" b="1" dirty="0"/>
              <a:t>evaluated as a threat </a:t>
            </a:r>
            <a:r>
              <a:rPr lang="en-GB" dirty="0"/>
              <a:t>to the particular object of reference (person, nation, value system etc.) and thus </a:t>
            </a:r>
            <a:r>
              <a:rPr lang="en-GB" b="1" dirty="0"/>
              <a:t>requires safety measures </a:t>
            </a:r>
            <a:r>
              <a:rPr lang="en-GB" dirty="0"/>
              <a:t>to be taken in order to ensure the safety of the object of reference. </a:t>
            </a:r>
            <a:endParaRPr lang="pl-PL" dirty="0"/>
          </a:p>
          <a:p>
            <a:r>
              <a:rPr lang="en-GB" b="1" dirty="0">
                <a:solidFill>
                  <a:srgbClr val="000000"/>
                </a:solidFill>
              </a:rPr>
              <a:t>constructivist approach</a:t>
            </a:r>
            <a:r>
              <a:rPr lang="en-GB" dirty="0">
                <a:solidFill>
                  <a:srgbClr val="000000"/>
                </a:solidFill>
              </a:rPr>
              <a:t> to </a:t>
            </a:r>
            <a:r>
              <a:rPr lang="en-GB" dirty="0" smtClean="0">
                <a:solidFill>
                  <a:srgbClr val="000000"/>
                </a:solidFill>
              </a:rPr>
              <a:t>security – an </a:t>
            </a:r>
            <a:r>
              <a:rPr lang="en-GB" dirty="0">
                <a:solidFill>
                  <a:srgbClr val="000000"/>
                </a:solidFill>
              </a:rPr>
              <a:t>issue becomes a security threat not because it essentially is one, but because it is presented </a:t>
            </a:r>
            <a:r>
              <a:rPr lang="en-GB" dirty="0" smtClean="0">
                <a:solidFill>
                  <a:srgbClr val="000000"/>
                </a:solidFill>
              </a:rPr>
              <a:t>and perceived as such </a:t>
            </a:r>
            <a:r>
              <a:rPr lang="en-GB" dirty="0">
                <a:solidFill>
                  <a:srgbClr val="000000"/>
                </a:solidFill>
              </a:rPr>
              <a:t>(Buzan, Weaver, de </a:t>
            </a:r>
            <a:r>
              <a:rPr lang="en-GB" dirty="0" smtClean="0">
                <a:solidFill>
                  <a:srgbClr val="000000"/>
                </a:solidFill>
              </a:rPr>
              <a:t>Wilde, </a:t>
            </a:r>
            <a:r>
              <a:rPr lang="en-GB" dirty="0">
                <a:solidFill>
                  <a:srgbClr val="000000"/>
                </a:solidFill>
              </a:rPr>
              <a:t>1998: 24; </a:t>
            </a:r>
            <a:r>
              <a:rPr lang="en-GB" dirty="0" smtClean="0">
                <a:solidFill>
                  <a:srgbClr val="000000"/>
                </a:solidFill>
              </a:rPr>
              <a:t>Balzacq, </a:t>
            </a:r>
            <a:r>
              <a:rPr lang="en-GB" dirty="0">
                <a:solidFill>
                  <a:srgbClr val="000000"/>
                </a:solidFill>
              </a:rPr>
              <a:t>2011</a:t>
            </a:r>
            <a:r>
              <a:rPr lang="en-GB" dirty="0" smtClean="0">
                <a:solidFill>
                  <a:srgbClr val="000000"/>
                </a:solidFill>
              </a:rPr>
              <a:t>: 1).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4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of the lecture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300" dirty="0"/>
              <a:t>The media discourse and construction of </a:t>
            </a:r>
            <a:r>
              <a:rPr lang="en-GB" sz="2300" dirty="0" smtClean="0"/>
              <a:t>reality</a:t>
            </a:r>
          </a:p>
          <a:p>
            <a:r>
              <a:rPr lang="en-GB" sz="2300" dirty="0" smtClean="0"/>
              <a:t>Exercise </a:t>
            </a:r>
            <a:r>
              <a:rPr lang="en-GB" sz="2300" dirty="0" smtClean="0"/>
              <a:t>1</a:t>
            </a:r>
          </a:p>
          <a:p>
            <a:r>
              <a:rPr lang="en-GB" sz="2300" dirty="0"/>
              <a:t>T</a:t>
            </a:r>
            <a:r>
              <a:rPr lang="en-GB" sz="2300" dirty="0" smtClean="0"/>
              <a:t>he </a:t>
            </a:r>
            <a:r>
              <a:rPr lang="en-GB" sz="2300" dirty="0"/>
              <a:t>securitization </a:t>
            </a:r>
            <a:r>
              <a:rPr lang="en-GB" sz="2300" dirty="0" smtClean="0"/>
              <a:t>theory (outline)</a:t>
            </a:r>
            <a:endParaRPr lang="cs-CZ" sz="2300" dirty="0"/>
          </a:p>
          <a:p>
            <a:r>
              <a:rPr lang="en-GB" sz="2300" dirty="0"/>
              <a:t>The coverage of the European migration crisis in the Czech online news media</a:t>
            </a:r>
          </a:p>
          <a:p>
            <a:r>
              <a:rPr lang="en-GB" sz="2300" dirty="0" smtClean="0"/>
              <a:t>Exercise 2</a:t>
            </a:r>
          </a:p>
          <a:p>
            <a:r>
              <a:rPr lang="en-GB" sz="2300" dirty="0" smtClean="0"/>
              <a:t>Discussion</a:t>
            </a:r>
            <a:endParaRPr lang="pl-PL" sz="2300" dirty="0"/>
          </a:p>
        </p:txBody>
      </p:sp>
    </p:spTree>
    <p:extLst>
      <p:ext uri="{BB962C8B-B14F-4D97-AF65-F5344CB8AC3E}">
        <p14:creationId xmlns:p14="http://schemas.microsoft.com/office/powerpoint/2010/main" val="367900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Theory of securitization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011604"/>
            <a:ext cx="10515600" cy="4351338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securitization</a:t>
            </a:r>
            <a:r>
              <a:rPr lang="en-GB" dirty="0" smtClean="0">
                <a:solidFill>
                  <a:srgbClr val="000000"/>
                </a:solidFill>
              </a:rPr>
              <a:t> is </a:t>
            </a:r>
            <a:r>
              <a:rPr lang="en-GB" dirty="0">
                <a:solidFill>
                  <a:srgbClr val="000000"/>
                </a:solidFill>
              </a:rPr>
              <a:t>a process in which </a:t>
            </a:r>
            <a:r>
              <a:rPr lang="en-GB" dirty="0" smtClean="0">
                <a:solidFill>
                  <a:srgbClr val="000000"/>
                </a:solidFill>
              </a:rPr>
              <a:t>“the the issue is presented </a:t>
            </a:r>
            <a:r>
              <a:rPr lang="en-GB" dirty="0">
                <a:solidFill>
                  <a:srgbClr val="000000"/>
                </a:solidFill>
              </a:rPr>
              <a:t>as an </a:t>
            </a:r>
            <a:r>
              <a:rPr lang="en-GB" b="1" dirty="0">
                <a:solidFill>
                  <a:srgbClr val="000000"/>
                </a:solidFill>
              </a:rPr>
              <a:t>existential </a:t>
            </a:r>
            <a:r>
              <a:rPr lang="en-GB" b="1" dirty="0" smtClean="0">
                <a:solidFill>
                  <a:srgbClr val="000000"/>
                </a:solidFill>
              </a:rPr>
              <a:t>threat</a:t>
            </a:r>
            <a:r>
              <a:rPr lang="en-GB" dirty="0" smtClean="0">
                <a:solidFill>
                  <a:srgbClr val="000000"/>
                </a:solidFill>
              </a:rPr>
              <a:t>,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requiring emergency measures and justifying action outside  bounds of normal political procedure” (Buzan</a:t>
            </a:r>
            <a:r>
              <a:rPr lang="en-GB" dirty="0">
                <a:solidFill>
                  <a:srgbClr val="000000"/>
                </a:solidFill>
              </a:rPr>
              <a:t>, Weaver, de Wilde 1998: </a:t>
            </a:r>
            <a:r>
              <a:rPr lang="en-GB" dirty="0" smtClean="0">
                <a:solidFill>
                  <a:srgbClr val="000000"/>
                </a:solidFill>
              </a:rPr>
              <a:t>23-24).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Security sectors: Political, Military, Societal, Environmental, Economic (Buzan</a:t>
            </a:r>
            <a:r>
              <a:rPr lang="en-GB" dirty="0">
                <a:solidFill>
                  <a:srgbClr val="000000"/>
                </a:solidFill>
              </a:rPr>
              <a:t>, Weaver, de Wilde 1998: </a:t>
            </a:r>
            <a:r>
              <a:rPr lang="en-GB" dirty="0" smtClean="0">
                <a:solidFill>
                  <a:srgbClr val="000000"/>
                </a:solidFill>
              </a:rPr>
              <a:t>21-23)</a:t>
            </a:r>
            <a:endParaRPr lang="en-GB" dirty="0">
              <a:solidFill>
                <a:srgbClr val="00000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622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922" y="408949"/>
            <a:ext cx="10647335" cy="550739"/>
          </a:xfrm>
        </p:spPr>
        <p:txBody>
          <a:bodyPr>
            <a:noAutofit/>
          </a:bodyPr>
          <a:lstStyle/>
          <a:p>
            <a:r>
              <a:rPr lang="en-GB" dirty="0"/>
              <a:t>Securitization theory </a:t>
            </a:r>
            <a:r>
              <a:rPr lang="en-GB"/>
              <a:t>and </a:t>
            </a:r>
            <a:r>
              <a:rPr lang="en-GB" smtClean="0"/>
              <a:t>the media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736279"/>
          <a:ext cx="6508750" cy="391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24051" y="5876822"/>
            <a:ext cx="2542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(</a:t>
            </a:r>
            <a:r>
              <a:rPr lang="en-GB" sz="3200" dirty="0" err="1" smtClean="0"/>
              <a:t>Vutlee</a:t>
            </a:r>
            <a:r>
              <a:rPr lang="en-GB" sz="3200" dirty="0" smtClean="0"/>
              <a:t>, 2011</a:t>
            </a:r>
            <a:r>
              <a:rPr lang="en-GB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78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38710" y="453094"/>
            <a:ext cx="7833358" cy="6078612"/>
            <a:chOff x="1224606" y="590472"/>
            <a:chExt cx="7833358" cy="6078612"/>
          </a:xfrm>
          <a:solidFill>
            <a:srgbClr val="CD8767"/>
          </a:solidFill>
        </p:grpSpPr>
        <p:sp>
          <p:nvSpPr>
            <p:cNvPr id="9" name="Shape 8"/>
            <p:cNvSpPr/>
            <p:nvPr/>
          </p:nvSpPr>
          <p:spPr>
            <a:xfrm>
              <a:off x="1224606" y="1145792"/>
              <a:ext cx="7241540" cy="4525963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1476597" y="5930691"/>
              <a:ext cx="1725114" cy="738393"/>
            </a:xfrm>
            <a:prstGeom prst="rect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b="1" dirty="0"/>
                <a:t>Securitization actor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85109" y="3992814"/>
              <a:ext cx="1503053" cy="1678941"/>
            </a:xfrm>
            <a:prstGeom prst="rect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algn="dist"/>
              <a:endParaRPr lang="en-GB" dirty="0"/>
            </a:p>
            <a:p>
              <a:pPr algn="ctr"/>
              <a:r>
                <a:rPr lang="en-GB" sz="1600" b="1" dirty="0"/>
                <a:t>News   media organizations</a:t>
              </a:r>
            </a:p>
          </p:txBody>
        </p:sp>
        <p:sp>
          <p:nvSpPr>
            <p:cNvPr id="16" name="Up Arrow 15"/>
            <p:cNvSpPr/>
            <p:nvPr/>
          </p:nvSpPr>
          <p:spPr>
            <a:xfrm>
              <a:off x="2025873" y="5581172"/>
              <a:ext cx="388658" cy="25893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7517642" y="590472"/>
              <a:ext cx="1540322" cy="1559536"/>
            </a:xfrm>
            <a:prstGeom prst="rect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GB" dirty="0"/>
            </a:p>
            <a:p>
              <a:pPr algn="ctr"/>
              <a:r>
                <a:rPr lang="en-GB" b="1" dirty="0"/>
                <a:t>Relevant audience (volume/calibre)</a:t>
              </a:r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4773474" y="4229785"/>
            <a:ext cx="305131" cy="448975"/>
          </a:xfrm>
          <a:prstGeom prst="right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5020946" y="1032917"/>
            <a:ext cx="1332442" cy="1539154"/>
          </a:xfrm>
          <a:prstGeom prst="rect">
            <a:avLst/>
          </a:prstGeom>
          <a:solidFill>
            <a:srgbClr val="CD87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GB" dirty="0"/>
          </a:p>
          <a:p>
            <a:pPr algn="ctr"/>
            <a:r>
              <a:rPr lang="en-GB" b="1" dirty="0"/>
              <a:t>Heuristic artefacts </a:t>
            </a:r>
            <a:r>
              <a:rPr lang="en-GB" dirty="0"/>
              <a:t>(media content)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92717" y="3682340"/>
            <a:ext cx="1723098" cy="1732084"/>
          </a:xfrm>
          <a:prstGeom prst="rect">
            <a:avLst/>
          </a:prstGeom>
          <a:solidFill>
            <a:srgbClr val="CD87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GB" b="1" dirty="0"/>
          </a:p>
          <a:p>
            <a:pPr algn="ctr"/>
            <a:r>
              <a:rPr lang="en-GB" b="1" dirty="0"/>
              <a:t>Heuristic artefacts </a:t>
            </a:r>
            <a:r>
              <a:rPr lang="en-GB" dirty="0"/>
              <a:t>(securitization speech acts)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21606" y="1263578"/>
            <a:ext cx="1409575" cy="1135070"/>
          </a:xfrm>
          <a:prstGeom prst="rect">
            <a:avLst/>
          </a:prstGeom>
          <a:solidFill>
            <a:srgbClr val="CD87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GB" dirty="0"/>
          </a:p>
          <a:p>
            <a:pPr algn="ctr"/>
            <a:r>
              <a:rPr lang="en-GB" b="1" dirty="0"/>
              <a:t>Reference object </a:t>
            </a:r>
          </a:p>
          <a:p>
            <a:endParaRPr lang="en-GB" dirty="0"/>
          </a:p>
        </p:txBody>
      </p:sp>
      <p:graphicFrame>
        <p:nvGraphicFramePr>
          <p:cNvPr id="32" name="Chart 31"/>
          <p:cNvGraphicFramePr/>
          <p:nvPr>
            <p:extLst/>
          </p:nvPr>
        </p:nvGraphicFramePr>
        <p:xfrm>
          <a:off x="1637052" y="306072"/>
          <a:ext cx="9028559" cy="655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245320" y="54239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542914" y="6241143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Salience of </a:t>
            </a:r>
            <a:r>
              <a:rPr lang="en-GB" b="1"/>
              <a:t>the </a:t>
            </a:r>
            <a:r>
              <a:rPr lang="en-GB" b="1" smtClean="0"/>
              <a:t>issue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89688" y="3905582"/>
            <a:ext cx="2540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professional routines       new values</a:t>
            </a:r>
            <a:br>
              <a:rPr lang="en-GB" dirty="0"/>
            </a:br>
            <a:r>
              <a:rPr lang="en-GB" dirty="0"/>
              <a:t>professional ideology</a:t>
            </a:r>
            <a:br>
              <a:rPr lang="en-GB" dirty="0"/>
            </a:br>
            <a:r>
              <a:rPr lang="en-GB" dirty="0"/>
              <a:t>political profile of media outlet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9442" y="3682340"/>
            <a:ext cx="14782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metaphors, policy tools, image repertoires, analogies, stereotypes, emotions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399211" y="921320"/>
            <a:ext cx="15880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frames, image repertoires, stereotypes, emotional appeals 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7762738" y="1114226"/>
            <a:ext cx="448975" cy="448975"/>
          </a:xfrm>
          <a:prstGeom prst="right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Striped Right Arrow 6"/>
          <p:cNvSpPr/>
          <p:nvPr/>
        </p:nvSpPr>
        <p:spPr>
          <a:xfrm rot="16200000">
            <a:off x="3333265" y="2741567"/>
            <a:ext cx="541709" cy="77460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triped Right Arrow 35"/>
          <p:cNvSpPr/>
          <p:nvPr/>
        </p:nvSpPr>
        <p:spPr>
          <a:xfrm rot="10800000">
            <a:off x="4409487" y="1508377"/>
            <a:ext cx="479424" cy="593514"/>
          </a:xfrm>
          <a:prstGeom prst="strip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8" name="Striped Right Arrow 27"/>
          <p:cNvSpPr/>
          <p:nvPr/>
        </p:nvSpPr>
        <p:spPr>
          <a:xfrm rot="16200000">
            <a:off x="5373299" y="2741567"/>
            <a:ext cx="541709" cy="77460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oleTekstowe 10"/>
          <p:cNvSpPr txBox="1"/>
          <p:nvPr/>
        </p:nvSpPr>
        <p:spPr>
          <a:xfrm>
            <a:off x="9714149" y="5793313"/>
            <a:ext cx="2453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Tkaczyk (</a:t>
            </a:r>
            <a:r>
              <a:rPr lang="en-GB" sz="1400" dirty="0" smtClean="0"/>
              <a:t>own processing</a:t>
            </a:r>
            <a:r>
              <a:rPr lang="pl-PL" sz="1400" dirty="0" smtClean="0"/>
              <a:t>)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098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Migration in Czech Republic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I</a:t>
            </a:r>
            <a:r>
              <a:rPr lang="en-GB" sz="2400" dirty="0" smtClean="0"/>
              <a:t>n </a:t>
            </a:r>
            <a:r>
              <a:rPr lang="en-GB" sz="2400" b="1" dirty="0"/>
              <a:t>2015</a:t>
            </a:r>
            <a:r>
              <a:rPr lang="en-GB" sz="2400" dirty="0"/>
              <a:t> only </a:t>
            </a:r>
            <a:r>
              <a:rPr lang="en-GB" sz="2400" b="1" dirty="0"/>
              <a:t>134</a:t>
            </a:r>
            <a:r>
              <a:rPr lang="en-GB" sz="2400" dirty="0"/>
              <a:t> citizens of Syria, </a:t>
            </a:r>
            <a:r>
              <a:rPr lang="en-GB" sz="2400" b="1" dirty="0"/>
              <a:t>38</a:t>
            </a:r>
            <a:r>
              <a:rPr lang="en-GB" sz="2400" dirty="0"/>
              <a:t> citizens of Iraq and a few people from </a:t>
            </a:r>
            <a:r>
              <a:rPr lang="en-GB" sz="2400" dirty="0" smtClean="0"/>
              <a:t>Afghanistan </a:t>
            </a:r>
            <a:r>
              <a:rPr lang="en-GB" sz="2400" dirty="0"/>
              <a:t>applied for </a:t>
            </a:r>
            <a:r>
              <a:rPr lang="en-GB" sz="2400" b="1" dirty="0"/>
              <a:t>asylum</a:t>
            </a:r>
            <a:r>
              <a:rPr lang="en-GB" sz="2400" dirty="0"/>
              <a:t> in the Czech Republic. </a:t>
            </a:r>
            <a:endParaRPr lang="en-GB" sz="2400" dirty="0" smtClean="0"/>
          </a:p>
          <a:p>
            <a:r>
              <a:rPr lang="en-GB" sz="2400" dirty="0" smtClean="0"/>
              <a:t>Not-authorized stay in ČR: Syria (</a:t>
            </a:r>
            <a:r>
              <a:rPr lang="en-GB" sz="2400" b="1" dirty="0" smtClean="0"/>
              <a:t>2 016</a:t>
            </a:r>
            <a:r>
              <a:rPr lang="en-GB" sz="2400" dirty="0" smtClean="0"/>
              <a:t>), Afghanistan (</a:t>
            </a:r>
            <a:r>
              <a:rPr lang="en-GB" sz="2400" b="1" dirty="0" smtClean="0"/>
              <a:t>585</a:t>
            </a:r>
            <a:r>
              <a:rPr lang="en-GB" sz="2400" dirty="0" smtClean="0"/>
              <a:t>), Iraq (</a:t>
            </a:r>
            <a:r>
              <a:rPr lang="en-GB" sz="2400" b="1" dirty="0" smtClean="0"/>
              <a:t>404</a:t>
            </a:r>
            <a:r>
              <a:rPr lang="en-GB" sz="2400" dirty="0" smtClean="0"/>
              <a:t>), all (</a:t>
            </a:r>
            <a:r>
              <a:rPr lang="en-GB" sz="2400" b="1" dirty="0" smtClean="0"/>
              <a:t>8563</a:t>
            </a:r>
            <a:r>
              <a:rPr lang="en-GB" sz="2400" dirty="0" smtClean="0"/>
              <a:t>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6" name="Wykres 5"/>
          <p:cNvGraphicFramePr/>
          <p:nvPr>
            <p:extLst/>
          </p:nvPr>
        </p:nvGraphicFramePr>
        <p:xfrm>
          <a:off x="838200" y="3135086"/>
          <a:ext cx="10515600" cy="3003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Tekstowe 6"/>
          <p:cNvSpPr txBox="1"/>
          <p:nvPr/>
        </p:nvSpPr>
        <p:spPr>
          <a:xfrm>
            <a:off x="5529943" y="6519446"/>
            <a:ext cx="6662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Report on migration and integration of foreigners, Ministry of Interior (2015)</a:t>
            </a:r>
          </a:p>
        </p:txBody>
      </p:sp>
    </p:spTree>
    <p:extLst>
      <p:ext uri="{BB962C8B-B14F-4D97-AF65-F5344CB8AC3E}">
        <p14:creationId xmlns:p14="http://schemas.microsoft.com/office/powerpoint/2010/main" val="30516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Czech public on refugees as a threat </a:t>
            </a:r>
            <a:endParaRPr lang="en-GB" dirty="0"/>
          </a:p>
        </p:txBody>
      </p:sp>
      <p:graphicFrame>
        <p:nvGraphicFramePr>
          <p:cNvPr id="4" name="Symbol zastępczy zawartości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47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Czech public on refugees as a threat 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690689"/>
          <a:ext cx="9223917" cy="4352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86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dirty="0" smtClean="0"/>
              <a:t>The Czech news coverage on the European migration crisis</a:t>
            </a:r>
            <a:endParaRPr lang="en-AU" sz="4000" dirty="0"/>
          </a:p>
        </p:txBody>
      </p:sp>
      <p:graphicFrame>
        <p:nvGraphicFramePr>
          <p:cNvPr id="4" name="Symbol zastępczy zawartości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965200" y="2071800"/>
          <a:ext cx="8265723" cy="4149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Arkusz" r:id="rId3" imgW="8571429" imgH="3644444" progId="Excel.Sheet.12">
                  <p:embed/>
                </p:oleObj>
              </mc:Choice>
              <mc:Fallback>
                <p:oleObj name="Arkusz" r:id="rId3" imgW="8571429" imgH="3644444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2071800"/>
                        <a:ext cx="8265723" cy="41493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rostokąt 4"/>
          <p:cNvSpPr/>
          <p:nvPr/>
        </p:nvSpPr>
        <p:spPr>
          <a:xfrm>
            <a:off x="838200" y="1565434"/>
            <a:ext cx="604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Problem definitions in the analysed news items (Tkaczyk 2017)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00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The Czech news coverage on the European migration </a:t>
            </a:r>
            <a:r>
              <a:rPr lang="en-AU" dirty="0" smtClean="0"/>
              <a:t>crisis</a:t>
            </a:r>
            <a:endParaRPr lang="pl-PL" dirty="0"/>
          </a:p>
        </p:txBody>
      </p:sp>
      <p:graphicFrame>
        <p:nvGraphicFramePr>
          <p:cNvPr id="5" name="Chart 8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14013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Tekstowe 5"/>
          <p:cNvSpPr txBox="1"/>
          <p:nvPr/>
        </p:nvSpPr>
        <p:spPr>
          <a:xfrm>
            <a:off x="838200" y="1690688"/>
            <a:ext cx="821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Discussed or presented solutions to the crisis (</a:t>
            </a:r>
            <a:r>
              <a:rPr lang="pl-PL" dirty="0" smtClean="0"/>
              <a:t>Tkaczyk 2017)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46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Migration in Czech Republic</a:t>
            </a:r>
            <a:r>
              <a:rPr lang="cs-CZ" dirty="0" smtClean="0"/>
              <a:t> in </a:t>
            </a:r>
            <a:r>
              <a:rPr lang="en-AU" dirty="0" smtClean="0"/>
              <a:t>Czech news media</a:t>
            </a:r>
            <a:endParaRPr lang="en-A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Voices in the news coverage (Tkaczyk 2017)</a:t>
            </a: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/>
          </p:nvPr>
        </p:nvGraphicFramePr>
        <p:xfrm>
          <a:off x="970711" y="2313900"/>
          <a:ext cx="10383089" cy="4392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Symbol zastępczy zawartości 5"/>
          <p:cNvGraphicFramePr>
            <a:graphicFrameLocks/>
          </p:cNvGraphicFramePr>
          <p:nvPr>
            <p:extLst/>
          </p:nvPr>
        </p:nvGraphicFramePr>
        <p:xfrm>
          <a:off x="970711" y="2311047"/>
          <a:ext cx="2803003" cy="2806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Symbol zastępczy zawartości 5"/>
          <p:cNvGraphicFramePr>
            <a:graphicFrameLocks/>
          </p:cNvGraphicFramePr>
          <p:nvPr>
            <p:extLst/>
          </p:nvPr>
        </p:nvGraphicFramePr>
        <p:xfrm>
          <a:off x="7907609" y="2477923"/>
          <a:ext cx="3079705" cy="263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7221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7825"/>
            <a:ext cx="10515600" cy="1323975"/>
          </a:xfrm>
        </p:spPr>
        <p:txBody>
          <a:bodyPr/>
          <a:lstStyle/>
          <a:p>
            <a:r>
              <a:rPr lang="en-AU" dirty="0" smtClean="0"/>
              <a:t>Exercise (in small groups)</a:t>
            </a:r>
            <a:endParaRPr lang="en-A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altLang="cs-CZ" sz="2400" dirty="0"/>
              <a:t>H</a:t>
            </a:r>
            <a:r>
              <a:rPr lang="en-AU" altLang="cs-CZ" sz="2400" dirty="0" smtClean="0"/>
              <a:t>ow are events represented? Which aspects of the European migration crisis are stressed or conveyed in the news story?</a:t>
            </a:r>
          </a:p>
          <a:p>
            <a:endParaRPr lang="en-AU" altLang="cs-CZ" sz="2400" dirty="0"/>
          </a:p>
          <a:p>
            <a:r>
              <a:rPr lang="en-GB" altLang="cs-CZ" sz="2400" dirty="0" smtClean="0"/>
              <a:t>How actors are represented? What identities are set up for migrants? What activities and characteristics are attributed to them? </a:t>
            </a:r>
            <a:r>
              <a:rPr lang="en-AU" altLang="cs-CZ" sz="2400" dirty="0" smtClean="0"/>
              <a:t>What identities are set up for Europeans? Who represents them</a:t>
            </a:r>
            <a:r>
              <a:rPr lang="cs-CZ" altLang="cs-CZ" sz="2400" dirty="0" smtClean="0"/>
              <a:t>?</a:t>
            </a:r>
          </a:p>
          <a:p>
            <a:endParaRPr lang="cs-CZ" altLang="cs-CZ" sz="2400" dirty="0" smtClean="0"/>
          </a:p>
          <a:p>
            <a:r>
              <a:rPr lang="en-AU" altLang="cs-CZ" sz="2400" dirty="0"/>
              <a:t>W</a:t>
            </a:r>
            <a:r>
              <a:rPr lang="en-AU" altLang="cs-CZ" sz="2400" dirty="0" smtClean="0"/>
              <a:t>hat relationships are set up between</a:t>
            </a:r>
            <a:r>
              <a:rPr lang="cs-CZ" altLang="cs-CZ" sz="2400" dirty="0" smtClean="0"/>
              <a:t> </a:t>
            </a:r>
            <a:r>
              <a:rPr lang="en-AU" altLang="cs-CZ" sz="2400" dirty="0" smtClean="0"/>
              <a:t>migrants and Europeans?</a:t>
            </a:r>
            <a:r>
              <a:rPr lang="cs-CZ" altLang="cs-CZ" sz="2400" dirty="0" smtClean="0"/>
              <a:t> </a:t>
            </a:r>
          </a:p>
          <a:p>
            <a:endParaRPr lang="cs-CZ" altLang="cs-CZ" sz="2400" dirty="0" smtClean="0"/>
          </a:p>
          <a:p>
            <a:r>
              <a:rPr lang="en-GB" altLang="cs-CZ" sz="2400" dirty="0" smtClean="0"/>
              <a:t>What kind of approaches to migration (if any) are conveyed in the news story? Is there any kind of evaluation of these approaches present in the news story?</a:t>
            </a:r>
          </a:p>
        </p:txBody>
      </p:sp>
    </p:spTree>
    <p:extLst>
      <p:ext uri="{BB962C8B-B14F-4D97-AF65-F5344CB8AC3E}">
        <p14:creationId xmlns:p14="http://schemas.microsoft.com/office/powerpoint/2010/main" val="11827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Media discourse</a:t>
            </a:r>
            <a:r>
              <a:rPr lang="cs-CZ" dirty="0" smtClean="0"/>
              <a:t> and </a:t>
            </a:r>
            <a:r>
              <a:rPr lang="en-AU" dirty="0" smtClean="0"/>
              <a:t>construction of reality</a:t>
            </a:r>
            <a:endParaRPr lang="en-A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sz="2300" b="1" dirty="0" smtClean="0"/>
              <a:t>signifying power of media</a:t>
            </a:r>
            <a:r>
              <a:rPr lang="en-AU" sz="2300" dirty="0" smtClean="0"/>
              <a:t>: power to influence knowledge, beliefs, values, social identities, social relations</a:t>
            </a:r>
            <a:endParaRPr lang="cs-CZ" sz="2300" dirty="0" smtClean="0"/>
          </a:p>
          <a:p>
            <a:endParaRPr lang="cs-CZ" sz="2300" dirty="0" smtClean="0"/>
          </a:p>
          <a:p>
            <a:r>
              <a:rPr lang="cs-CZ" sz="2300" dirty="0" err="1" smtClean="0"/>
              <a:t>ongoing</a:t>
            </a:r>
            <a:r>
              <a:rPr lang="cs-CZ" sz="2300" dirty="0" smtClean="0"/>
              <a:t> </a:t>
            </a:r>
            <a:r>
              <a:rPr lang="cs-CZ" sz="2300" dirty="0" err="1" smtClean="0"/>
              <a:t>discussions</a:t>
            </a:r>
            <a:endParaRPr lang="cs-CZ" sz="2300" dirty="0" smtClean="0"/>
          </a:p>
          <a:p>
            <a:pPr lvl="1"/>
            <a:r>
              <a:rPr lang="cs-CZ" sz="1900" dirty="0" err="1" smtClean="0"/>
              <a:t>traditional</a:t>
            </a:r>
            <a:r>
              <a:rPr lang="cs-CZ" sz="1900" dirty="0" smtClean="0"/>
              <a:t> </a:t>
            </a:r>
            <a:r>
              <a:rPr lang="cs-CZ" sz="1900" dirty="0"/>
              <a:t>media</a:t>
            </a:r>
            <a:r>
              <a:rPr lang="cs-CZ" sz="1900" dirty="0" smtClean="0"/>
              <a:t> vs. </a:t>
            </a:r>
            <a:r>
              <a:rPr lang="cs-CZ" sz="1900" dirty="0" err="1" smtClean="0"/>
              <a:t>social</a:t>
            </a:r>
            <a:r>
              <a:rPr lang="cs-CZ" sz="1900" dirty="0" smtClean="0"/>
              <a:t> media</a:t>
            </a:r>
            <a:endParaRPr lang="cs-CZ" sz="600" dirty="0"/>
          </a:p>
          <a:p>
            <a:pPr lvl="1"/>
            <a:r>
              <a:rPr lang="cs-CZ" sz="1900" dirty="0" err="1" smtClean="0"/>
              <a:t>professional</a:t>
            </a:r>
            <a:r>
              <a:rPr lang="cs-CZ" sz="1900" dirty="0" smtClean="0"/>
              <a:t> vs. </a:t>
            </a:r>
            <a:r>
              <a:rPr lang="cs-CZ" sz="1900" dirty="0" err="1" smtClean="0"/>
              <a:t>citizen</a:t>
            </a:r>
            <a:r>
              <a:rPr lang="cs-CZ" sz="1900" dirty="0" smtClean="0"/>
              <a:t> </a:t>
            </a:r>
            <a:r>
              <a:rPr lang="cs-CZ" sz="1900" dirty="0" err="1" smtClean="0"/>
              <a:t>journalism</a:t>
            </a:r>
            <a:endParaRPr lang="cs-CZ" sz="1900" dirty="0" smtClean="0"/>
          </a:p>
          <a:p>
            <a:r>
              <a:rPr lang="cs-CZ" sz="2300" b="1" dirty="0" err="1" smtClean="0"/>
              <a:t>trustworthiness</a:t>
            </a:r>
            <a:r>
              <a:rPr lang="cs-CZ" sz="2300" dirty="0" smtClean="0"/>
              <a:t> and </a:t>
            </a:r>
            <a:r>
              <a:rPr lang="cs-CZ" sz="2300" dirty="0" err="1" smtClean="0"/>
              <a:t>critical</a:t>
            </a:r>
            <a:r>
              <a:rPr lang="cs-CZ" sz="2300" dirty="0" smtClean="0"/>
              <a:t> media </a:t>
            </a:r>
            <a:r>
              <a:rPr lang="cs-CZ" sz="2300" dirty="0" err="1" smtClean="0"/>
              <a:t>literacy</a:t>
            </a:r>
            <a:r>
              <a:rPr lang="cs-CZ" sz="2300" dirty="0" smtClean="0"/>
              <a:t> (</a:t>
            </a:r>
            <a:r>
              <a:rPr lang="cs-CZ" sz="2300" dirty="0" err="1" smtClean="0"/>
              <a:t>sources</a:t>
            </a:r>
            <a:r>
              <a:rPr lang="cs-CZ" sz="2300" dirty="0" smtClean="0"/>
              <a:t>)</a:t>
            </a:r>
          </a:p>
          <a:p>
            <a:pPr lvl="1"/>
            <a:endParaRPr lang="cs-CZ" sz="1900" dirty="0" smtClean="0"/>
          </a:p>
          <a:p>
            <a:r>
              <a:rPr lang="cs-CZ" sz="2300" dirty="0" err="1" smtClean="0"/>
              <a:t>nonetheless</a:t>
            </a:r>
            <a:r>
              <a:rPr lang="cs-CZ" sz="2300" dirty="0" smtClean="0"/>
              <a:t>, </a:t>
            </a:r>
            <a:r>
              <a:rPr lang="en-AU" sz="2300" dirty="0" smtClean="0"/>
              <a:t>media </a:t>
            </a:r>
            <a:r>
              <a:rPr lang="en-AU" sz="2300" dirty="0"/>
              <a:t>discourse could be </a:t>
            </a:r>
            <a:r>
              <a:rPr lang="en-AU" sz="2300" dirty="0" smtClean="0"/>
              <a:t>crucial</a:t>
            </a:r>
            <a:r>
              <a:rPr lang="cs-CZ" sz="2300" dirty="0" smtClean="0"/>
              <a:t>, </a:t>
            </a:r>
            <a:r>
              <a:rPr lang="cs-CZ" sz="2300" dirty="0" err="1" smtClean="0"/>
              <a:t>especially</a:t>
            </a:r>
            <a:r>
              <a:rPr lang="en-AU" sz="2300" dirty="0" smtClean="0"/>
              <a:t> </a:t>
            </a:r>
            <a:r>
              <a:rPr lang="en-AU" sz="2300" dirty="0"/>
              <a:t>when reporting affairs or events of which their </a:t>
            </a:r>
            <a:r>
              <a:rPr lang="en-AU" sz="2300" dirty="0" smtClean="0"/>
              <a:t>recipient</a:t>
            </a:r>
            <a:r>
              <a:rPr lang="cs-CZ" sz="2300" dirty="0" smtClean="0"/>
              <a:t>s</a:t>
            </a:r>
            <a:r>
              <a:rPr lang="en-AU" sz="2300" dirty="0" smtClean="0"/>
              <a:t> ha</a:t>
            </a:r>
            <a:r>
              <a:rPr lang="cs-CZ" sz="2300" dirty="0" smtClean="0"/>
              <a:t>ve</a:t>
            </a:r>
            <a:r>
              <a:rPr lang="en-AU" sz="2300" dirty="0" smtClean="0"/>
              <a:t> </a:t>
            </a:r>
            <a:r>
              <a:rPr lang="en-AU" sz="2300" b="1" dirty="0"/>
              <a:t>no or only little </a:t>
            </a:r>
            <a:r>
              <a:rPr lang="en-AU" sz="2300" b="1" dirty="0" smtClean="0"/>
              <a:t>experience</a:t>
            </a:r>
            <a:endParaRPr lang="cs-CZ" sz="2300" b="1" dirty="0" smtClean="0"/>
          </a:p>
          <a:p>
            <a:pPr lvl="1"/>
            <a:r>
              <a:rPr lang="en-AU" sz="1900" dirty="0"/>
              <a:t>„migration crisis“ in Czech </a:t>
            </a:r>
            <a:r>
              <a:rPr lang="en-AU" sz="1900" dirty="0" smtClean="0"/>
              <a:t>Republic</a:t>
            </a:r>
            <a:endParaRPr lang="cs-CZ" sz="1900" dirty="0" smtClean="0"/>
          </a:p>
          <a:p>
            <a:pPr lvl="1"/>
            <a:r>
              <a:rPr lang="cs-CZ" sz="1900" dirty="0" err="1" smtClean="0"/>
              <a:t>chance</a:t>
            </a:r>
            <a:r>
              <a:rPr lang="cs-CZ" sz="1900" dirty="0" smtClean="0"/>
              <a:t> to </a:t>
            </a:r>
            <a:r>
              <a:rPr lang="cs-CZ" sz="1900" dirty="0" err="1" smtClean="0"/>
              <a:t>explain</a:t>
            </a:r>
            <a:r>
              <a:rPr lang="cs-CZ" sz="1900" dirty="0"/>
              <a:t> </a:t>
            </a:r>
            <a:r>
              <a:rPr lang="cs-CZ" sz="1900" dirty="0" smtClean="0"/>
              <a:t>– to </a:t>
            </a:r>
            <a:r>
              <a:rPr lang="cs-CZ" sz="1900" dirty="0" err="1" smtClean="0"/>
              <a:t>exploit</a:t>
            </a:r>
            <a:r>
              <a:rPr lang="cs-CZ" sz="1900" dirty="0" smtClean="0"/>
              <a:t> </a:t>
            </a:r>
            <a:r>
              <a:rPr lang="cs-CZ" sz="1900" dirty="0" err="1" smtClean="0"/>
              <a:t>the</a:t>
            </a:r>
            <a:r>
              <a:rPr lang="cs-CZ" sz="1900" dirty="0" smtClean="0"/>
              <a:t> </a:t>
            </a:r>
            <a:r>
              <a:rPr lang="cs-CZ" sz="1900" dirty="0" err="1" smtClean="0"/>
              <a:t>fear</a:t>
            </a:r>
            <a:r>
              <a:rPr lang="cs-CZ" sz="1900" dirty="0" smtClean="0"/>
              <a:t> </a:t>
            </a:r>
            <a:r>
              <a:rPr lang="cs-CZ" sz="1900" dirty="0" err="1" smtClean="0"/>
              <a:t>of</a:t>
            </a:r>
            <a:r>
              <a:rPr lang="cs-CZ" sz="1900" dirty="0" smtClean="0"/>
              <a:t> </a:t>
            </a:r>
            <a:r>
              <a:rPr lang="cs-CZ" sz="1900" dirty="0" err="1" smtClean="0"/>
              <a:t>unknown</a:t>
            </a:r>
            <a:endParaRPr lang="cs-CZ" sz="1900" dirty="0" smtClean="0"/>
          </a:p>
        </p:txBody>
      </p:sp>
    </p:spTree>
    <p:extLst>
      <p:ext uri="{BB962C8B-B14F-4D97-AF65-F5344CB8AC3E}">
        <p14:creationId xmlns:p14="http://schemas.microsoft.com/office/powerpoint/2010/main" val="31703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0488" y="380623"/>
            <a:ext cx="10515600" cy="1325563"/>
          </a:xfrm>
        </p:spPr>
        <p:txBody>
          <a:bodyPr/>
          <a:lstStyle/>
          <a:p>
            <a:r>
              <a:rPr lang="en-GB" dirty="0" smtClean="0"/>
              <a:t>Discussion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general terms, how was the European migration crisis covered by news media in your country of origin?</a:t>
            </a:r>
          </a:p>
          <a:p>
            <a:r>
              <a:rPr lang="en-GB" dirty="0" smtClean="0"/>
              <a:t>Which frames and event definitions prevailed? </a:t>
            </a:r>
          </a:p>
          <a:p>
            <a:r>
              <a:rPr lang="en-GB" dirty="0" smtClean="0"/>
              <a:t>Who could speak in news?</a:t>
            </a:r>
          </a:p>
        </p:txBody>
      </p:sp>
    </p:spTree>
    <p:extLst>
      <p:ext uri="{BB962C8B-B14F-4D97-AF65-F5344CB8AC3E}">
        <p14:creationId xmlns:p14="http://schemas.microsoft.com/office/powerpoint/2010/main" val="3621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Literature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GB" dirty="0" smtClean="0"/>
              <a:t>BALZACQ, Thierry. 2011. A Theory of Securitization: Origins, Core Assumptions, and Variants. In BALZACQ, T. (ed.): </a:t>
            </a:r>
            <a:r>
              <a:rPr lang="en-GB" i="1" dirty="0" smtClean="0"/>
              <a:t>Securitization Theory How Security Problems Emerge and Dissolve</a:t>
            </a:r>
            <a:r>
              <a:rPr lang="en-GB" dirty="0" smtClean="0"/>
              <a:t>. New York : Routledge, p. 1-30.</a:t>
            </a:r>
          </a:p>
          <a:p>
            <a:r>
              <a:rPr lang="en-GB" dirty="0" smtClean="0"/>
              <a:t>BEDNAREK, Monika. 2016. Voices and values in the news: News media talk, news values and attribution. </a:t>
            </a:r>
            <a:r>
              <a:rPr lang="en-GB" i="1" dirty="0" smtClean="0"/>
              <a:t>Discourse, Context &amp; Media</a:t>
            </a:r>
            <a:r>
              <a:rPr lang="en-GB" dirty="0" smtClean="0"/>
              <a:t>, Vol. 11, p. 27 - 37.</a:t>
            </a:r>
          </a:p>
          <a:p>
            <a:r>
              <a:rPr lang="en-GB" dirty="0"/>
              <a:t>BERGER, Peter L. a Thomas LUCKMANN.  </a:t>
            </a:r>
            <a:r>
              <a:rPr lang="en-GB" dirty="0" smtClean="0"/>
              <a:t>1967. </a:t>
            </a:r>
            <a:r>
              <a:rPr lang="en-GB" i="1" dirty="0" smtClean="0"/>
              <a:t>The </a:t>
            </a:r>
            <a:r>
              <a:rPr lang="en-GB" i="1" dirty="0"/>
              <a:t>social construction of reality: a treatise in the sociology of knowledge</a:t>
            </a:r>
            <a:r>
              <a:rPr lang="en-GB" dirty="0"/>
              <a:t>. London: Penguin </a:t>
            </a:r>
            <a:r>
              <a:rPr lang="en-GB" dirty="0" smtClean="0"/>
              <a:t>Press</a:t>
            </a:r>
            <a:r>
              <a:rPr lang="en-CA" dirty="0" smtClean="0"/>
              <a:t>.</a:t>
            </a:r>
          </a:p>
          <a:p>
            <a:r>
              <a:rPr lang="en-GB" dirty="0" smtClean="0"/>
              <a:t>BUZAN, Barry, WAEVER, Oscar, DE WILDE, </a:t>
            </a:r>
            <a:r>
              <a:rPr lang="en-GB" dirty="0" err="1" smtClean="0"/>
              <a:t>Jaap</a:t>
            </a:r>
            <a:r>
              <a:rPr lang="en-GB" dirty="0" smtClean="0"/>
              <a:t>. 1998. </a:t>
            </a:r>
            <a:r>
              <a:rPr lang="en-GB" i="1" dirty="0" smtClean="0"/>
              <a:t>Security: A New Framework for Analysis</a:t>
            </a:r>
            <a:r>
              <a:rPr lang="en-GB" dirty="0" smtClean="0"/>
              <a:t>. Boulder : Lynne </a:t>
            </a:r>
            <a:r>
              <a:rPr lang="en-GB" dirty="0" err="1" smtClean="0"/>
              <a:t>Rienner</a:t>
            </a:r>
            <a:r>
              <a:rPr lang="en-GB" dirty="0" smtClean="0"/>
              <a:t> Publishers. </a:t>
            </a:r>
          </a:p>
          <a:p>
            <a:r>
              <a:rPr lang="en-GB" dirty="0" smtClean="0"/>
              <a:t>FAIRCLOUGH, Norman. 1994. </a:t>
            </a:r>
            <a:r>
              <a:rPr lang="en-GB" i="1" dirty="0" smtClean="0"/>
              <a:t>Media Discourse</a:t>
            </a:r>
            <a:r>
              <a:rPr lang="en-GB" dirty="0" smtClean="0"/>
              <a:t>. London: Hodder Arnold.</a:t>
            </a:r>
          </a:p>
          <a:p>
            <a:r>
              <a:rPr lang="en-GB" dirty="0" smtClean="0"/>
              <a:t>FOWLER, John. 1991. </a:t>
            </a:r>
            <a:r>
              <a:rPr lang="en-GB" i="1" dirty="0" smtClean="0"/>
              <a:t>Language in the News: Discourse and Ideology in the Press</a:t>
            </a:r>
            <a:r>
              <a:rPr lang="en-GB" dirty="0" smtClean="0"/>
              <a:t>. London and New York: Routledge.</a:t>
            </a:r>
          </a:p>
          <a:p>
            <a:r>
              <a:rPr lang="en-GB" dirty="0" smtClean="0"/>
              <a:t>GALTUNG, Johan, RUGE, Mari, H. 1965. “The Structure of Foreign News“ </a:t>
            </a:r>
            <a:r>
              <a:rPr lang="en-GB" i="1" dirty="0" smtClean="0"/>
              <a:t>The Journal of Peace Research</a:t>
            </a:r>
            <a:r>
              <a:rPr lang="en-GB" dirty="0" smtClean="0"/>
              <a:t>, Vol. 2, No. 1, p. 64-91.</a:t>
            </a:r>
          </a:p>
          <a:p>
            <a:r>
              <a:rPr lang="en-GB" dirty="0" smtClean="0"/>
              <a:t>van LEEUWEN, T. 2007. „Legitimation in discourse and communication.“ </a:t>
            </a:r>
            <a:r>
              <a:rPr lang="en-GB" i="1" dirty="0" smtClean="0"/>
              <a:t>Discourse &amp; Communication</a:t>
            </a:r>
            <a:r>
              <a:rPr lang="en-GB" dirty="0" smtClean="0"/>
              <a:t>, Vol. 1 No. 1: 91-112.</a:t>
            </a:r>
          </a:p>
          <a:p>
            <a:r>
              <a:rPr lang="en-GB" dirty="0" smtClean="0"/>
              <a:t>LIPPMANN, Walter. </a:t>
            </a:r>
            <a:r>
              <a:rPr lang="en-GB" dirty="0"/>
              <a:t> </a:t>
            </a:r>
            <a:r>
              <a:rPr lang="en-GB" dirty="0" smtClean="0"/>
              <a:t>1960. </a:t>
            </a:r>
            <a:r>
              <a:rPr lang="en-GB" i="1" dirty="0" smtClean="0"/>
              <a:t>Public opinion</a:t>
            </a:r>
            <a:r>
              <a:rPr lang="en-GB" dirty="0" smtClean="0"/>
              <a:t>. New York: Macmillan Company.</a:t>
            </a:r>
          </a:p>
          <a:p>
            <a:r>
              <a:rPr lang="en-GB" dirty="0" smtClean="0"/>
              <a:t>THOMPSON, John B. 1990. </a:t>
            </a:r>
            <a:r>
              <a:rPr lang="en-GB" i="1" dirty="0" smtClean="0"/>
              <a:t>Ideology and modern culture: critical social theory in the era of mass communication</a:t>
            </a:r>
            <a:r>
              <a:rPr lang="en-GB" dirty="0" smtClean="0"/>
              <a:t>. Cambridge: Polity Press.</a:t>
            </a:r>
          </a:p>
          <a:p>
            <a:r>
              <a:rPr lang="en-GB" dirty="0" smtClean="0"/>
              <a:t>TKACZYK, Michal. 2017. „Between politicization and securitization: Coverage of the European migration crisis in Czech online news media.” In </a:t>
            </a:r>
            <a:r>
              <a:rPr lang="en-GB" i="1" dirty="0" smtClean="0"/>
              <a:t>Communication Today, </a:t>
            </a:r>
            <a:r>
              <a:rPr lang="en-GB" dirty="0" smtClean="0"/>
              <a:t>Vol. 9, No. 2 </a:t>
            </a:r>
          </a:p>
          <a:p>
            <a:r>
              <a:rPr lang="en-GB" dirty="0" smtClean="0"/>
              <a:t>VULTEE, Fred. 2011. Securitization as Media Frame. In BALZACQ, T. (ed.): </a:t>
            </a:r>
            <a:r>
              <a:rPr lang="en-GB" i="1" dirty="0" smtClean="0"/>
              <a:t>Securitization Theory How Security Problems Emerge and Dissolve</a:t>
            </a:r>
            <a:r>
              <a:rPr lang="en-GB" dirty="0" smtClean="0"/>
              <a:t>. New York : Routledge, p. 77-93.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0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Media discourse</a:t>
            </a:r>
            <a:r>
              <a:rPr lang="cs-CZ" dirty="0" smtClean="0"/>
              <a:t> and </a:t>
            </a:r>
            <a:r>
              <a:rPr lang="en-AU" dirty="0" smtClean="0"/>
              <a:t>construction of reality</a:t>
            </a:r>
            <a:endParaRPr lang="en-A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300" dirty="0" smtClean="0"/>
              <a:t>media </a:t>
            </a:r>
            <a:r>
              <a:rPr lang="cs-CZ" sz="2300" dirty="0" err="1" smtClean="0"/>
              <a:t>discourse</a:t>
            </a:r>
            <a:r>
              <a:rPr lang="cs-CZ" sz="2300" dirty="0" smtClean="0"/>
              <a:t> </a:t>
            </a:r>
            <a:r>
              <a:rPr lang="en-AU" sz="2300" b="1" dirty="0" smtClean="0"/>
              <a:t>helps</a:t>
            </a:r>
            <a:r>
              <a:rPr lang="en-AU" sz="2300" dirty="0" smtClean="0"/>
              <a:t> </a:t>
            </a:r>
            <a:r>
              <a:rPr lang="en-AU" sz="2300" dirty="0"/>
              <a:t>to organize social reality into meaningful blocks and patterns (Berger – </a:t>
            </a:r>
            <a:r>
              <a:rPr lang="en-AU" sz="2300" dirty="0" err="1"/>
              <a:t>Luckmann</a:t>
            </a:r>
            <a:r>
              <a:rPr lang="en-AU" sz="2300" dirty="0"/>
              <a:t>: semantic fields)</a:t>
            </a:r>
            <a:r>
              <a:rPr lang="cs-CZ" sz="2300" dirty="0"/>
              <a:t>, </a:t>
            </a:r>
            <a:r>
              <a:rPr lang="cs-CZ" sz="2300" dirty="0" err="1"/>
              <a:t>i.e</a:t>
            </a:r>
            <a:r>
              <a:rPr lang="cs-CZ" sz="2300" dirty="0"/>
              <a:t>. media </a:t>
            </a:r>
            <a:r>
              <a:rPr lang="cs-CZ" sz="2300" dirty="0" err="1"/>
              <a:t>representation</a:t>
            </a:r>
            <a:r>
              <a:rPr lang="cs-CZ" sz="2300" dirty="0"/>
              <a:t>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err="1"/>
              <a:t>family</a:t>
            </a:r>
            <a:r>
              <a:rPr lang="cs-CZ" sz="2300" dirty="0"/>
              <a:t> </a:t>
            </a:r>
            <a:r>
              <a:rPr lang="cs-CZ" sz="2300" dirty="0" err="1"/>
              <a:t>values</a:t>
            </a:r>
            <a:endParaRPr lang="en-AU" sz="2300" dirty="0"/>
          </a:p>
          <a:p>
            <a:r>
              <a:rPr lang="en-AU" sz="2300" dirty="0"/>
              <a:t>on the other hand, </a:t>
            </a:r>
            <a:r>
              <a:rPr lang="cs-CZ" sz="2300" dirty="0" smtClean="0"/>
              <a:t>media </a:t>
            </a:r>
            <a:r>
              <a:rPr lang="cs-CZ" sz="2300" dirty="0" err="1" smtClean="0"/>
              <a:t>discourse</a:t>
            </a:r>
            <a:r>
              <a:rPr lang="cs-CZ" sz="2300" dirty="0" smtClean="0"/>
              <a:t> </a:t>
            </a:r>
            <a:r>
              <a:rPr lang="cs-CZ" sz="2300" dirty="0" err="1" smtClean="0"/>
              <a:t>can</a:t>
            </a:r>
            <a:r>
              <a:rPr lang="cs-CZ" sz="2300" dirty="0" smtClean="0"/>
              <a:t> </a:t>
            </a:r>
            <a:r>
              <a:rPr lang="cs-CZ" sz="2300" dirty="0" err="1" smtClean="0"/>
              <a:t>also</a:t>
            </a:r>
            <a:r>
              <a:rPr lang="cs-CZ" sz="2300" dirty="0" smtClean="0"/>
              <a:t> </a:t>
            </a:r>
            <a:r>
              <a:rPr lang="en-AU" sz="2300" b="1" dirty="0" smtClean="0"/>
              <a:t>simplify</a:t>
            </a:r>
            <a:r>
              <a:rPr lang="en-AU" sz="2300" dirty="0" smtClean="0"/>
              <a:t> </a:t>
            </a:r>
            <a:r>
              <a:rPr lang="en-AU" sz="2300" dirty="0"/>
              <a:t>social reality (stereotypes, prejudices, labels)</a:t>
            </a:r>
            <a:r>
              <a:rPr lang="cs-CZ" sz="2300" dirty="0"/>
              <a:t>, </a:t>
            </a:r>
            <a:r>
              <a:rPr lang="cs-CZ" sz="2300" dirty="0" err="1"/>
              <a:t>i.e</a:t>
            </a:r>
            <a:r>
              <a:rPr lang="cs-CZ" sz="2300" dirty="0"/>
              <a:t>. media </a:t>
            </a:r>
            <a:r>
              <a:rPr lang="cs-CZ" sz="2300" dirty="0" err="1"/>
              <a:t>representation</a:t>
            </a:r>
            <a:r>
              <a:rPr lang="cs-CZ" sz="2300" dirty="0"/>
              <a:t>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smtClean="0"/>
              <a:t>LGBT</a:t>
            </a:r>
          </a:p>
          <a:p>
            <a:endParaRPr lang="cs-CZ" sz="2300" dirty="0"/>
          </a:p>
          <a:p>
            <a:r>
              <a:rPr lang="cs-CZ" sz="2300" dirty="0" smtClean="0"/>
              <a:t>„</a:t>
            </a:r>
            <a:r>
              <a:rPr lang="en-GB" sz="2300" dirty="0" smtClean="0"/>
              <a:t>Stories </a:t>
            </a:r>
            <a:r>
              <a:rPr lang="en-GB" sz="2300" dirty="0"/>
              <a:t>have been used to dispossess and to malign, but stories can also be used to empower and to humanize</a:t>
            </a:r>
            <a:r>
              <a:rPr lang="en-GB" sz="2300" dirty="0" smtClean="0"/>
              <a:t>.</a:t>
            </a:r>
            <a:r>
              <a:rPr lang="cs-CZ" sz="2300" dirty="0" smtClean="0"/>
              <a:t>“ </a:t>
            </a:r>
            <a:r>
              <a:rPr lang="cs-CZ" sz="2300" dirty="0" smtClean="0">
                <a:hlinkClick r:id="rId2"/>
              </a:rPr>
              <a:t>https</a:t>
            </a:r>
            <a:r>
              <a:rPr lang="cs-CZ" sz="2300" dirty="0">
                <a:hlinkClick r:id="rId2"/>
              </a:rPr>
              <a:t>://</a:t>
            </a:r>
            <a:r>
              <a:rPr lang="cs-CZ" sz="2300" dirty="0" smtClean="0">
                <a:hlinkClick r:id="rId2"/>
              </a:rPr>
              <a:t>www.ted.com/talks/chimamanda_adichie_the_danger_of_a_single_story</a:t>
            </a:r>
            <a:r>
              <a:rPr lang="cs-CZ" sz="2300" dirty="0" smtClean="0"/>
              <a:t>  </a:t>
            </a:r>
            <a:endParaRPr lang="en-AU" sz="2300" dirty="0"/>
          </a:p>
          <a:p>
            <a:endParaRPr lang="cs-CZ" sz="2000" dirty="0"/>
          </a:p>
          <a:p>
            <a:endParaRPr lang="cs-CZ" sz="1900" dirty="0" smtClean="0"/>
          </a:p>
        </p:txBody>
      </p:sp>
    </p:spTree>
    <p:extLst>
      <p:ext uri="{BB962C8B-B14F-4D97-AF65-F5344CB8AC3E}">
        <p14:creationId xmlns:p14="http://schemas.microsoft.com/office/powerpoint/2010/main" val="209765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Shortcuts in media discourse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300" dirty="0" smtClean="0"/>
              <a:t>principally, media discourse may be empowering, but stigmatizing as well</a:t>
            </a:r>
          </a:p>
          <a:p>
            <a:r>
              <a:rPr lang="en-GB" sz="2300" dirty="0" smtClean="0"/>
              <a:t>practically, media discourse is </a:t>
            </a:r>
            <a:r>
              <a:rPr lang="en-GB" sz="2300" b="1" dirty="0" smtClean="0"/>
              <a:t>necessarily selective</a:t>
            </a:r>
            <a:r>
              <a:rPr lang="en-GB" sz="2300" dirty="0" smtClean="0"/>
              <a:t>, both on the side of its production and its reception</a:t>
            </a:r>
          </a:p>
          <a:p>
            <a:endParaRPr lang="en-GB" sz="2300" dirty="0" smtClean="0"/>
          </a:p>
          <a:p>
            <a:r>
              <a:rPr lang="en-GB" sz="2300" dirty="0" smtClean="0"/>
              <a:t>therefore, we should be concerned </a:t>
            </a:r>
            <a:r>
              <a:rPr lang="en-GB" sz="2300" b="1" dirty="0" smtClean="0"/>
              <a:t>not only </a:t>
            </a:r>
            <a:r>
              <a:rPr lang="en-GB" sz="2300" dirty="0" smtClean="0"/>
              <a:t>with whether the news chosen is based on true facts or not, </a:t>
            </a:r>
            <a:br>
              <a:rPr lang="en-GB" sz="2300" dirty="0" smtClean="0"/>
            </a:br>
            <a:r>
              <a:rPr lang="en-GB" sz="2300" b="1" dirty="0" smtClean="0"/>
              <a:t>but also </a:t>
            </a:r>
            <a:r>
              <a:rPr lang="en-GB" sz="2300" dirty="0" smtClean="0"/>
              <a:t>how and why has it been chosen – perspectives of whom it promotes and standpoints of whom it marginalizes</a:t>
            </a:r>
          </a:p>
          <a:p>
            <a:endParaRPr lang="cs-CZ" sz="1000" dirty="0" smtClean="0"/>
          </a:p>
          <a:p>
            <a:endParaRPr lang="cs-CZ" sz="2200" dirty="0" smtClean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23740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Rules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selection</a:t>
            </a:r>
            <a:r>
              <a:rPr lang="cs-CZ" dirty="0" smtClean="0"/>
              <a:t>, media </a:t>
            </a:r>
            <a:r>
              <a:rPr lang="cs-CZ" dirty="0" err="1" smtClean="0"/>
              <a:t>institutions</a:t>
            </a:r>
            <a:endParaRPr lang="en-A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sz="2300" dirty="0" smtClean="0"/>
              <a:t>media discourse is </a:t>
            </a:r>
            <a:r>
              <a:rPr lang="en-AU" sz="2300" b="1" dirty="0" smtClean="0"/>
              <a:t>necessarily selective</a:t>
            </a:r>
            <a:r>
              <a:rPr lang="cs-CZ" sz="2300" dirty="0" smtClean="0"/>
              <a:t>, </a:t>
            </a:r>
            <a:r>
              <a:rPr lang="cs-CZ" sz="2300" dirty="0" err="1" smtClean="0"/>
              <a:t>both</a:t>
            </a:r>
            <a:r>
              <a:rPr lang="cs-CZ" sz="2300" dirty="0" smtClean="0"/>
              <a:t> </a:t>
            </a:r>
            <a:r>
              <a:rPr lang="en-AU" sz="2300" dirty="0" smtClean="0"/>
              <a:t>on the side of </a:t>
            </a:r>
            <a:r>
              <a:rPr lang="cs-CZ" sz="2300" dirty="0" err="1" smtClean="0"/>
              <a:t>its</a:t>
            </a:r>
            <a:r>
              <a:rPr lang="cs-CZ" sz="2300" dirty="0" smtClean="0"/>
              <a:t> </a:t>
            </a:r>
            <a:r>
              <a:rPr lang="en-AU" sz="2300" dirty="0" smtClean="0"/>
              <a:t>production</a:t>
            </a:r>
            <a:r>
              <a:rPr lang="cs-CZ" sz="2300" dirty="0" smtClean="0"/>
              <a:t> and </a:t>
            </a:r>
            <a:r>
              <a:rPr lang="cs-CZ" sz="2300" dirty="0" err="1" smtClean="0"/>
              <a:t>its</a:t>
            </a:r>
            <a:r>
              <a:rPr lang="cs-CZ" sz="2300" dirty="0" smtClean="0"/>
              <a:t> </a:t>
            </a:r>
            <a:r>
              <a:rPr lang="cs-CZ" sz="2300" dirty="0" err="1" smtClean="0"/>
              <a:t>reception</a:t>
            </a:r>
            <a:endParaRPr lang="cs-CZ" sz="2300" dirty="0" smtClean="0"/>
          </a:p>
          <a:p>
            <a:endParaRPr lang="cs-CZ" sz="1000" dirty="0" smtClean="0"/>
          </a:p>
          <a:p>
            <a:r>
              <a:rPr lang="en-GB" sz="2300" dirty="0" smtClean="0"/>
              <a:t>concept </a:t>
            </a:r>
            <a:r>
              <a:rPr lang="en-GB" sz="2300" dirty="0"/>
              <a:t>of newsworthiness and news values</a:t>
            </a:r>
            <a:r>
              <a:rPr lang="cs-CZ" sz="2300" dirty="0"/>
              <a:t> (</a:t>
            </a:r>
            <a:r>
              <a:rPr lang="cs-CZ" sz="2300" dirty="0" err="1"/>
              <a:t>Lippmann</a:t>
            </a:r>
            <a:r>
              <a:rPr lang="cs-CZ" sz="2300" dirty="0"/>
              <a:t>, 1960, </a:t>
            </a:r>
            <a:r>
              <a:rPr lang="cs-CZ" sz="2300" dirty="0" err="1"/>
              <a:t>Galtung</a:t>
            </a:r>
            <a:r>
              <a:rPr lang="cs-CZ" sz="2300" dirty="0"/>
              <a:t> and </a:t>
            </a:r>
            <a:r>
              <a:rPr lang="cs-CZ" sz="2300" dirty="0" err="1"/>
              <a:t>Ruge</a:t>
            </a:r>
            <a:r>
              <a:rPr lang="cs-CZ" sz="2300" dirty="0"/>
              <a:t>, 1965)</a:t>
            </a:r>
          </a:p>
          <a:p>
            <a:r>
              <a:rPr lang="en-GB" sz="2300" dirty="0"/>
              <a:t>different aspects of the news process</a:t>
            </a:r>
            <a:r>
              <a:rPr lang="cs-CZ" sz="2300" dirty="0"/>
              <a:t> (</a:t>
            </a:r>
            <a:r>
              <a:rPr lang="cs-CZ" sz="2300" dirty="0" err="1"/>
              <a:t>Bednarek</a:t>
            </a:r>
            <a:r>
              <a:rPr lang="cs-CZ" sz="2300" dirty="0"/>
              <a:t>, 2016)</a:t>
            </a:r>
          </a:p>
          <a:p>
            <a:pPr lvl="1"/>
            <a:r>
              <a:rPr lang="en-GB" sz="1900" dirty="0"/>
              <a:t>News writing objectives: general goals associated with news writing, such as clarity of expression, brevity, colour, accuracy and so on;</a:t>
            </a:r>
          </a:p>
          <a:p>
            <a:pPr lvl="1"/>
            <a:r>
              <a:rPr lang="en-GB" sz="1900" dirty="0"/>
              <a:t>Selection factors: any</a:t>
            </a:r>
            <a:r>
              <a:rPr lang="cs-CZ" sz="1900" dirty="0"/>
              <a:t> </a:t>
            </a:r>
            <a:r>
              <a:rPr lang="en-GB" sz="1900" dirty="0"/>
              <a:t>factor or criterion impacting whether or not a story becomes published, not necessarily values, for example, commercial pressures, availability of reporters, deadlines and so on;</a:t>
            </a:r>
          </a:p>
          <a:p>
            <a:pPr lvl="1"/>
            <a:r>
              <a:rPr lang="en-GB" sz="1900" b="1" dirty="0"/>
              <a:t>News values</a:t>
            </a:r>
            <a:r>
              <a:rPr lang="en-GB" sz="1900" dirty="0"/>
              <a:t>: the ‘newsworthy’ aspects of actors, happenings and issues as established by a set of recognised values such as Negativity</a:t>
            </a:r>
            <a:r>
              <a:rPr lang="cs-CZ" sz="1900" dirty="0"/>
              <a:t>, </a:t>
            </a:r>
            <a:r>
              <a:rPr lang="en-GB" sz="1900" dirty="0"/>
              <a:t>Timeliness</a:t>
            </a:r>
            <a:r>
              <a:rPr lang="cs-CZ" sz="1900" dirty="0"/>
              <a:t>, </a:t>
            </a:r>
            <a:r>
              <a:rPr lang="en-GB" sz="1900" dirty="0"/>
              <a:t>Proximity</a:t>
            </a:r>
            <a:r>
              <a:rPr lang="cs-CZ" sz="1900" dirty="0"/>
              <a:t>, </a:t>
            </a:r>
            <a:r>
              <a:rPr lang="en-GB" sz="1900" dirty="0" err="1"/>
              <a:t>Superlativeness</a:t>
            </a:r>
            <a:r>
              <a:rPr lang="cs-CZ" sz="1900" dirty="0"/>
              <a:t>, </a:t>
            </a:r>
            <a:r>
              <a:rPr lang="en-GB" sz="1900" dirty="0" err="1"/>
              <a:t>Eliteness</a:t>
            </a:r>
            <a:r>
              <a:rPr lang="cs-CZ" sz="1900" dirty="0"/>
              <a:t>, </a:t>
            </a:r>
            <a:r>
              <a:rPr lang="en-GB" sz="1900" dirty="0"/>
              <a:t>Impact</a:t>
            </a:r>
            <a:r>
              <a:rPr lang="cs-CZ" sz="1900" dirty="0"/>
              <a:t>, </a:t>
            </a:r>
            <a:r>
              <a:rPr lang="en-GB" sz="1900" dirty="0"/>
              <a:t>Novelty</a:t>
            </a:r>
            <a:r>
              <a:rPr lang="cs-CZ" sz="1900" dirty="0"/>
              <a:t>, </a:t>
            </a:r>
            <a:r>
              <a:rPr lang="en-GB" sz="1900" dirty="0"/>
              <a:t>Personalisation</a:t>
            </a:r>
            <a:r>
              <a:rPr lang="cs-CZ" sz="1900" dirty="0"/>
              <a:t>, </a:t>
            </a:r>
            <a:r>
              <a:rPr lang="en-GB" sz="1900" dirty="0"/>
              <a:t>Consonance</a:t>
            </a:r>
            <a:r>
              <a:rPr lang="cs-CZ" sz="1900" dirty="0"/>
              <a:t>, </a:t>
            </a:r>
            <a:r>
              <a:rPr lang="en-GB" sz="1900" dirty="0"/>
              <a:t>Aesthetic Appeal</a:t>
            </a:r>
            <a:endParaRPr lang="cs-CZ" sz="1900" dirty="0"/>
          </a:p>
          <a:p>
            <a:endParaRPr lang="cs-CZ" sz="2200" dirty="0" smtClean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011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News </a:t>
            </a:r>
            <a:r>
              <a:rPr lang="en-AU" dirty="0" smtClean="0"/>
              <a:t>values</a:t>
            </a:r>
            <a:endParaRPr lang="cs-CZ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3072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1219201"/>
            <a:ext cx="9372600" cy="4993820"/>
          </a:xfrm>
        </p:spPr>
        <p:txBody>
          <a:bodyPr>
            <a:normAutofit fontScale="92500"/>
          </a:bodyPr>
          <a:lstStyle/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 smtClean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 smtClean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endParaRPr lang="cs-CZ" altLang="cs-CZ" sz="2100" dirty="0">
              <a:hlinkClick r:id="rId2"/>
            </a:endParaRP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defRPr/>
            </a:pPr>
            <a:r>
              <a:rPr lang="cs-CZ" sz="1800" dirty="0" err="1"/>
              <a:t>Caple</a:t>
            </a:r>
            <a:r>
              <a:rPr lang="cs-CZ" sz="1800" dirty="0"/>
              <a:t>, Helen - </a:t>
            </a:r>
            <a:r>
              <a:rPr lang="cs-CZ" sz="1800" dirty="0" err="1"/>
              <a:t>Bednarek</a:t>
            </a:r>
            <a:r>
              <a:rPr lang="cs-CZ" sz="1800" dirty="0"/>
              <a:t>, Monika. 2016. </a:t>
            </a:r>
            <a:r>
              <a:rPr lang="cs-CZ" sz="1800" dirty="0" err="1"/>
              <a:t>Rethinking</a:t>
            </a:r>
            <a:r>
              <a:rPr lang="cs-CZ" sz="1800" dirty="0"/>
              <a:t> </a:t>
            </a:r>
            <a:r>
              <a:rPr lang="cs-CZ" sz="1800" dirty="0" err="1"/>
              <a:t>news</a:t>
            </a:r>
            <a:r>
              <a:rPr lang="cs-CZ" sz="1800" dirty="0"/>
              <a:t> </a:t>
            </a:r>
            <a:r>
              <a:rPr lang="cs-CZ" sz="1800" dirty="0" err="1"/>
              <a:t>values</a:t>
            </a:r>
            <a:r>
              <a:rPr lang="cs-CZ" sz="1800" dirty="0"/>
              <a:t>: </a:t>
            </a:r>
            <a:r>
              <a:rPr lang="cs-CZ" sz="1800" dirty="0" err="1"/>
              <a:t>What</a:t>
            </a:r>
            <a:r>
              <a:rPr lang="cs-CZ" sz="1800" dirty="0"/>
              <a:t> a </a:t>
            </a:r>
            <a:r>
              <a:rPr lang="cs-CZ" sz="1800" dirty="0" err="1"/>
              <a:t>discursive</a:t>
            </a:r>
            <a:r>
              <a:rPr lang="cs-CZ" sz="1800" dirty="0"/>
              <a:t> </a:t>
            </a:r>
            <a:r>
              <a:rPr lang="cs-CZ" sz="1800" dirty="0" err="1"/>
              <a:t>approach</a:t>
            </a:r>
            <a:r>
              <a:rPr lang="cs-CZ" sz="1800" dirty="0"/>
              <a:t> </a:t>
            </a:r>
            <a:r>
              <a:rPr lang="cs-CZ" sz="1800" dirty="0" err="1"/>
              <a:t>can</a:t>
            </a:r>
            <a:r>
              <a:rPr lang="cs-CZ" sz="1800" dirty="0"/>
              <a:t> </a:t>
            </a:r>
            <a:r>
              <a:rPr lang="cs-CZ" sz="1800" dirty="0" err="1"/>
              <a:t>tell</a:t>
            </a:r>
            <a:r>
              <a:rPr lang="cs-CZ" sz="1800" dirty="0"/>
              <a:t> </a:t>
            </a:r>
            <a:r>
              <a:rPr lang="cs-CZ" sz="1800" dirty="0" err="1"/>
              <a:t>us</a:t>
            </a:r>
            <a:r>
              <a:rPr lang="cs-CZ" sz="1800" dirty="0"/>
              <a:t> </a:t>
            </a:r>
            <a:r>
              <a:rPr lang="cs-CZ" sz="1800" dirty="0" err="1"/>
              <a:t>about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construction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news</a:t>
            </a:r>
            <a:r>
              <a:rPr lang="cs-CZ" sz="1800" dirty="0"/>
              <a:t> </a:t>
            </a:r>
            <a:r>
              <a:rPr lang="cs-CZ" sz="1800" dirty="0" err="1"/>
              <a:t>discourse</a:t>
            </a:r>
            <a:r>
              <a:rPr lang="cs-CZ" sz="1800" dirty="0"/>
              <a:t> and </a:t>
            </a:r>
            <a:r>
              <a:rPr lang="cs-CZ" sz="1800" dirty="0" err="1"/>
              <a:t>news</a:t>
            </a:r>
            <a:r>
              <a:rPr lang="cs-CZ" sz="1800" dirty="0"/>
              <a:t> </a:t>
            </a:r>
            <a:r>
              <a:rPr lang="cs-CZ" sz="1800" dirty="0" err="1"/>
              <a:t>photography</a:t>
            </a:r>
            <a:r>
              <a:rPr lang="cs-CZ" sz="1800" dirty="0"/>
              <a:t>. </a:t>
            </a:r>
            <a:r>
              <a:rPr lang="cs-CZ" sz="1800" i="1" dirty="0" err="1"/>
              <a:t>Journalism</a:t>
            </a:r>
            <a:r>
              <a:rPr lang="cs-CZ" sz="1800" dirty="0"/>
              <a:t> 17 (4): 435-455</a:t>
            </a:r>
            <a:r>
              <a:rPr lang="cs-CZ" sz="1800" dirty="0" smtClean="0"/>
              <a:t>.</a:t>
            </a:r>
            <a:endParaRPr lang="en-GB" sz="1800" dirty="0"/>
          </a:p>
        </p:txBody>
      </p:sp>
      <p:pic>
        <p:nvPicPr>
          <p:cNvPr id="16388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2101"/>
            <a:ext cx="6408737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9528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Rules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 smtClean="0"/>
              <a:t>selection</a:t>
            </a:r>
            <a:r>
              <a:rPr lang="cs-CZ" dirty="0" smtClean="0"/>
              <a:t>, media </a:t>
            </a:r>
            <a:r>
              <a:rPr lang="cs-CZ" dirty="0" err="1" smtClean="0"/>
              <a:t>publics</a:t>
            </a:r>
            <a:endParaRPr lang="en-A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300" dirty="0" smtClean="0"/>
              <a:t>media discourse is necessarily selective</a:t>
            </a:r>
            <a:r>
              <a:rPr lang="cs-CZ" sz="2300" dirty="0" smtClean="0"/>
              <a:t> </a:t>
            </a:r>
            <a:r>
              <a:rPr lang="en-AU" sz="2400" b="1" dirty="0"/>
              <a:t>necessarily selective</a:t>
            </a:r>
            <a:r>
              <a:rPr lang="cs-CZ" sz="2400" dirty="0"/>
              <a:t>, </a:t>
            </a:r>
            <a:r>
              <a:rPr lang="cs-CZ" sz="2400" dirty="0" err="1"/>
              <a:t>both</a:t>
            </a:r>
            <a:r>
              <a:rPr lang="cs-CZ" sz="2400" dirty="0"/>
              <a:t> </a:t>
            </a:r>
            <a:r>
              <a:rPr lang="en-AU" sz="2400" dirty="0"/>
              <a:t>on the side of </a:t>
            </a:r>
            <a:r>
              <a:rPr lang="cs-CZ" sz="2400" dirty="0" err="1"/>
              <a:t>its</a:t>
            </a:r>
            <a:r>
              <a:rPr lang="cs-CZ" sz="2400" dirty="0"/>
              <a:t> </a:t>
            </a:r>
            <a:r>
              <a:rPr lang="en-AU" sz="2400" dirty="0"/>
              <a:t>production</a:t>
            </a:r>
            <a:r>
              <a:rPr lang="cs-CZ" sz="2400" dirty="0"/>
              <a:t> and </a:t>
            </a:r>
            <a:r>
              <a:rPr lang="cs-CZ" sz="2400" dirty="0" err="1"/>
              <a:t>its</a:t>
            </a:r>
            <a:r>
              <a:rPr lang="cs-CZ" sz="2400" dirty="0"/>
              <a:t> </a:t>
            </a:r>
            <a:r>
              <a:rPr lang="cs-CZ" sz="2400" dirty="0" err="1"/>
              <a:t>reception</a:t>
            </a:r>
            <a:endParaRPr lang="cs-CZ" sz="2400" dirty="0"/>
          </a:p>
          <a:p>
            <a:endParaRPr lang="en-AU" sz="2300" dirty="0" smtClean="0"/>
          </a:p>
          <a:p>
            <a:r>
              <a:rPr lang="en-AU" sz="2200" dirty="0" smtClean="0"/>
              <a:t>selective exposure</a:t>
            </a:r>
            <a:endParaRPr lang="cs-CZ" sz="2200" dirty="0" smtClean="0"/>
          </a:p>
          <a:p>
            <a:pPr lvl="1"/>
            <a:r>
              <a:rPr lang="cs-CZ" sz="1800" dirty="0" err="1" smtClean="0"/>
              <a:t>we</a:t>
            </a:r>
            <a:r>
              <a:rPr lang="cs-CZ" sz="1800" dirty="0" smtClean="0"/>
              <a:t> </a:t>
            </a:r>
            <a:r>
              <a:rPr lang="cs-CZ" sz="1800" dirty="0" err="1" smtClean="0"/>
              <a:t>cannot</a:t>
            </a:r>
            <a:r>
              <a:rPr lang="cs-CZ" sz="1800" dirty="0" smtClean="0"/>
              <a:t> </a:t>
            </a:r>
            <a:r>
              <a:rPr lang="cs-CZ" sz="1800" dirty="0" err="1" smtClean="0"/>
              <a:t>read</a:t>
            </a:r>
            <a:r>
              <a:rPr lang="cs-CZ" sz="1800" dirty="0" smtClean="0"/>
              <a:t>/</a:t>
            </a:r>
            <a:r>
              <a:rPr lang="cs-CZ" sz="1800" dirty="0" err="1" smtClean="0"/>
              <a:t>watch</a:t>
            </a:r>
            <a:r>
              <a:rPr lang="cs-CZ" sz="1800" dirty="0" smtClean="0"/>
              <a:t> </a:t>
            </a:r>
            <a:r>
              <a:rPr lang="cs-CZ" sz="1800" dirty="0" err="1" smtClean="0"/>
              <a:t>all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newsavailable</a:t>
            </a:r>
            <a:r>
              <a:rPr lang="cs-CZ" sz="1800" dirty="0" smtClean="0"/>
              <a:t> </a:t>
            </a:r>
          </a:p>
          <a:p>
            <a:r>
              <a:rPr lang="en-AU" sz="2200" dirty="0" smtClean="0"/>
              <a:t>selective perception</a:t>
            </a:r>
            <a:endParaRPr lang="cs-CZ" sz="2200" dirty="0" smtClean="0"/>
          </a:p>
          <a:p>
            <a:pPr lvl="1"/>
            <a:r>
              <a:rPr lang="cs-CZ" sz="1800" dirty="0" err="1" smtClean="0"/>
              <a:t>we</a:t>
            </a:r>
            <a:r>
              <a:rPr lang="cs-CZ" sz="1800" dirty="0" smtClean="0"/>
              <a:t> </a:t>
            </a:r>
            <a:r>
              <a:rPr lang="cs-CZ" sz="1800" dirty="0" err="1" smtClean="0"/>
              <a:t>pay</a:t>
            </a:r>
            <a:r>
              <a:rPr lang="cs-CZ" sz="1800" dirty="0" smtClean="0"/>
              <a:t> more </a:t>
            </a:r>
            <a:r>
              <a:rPr lang="cs-CZ" sz="1800" dirty="0" err="1" smtClean="0"/>
              <a:t>attention</a:t>
            </a:r>
            <a:r>
              <a:rPr lang="cs-CZ" sz="1800" dirty="0" smtClean="0"/>
              <a:t> to </a:t>
            </a:r>
            <a:r>
              <a:rPr lang="cs-CZ" sz="1800" dirty="0" err="1" smtClean="0"/>
              <a:t>news</a:t>
            </a:r>
            <a:r>
              <a:rPr lang="cs-CZ" sz="1800" dirty="0" smtClean="0"/>
              <a:t> </a:t>
            </a:r>
            <a:r>
              <a:rPr lang="cs-CZ" sz="1800" dirty="0" err="1" smtClean="0"/>
              <a:t>which</a:t>
            </a:r>
            <a:r>
              <a:rPr lang="cs-CZ" sz="1800" dirty="0" smtClean="0"/>
              <a:t> are </a:t>
            </a:r>
            <a:r>
              <a:rPr lang="cs-CZ" sz="1800" dirty="0" err="1" smtClean="0"/>
              <a:t>coherent</a:t>
            </a:r>
            <a:r>
              <a:rPr lang="cs-CZ" sz="1800" dirty="0" smtClean="0"/>
              <a:t> </a:t>
            </a:r>
            <a:r>
              <a:rPr lang="cs-CZ" sz="1800" dirty="0" err="1" smtClean="0"/>
              <a:t>with</a:t>
            </a:r>
            <a:r>
              <a:rPr lang="cs-CZ" sz="1800" dirty="0" smtClean="0"/>
              <a:t> his </a:t>
            </a:r>
            <a:r>
              <a:rPr lang="cs-CZ" sz="1800" dirty="0" err="1" smtClean="0"/>
              <a:t>opinions</a:t>
            </a:r>
            <a:r>
              <a:rPr lang="cs-CZ" sz="1800" dirty="0" smtClean="0"/>
              <a:t> and </a:t>
            </a:r>
            <a:r>
              <a:rPr lang="cs-CZ" sz="1800" dirty="0" err="1" smtClean="0"/>
              <a:t>attitudes</a:t>
            </a:r>
            <a:endParaRPr lang="cs-CZ" sz="1800" dirty="0" smtClean="0"/>
          </a:p>
          <a:p>
            <a:r>
              <a:rPr lang="en-AU" sz="2200" dirty="0" smtClean="0"/>
              <a:t>selective retention</a:t>
            </a:r>
            <a:endParaRPr lang="cs-CZ" sz="2200" dirty="0" smtClean="0"/>
          </a:p>
          <a:p>
            <a:pPr lvl="1"/>
            <a:r>
              <a:rPr lang="cs-CZ" sz="1800" dirty="0" err="1" smtClean="0"/>
              <a:t>after</a:t>
            </a:r>
            <a:r>
              <a:rPr lang="cs-CZ" sz="1800" dirty="0" smtClean="0"/>
              <a:t> a period a </a:t>
            </a:r>
            <a:r>
              <a:rPr lang="cs-CZ" sz="1800" dirty="0" err="1" smtClean="0"/>
              <a:t>time</a:t>
            </a:r>
            <a:r>
              <a:rPr lang="cs-CZ" sz="1800" dirty="0" smtClean="0"/>
              <a:t>, </a:t>
            </a:r>
            <a:r>
              <a:rPr lang="cs-CZ" sz="1800" dirty="0" err="1" smtClean="0"/>
              <a:t>we</a:t>
            </a:r>
            <a:r>
              <a:rPr lang="cs-CZ" sz="1800" dirty="0" smtClean="0"/>
              <a:t> are </a:t>
            </a:r>
            <a:r>
              <a:rPr lang="cs-CZ" sz="1800" dirty="0" err="1" smtClean="0"/>
              <a:t>able</a:t>
            </a:r>
            <a:r>
              <a:rPr lang="cs-CZ" sz="1800" dirty="0" smtClean="0"/>
              <a:t> to </a:t>
            </a:r>
            <a:r>
              <a:rPr lang="cs-CZ" sz="1800" dirty="0" err="1" smtClean="0"/>
              <a:t>recall</a:t>
            </a:r>
            <a:r>
              <a:rPr lang="cs-CZ" sz="1800" dirty="0" smtClean="0"/>
              <a:t> </a:t>
            </a:r>
            <a:r>
              <a:rPr lang="cs-CZ" sz="1800" dirty="0" err="1" smtClean="0"/>
              <a:t>only</a:t>
            </a:r>
            <a:r>
              <a:rPr lang="cs-CZ" sz="1800" dirty="0" smtClean="0"/>
              <a:t> </a:t>
            </a:r>
            <a:r>
              <a:rPr lang="cs-CZ" sz="1800" dirty="0" err="1" smtClean="0"/>
              <a:t>some</a:t>
            </a:r>
            <a:r>
              <a:rPr lang="cs-CZ" sz="1800" dirty="0" smtClean="0"/>
              <a:t> </a:t>
            </a:r>
            <a:r>
              <a:rPr lang="cs-CZ" sz="1800" dirty="0" err="1" smtClean="0"/>
              <a:t>informations</a:t>
            </a:r>
            <a:r>
              <a:rPr lang="cs-CZ" sz="1800" dirty="0" smtClean="0"/>
              <a:t> </a:t>
            </a:r>
            <a:r>
              <a:rPr lang="cs-CZ" sz="1800" dirty="0" err="1" smtClean="0"/>
              <a:t>originaly</a:t>
            </a:r>
            <a:r>
              <a:rPr lang="cs-CZ" sz="1800" dirty="0" smtClean="0"/>
              <a:t> </a:t>
            </a:r>
            <a:r>
              <a:rPr lang="cs-CZ" sz="1800" dirty="0" err="1" smtClean="0"/>
              <a:t>gained</a:t>
            </a:r>
            <a:r>
              <a:rPr lang="cs-CZ" sz="1800" dirty="0" smtClean="0"/>
              <a:t> (</a:t>
            </a:r>
            <a:r>
              <a:rPr lang="cs-CZ" sz="1800" dirty="0" err="1" smtClean="0"/>
              <a:t>usually</a:t>
            </a:r>
            <a:r>
              <a:rPr lang="cs-CZ" sz="1800" dirty="0" smtClean="0"/>
              <a:t> </a:t>
            </a:r>
            <a:r>
              <a:rPr lang="cs-CZ" sz="1800" dirty="0" err="1" smtClean="0"/>
              <a:t>again</a:t>
            </a:r>
            <a:r>
              <a:rPr lang="cs-CZ" sz="1800" dirty="0" smtClean="0"/>
              <a:t> </a:t>
            </a:r>
            <a:r>
              <a:rPr lang="cs-CZ" sz="1800" dirty="0" err="1" smtClean="0"/>
              <a:t>those</a:t>
            </a:r>
            <a:r>
              <a:rPr lang="cs-CZ" sz="1800" dirty="0" smtClean="0"/>
              <a:t> </a:t>
            </a:r>
            <a:r>
              <a:rPr lang="cs-CZ" sz="1800" dirty="0" err="1" smtClean="0"/>
              <a:t>which</a:t>
            </a:r>
            <a:r>
              <a:rPr lang="cs-CZ" sz="1800" dirty="0" smtClean="0"/>
              <a:t> do not </a:t>
            </a:r>
            <a:r>
              <a:rPr lang="cs-CZ" sz="1800" dirty="0" err="1" smtClean="0"/>
              <a:t>contradict</a:t>
            </a:r>
            <a:r>
              <a:rPr lang="cs-CZ" sz="1800" dirty="0" smtClean="0"/>
              <a:t> </a:t>
            </a:r>
            <a:r>
              <a:rPr lang="cs-CZ" sz="1800" dirty="0" err="1" smtClean="0"/>
              <a:t>our</a:t>
            </a:r>
            <a:r>
              <a:rPr lang="cs-CZ" sz="1800" dirty="0" smtClean="0"/>
              <a:t> </a:t>
            </a:r>
            <a:r>
              <a:rPr lang="cs-CZ" sz="1800" dirty="0" err="1" smtClean="0"/>
              <a:t>identities</a:t>
            </a:r>
            <a:r>
              <a:rPr lang="cs-CZ" sz="1800" dirty="0" smtClean="0"/>
              <a:t>)</a:t>
            </a:r>
            <a:endParaRPr lang="en-AU" sz="1800" dirty="0" smtClean="0"/>
          </a:p>
        </p:txBody>
      </p:sp>
    </p:spTree>
    <p:extLst>
      <p:ext uri="{BB962C8B-B14F-4D97-AF65-F5344CB8AC3E}">
        <p14:creationId xmlns:p14="http://schemas.microsoft.com/office/powerpoint/2010/main" val="23866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Media agenda setting</a:t>
            </a:r>
            <a:endParaRPr lang="en-A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AU" sz="2300" dirty="0" smtClean="0"/>
              <a:t>media agenda</a:t>
            </a:r>
          </a:p>
          <a:p>
            <a:r>
              <a:rPr lang="en-AU" sz="2300" dirty="0" smtClean="0"/>
              <a:t>political agenda</a:t>
            </a:r>
          </a:p>
          <a:p>
            <a:r>
              <a:rPr lang="en-AU" sz="2300" dirty="0" smtClean="0"/>
              <a:t>public agenda</a:t>
            </a:r>
            <a:endParaRPr lang="cs-CZ" sz="2300" dirty="0" smtClean="0"/>
          </a:p>
          <a:p>
            <a:endParaRPr lang="cs-CZ" sz="2300" dirty="0"/>
          </a:p>
          <a:p>
            <a:r>
              <a:rPr lang="en-AU" sz="2300" dirty="0" smtClean="0"/>
              <a:t>media bias and concept of journalistic objectivity</a:t>
            </a:r>
            <a:endParaRPr lang="en-AU" sz="2300" dirty="0"/>
          </a:p>
        </p:txBody>
      </p:sp>
    </p:spTree>
    <p:extLst>
      <p:ext uri="{BB962C8B-B14F-4D97-AF65-F5344CB8AC3E}">
        <p14:creationId xmlns:p14="http://schemas.microsoft.com/office/powerpoint/2010/main" val="165408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1475</Words>
  <Application>Microsoft Office PowerPoint</Application>
  <PresentationFormat>Širokoúhlá obrazovka</PresentationFormat>
  <Paragraphs>171</Paragraphs>
  <Slides>31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Motiv Office</vt:lpstr>
      <vt:lpstr>Arkusz</vt:lpstr>
      <vt:lpstr>Czech media discourse on migration</vt:lpstr>
      <vt:lpstr>Content of the lecture</vt:lpstr>
      <vt:lpstr>Media discourse and construction of reality</vt:lpstr>
      <vt:lpstr>Media discourse and construction of reality</vt:lpstr>
      <vt:lpstr>Shortcuts in media discourse</vt:lpstr>
      <vt:lpstr>Rules for selection, media institutions</vt:lpstr>
      <vt:lpstr>News values</vt:lpstr>
      <vt:lpstr>Rules for selection, media publics</vt:lpstr>
      <vt:lpstr>Media agenda setting</vt:lpstr>
      <vt:lpstr>Exercise (in small groups)</vt:lpstr>
      <vt:lpstr>The migration crisis in news photography</vt:lpstr>
      <vt:lpstr>The migration crisis in news photography</vt:lpstr>
      <vt:lpstr>The migration crisis in news photography</vt:lpstr>
      <vt:lpstr>The migration crisis in news photography</vt:lpstr>
      <vt:lpstr>The migration crisis in news photography</vt:lpstr>
      <vt:lpstr>The migration crisis in news photography</vt:lpstr>
      <vt:lpstr>The migration crisis in news photography</vt:lpstr>
      <vt:lpstr>Common trends in media coverage of migration</vt:lpstr>
      <vt:lpstr>Theory of securitization</vt:lpstr>
      <vt:lpstr>Theory of securitization</vt:lpstr>
      <vt:lpstr>Securitization theory and the media</vt:lpstr>
      <vt:lpstr>Prezentace aplikace PowerPoint</vt:lpstr>
      <vt:lpstr>Migration in Czech Republic</vt:lpstr>
      <vt:lpstr>Czech public on refugees as a threat </vt:lpstr>
      <vt:lpstr>Czech public on refugees as a threat </vt:lpstr>
      <vt:lpstr>The Czech news coverage on the European migration crisis</vt:lpstr>
      <vt:lpstr>The Czech news coverage on the European migration crisis</vt:lpstr>
      <vt:lpstr>Migration in Czech Republic in Czech news media</vt:lpstr>
      <vt:lpstr>Exercise (in small groups)</vt:lpstr>
      <vt:lpstr>Discussion </vt:lpstr>
      <vt:lpstr>Literature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media discourse on migration</dc:title>
  <dc:creator>katka</dc:creator>
  <cp:lastModifiedBy>Michal Tkaczyk</cp:lastModifiedBy>
  <cp:revision>43</cp:revision>
  <cp:lastPrinted>2018-03-14T13:23:47Z</cp:lastPrinted>
  <dcterms:created xsi:type="dcterms:W3CDTF">2018-03-14T09:41:41Z</dcterms:created>
  <dcterms:modified xsi:type="dcterms:W3CDTF">2018-03-14T13:45:41Z</dcterms:modified>
</cp:coreProperties>
</file>