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15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6" r:id="rId9"/>
    <p:sldId id="282" r:id="rId10"/>
    <p:sldId id="283" r:id="rId11"/>
    <p:sldId id="287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4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49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35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4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16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81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92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09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74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16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4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5204893"/>
            <a:ext cx="12192000" cy="1653233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nl" smtClean="0"/>
              <a:pPr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141746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7/8/18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5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7/8/18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7/8/18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1qDNTG9lg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3kgtpl4Q5O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English Language Focus Summer School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02942"/>
            <a:ext cx="7904205" cy="1408670"/>
          </a:xfrm>
        </p:spPr>
        <p:txBody>
          <a:bodyPr>
            <a:normAutofit fontScale="925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Feedback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7/8/18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15600" y="308919"/>
            <a:ext cx="11360800" cy="70433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 dirty="0"/>
              <a:t>Written Work: where is The focus?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15600" y="1161535"/>
            <a:ext cx="11360800" cy="49302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General assignment aims.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Focus for English feedback </a:t>
            </a:r>
            <a:r>
              <a:rPr lang="nl" sz="2800" i="1" dirty="0"/>
              <a:t>(Range? Coherence? Grammar? Argument?)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What do you want to achieve?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“State of play”  of the writer.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“State of play”  of the feedback-giver(s)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“State of play”  of the assessor (EMI)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800" dirty="0"/>
              <a:t>Time available</a:t>
            </a:r>
          </a:p>
        </p:txBody>
      </p:sp>
    </p:spTree>
    <p:extLst>
      <p:ext uri="{BB962C8B-B14F-4D97-AF65-F5344CB8AC3E}">
        <p14:creationId xmlns:p14="http://schemas.microsoft.com/office/powerpoint/2010/main" val="371019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F292-02C8-8D4B-8694-B778C8B0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Activity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340D-AB60-894B-A9E9-17572AFF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>
                <a:latin typeface="Gill Sans Ultra Bold" panose="020B0A02020104020203" pitchFamily="34" charset="77"/>
              </a:rPr>
              <a:t>Writing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0AD3B-B620-DD49-AE1D-AD7DF5A5F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11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9618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/>
              <a:t>Activity 2: Writing Feedback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Char char="❏"/>
            </a:pPr>
            <a:r>
              <a:rPr lang="nl" sz="3200" dirty="0"/>
              <a:t>Peer feedback sheet</a:t>
            </a:r>
          </a:p>
          <a:p>
            <a:pPr marL="609585" indent="-304792">
              <a:buChar char="❏"/>
            </a:pPr>
            <a:r>
              <a:rPr lang="nl" sz="3200" dirty="0"/>
              <a:t>CEFR codes for writing</a:t>
            </a:r>
          </a:p>
          <a:p>
            <a:pPr marL="609585" indent="-304792">
              <a:buChar char="❏"/>
            </a:pPr>
            <a:r>
              <a:rPr lang="nl" sz="3200" dirty="0"/>
              <a:t>Correction codes</a:t>
            </a:r>
          </a:p>
          <a:p>
            <a:pPr>
              <a:buNone/>
            </a:pPr>
            <a:endParaRPr sz="3200" dirty="0"/>
          </a:p>
          <a:p>
            <a:pPr marL="609585" indent="-304792"/>
            <a:r>
              <a:rPr lang="nl" sz="3200" dirty="0"/>
              <a:t>Identify English-language strengths in your group.</a:t>
            </a:r>
          </a:p>
          <a:p>
            <a:pPr marL="609585" indent="-304792"/>
            <a:r>
              <a:rPr lang="nl" sz="3200" dirty="0"/>
              <a:t>Focus on one or two areas of feedback</a:t>
            </a:r>
          </a:p>
          <a:p>
            <a:pPr marL="609585" indent="-304792"/>
            <a:r>
              <a:rPr lang="nl" sz="3200" dirty="0"/>
              <a:t>Be positive and constructive</a:t>
            </a:r>
          </a:p>
        </p:txBody>
      </p:sp>
    </p:spTree>
    <p:extLst>
      <p:ext uri="{BB962C8B-B14F-4D97-AF65-F5344CB8AC3E}">
        <p14:creationId xmlns:p14="http://schemas.microsoft.com/office/powerpoint/2010/main" val="91037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sz="4400" b="1" dirty="0"/>
              <a:t>Conclusions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lnSpc>
                <a:spcPct val="150000"/>
              </a:lnSpc>
              <a:buChar char="❖"/>
            </a:pPr>
            <a:r>
              <a:rPr lang="nl" sz="2400" dirty="0"/>
              <a:t>Feedback is not the same as assessment</a:t>
            </a:r>
          </a:p>
          <a:p>
            <a:pPr marL="609585" indent="-304792">
              <a:lnSpc>
                <a:spcPct val="150000"/>
              </a:lnSpc>
              <a:buChar char="❖"/>
            </a:pPr>
            <a:r>
              <a:rPr lang="nl" sz="2400" dirty="0"/>
              <a:t>FB is a stage towards assessment</a:t>
            </a:r>
          </a:p>
          <a:p>
            <a:pPr marL="609585" indent="-304792">
              <a:lnSpc>
                <a:spcPct val="150000"/>
              </a:lnSpc>
              <a:buChar char="❖"/>
            </a:pPr>
            <a:r>
              <a:rPr lang="nl" sz="2400" dirty="0"/>
              <a:t>FB is developmental, rather than judgemental</a:t>
            </a:r>
          </a:p>
          <a:p>
            <a:pPr marL="609585" indent="-304792">
              <a:lnSpc>
                <a:spcPct val="150000"/>
              </a:lnSpc>
              <a:buChar char="❖"/>
            </a:pPr>
            <a:r>
              <a:rPr lang="nl" sz="2400" dirty="0"/>
              <a:t>Peer feedback is an important tool for a teacher</a:t>
            </a:r>
          </a:p>
          <a:p>
            <a:pPr marL="609585" indent="-304792">
              <a:lnSpc>
                <a:spcPct val="150000"/>
              </a:lnSpc>
              <a:buChar char="❖"/>
            </a:pPr>
            <a:r>
              <a:rPr lang="nl" sz="2400" dirty="0"/>
              <a:t>Not time-wasting, but time-saving in the long run!</a:t>
            </a:r>
          </a:p>
          <a:p>
            <a:pPr marL="609585" indent="-304792">
              <a:lnSpc>
                <a:spcPct val="150000"/>
              </a:lnSpc>
              <a:buChar char="❖"/>
            </a:pPr>
            <a:r>
              <a:rPr lang="nl" sz="2400" dirty="0"/>
              <a:t>Don’t just tick boxes!!</a:t>
            </a:r>
          </a:p>
          <a:p>
            <a:pPr marL="609585" indent="-558786">
              <a:lnSpc>
                <a:spcPct val="150000"/>
              </a:lnSpc>
              <a:buClr>
                <a:srgbClr val="38761D"/>
              </a:buClr>
              <a:buSzPct val="100000"/>
              <a:buChar char="❖"/>
            </a:pPr>
            <a:r>
              <a:rPr lang="nl" sz="3200" b="1" dirty="0">
                <a:solidFill>
                  <a:srgbClr val="38761D"/>
                </a:solidFill>
              </a:rPr>
              <a:t>Anything to add?</a:t>
            </a:r>
          </a:p>
        </p:txBody>
      </p:sp>
    </p:spTree>
    <p:extLst>
      <p:ext uri="{BB962C8B-B14F-4D97-AF65-F5344CB8AC3E}">
        <p14:creationId xmlns:p14="http://schemas.microsoft.com/office/powerpoint/2010/main" val="24166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15600" y="221567"/>
            <a:ext cx="11360800" cy="897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sz="4800" b="1" dirty="0">
                <a:latin typeface="Calibri"/>
                <a:ea typeface="Calibri"/>
                <a:cs typeface="Calibri"/>
                <a:sym typeface="Calibri"/>
              </a:rPr>
              <a:t>In this workshop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15600" y="1119167"/>
            <a:ext cx="11360800" cy="4972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What do we mean by feedback? 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Feedback and Assessment - “two sides of the same coin”?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Feedback on Language: what are the key points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What do we do now?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Peer feedback: what, why, who, when and how?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b="1" dirty="0">
                <a:latin typeface="Calibri"/>
                <a:ea typeface="Calibri"/>
                <a:cs typeface="Calibri"/>
                <a:sym typeface="Calibri"/>
              </a:rPr>
              <a:t>Activity 1: presentation feedback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Written work: where is the focus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b="1" dirty="0">
                <a:latin typeface="Calibri"/>
                <a:ea typeface="Calibri"/>
                <a:cs typeface="Calibri"/>
                <a:sym typeface="Calibri"/>
              </a:rPr>
              <a:t>Activity 2: writing feedback</a:t>
            </a:r>
          </a:p>
          <a:p>
            <a:pPr marL="609585" indent="-304792">
              <a:lnSpc>
                <a:spcPct val="150000"/>
              </a:lnSpc>
              <a:buFont typeface="Calibri"/>
              <a:buChar char="➢"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5032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70136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 dirty="0"/>
              <a:t>What do we mean by feedback?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15600" y="1433384"/>
            <a:ext cx="11360800" cy="465844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lnSpc>
                <a:spcPct val="150000"/>
              </a:lnSpc>
            </a:pPr>
            <a:r>
              <a:rPr lang="nl" sz="2400" dirty="0"/>
              <a:t>Assistance not judgement - feedback is NOT “marking”!</a:t>
            </a:r>
          </a:p>
          <a:p>
            <a:pPr marL="609585" indent="-304792">
              <a:lnSpc>
                <a:spcPct val="150000"/>
              </a:lnSpc>
            </a:pPr>
            <a:r>
              <a:rPr lang="nl" sz="2400" dirty="0"/>
              <a:t>Mutual - it flows both ways</a:t>
            </a:r>
          </a:p>
          <a:p>
            <a:pPr marL="609585" indent="-304792">
              <a:lnSpc>
                <a:spcPct val="150000"/>
              </a:lnSpc>
            </a:pPr>
            <a:r>
              <a:rPr lang="nl" sz="2400" dirty="0"/>
              <a:t>Horizontal and vertical</a:t>
            </a:r>
          </a:p>
          <a:p>
            <a:pPr marL="609585" indent="-304792">
              <a:lnSpc>
                <a:spcPct val="150000"/>
              </a:lnSpc>
            </a:pPr>
            <a:r>
              <a:rPr lang="nl" sz="2400" dirty="0"/>
              <a:t>Evolution not revolution!</a:t>
            </a:r>
          </a:p>
          <a:p>
            <a:pPr marL="609585" indent="-304792">
              <a:lnSpc>
                <a:spcPct val="150000"/>
              </a:lnSpc>
            </a:pPr>
            <a:r>
              <a:rPr lang="nl" sz="2400" dirty="0"/>
              <a:t>Analysing interim and final product.</a:t>
            </a:r>
          </a:p>
          <a:p>
            <a:pPr>
              <a:lnSpc>
                <a:spcPct val="150000"/>
              </a:lnSpc>
              <a:buNone/>
            </a:pPr>
            <a:r>
              <a:rPr lang="nl" sz="2400" b="1" dirty="0"/>
              <a:t>In English medium of instruction  courses</a:t>
            </a:r>
          </a:p>
          <a:p>
            <a:pPr marL="609585" indent="-304792">
              <a:lnSpc>
                <a:spcPct val="150000"/>
              </a:lnSpc>
              <a:buChar char="●"/>
            </a:pPr>
            <a:r>
              <a:rPr lang="nl" sz="2400" dirty="0"/>
              <a:t>Not just results, language structure is also important</a:t>
            </a:r>
          </a:p>
          <a:p>
            <a:pPr marL="609585" indent="-304792">
              <a:lnSpc>
                <a:spcPct val="150000"/>
              </a:lnSpc>
              <a:buChar char="●"/>
            </a:pPr>
            <a:r>
              <a:rPr lang="nl" sz="2400" dirty="0"/>
              <a:t>Focus on what is realistic to achieve in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14956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15600" y="339033"/>
            <a:ext cx="11360800" cy="1018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sz="3333" b="1" dirty="0"/>
              <a:t>Feedback and assessment: </a:t>
            </a:r>
            <a:br>
              <a:rPr lang="nl" sz="3333" b="1" dirty="0"/>
            </a:br>
            <a:r>
              <a:rPr lang="nl" sz="3333" b="1" dirty="0"/>
              <a:t>“two sides of the same coin?”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15600" y="1357033"/>
            <a:ext cx="11360800" cy="4734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507987">
              <a:lnSpc>
                <a:spcPct val="150000"/>
              </a:lnSpc>
              <a:buSzPct val="100000"/>
              <a:buChar char="❖"/>
            </a:pPr>
            <a:r>
              <a:rPr lang="nl" sz="3200" dirty="0"/>
              <a:t>Feedback leads to a positive assessment</a:t>
            </a:r>
          </a:p>
          <a:p>
            <a:pPr marL="609585" indent="-507987">
              <a:lnSpc>
                <a:spcPct val="150000"/>
              </a:lnSpc>
              <a:buSzPct val="100000"/>
              <a:buChar char="❖"/>
            </a:pPr>
            <a:r>
              <a:rPr lang="nl" sz="3200" dirty="0"/>
              <a:t>Assessment without feedback: no room for improvement</a:t>
            </a:r>
          </a:p>
          <a:p>
            <a:pPr marL="609585" indent="-507987">
              <a:lnSpc>
                <a:spcPct val="150000"/>
              </a:lnSpc>
              <a:buSzPct val="100000"/>
              <a:buChar char="❖"/>
            </a:pPr>
            <a:r>
              <a:rPr lang="nl" sz="3200" dirty="0"/>
              <a:t>Conversation, rather than judgement</a:t>
            </a:r>
          </a:p>
          <a:p>
            <a:pPr marL="609585" indent="-507987">
              <a:lnSpc>
                <a:spcPct val="150000"/>
              </a:lnSpc>
              <a:buSzPct val="100000"/>
              <a:buChar char="❖"/>
            </a:pPr>
            <a:r>
              <a:rPr lang="nl" sz="3200" dirty="0"/>
              <a:t>Horizontal, rather than vertical</a:t>
            </a:r>
          </a:p>
          <a:p>
            <a:pPr marL="609585" indent="-507987">
              <a:lnSpc>
                <a:spcPct val="150000"/>
              </a:lnSpc>
              <a:buSzPct val="100000"/>
              <a:buChar char="❖"/>
            </a:pPr>
            <a:r>
              <a:rPr lang="nl" sz="3200" dirty="0"/>
              <a:t>Develops skills for student and teacher.</a:t>
            </a:r>
          </a:p>
        </p:txBody>
      </p:sp>
    </p:spTree>
    <p:extLst>
      <p:ext uri="{BB962C8B-B14F-4D97-AF65-F5344CB8AC3E}">
        <p14:creationId xmlns:p14="http://schemas.microsoft.com/office/powerpoint/2010/main" val="5376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96085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 dirty="0"/>
              <a:t>Feedback on language</a:t>
            </a:r>
            <a:r>
              <a:rPr lang="nl" b="1"/>
              <a:t>: </a:t>
            </a:r>
            <a:br>
              <a:rPr lang="nl" b="1"/>
            </a:br>
            <a:r>
              <a:rPr lang="nl" b="1"/>
              <a:t>what </a:t>
            </a:r>
            <a:r>
              <a:rPr lang="nl" b="1" dirty="0"/>
              <a:t>are the key points?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15600" y="1972100"/>
            <a:ext cx="11360800" cy="4119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nl" sz="2800" i="1" dirty="0"/>
              <a:t>(applicable to both presentations and assignments)</a:t>
            </a:r>
          </a:p>
          <a:p>
            <a:pPr>
              <a:lnSpc>
                <a:spcPct val="150000"/>
              </a:lnSpc>
              <a:buNone/>
            </a:pPr>
            <a:r>
              <a:rPr lang="nl" sz="2800" b="1" dirty="0">
                <a:solidFill>
                  <a:srgbClr val="38761D"/>
                </a:solidFill>
              </a:rPr>
              <a:t>Range</a:t>
            </a:r>
            <a:r>
              <a:rPr lang="nl" sz="2800" dirty="0">
                <a:solidFill>
                  <a:srgbClr val="38761D"/>
                </a:solidFill>
              </a:rPr>
              <a:t>:  appropriate style, vocabulary, variety FLI.</a:t>
            </a:r>
          </a:p>
          <a:p>
            <a:pPr>
              <a:lnSpc>
                <a:spcPct val="150000"/>
              </a:lnSpc>
              <a:buNone/>
            </a:pPr>
            <a:r>
              <a:rPr lang="nl" sz="2800" b="1" dirty="0">
                <a:solidFill>
                  <a:srgbClr val="351C75"/>
                </a:solidFill>
              </a:rPr>
              <a:t>Coherence</a:t>
            </a:r>
            <a:r>
              <a:rPr lang="nl" sz="2800" dirty="0">
                <a:solidFill>
                  <a:srgbClr val="351C75"/>
                </a:solidFill>
              </a:rPr>
              <a:t>:  </a:t>
            </a:r>
            <a:r>
              <a:rPr lang="nl" sz="2400" dirty="0">
                <a:solidFill>
                  <a:srgbClr val="351C75"/>
                </a:solidFill>
              </a:rPr>
              <a:t>flow, fluency, linking, introductions and conclusions, comprehension.</a:t>
            </a:r>
          </a:p>
          <a:p>
            <a:pPr>
              <a:lnSpc>
                <a:spcPct val="150000"/>
              </a:lnSpc>
              <a:buNone/>
            </a:pPr>
            <a:r>
              <a:rPr lang="nl" sz="2800" b="1" dirty="0">
                <a:solidFill>
                  <a:srgbClr val="990000"/>
                </a:solidFill>
              </a:rPr>
              <a:t>Accuracy</a:t>
            </a:r>
            <a:r>
              <a:rPr lang="nl" sz="2800" dirty="0">
                <a:solidFill>
                  <a:srgbClr val="990000"/>
                </a:solidFill>
              </a:rPr>
              <a:t>:  grammar (and punctuation), lack of misunderstanding, FLI.</a:t>
            </a:r>
          </a:p>
          <a:p>
            <a:pPr>
              <a:lnSpc>
                <a:spcPct val="150000"/>
              </a:lnSpc>
              <a:buNone/>
            </a:pPr>
            <a:r>
              <a:rPr lang="nl" sz="2800" b="1" dirty="0">
                <a:solidFill>
                  <a:srgbClr val="000000"/>
                </a:solidFill>
              </a:rPr>
              <a:t>Argument</a:t>
            </a:r>
            <a:r>
              <a:rPr lang="nl" sz="2800" dirty="0">
                <a:solidFill>
                  <a:srgbClr val="000000"/>
                </a:solidFill>
              </a:rPr>
              <a:t>: coherent, complete, balanced,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153471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/>
              <a:t>Quick Brainstorm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nl" sz="9600" b="1" dirty="0">
                <a:solidFill>
                  <a:srgbClr val="274E13"/>
                </a:solidFill>
              </a:rPr>
              <a:t>What do you do now?</a:t>
            </a:r>
          </a:p>
        </p:txBody>
      </p:sp>
    </p:spTree>
    <p:extLst>
      <p:ext uri="{BB962C8B-B14F-4D97-AF65-F5344CB8AC3E}">
        <p14:creationId xmlns:p14="http://schemas.microsoft.com/office/powerpoint/2010/main" val="274556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15600" y="284205"/>
            <a:ext cx="11360800" cy="77847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 dirty="0"/>
              <a:t>Peer Feedback: 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15600" y="1272746"/>
            <a:ext cx="11360800" cy="481908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667" b="1" dirty="0">
                <a:solidFill>
                  <a:srgbClr val="783F04"/>
                </a:solidFill>
              </a:rPr>
              <a:t>WHAT</a:t>
            </a:r>
            <a:r>
              <a:rPr lang="nl" sz="2667" dirty="0"/>
              <a:t>: opportunity for improvement, developmental not judgemental.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667" b="1" dirty="0">
                <a:solidFill>
                  <a:srgbClr val="38761D"/>
                </a:solidFill>
              </a:rPr>
              <a:t>WHY</a:t>
            </a:r>
            <a:r>
              <a:rPr lang="nl" sz="2667" dirty="0"/>
              <a:t>:  eases the assessment load (saves time), WHY NOT??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667" b="1" dirty="0">
                <a:solidFill>
                  <a:srgbClr val="1155CC"/>
                </a:solidFill>
              </a:rPr>
              <a:t>WHO</a:t>
            </a:r>
            <a:r>
              <a:rPr lang="nl" sz="2667" dirty="0"/>
              <a:t>: individuals, peer review groups, whole-class discussions.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667" b="1" dirty="0">
                <a:solidFill>
                  <a:srgbClr val="CC0000"/>
                </a:solidFill>
              </a:rPr>
              <a:t>WHEN</a:t>
            </a:r>
            <a:r>
              <a:rPr lang="nl" sz="2667" dirty="0"/>
              <a:t>: during the preparation process, after first draft (writing), before assessment.</a:t>
            </a:r>
          </a:p>
          <a:p>
            <a:pPr marL="609585" indent="-474121">
              <a:lnSpc>
                <a:spcPct val="150000"/>
              </a:lnSpc>
              <a:buSzPct val="100000"/>
              <a:buChar char="★"/>
            </a:pPr>
            <a:r>
              <a:rPr lang="nl" sz="2667" b="1" dirty="0">
                <a:solidFill>
                  <a:srgbClr val="000000"/>
                </a:solidFill>
              </a:rPr>
              <a:t>HOW</a:t>
            </a:r>
            <a:r>
              <a:rPr lang="nl" sz="2667" dirty="0"/>
              <a:t>: set aside enough time, set (agreed) guidelines and criteria, flexible groups.</a:t>
            </a:r>
          </a:p>
        </p:txBody>
      </p:sp>
    </p:spTree>
    <p:extLst>
      <p:ext uri="{BB962C8B-B14F-4D97-AF65-F5344CB8AC3E}">
        <p14:creationId xmlns:p14="http://schemas.microsoft.com/office/powerpoint/2010/main" val="8296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F292-02C8-8D4B-8694-B778C8B0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Activity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340D-AB60-894B-A9E9-17572AFF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>
                <a:latin typeface="Gill Sans Ultra Bold" panose="020B0A02020104020203" pitchFamily="34" charset="77"/>
              </a:rPr>
              <a:t>Presentation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0AD3B-B620-DD49-AE1D-AD7DF5A5F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" smtClean="0"/>
              <a:pPr/>
              <a:t>8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537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b="1"/>
              <a:t>Activity 1: Presentation feedback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507987">
              <a:lnSpc>
                <a:spcPct val="150000"/>
              </a:lnSpc>
              <a:buSzPct val="100000"/>
              <a:buChar char="➢"/>
            </a:pPr>
            <a:r>
              <a:rPr lang="nl" sz="3200" dirty="0"/>
              <a:t>Use the checklist (CEFR grades if you wish)</a:t>
            </a:r>
          </a:p>
          <a:p>
            <a:pPr marL="609585" indent="-507987">
              <a:lnSpc>
                <a:spcPct val="150000"/>
              </a:lnSpc>
              <a:buSzPct val="100000"/>
              <a:buChar char="➢"/>
            </a:pPr>
            <a:r>
              <a:rPr lang="nl" sz="3200" dirty="0"/>
              <a:t>How can you be constructive? (not just ticking boxes)</a:t>
            </a:r>
          </a:p>
          <a:p>
            <a:pPr marL="609585" indent="-507987">
              <a:lnSpc>
                <a:spcPct val="150000"/>
              </a:lnSpc>
              <a:buSzPct val="100000"/>
              <a:buChar char="➢"/>
            </a:pPr>
            <a:r>
              <a:rPr lang="nl" sz="3200" dirty="0"/>
              <a:t>Focus on one area</a:t>
            </a:r>
          </a:p>
          <a:p>
            <a:pPr>
              <a:lnSpc>
                <a:spcPct val="200000"/>
              </a:lnSpc>
              <a:buNone/>
            </a:pPr>
            <a:r>
              <a:rPr lang="nl" sz="2400" u="sng" dirty="0">
                <a:solidFill>
                  <a:schemeClr val="hlink"/>
                </a:solidFill>
                <a:hlinkClick r:id="rId3"/>
              </a:rPr>
              <a:t>https://www.youtube.com/watch?v=Y1qDNTG9lg0</a:t>
            </a:r>
          </a:p>
          <a:p>
            <a:pPr>
              <a:lnSpc>
                <a:spcPct val="200000"/>
              </a:lnSpc>
              <a:buNone/>
            </a:pPr>
            <a:r>
              <a:rPr lang="nl" sz="2400" u="sng" dirty="0">
                <a:solidFill>
                  <a:schemeClr val="hlink"/>
                </a:solidFill>
                <a:hlinkClick r:id="rId4"/>
              </a:rPr>
              <a:t>https://www.youtube.com/watch?v=3kgtpl4Q5OY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6806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35</TotalTime>
  <Words>537</Words>
  <Application>Microsoft Macintosh PowerPoint</Application>
  <PresentationFormat>Widescreen</PresentationFormat>
  <Paragraphs>90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Cooper Black</vt:lpstr>
      <vt:lpstr>Gill Sans MT</vt:lpstr>
      <vt:lpstr>Gill Sans Ultra Bold</vt:lpstr>
      <vt:lpstr>Parcel</vt:lpstr>
      <vt:lpstr>English Language Focus Summer School Masaryk    July 2018</vt:lpstr>
      <vt:lpstr>In this workshop</vt:lpstr>
      <vt:lpstr>What do we mean by feedback?</vt:lpstr>
      <vt:lpstr>Feedback and assessment:  “two sides of the same coin?”</vt:lpstr>
      <vt:lpstr>Feedback on language:  what are the key points?</vt:lpstr>
      <vt:lpstr>Quick Brainstorm</vt:lpstr>
      <vt:lpstr>Peer Feedback:  </vt:lpstr>
      <vt:lpstr>Activity one</vt:lpstr>
      <vt:lpstr>Activity 1: Presentation feedback</vt:lpstr>
      <vt:lpstr>Written Work: where is The focus?</vt:lpstr>
      <vt:lpstr>Activity two</vt:lpstr>
      <vt:lpstr>Activity 2: Writing Feedback</vt:lpstr>
      <vt:lpstr>Conclusions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Marcus Grollman</cp:lastModifiedBy>
  <cp:revision>10</cp:revision>
  <dcterms:created xsi:type="dcterms:W3CDTF">2018-07-01T12:23:09Z</dcterms:created>
  <dcterms:modified xsi:type="dcterms:W3CDTF">2018-07-08T12:12:47Z</dcterms:modified>
</cp:coreProperties>
</file>