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4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1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7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2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2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7/8/18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3083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7/8/18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7/8/18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mvideo.service.rug.nl/let/cercles/question4" TargetMode="External"/><Relationship Id="rId2" Type="http://schemas.openxmlformats.org/officeDocument/2006/relationships/hyperlink" Target="http://wmvideo.service.rug.nl/let/cercles/question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English Language Focus Summer School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July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02941"/>
            <a:ext cx="7904205" cy="234778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Introduction</a:t>
            </a:r>
          </a:p>
          <a:p>
            <a:r>
              <a:rPr lang="en-US" sz="6000" i="1" dirty="0">
                <a:solidFill>
                  <a:srgbClr val="7030A0"/>
                </a:solidFill>
                <a:latin typeface="Cooper Black" panose="0208090404030B020404" pitchFamily="18" charset="77"/>
              </a:rPr>
              <a:t>Marcus </a:t>
            </a:r>
            <a:r>
              <a:rPr lang="en-US" sz="6000" i="1" dirty="0" err="1">
                <a:solidFill>
                  <a:srgbClr val="7030A0"/>
                </a:solidFill>
                <a:latin typeface="Cooper Black" panose="0208090404030B020404" pitchFamily="18" charset="77"/>
              </a:rPr>
              <a:t>Grollman</a:t>
            </a:r>
            <a:endParaRPr lang="en-US" sz="6000" i="1" dirty="0">
              <a:solidFill>
                <a:srgbClr val="7030A0"/>
              </a:solidFill>
              <a:latin typeface="Cooper Black" panose="0208090404030B020404" pitchFamily="18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7/8/18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 err="1"/>
              <a:t>Dagal</a:t>
            </a:r>
            <a:r>
              <a:rPr lang="en-US" sz="44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800" dirty="0" err="1"/>
              <a:t>Mog</a:t>
            </a:r>
            <a:r>
              <a:rPr lang="en-US" sz="4800" dirty="0"/>
              <a:t> </a:t>
            </a:r>
            <a:r>
              <a:rPr lang="en-US" sz="4800" dirty="0" err="1"/>
              <a:t>nimen</a:t>
            </a:r>
            <a:r>
              <a:rPr lang="en-US" sz="4800" dirty="0"/>
              <a:t> Marcus </a:t>
            </a:r>
            <a:r>
              <a:rPr lang="en-US" sz="4800" dirty="0" err="1"/>
              <a:t>Grollman</a:t>
            </a:r>
            <a:endParaRPr lang="en-US" sz="4800" dirty="0"/>
          </a:p>
          <a:p>
            <a:pPr>
              <a:lnSpc>
                <a:spcPct val="200000"/>
              </a:lnSpc>
            </a:pPr>
            <a:r>
              <a:rPr lang="en-US" sz="4800" dirty="0" err="1">
                <a:solidFill>
                  <a:srgbClr val="00B050"/>
                </a:solidFill>
              </a:rPr>
              <a:t>Nimen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yoog</a:t>
            </a:r>
            <a:r>
              <a:rPr lang="en-US" sz="48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7/8/18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 err="1"/>
              <a:t>Dagal</a:t>
            </a:r>
            <a:r>
              <a:rPr lang="en-US" sz="4400" b="1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/>
              <a:t>How did you feel?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Confused?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Irritated / annoyed?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Worried?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Interested?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English as friend of foe?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7/8/18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232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>
              <a:lnSpc>
                <a:spcPct val="2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 err="1"/>
              <a:t>Dagal</a:t>
            </a:r>
            <a:r>
              <a:rPr lang="en-US" sz="2800" b="1" dirty="0"/>
              <a:t>!</a:t>
            </a:r>
          </a:p>
          <a:p>
            <a:pPr>
              <a:lnSpc>
                <a:spcPct val="2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/>
              <a:t>Introductions  </a:t>
            </a:r>
            <a:r>
              <a:rPr lang="en-US" sz="2800" i="1" dirty="0"/>
              <a:t>(personal, professional, role of English)</a:t>
            </a:r>
          </a:p>
          <a:p>
            <a:pPr>
              <a:lnSpc>
                <a:spcPct val="2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/>
              <a:t>The State of Play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7/8/18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2789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The State Of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English as a “lingua franca”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English as THE academic language?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Movement of students </a:t>
            </a:r>
            <a:r>
              <a:rPr lang="en-US" sz="2400" i="1" dirty="0"/>
              <a:t>(Erasmus, etc.)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Increasing number of English-medium courses </a:t>
            </a:r>
            <a:r>
              <a:rPr lang="en-US" sz="2400" i="1" dirty="0"/>
              <a:t>(Bachelor, Master, PhD)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First language English-speaking students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The situation in Groningen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Language training for students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Language training for teachers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7/8/18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908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Over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dirty="0"/>
              <a:t>  </a:t>
            </a:r>
            <a:r>
              <a:rPr lang="en-US" sz="2400" b="1" dirty="0"/>
              <a:t>Groups of 2 or 3 (preferably same institution)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Think about the situation in your institution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What about your own issues?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Positive as well as critical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Be prepared to report back to the whole group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7/8/18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1961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Some Student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pPr marL="457200" lvl="0">
              <a:spcBef>
                <a:spcPts val="0"/>
              </a:spcBef>
              <a:buChar char="❖"/>
            </a:pPr>
            <a:r>
              <a:rPr lang="en-US" sz="2500" dirty="0"/>
              <a:t>As a first-language user of English, studying at a university where English is a second language, what issues have you encountered that have affected your studies?</a:t>
            </a:r>
          </a:p>
          <a:p>
            <a:pPr marL="914400" lvl="1">
              <a:spcBef>
                <a:spcPts val="0"/>
              </a:spcBef>
              <a:buChar char="➢"/>
            </a:pPr>
            <a:r>
              <a:rPr lang="en-US" sz="2500" u="sng" dirty="0">
                <a:solidFill>
                  <a:schemeClr val="hlink"/>
                </a:solidFill>
                <a:hlinkClick r:id="rId2"/>
              </a:rPr>
              <a:t>http://wmvideo.service.rug.nl/let/cercles/question3</a:t>
            </a:r>
            <a:r>
              <a:rPr lang="en-US" sz="2500" dirty="0"/>
              <a:t> 16062014.wmv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500" dirty="0"/>
          </a:p>
          <a:p>
            <a:pPr marL="457200" lvl="0">
              <a:spcBef>
                <a:spcPts val="0"/>
              </a:spcBef>
              <a:buChar char="❖"/>
            </a:pPr>
            <a:r>
              <a:rPr lang="en-US" sz="2500" dirty="0"/>
              <a:t>How have your English Skills developed (or changed) during your first year of study? As a first-language English speaker, what advice would you give the university as it strives to become plurilingual?</a:t>
            </a:r>
          </a:p>
          <a:p>
            <a:pPr marL="914400" lvl="1">
              <a:spcBef>
                <a:spcPts val="0"/>
              </a:spcBef>
              <a:buChar char="➢"/>
            </a:pPr>
            <a:r>
              <a:rPr lang="en-US" sz="2500" u="sng" dirty="0">
                <a:solidFill>
                  <a:schemeClr val="hlink"/>
                </a:solidFill>
                <a:hlinkClick r:id="rId3"/>
              </a:rPr>
              <a:t>http://wmvideo.service.rug.nl/let/cercles/question4</a:t>
            </a:r>
            <a:r>
              <a:rPr lang="en-US" sz="2500" dirty="0"/>
              <a:t>  2  16062014.wmv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7/8/18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548703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68</TotalTime>
  <Words>374</Words>
  <Application>Microsoft Macintosh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Cooper Black</vt:lpstr>
      <vt:lpstr>Gill Sans MT</vt:lpstr>
      <vt:lpstr>Wingdings</vt:lpstr>
      <vt:lpstr>Parcel</vt:lpstr>
      <vt:lpstr>English Language Focus Summer School Masaryk    July 2018</vt:lpstr>
      <vt:lpstr>Dagal!</vt:lpstr>
      <vt:lpstr>Dagal 2</vt:lpstr>
      <vt:lpstr>This Workshop</vt:lpstr>
      <vt:lpstr>The State Of Play</vt:lpstr>
      <vt:lpstr>Over To You</vt:lpstr>
      <vt:lpstr>Some Student Opinions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Marcus Grollman</cp:lastModifiedBy>
  <cp:revision>10</cp:revision>
  <dcterms:created xsi:type="dcterms:W3CDTF">2018-07-01T12:23:09Z</dcterms:created>
  <dcterms:modified xsi:type="dcterms:W3CDTF">2018-07-08T13:22:09Z</dcterms:modified>
</cp:coreProperties>
</file>