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378" r:id="rId2"/>
    <p:sldId id="279" r:id="rId3"/>
    <p:sldId id="335" r:id="rId4"/>
    <p:sldId id="319" r:id="rId5"/>
    <p:sldId id="337" r:id="rId6"/>
    <p:sldId id="331" r:id="rId7"/>
    <p:sldId id="332" r:id="rId8"/>
    <p:sldId id="333" r:id="rId9"/>
    <p:sldId id="339" r:id="rId10"/>
    <p:sldId id="338" r:id="rId11"/>
    <p:sldId id="372" r:id="rId12"/>
    <p:sldId id="359" r:id="rId13"/>
    <p:sldId id="379" r:id="rId14"/>
    <p:sldId id="376" r:id="rId15"/>
    <p:sldId id="380" r:id="rId16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Ptáčková" initials="EP" lastIdx="1" clrIdx="0">
    <p:extLst>
      <p:ext uri="{19B8F6BF-5375-455C-9EA6-DF929625EA0E}">
        <p15:presenceInfo xmlns:p15="http://schemas.microsoft.com/office/powerpoint/2012/main" userId="Eva Ptáčk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8873"/>
    <a:srgbClr val="5782C1"/>
    <a:srgbClr val="A6BDDE"/>
    <a:srgbClr val="00E4A8"/>
    <a:srgbClr val="FF6699"/>
    <a:srgbClr val="7799CB"/>
    <a:srgbClr val="6FCEDB"/>
    <a:srgbClr val="33CC33"/>
    <a:srgbClr val="7D9DCD"/>
    <a:srgbClr val="D8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0" autoAdjust="0"/>
    <p:restoredTop sz="94611" autoAdjust="0"/>
  </p:normalViewPr>
  <p:slideViewPr>
    <p:cSldViewPr snapToGrid="0">
      <p:cViewPr varScale="1">
        <p:scale>
          <a:sx n="105" d="100"/>
          <a:sy n="105" d="100"/>
        </p:scale>
        <p:origin x="1284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A4-412D-A3E4-01732CB9C6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BA4-412D-A3E4-01732CB9C6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A4-412D-A3E4-01732CB9C6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BA4-412D-A3E4-01732CB9C6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BA4-412D-A3E4-01732CB9C68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BA4-412D-A3E4-01732CB9C68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BA4-412D-A3E4-01732CB9C6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List1!$A$18:$A$24</c:f>
              <c:strCache>
                <c:ptCount val="7"/>
                <c:pt idx="0">
                  <c:v>MEYS - competitions</c:v>
                </c:pt>
                <c:pt idx="1">
                  <c:v>Czech Science Foundation</c:v>
                </c:pt>
                <c:pt idx="2">
                  <c:v>Technology Agency</c:v>
                </c:pt>
                <c:pt idx="3">
                  <c:v>Ministry of Culture</c:v>
                </c:pt>
                <c:pt idx="4">
                  <c:v>Ministry of Interior</c:v>
                </c:pt>
                <c:pt idx="5">
                  <c:v>Ministry of Health</c:v>
                </c:pt>
                <c:pt idx="6">
                  <c:v>Ministry of Agriculture</c:v>
                </c:pt>
              </c:strCache>
            </c:strRef>
          </c:cat>
          <c:val>
            <c:numRef>
              <c:f>List1!$B$18:$B$24</c:f>
              <c:numCache>
                <c:formatCode>General</c:formatCode>
                <c:ptCount val="7"/>
                <c:pt idx="0">
                  <c:v>123</c:v>
                </c:pt>
                <c:pt idx="1">
                  <c:v>370</c:v>
                </c:pt>
                <c:pt idx="2">
                  <c:v>16</c:v>
                </c:pt>
                <c:pt idx="3">
                  <c:v>6</c:v>
                </c:pt>
                <c:pt idx="4">
                  <c:v>11</c:v>
                </c:pt>
                <c:pt idx="5">
                  <c:v>68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BA4-412D-A3E4-01732CB9C68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0.58062847885886204"/>
          <c:y val="0.10796928161757557"/>
          <c:w val="0.40994308396345569"/>
          <c:h val="0.809030329542140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591071-F895-4ECC-8C65-72E84CA69E3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8A11D31-217F-4A41-8FBB-93D2592ABE55}">
      <dgm:prSet phldrT="[Text]"/>
      <dgm:spPr>
        <a:solidFill>
          <a:srgbClr val="9AB8C6"/>
        </a:solidFill>
      </dgm:spPr>
      <dgm:t>
        <a:bodyPr/>
        <a:lstStyle/>
        <a:p>
          <a:r>
            <a:rPr lang="cs-CZ" b="1" dirty="0" smtClean="0"/>
            <a:t>TRL1</a:t>
          </a:r>
          <a:endParaRPr lang="en-GB" b="1" dirty="0"/>
        </a:p>
      </dgm:t>
    </dgm:pt>
    <dgm:pt modelId="{3CB00213-1BAC-4081-A12C-82D693E42054}" type="parTrans" cxnId="{B03EE9AD-E29E-407A-9541-BF52D85DCFEB}">
      <dgm:prSet/>
      <dgm:spPr/>
      <dgm:t>
        <a:bodyPr/>
        <a:lstStyle/>
        <a:p>
          <a:endParaRPr lang="en-GB"/>
        </a:p>
      </dgm:t>
    </dgm:pt>
    <dgm:pt modelId="{82A57287-BCB9-4035-B708-22D15CDF18BC}" type="sibTrans" cxnId="{B03EE9AD-E29E-407A-9541-BF52D85DCFEB}">
      <dgm:prSet/>
      <dgm:spPr/>
      <dgm:t>
        <a:bodyPr/>
        <a:lstStyle/>
        <a:p>
          <a:endParaRPr lang="en-GB"/>
        </a:p>
      </dgm:t>
    </dgm:pt>
    <dgm:pt modelId="{93D6D3E3-85C7-4493-8824-660EC62BBB9E}">
      <dgm:prSet phldrT="[Text]"/>
      <dgm:spPr>
        <a:solidFill>
          <a:srgbClr val="9AB8C6"/>
        </a:solidFill>
      </dgm:spPr>
      <dgm:t>
        <a:bodyPr/>
        <a:lstStyle/>
        <a:p>
          <a:r>
            <a:rPr lang="cs-CZ" b="1" dirty="0" smtClean="0"/>
            <a:t>TRL3</a:t>
          </a:r>
          <a:endParaRPr lang="en-GB" b="1" dirty="0"/>
        </a:p>
      </dgm:t>
    </dgm:pt>
    <dgm:pt modelId="{AAE66122-A395-4773-93DF-90710D3370E6}" type="parTrans" cxnId="{41B6AFAF-45B3-4817-94B6-02375D274900}">
      <dgm:prSet/>
      <dgm:spPr/>
      <dgm:t>
        <a:bodyPr/>
        <a:lstStyle/>
        <a:p>
          <a:endParaRPr lang="en-GB"/>
        </a:p>
      </dgm:t>
    </dgm:pt>
    <dgm:pt modelId="{6DB3526D-B3ED-454A-8D91-F351ECDD8F4C}" type="sibTrans" cxnId="{41B6AFAF-45B3-4817-94B6-02375D274900}">
      <dgm:prSet/>
      <dgm:spPr/>
      <dgm:t>
        <a:bodyPr/>
        <a:lstStyle/>
        <a:p>
          <a:endParaRPr lang="en-GB"/>
        </a:p>
      </dgm:t>
    </dgm:pt>
    <dgm:pt modelId="{3C9C83AE-7C02-4DFA-94B9-7F75B0D39491}">
      <dgm:prSet phldrT="[Text]"/>
      <dgm:spPr>
        <a:solidFill>
          <a:srgbClr val="72B3C0"/>
        </a:solidFill>
      </dgm:spPr>
      <dgm:t>
        <a:bodyPr/>
        <a:lstStyle/>
        <a:p>
          <a:r>
            <a:rPr lang="cs-CZ" b="1" dirty="0" smtClean="0"/>
            <a:t>TRL4</a:t>
          </a:r>
          <a:endParaRPr lang="en-GB" b="1" dirty="0"/>
        </a:p>
      </dgm:t>
    </dgm:pt>
    <dgm:pt modelId="{311A62B9-22A5-47B4-B7A9-48211D4F21E5}" type="parTrans" cxnId="{BE899074-5C7F-43EF-91FB-FEE6BBE13AC9}">
      <dgm:prSet/>
      <dgm:spPr/>
      <dgm:t>
        <a:bodyPr/>
        <a:lstStyle/>
        <a:p>
          <a:endParaRPr lang="en-GB"/>
        </a:p>
      </dgm:t>
    </dgm:pt>
    <dgm:pt modelId="{88D393BE-7FE8-44AD-9887-827C3B060EF6}" type="sibTrans" cxnId="{BE899074-5C7F-43EF-91FB-FEE6BBE13AC9}">
      <dgm:prSet/>
      <dgm:spPr/>
      <dgm:t>
        <a:bodyPr/>
        <a:lstStyle/>
        <a:p>
          <a:endParaRPr lang="en-GB"/>
        </a:p>
      </dgm:t>
    </dgm:pt>
    <dgm:pt modelId="{CC1F985D-AC72-4AFC-AE80-49E7E83D7437}">
      <dgm:prSet phldrT="[Text]"/>
      <dgm:spPr>
        <a:solidFill>
          <a:srgbClr val="72B3C0"/>
        </a:solidFill>
      </dgm:spPr>
      <dgm:t>
        <a:bodyPr/>
        <a:lstStyle/>
        <a:p>
          <a:r>
            <a:rPr lang="cs-CZ" b="1" dirty="0" smtClean="0"/>
            <a:t>TRL5</a:t>
          </a:r>
          <a:endParaRPr lang="en-GB" b="1" dirty="0"/>
        </a:p>
      </dgm:t>
    </dgm:pt>
    <dgm:pt modelId="{50D737FA-02E2-4B58-A0E3-416A82725469}" type="parTrans" cxnId="{7A22DD10-C649-4852-BC4E-06132CA26B8F}">
      <dgm:prSet/>
      <dgm:spPr/>
      <dgm:t>
        <a:bodyPr/>
        <a:lstStyle/>
        <a:p>
          <a:endParaRPr lang="en-GB"/>
        </a:p>
      </dgm:t>
    </dgm:pt>
    <dgm:pt modelId="{25D9A506-6F48-4B94-9CCB-B324013117F8}" type="sibTrans" cxnId="{7A22DD10-C649-4852-BC4E-06132CA26B8F}">
      <dgm:prSet/>
      <dgm:spPr/>
      <dgm:t>
        <a:bodyPr/>
        <a:lstStyle/>
        <a:p>
          <a:endParaRPr lang="en-GB"/>
        </a:p>
      </dgm:t>
    </dgm:pt>
    <dgm:pt modelId="{B24AE1A2-624D-4C69-8B70-7E6EAFE67A66}">
      <dgm:prSet phldrT="[Text]"/>
      <dgm:spPr>
        <a:solidFill>
          <a:srgbClr val="72B3C0"/>
        </a:solidFill>
      </dgm:spPr>
      <dgm:t>
        <a:bodyPr/>
        <a:lstStyle/>
        <a:p>
          <a:r>
            <a:rPr lang="cs-CZ" b="1" dirty="0" smtClean="0"/>
            <a:t>TRL6</a:t>
          </a:r>
          <a:endParaRPr lang="en-GB" b="1" dirty="0"/>
        </a:p>
      </dgm:t>
    </dgm:pt>
    <dgm:pt modelId="{C8489B6B-1585-4C2D-B213-85AABB055B54}" type="parTrans" cxnId="{8226657D-DC26-4656-A4E7-EEC9F7ACC700}">
      <dgm:prSet/>
      <dgm:spPr/>
      <dgm:t>
        <a:bodyPr/>
        <a:lstStyle/>
        <a:p>
          <a:endParaRPr lang="en-GB"/>
        </a:p>
      </dgm:t>
    </dgm:pt>
    <dgm:pt modelId="{312E2325-0353-4F52-BDB0-AA66FC6E9B18}" type="sibTrans" cxnId="{8226657D-DC26-4656-A4E7-EEC9F7ACC700}">
      <dgm:prSet/>
      <dgm:spPr/>
      <dgm:t>
        <a:bodyPr/>
        <a:lstStyle/>
        <a:p>
          <a:endParaRPr lang="en-GB"/>
        </a:p>
      </dgm:t>
    </dgm:pt>
    <dgm:pt modelId="{BC59FFB4-7456-4FBC-A242-F36D2483F44F}">
      <dgm:prSet phldrT="[Text]"/>
      <dgm:spPr>
        <a:solidFill>
          <a:srgbClr val="0A81A6"/>
        </a:solidFill>
      </dgm:spPr>
      <dgm:t>
        <a:bodyPr/>
        <a:lstStyle/>
        <a:p>
          <a:r>
            <a:rPr lang="cs-CZ" b="1" dirty="0" smtClean="0"/>
            <a:t>TRL8</a:t>
          </a:r>
          <a:endParaRPr lang="en-GB" b="1" dirty="0"/>
        </a:p>
      </dgm:t>
    </dgm:pt>
    <dgm:pt modelId="{847D21DF-9010-48D5-970C-5B926624BB7D}" type="parTrans" cxnId="{EF26096F-AA02-414F-89A3-175842A6D046}">
      <dgm:prSet/>
      <dgm:spPr/>
      <dgm:t>
        <a:bodyPr/>
        <a:lstStyle/>
        <a:p>
          <a:endParaRPr lang="en-GB"/>
        </a:p>
      </dgm:t>
    </dgm:pt>
    <dgm:pt modelId="{B5E23E2A-8C28-45DD-8FDA-1C2BB803EEEF}" type="sibTrans" cxnId="{EF26096F-AA02-414F-89A3-175842A6D046}">
      <dgm:prSet/>
      <dgm:spPr/>
      <dgm:t>
        <a:bodyPr/>
        <a:lstStyle/>
        <a:p>
          <a:endParaRPr lang="en-GB"/>
        </a:p>
      </dgm:t>
    </dgm:pt>
    <dgm:pt modelId="{F7A8377E-C2E3-4040-8542-CD13FD21727A}">
      <dgm:prSet phldrT="[Text]"/>
      <dgm:spPr>
        <a:solidFill>
          <a:srgbClr val="72B3C0"/>
        </a:solidFill>
      </dgm:spPr>
      <dgm:t>
        <a:bodyPr/>
        <a:lstStyle/>
        <a:p>
          <a:r>
            <a:rPr lang="cs-CZ" b="1" dirty="0" smtClean="0"/>
            <a:t>TRL7</a:t>
          </a:r>
          <a:endParaRPr lang="en-GB" b="1" dirty="0"/>
        </a:p>
      </dgm:t>
    </dgm:pt>
    <dgm:pt modelId="{CCD6E592-B6AC-4156-BF53-545D98B6BFAD}" type="sibTrans" cxnId="{538073E3-6103-41D0-BC6F-2B29BE753C55}">
      <dgm:prSet/>
      <dgm:spPr/>
      <dgm:t>
        <a:bodyPr/>
        <a:lstStyle/>
        <a:p>
          <a:endParaRPr lang="en-GB"/>
        </a:p>
      </dgm:t>
    </dgm:pt>
    <dgm:pt modelId="{A55596F9-F737-48D7-B0C4-597C3EF0045D}" type="parTrans" cxnId="{538073E3-6103-41D0-BC6F-2B29BE753C55}">
      <dgm:prSet/>
      <dgm:spPr/>
      <dgm:t>
        <a:bodyPr/>
        <a:lstStyle/>
        <a:p>
          <a:endParaRPr lang="en-GB"/>
        </a:p>
      </dgm:t>
    </dgm:pt>
    <dgm:pt modelId="{BC571C77-D255-4390-9495-978878B6AC34}">
      <dgm:prSet phldrT="[Text]"/>
      <dgm:spPr>
        <a:solidFill>
          <a:srgbClr val="0A81A6"/>
        </a:solidFill>
      </dgm:spPr>
      <dgm:t>
        <a:bodyPr/>
        <a:lstStyle/>
        <a:p>
          <a:r>
            <a:rPr lang="cs-CZ" b="1" dirty="0" smtClean="0"/>
            <a:t>TRL9</a:t>
          </a:r>
          <a:endParaRPr lang="en-GB" b="1" dirty="0"/>
        </a:p>
      </dgm:t>
    </dgm:pt>
    <dgm:pt modelId="{257EF89C-7469-47E0-BF9A-429EE59A3C15}" type="parTrans" cxnId="{0A053758-7C08-4D6A-B129-825C689BBEDA}">
      <dgm:prSet/>
      <dgm:spPr/>
      <dgm:t>
        <a:bodyPr/>
        <a:lstStyle/>
        <a:p>
          <a:endParaRPr lang="en-GB"/>
        </a:p>
      </dgm:t>
    </dgm:pt>
    <dgm:pt modelId="{9FFD93F3-6573-4B01-ADE3-44AA163123E7}" type="sibTrans" cxnId="{0A053758-7C08-4D6A-B129-825C689BBEDA}">
      <dgm:prSet/>
      <dgm:spPr/>
      <dgm:t>
        <a:bodyPr/>
        <a:lstStyle/>
        <a:p>
          <a:endParaRPr lang="en-GB"/>
        </a:p>
      </dgm:t>
    </dgm:pt>
    <dgm:pt modelId="{8E3ED85A-3D9C-446A-951B-2B8313CA70E6}">
      <dgm:prSet phldrT="[Text]"/>
      <dgm:spPr>
        <a:solidFill>
          <a:srgbClr val="9AB8C6"/>
        </a:solidFill>
      </dgm:spPr>
      <dgm:t>
        <a:bodyPr/>
        <a:lstStyle/>
        <a:p>
          <a:r>
            <a:rPr lang="cs-CZ" b="1" dirty="0" smtClean="0"/>
            <a:t>TRL2</a:t>
          </a:r>
          <a:endParaRPr lang="en-GB" b="1" dirty="0"/>
        </a:p>
      </dgm:t>
    </dgm:pt>
    <dgm:pt modelId="{1E9A28C7-7359-412E-AD70-3F145F956259}" type="sibTrans" cxnId="{01560E1E-6963-4D56-98E7-2213D310F470}">
      <dgm:prSet/>
      <dgm:spPr/>
      <dgm:t>
        <a:bodyPr/>
        <a:lstStyle/>
        <a:p>
          <a:endParaRPr lang="en-GB"/>
        </a:p>
      </dgm:t>
    </dgm:pt>
    <dgm:pt modelId="{E09ADE6D-BB0E-4A9F-90C6-A6A754E958EB}" type="parTrans" cxnId="{01560E1E-6963-4D56-98E7-2213D310F470}">
      <dgm:prSet/>
      <dgm:spPr/>
      <dgm:t>
        <a:bodyPr/>
        <a:lstStyle/>
        <a:p>
          <a:endParaRPr lang="en-GB"/>
        </a:p>
      </dgm:t>
    </dgm:pt>
    <dgm:pt modelId="{061FCFB9-0E96-4666-B4C3-00B17A7E1834}" type="pres">
      <dgm:prSet presAssocID="{C2591071-F895-4ECC-8C65-72E84CA69E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7193C1B-EBF8-4274-B335-FF3082A7816F}" type="pres">
      <dgm:prSet presAssocID="{F8A11D31-217F-4A41-8FBB-93D2592ABE55}" presName="parTxOnly" presStyleLbl="node1" presStyleIdx="0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3D3813-44CB-4DE3-BF2C-D6417EBCC915}" type="pres">
      <dgm:prSet presAssocID="{82A57287-BCB9-4035-B708-22D15CDF18BC}" presName="parTxOnlySpace" presStyleCnt="0"/>
      <dgm:spPr/>
    </dgm:pt>
    <dgm:pt modelId="{D5C1B381-8194-477A-B87E-8D20A8AAC150}" type="pres">
      <dgm:prSet presAssocID="{8E3ED85A-3D9C-446A-951B-2B8313CA70E6}" presName="parTxOnly" presStyleLbl="node1" presStyleIdx="1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416248-BC13-4E94-B691-7EBB1801081E}" type="pres">
      <dgm:prSet presAssocID="{1E9A28C7-7359-412E-AD70-3F145F956259}" presName="parTxOnlySpace" presStyleCnt="0"/>
      <dgm:spPr/>
    </dgm:pt>
    <dgm:pt modelId="{3E624A1A-3B9C-4155-B9E1-D2F90D93BD25}" type="pres">
      <dgm:prSet presAssocID="{93D6D3E3-85C7-4493-8824-660EC62BBB9E}" presName="parTxOnly" presStyleLbl="node1" presStyleIdx="2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1DB427-3711-4B58-8B02-8EA5368B1B89}" type="pres">
      <dgm:prSet presAssocID="{6DB3526D-B3ED-454A-8D91-F351ECDD8F4C}" presName="parTxOnlySpace" presStyleCnt="0"/>
      <dgm:spPr/>
    </dgm:pt>
    <dgm:pt modelId="{BE382642-C08E-4F2F-8140-F2B94F8E8E37}" type="pres">
      <dgm:prSet presAssocID="{3C9C83AE-7C02-4DFA-94B9-7F75B0D39491}" presName="parTxOnly" presStyleLbl="node1" presStyleIdx="3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AC451A-C115-49E5-846D-CCBC2ED7797C}" type="pres">
      <dgm:prSet presAssocID="{88D393BE-7FE8-44AD-9887-827C3B060EF6}" presName="parTxOnlySpace" presStyleCnt="0"/>
      <dgm:spPr/>
    </dgm:pt>
    <dgm:pt modelId="{03B739E1-50E8-4558-BFED-68AC6821B27B}" type="pres">
      <dgm:prSet presAssocID="{CC1F985D-AC72-4AFC-AE80-49E7E83D7437}" presName="parTxOnly" presStyleLbl="node1" presStyleIdx="4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502742-C17B-4E80-82F9-F13CEFA7C5CF}" type="pres">
      <dgm:prSet presAssocID="{25D9A506-6F48-4B94-9CCB-B324013117F8}" presName="parTxOnlySpace" presStyleCnt="0"/>
      <dgm:spPr/>
    </dgm:pt>
    <dgm:pt modelId="{8E232438-C503-46B3-BB5A-2BF77B6342CD}" type="pres">
      <dgm:prSet presAssocID="{B24AE1A2-624D-4C69-8B70-7E6EAFE67A66}" presName="parTxOnly" presStyleLbl="node1" presStyleIdx="5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9A1D5F-1A43-4E8F-A7EA-D4601A31BEB8}" type="pres">
      <dgm:prSet presAssocID="{312E2325-0353-4F52-BDB0-AA66FC6E9B18}" presName="parTxOnlySpace" presStyleCnt="0"/>
      <dgm:spPr/>
    </dgm:pt>
    <dgm:pt modelId="{69DF1C3E-4315-45EF-8032-4370340999D9}" type="pres">
      <dgm:prSet presAssocID="{F7A8377E-C2E3-4040-8542-CD13FD21727A}" presName="parTxOnly" presStyleLbl="node1" presStyleIdx="6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67FA26-FB9E-4E11-9142-0505D1801FD6}" type="pres">
      <dgm:prSet presAssocID="{CCD6E592-B6AC-4156-BF53-545D98B6BFAD}" presName="parTxOnlySpace" presStyleCnt="0"/>
      <dgm:spPr/>
    </dgm:pt>
    <dgm:pt modelId="{53BC3107-8EF6-4617-A874-0ADDC7C384C8}" type="pres">
      <dgm:prSet presAssocID="{BC59FFB4-7456-4FBC-A242-F36D2483F44F}" presName="parTxOnly" presStyleLbl="node1" presStyleIdx="7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331024-2029-4FE9-BEBD-91C8A2D9C2BC}" type="pres">
      <dgm:prSet presAssocID="{B5E23E2A-8C28-45DD-8FDA-1C2BB803EEEF}" presName="parTxOnlySpace" presStyleCnt="0"/>
      <dgm:spPr/>
    </dgm:pt>
    <dgm:pt modelId="{507CB4AB-FFC7-457E-820D-E864073B5E9F}" type="pres">
      <dgm:prSet presAssocID="{BC571C77-D255-4390-9495-978878B6AC34}" presName="parTxOnly" presStyleLbl="node1" presStyleIdx="8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6161BD7-86E7-439E-B185-94FC0CA6BFD6}" type="presOf" srcId="{B24AE1A2-624D-4C69-8B70-7E6EAFE67A66}" destId="{8E232438-C503-46B3-BB5A-2BF77B6342CD}" srcOrd="0" destOrd="0" presId="urn:microsoft.com/office/officeart/2005/8/layout/chevron1"/>
    <dgm:cxn modelId="{0A053758-7C08-4D6A-B129-825C689BBEDA}" srcId="{C2591071-F895-4ECC-8C65-72E84CA69E3E}" destId="{BC571C77-D255-4390-9495-978878B6AC34}" srcOrd="8" destOrd="0" parTransId="{257EF89C-7469-47E0-BF9A-429EE59A3C15}" sibTransId="{9FFD93F3-6573-4B01-ADE3-44AA163123E7}"/>
    <dgm:cxn modelId="{C843B91E-4919-4F39-8E07-B523F191513F}" type="presOf" srcId="{8E3ED85A-3D9C-446A-951B-2B8313CA70E6}" destId="{D5C1B381-8194-477A-B87E-8D20A8AAC150}" srcOrd="0" destOrd="0" presId="urn:microsoft.com/office/officeart/2005/8/layout/chevron1"/>
    <dgm:cxn modelId="{B03EE9AD-E29E-407A-9541-BF52D85DCFEB}" srcId="{C2591071-F895-4ECC-8C65-72E84CA69E3E}" destId="{F8A11D31-217F-4A41-8FBB-93D2592ABE55}" srcOrd="0" destOrd="0" parTransId="{3CB00213-1BAC-4081-A12C-82D693E42054}" sibTransId="{82A57287-BCB9-4035-B708-22D15CDF18BC}"/>
    <dgm:cxn modelId="{EF26096F-AA02-414F-89A3-175842A6D046}" srcId="{C2591071-F895-4ECC-8C65-72E84CA69E3E}" destId="{BC59FFB4-7456-4FBC-A242-F36D2483F44F}" srcOrd="7" destOrd="0" parTransId="{847D21DF-9010-48D5-970C-5B926624BB7D}" sibTransId="{B5E23E2A-8C28-45DD-8FDA-1C2BB803EEEF}"/>
    <dgm:cxn modelId="{783DD476-8DF6-406F-9BAB-70B9045CFD8C}" type="presOf" srcId="{F7A8377E-C2E3-4040-8542-CD13FD21727A}" destId="{69DF1C3E-4315-45EF-8032-4370340999D9}" srcOrd="0" destOrd="0" presId="urn:microsoft.com/office/officeart/2005/8/layout/chevron1"/>
    <dgm:cxn modelId="{8F666CE9-73AC-4796-9F6D-0A0D0571A707}" type="presOf" srcId="{F8A11D31-217F-4A41-8FBB-93D2592ABE55}" destId="{17193C1B-EBF8-4274-B335-FF3082A7816F}" srcOrd="0" destOrd="0" presId="urn:microsoft.com/office/officeart/2005/8/layout/chevron1"/>
    <dgm:cxn modelId="{BE899074-5C7F-43EF-91FB-FEE6BBE13AC9}" srcId="{C2591071-F895-4ECC-8C65-72E84CA69E3E}" destId="{3C9C83AE-7C02-4DFA-94B9-7F75B0D39491}" srcOrd="3" destOrd="0" parTransId="{311A62B9-22A5-47B4-B7A9-48211D4F21E5}" sibTransId="{88D393BE-7FE8-44AD-9887-827C3B060EF6}"/>
    <dgm:cxn modelId="{538073E3-6103-41D0-BC6F-2B29BE753C55}" srcId="{C2591071-F895-4ECC-8C65-72E84CA69E3E}" destId="{F7A8377E-C2E3-4040-8542-CD13FD21727A}" srcOrd="6" destOrd="0" parTransId="{A55596F9-F737-48D7-B0C4-597C3EF0045D}" sibTransId="{CCD6E592-B6AC-4156-BF53-545D98B6BFAD}"/>
    <dgm:cxn modelId="{ACBF2C4B-4A47-4882-A5E5-F48AF04B9804}" type="presOf" srcId="{BC59FFB4-7456-4FBC-A242-F36D2483F44F}" destId="{53BC3107-8EF6-4617-A874-0ADDC7C384C8}" srcOrd="0" destOrd="0" presId="urn:microsoft.com/office/officeart/2005/8/layout/chevron1"/>
    <dgm:cxn modelId="{02504D01-8B39-4A57-A43F-1AF950676F6C}" type="presOf" srcId="{93D6D3E3-85C7-4493-8824-660EC62BBB9E}" destId="{3E624A1A-3B9C-4155-B9E1-D2F90D93BD25}" srcOrd="0" destOrd="0" presId="urn:microsoft.com/office/officeart/2005/8/layout/chevron1"/>
    <dgm:cxn modelId="{8226657D-DC26-4656-A4E7-EEC9F7ACC700}" srcId="{C2591071-F895-4ECC-8C65-72E84CA69E3E}" destId="{B24AE1A2-624D-4C69-8B70-7E6EAFE67A66}" srcOrd="5" destOrd="0" parTransId="{C8489B6B-1585-4C2D-B213-85AABB055B54}" sibTransId="{312E2325-0353-4F52-BDB0-AA66FC6E9B18}"/>
    <dgm:cxn modelId="{7A22DD10-C649-4852-BC4E-06132CA26B8F}" srcId="{C2591071-F895-4ECC-8C65-72E84CA69E3E}" destId="{CC1F985D-AC72-4AFC-AE80-49E7E83D7437}" srcOrd="4" destOrd="0" parTransId="{50D737FA-02E2-4B58-A0E3-416A82725469}" sibTransId="{25D9A506-6F48-4B94-9CCB-B324013117F8}"/>
    <dgm:cxn modelId="{FFF0CC91-6705-426A-8242-04F48BAD29C4}" type="presOf" srcId="{C2591071-F895-4ECC-8C65-72E84CA69E3E}" destId="{061FCFB9-0E96-4666-B4C3-00B17A7E1834}" srcOrd="0" destOrd="0" presId="urn:microsoft.com/office/officeart/2005/8/layout/chevron1"/>
    <dgm:cxn modelId="{41B6AFAF-45B3-4817-94B6-02375D274900}" srcId="{C2591071-F895-4ECC-8C65-72E84CA69E3E}" destId="{93D6D3E3-85C7-4493-8824-660EC62BBB9E}" srcOrd="2" destOrd="0" parTransId="{AAE66122-A395-4773-93DF-90710D3370E6}" sibTransId="{6DB3526D-B3ED-454A-8D91-F351ECDD8F4C}"/>
    <dgm:cxn modelId="{F474EA38-F55D-49B8-AEDD-1AA82DB95B13}" type="presOf" srcId="{BC571C77-D255-4390-9495-978878B6AC34}" destId="{507CB4AB-FFC7-457E-820D-E864073B5E9F}" srcOrd="0" destOrd="0" presId="urn:microsoft.com/office/officeart/2005/8/layout/chevron1"/>
    <dgm:cxn modelId="{01560E1E-6963-4D56-98E7-2213D310F470}" srcId="{C2591071-F895-4ECC-8C65-72E84CA69E3E}" destId="{8E3ED85A-3D9C-446A-951B-2B8313CA70E6}" srcOrd="1" destOrd="0" parTransId="{E09ADE6D-BB0E-4A9F-90C6-A6A754E958EB}" sibTransId="{1E9A28C7-7359-412E-AD70-3F145F956259}"/>
    <dgm:cxn modelId="{E74364E5-A46A-497E-B4ED-569F2C2E335A}" type="presOf" srcId="{CC1F985D-AC72-4AFC-AE80-49E7E83D7437}" destId="{03B739E1-50E8-4558-BFED-68AC6821B27B}" srcOrd="0" destOrd="0" presId="urn:microsoft.com/office/officeart/2005/8/layout/chevron1"/>
    <dgm:cxn modelId="{4F60263F-934F-4B6B-ADB4-A5372707130F}" type="presOf" srcId="{3C9C83AE-7C02-4DFA-94B9-7F75B0D39491}" destId="{BE382642-C08E-4F2F-8140-F2B94F8E8E37}" srcOrd="0" destOrd="0" presId="urn:microsoft.com/office/officeart/2005/8/layout/chevron1"/>
    <dgm:cxn modelId="{38BD1B8A-047A-4340-A473-4814EAB08B39}" type="presParOf" srcId="{061FCFB9-0E96-4666-B4C3-00B17A7E1834}" destId="{17193C1B-EBF8-4274-B335-FF3082A7816F}" srcOrd="0" destOrd="0" presId="urn:microsoft.com/office/officeart/2005/8/layout/chevron1"/>
    <dgm:cxn modelId="{B5FA1412-E768-4F09-8C5C-764CCFCF7F3C}" type="presParOf" srcId="{061FCFB9-0E96-4666-B4C3-00B17A7E1834}" destId="{A13D3813-44CB-4DE3-BF2C-D6417EBCC915}" srcOrd="1" destOrd="0" presId="urn:microsoft.com/office/officeart/2005/8/layout/chevron1"/>
    <dgm:cxn modelId="{C7507DCC-C133-4DE7-9320-D7931021B66C}" type="presParOf" srcId="{061FCFB9-0E96-4666-B4C3-00B17A7E1834}" destId="{D5C1B381-8194-477A-B87E-8D20A8AAC150}" srcOrd="2" destOrd="0" presId="urn:microsoft.com/office/officeart/2005/8/layout/chevron1"/>
    <dgm:cxn modelId="{A7658631-EDE7-48CA-B6DB-AB9FF76335B2}" type="presParOf" srcId="{061FCFB9-0E96-4666-B4C3-00B17A7E1834}" destId="{02416248-BC13-4E94-B691-7EBB1801081E}" srcOrd="3" destOrd="0" presId="urn:microsoft.com/office/officeart/2005/8/layout/chevron1"/>
    <dgm:cxn modelId="{C74D9C64-65CF-44B0-B493-65B191712A55}" type="presParOf" srcId="{061FCFB9-0E96-4666-B4C3-00B17A7E1834}" destId="{3E624A1A-3B9C-4155-B9E1-D2F90D93BD25}" srcOrd="4" destOrd="0" presId="urn:microsoft.com/office/officeart/2005/8/layout/chevron1"/>
    <dgm:cxn modelId="{EE430BC3-4AE0-4192-B8EC-0FC8C01E7674}" type="presParOf" srcId="{061FCFB9-0E96-4666-B4C3-00B17A7E1834}" destId="{5C1DB427-3711-4B58-8B02-8EA5368B1B89}" srcOrd="5" destOrd="0" presId="urn:microsoft.com/office/officeart/2005/8/layout/chevron1"/>
    <dgm:cxn modelId="{021DC76F-ADAE-4DF8-848A-7C655F5247C6}" type="presParOf" srcId="{061FCFB9-0E96-4666-B4C3-00B17A7E1834}" destId="{BE382642-C08E-4F2F-8140-F2B94F8E8E37}" srcOrd="6" destOrd="0" presId="urn:microsoft.com/office/officeart/2005/8/layout/chevron1"/>
    <dgm:cxn modelId="{0528801E-BABD-4A0B-809C-7CD30A2E41CA}" type="presParOf" srcId="{061FCFB9-0E96-4666-B4C3-00B17A7E1834}" destId="{4BAC451A-C115-49E5-846D-CCBC2ED7797C}" srcOrd="7" destOrd="0" presId="urn:microsoft.com/office/officeart/2005/8/layout/chevron1"/>
    <dgm:cxn modelId="{462C979F-6E56-4D7A-8FB9-4AA33235770D}" type="presParOf" srcId="{061FCFB9-0E96-4666-B4C3-00B17A7E1834}" destId="{03B739E1-50E8-4558-BFED-68AC6821B27B}" srcOrd="8" destOrd="0" presId="urn:microsoft.com/office/officeart/2005/8/layout/chevron1"/>
    <dgm:cxn modelId="{EC25C7D2-91A2-4CC0-9D68-B7A094A69914}" type="presParOf" srcId="{061FCFB9-0E96-4666-B4C3-00B17A7E1834}" destId="{AF502742-C17B-4E80-82F9-F13CEFA7C5CF}" srcOrd="9" destOrd="0" presId="urn:microsoft.com/office/officeart/2005/8/layout/chevron1"/>
    <dgm:cxn modelId="{E4118511-C3CA-40CA-8D1B-BF59A651E188}" type="presParOf" srcId="{061FCFB9-0E96-4666-B4C3-00B17A7E1834}" destId="{8E232438-C503-46B3-BB5A-2BF77B6342CD}" srcOrd="10" destOrd="0" presId="urn:microsoft.com/office/officeart/2005/8/layout/chevron1"/>
    <dgm:cxn modelId="{72CF359B-50DC-4C30-BF41-54571FCE470C}" type="presParOf" srcId="{061FCFB9-0E96-4666-B4C3-00B17A7E1834}" destId="{4D9A1D5F-1A43-4E8F-A7EA-D4601A31BEB8}" srcOrd="11" destOrd="0" presId="urn:microsoft.com/office/officeart/2005/8/layout/chevron1"/>
    <dgm:cxn modelId="{CD837406-BE77-4619-8C53-A4ED96B021CC}" type="presParOf" srcId="{061FCFB9-0E96-4666-B4C3-00B17A7E1834}" destId="{69DF1C3E-4315-45EF-8032-4370340999D9}" srcOrd="12" destOrd="0" presId="urn:microsoft.com/office/officeart/2005/8/layout/chevron1"/>
    <dgm:cxn modelId="{9989231B-60EE-45C9-B124-872F5B28BB7E}" type="presParOf" srcId="{061FCFB9-0E96-4666-B4C3-00B17A7E1834}" destId="{0467FA26-FB9E-4E11-9142-0505D1801FD6}" srcOrd="13" destOrd="0" presId="urn:microsoft.com/office/officeart/2005/8/layout/chevron1"/>
    <dgm:cxn modelId="{48FC2240-0E83-4CA6-A330-02A13CB3BB2A}" type="presParOf" srcId="{061FCFB9-0E96-4666-B4C3-00B17A7E1834}" destId="{53BC3107-8EF6-4617-A874-0ADDC7C384C8}" srcOrd="14" destOrd="0" presId="urn:microsoft.com/office/officeart/2005/8/layout/chevron1"/>
    <dgm:cxn modelId="{8D10A4BC-3491-4AAF-8B43-65A9D6A74435}" type="presParOf" srcId="{061FCFB9-0E96-4666-B4C3-00B17A7E1834}" destId="{F6331024-2029-4FE9-BEBD-91C8A2D9C2BC}" srcOrd="15" destOrd="0" presId="urn:microsoft.com/office/officeart/2005/8/layout/chevron1"/>
    <dgm:cxn modelId="{7D65CE15-9992-41C3-ADF8-A089D67E0400}" type="presParOf" srcId="{061FCFB9-0E96-4666-B4C3-00B17A7E1834}" destId="{507CB4AB-FFC7-457E-820D-E864073B5E9F}" srcOrd="1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591071-F895-4ECC-8C65-72E84CA69E3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8A11D31-217F-4A41-8FBB-93D2592ABE55}">
      <dgm:prSet phldrT="[Text]"/>
      <dgm:spPr>
        <a:solidFill>
          <a:srgbClr val="9AB8C6"/>
        </a:solidFill>
      </dgm:spPr>
      <dgm:t>
        <a:bodyPr/>
        <a:lstStyle/>
        <a:p>
          <a:r>
            <a:rPr lang="cs-CZ" b="1" dirty="0" smtClean="0"/>
            <a:t>TRL1</a:t>
          </a:r>
          <a:endParaRPr lang="en-GB" b="1" dirty="0"/>
        </a:p>
      </dgm:t>
    </dgm:pt>
    <dgm:pt modelId="{3CB00213-1BAC-4081-A12C-82D693E42054}" type="parTrans" cxnId="{B03EE9AD-E29E-407A-9541-BF52D85DCFEB}">
      <dgm:prSet/>
      <dgm:spPr/>
      <dgm:t>
        <a:bodyPr/>
        <a:lstStyle/>
        <a:p>
          <a:endParaRPr lang="en-GB"/>
        </a:p>
      </dgm:t>
    </dgm:pt>
    <dgm:pt modelId="{82A57287-BCB9-4035-B708-22D15CDF18BC}" type="sibTrans" cxnId="{B03EE9AD-E29E-407A-9541-BF52D85DCFEB}">
      <dgm:prSet/>
      <dgm:spPr/>
      <dgm:t>
        <a:bodyPr/>
        <a:lstStyle/>
        <a:p>
          <a:endParaRPr lang="en-GB"/>
        </a:p>
      </dgm:t>
    </dgm:pt>
    <dgm:pt modelId="{93D6D3E3-85C7-4493-8824-660EC62BBB9E}">
      <dgm:prSet phldrT="[Text]"/>
      <dgm:spPr>
        <a:solidFill>
          <a:srgbClr val="9AB8C6"/>
        </a:solidFill>
      </dgm:spPr>
      <dgm:t>
        <a:bodyPr/>
        <a:lstStyle/>
        <a:p>
          <a:r>
            <a:rPr lang="cs-CZ" b="1" dirty="0" smtClean="0"/>
            <a:t>TRL3</a:t>
          </a:r>
          <a:endParaRPr lang="en-GB" b="1" dirty="0"/>
        </a:p>
      </dgm:t>
    </dgm:pt>
    <dgm:pt modelId="{AAE66122-A395-4773-93DF-90710D3370E6}" type="parTrans" cxnId="{41B6AFAF-45B3-4817-94B6-02375D274900}">
      <dgm:prSet/>
      <dgm:spPr/>
      <dgm:t>
        <a:bodyPr/>
        <a:lstStyle/>
        <a:p>
          <a:endParaRPr lang="en-GB"/>
        </a:p>
      </dgm:t>
    </dgm:pt>
    <dgm:pt modelId="{6DB3526D-B3ED-454A-8D91-F351ECDD8F4C}" type="sibTrans" cxnId="{41B6AFAF-45B3-4817-94B6-02375D274900}">
      <dgm:prSet/>
      <dgm:spPr/>
      <dgm:t>
        <a:bodyPr/>
        <a:lstStyle/>
        <a:p>
          <a:endParaRPr lang="en-GB"/>
        </a:p>
      </dgm:t>
    </dgm:pt>
    <dgm:pt modelId="{3C9C83AE-7C02-4DFA-94B9-7F75B0D39491}">
      <dgm:prSet phldrT="[Text]"/>
      <dgm:spPr>
        <a:solidFill>
          <a:srgbClr val="72B3C0"/>
        </a:solidFill>
      </dgm:spPr>
      <dgm:t>
        <a:bodyPr/>
        <a:lstStyle/>
        <a:p>
          <a:r>
            <a:rPr lang="cs-CZ" b="1" dirty="0" smtClean="0"/>
            <a:t>TRL4</a:t>
          </a:r>
          <a:endParaRPr lang="en-GB" b="1" dirty="0"/>
        </a:p>
      </dgm:t>
    </dgm:pt>
    <dgm:pt modelId="{311A62B9-22A5-47B4-B7A9-48211D4F21E5}" type="parTrans" cxnId="{BE899074-5C7F-43EF-91FB-FEE6BBE13AC9}">
      <dgm:prSet/>
      <dgm:spPr/>
      <dgm:t>
        <a:bodyPr/>
        <a:lstStyle/>
        <a:p>
          <a:endParaRPr lang="en-GB"/>
        </a:p>
      </dgm:t>
    </dgm:pt>
    <dgm:pt modelId="{88D393BE-7FE8-44AD-9887-827C3B060EF6}" type="sibTrans" cxnId="{BE899074-5C7F-43EF-91FB-FEE6BBE13AC9}">
      <dgm:prSet/>
      <dgm:spPr/>
      <dgm:t>
        <a:bodyPr/>
        <a:lstStyle/>
        <a:p>
          <a:endParaRPr lang="en-GB"/>
        </a:p>
      </dgm:t>
    </dgm:pt>
    <dgm:pt modelId="{CC1F985D-AC72-4AFC-AE80-49E7E83D7437}">
      <dgm:prSet phldrT="[Text]"/>
      <dgm:spPr>
        <a:solidFill>
          <a:srgbClr val="72B3C0"/>
        </a:solidFill>
      </dgm:spPr>
      <dgm:t>
        <a:bodyPr/>
        <a:lstStyle/>
        <a:p>
          <a:r>
            <a:rPr lang="cs-CZ" b="1" dirty="0" smtClean="0"/>
            <a:t>TRL5</a:t>
          </a:r>
          <a:endParaRPr lang="en-GB" b="1" dirty="0"/>
        </a:p>
      </dgm:t>
    </dgm:pt>
    <dgm:pt modelId="{50D737FA-02E2-4B58-A0E3-416A82725469}" type="parTrans" cxnId="{7A22DD10-C649-4852-BC4E-06132CA26B8F}">
      <dgm:prSet/>
      <dgm:spPr/>
      <dgm:t>
        <a:bodyPr/>
        <a:lstStyle/>
        <a:p>
          <a:endParaRPr lang="en-GB"/>
        </a:p>
      </dgm:t>
    </dgm:pt>
    <dgm:pt modelId="{25D9A506-6F48-4B94-9CCB-B324013117F8}" type="sibTrans" cxnId="{7A22DD10-C649-4852-BC4E-06132CA26B8F}">
      <dgm:prSet/>
      <dgm:spPr/>
      <dgm:t>
        <a:bodyPr/>
        <a:lstStyle/>
        <a:p>
          <a:endParaRPr lang="en-GB"/>
        </a:p>
      </dgm:t>
    </dgm:pt>
    <dgm:pt modelId="{B24AE1A2-624D-4C69-8B70-7E6EAFE67A66}">
      <dgm:prSet phldrT="[Text]"/>
      <dgm:spPr>
        <a:solidFill>
          <a:srgbClr val="72B3C0"/>
        </a:solidFill>
      </dgm:spPr>
      <dgm:t>
        <a:bodyPr/>
        <a:lstStyle/>
        <a:p>
          <a:r>
            <a:rPr lang="cs-CZ" b="1" dirty="0" smtClean="0"/>
            <a:t>TRL6</a:t>
          </a:r>
          <a:endParaRPr lang="en-GB" b="1" dirty="0"/>
        </a:p>
      </dgm:t>
    </dgm:pt>
    <dgm:pt modelId="{C8489B6B-1585-4C2D-B213-85AABB055B54}" type="parTrans" cxnId="{8226657D-DC26-4656-A4E7-EEC9F7ACC700}">
      <dgm:prSet/>
      <dgm:spPr/>
      <dgm:t>
        <a:bodyPr/>
        <a:lstStyle/>
        <a:p>
          <a:endParaRPr lang="en-GB"/>
        </a:p>
      </dgm:t>
    </dgm:pt>
    <dgm:pt modelId="{312E2325-0353-4F52-BDB0-AA66FC6E9B18}" type="sibTrans" cxnId="{8226657D-DC26-4656-A4E7-EEC9F7ACC700}">
      <dgm:prSet/>
      <dgm:spPr/>
      <dgm:t>
        <a:bodyPr/>
        <a:lstStyle/>
        <a:p>
          <a:endParaRPr lang="en-GB"/>
        </a:p>
      </dgm:t>
    </dgm:pt>
    <dgm:pt modelId="{BC59FFB4-7456-4FBC-A242-F36D2483F44F}">
      <dgm:prSet phldrT="[Text]"/>
      <dgm:spPr>
        <a:solidFill>
          <a:srgbClr val="0A81A6"/>
        </a:solidFill>
      </dgm:spPr>
      <dgm:t>
        <a:bodyPr/>
        <a:lstStyle/>
        <a:p>
          <a:r>
            <a:rPr lang="cs-CZ" b="1" dirty="0" smtClean="0"/>
            <a:t>TRL8</a:t>
          </a:r>
          <a:endParaRPr lang="en-GB" b="1" dirty="0"/>
        </a:p>
      </dgm:t>
    </dgm:pt>
    <dgm:pt modelId="{847D21DF-9010-48D5-970C-5B926624BB7D}" type="parTrans" cxnId="{EF26096F-AA02-414F-89A3-175842A6D046}">
      <dgm:prSet/>
      <dgm:spPr/>
      <dgm:t>
        <a:bodyPr/>
        <a:lstStyle/>
        <a:p>
          <a:endParaRPr lang="en-GB"/>
        </a:p>
      </dgm:t>
    </dgm:pt>
    <dgm:pt modelId="{B5E23E2A-8C28-45DD-8FDA-1C2BB803EEEF}" type="sibTrans" cxnId="{EF26096F-AA02-414F-89A3-175842A6D046}">
      <dgm:prSet/>
      <dgm:spPr/>
      <dgm:t>
        <a:bodyPr/>
        <a:lstStyle/>
        <a:p>
          <a:endParaRPr lang="en-GB"/>
        </a:p>
      </dgm:t>
    </dgm:pt>
    <dgm:pt modelId="{F7A8377E-C2E3-4040-8542-CD13FD21727A}">
      <dgm:prSet phldrT="[Text]"/>
      <dgm:spPr>
        <a:solidFill>
          <a:srgbClr val="72B3C0"/>
        </a:solidFill>
      </dgm:spPr>
      <dgm:t>
        <a:bodyPr/>
        <a:lstStyle/>
        <a:p>
          <a:r>
            <a:rPr lang="cs-CZ" b="1" dirty="0" smtClean="0"/>
            <a:t>TRL7</a:t>
          </a:r>
          <a:endParaRPr lang="en-GB" b="1" dirty="0"/>
        </a:p>
      </dgm:t>
    </dgm:pt>
    <dgm:pt modelId="{CCD6E592-B6AC-4156-BF53-545D98B6BFAD}" type="sibTrans" cxnId="{538073E3-6103-41D0-BC6F-2B29BE753C55}">
      <dgm:prSet/>
      <dgm:spPr/>
      <dgm:t>
        <a:bodyPr/>
        <a:lstStyle/>
        <a:p>
          <a:endParaRPr lang="en-GB"/>
        </a:p>
      </dgm:t>
    </dgm:pt>
    <dgm:pt modelId="{A55596F9-F737-48D7-B0C4-597C3EF0045D}" type="parTrans" cxnId="{538073E3-6103-41D0-BC6F-2B29BE753C55}">
      <dgm:prSet/>
      <dgm:spPr/>
      <dgm:t>
        <a:bodyPr/>
        <a:lstStyle/>
        <a:p>
          <a:endParaRPr lang="en-GB"/>
        </a:p>
      </dgm:t>
    </dgm:pt>
    <dgm:pt modelId="{BC571C77-D255-4390-9495-978878B6AC34}">
      <dgm:prSet phldrT="[Text]"/>
      <dgm:spPr>
        <a:solidFill>
          <a:srgbClr val="0A81A6"/>
        </a:solidFill>
      </dgm:spPr>
      <dgm:t>
        <a:bodyPr/>
        <a:lstStyle/>
        <a:p>
          <a:r>
            <a:rPr lang="cs-CZ" b="1" dirty="0" smtClean="0"/>
            <a:t>TRL9</a:t>
          </a:r>
          <a:endParaRPr lang="en-GB" b="1" dirty="0"/>
        </a:p>
      </dgm:t>
    </dgm:pt>
    <dgm:pt modelId="{257EF89C-7469-47E0-BF9A-429EE59A3C15}" type="parTrans" cxnId="{0A053758-7C08-4D6A-B129-825C689BBEDA}">
      <dgm:prSet/>
      <dgm:spPr/>
      <dgm:t>
        <a:bodyPr/>
        <a:lstStyle/>
        <a:p>
          <a:endParaRPr lang="en-GB"/>
        </a:p>
      </dgm:t>
    </dgm:pt>
    <dgm:pt modelId="{9FFD93F3-6573-4B01-ADE3-44AA163123E7}" type="sibTrans" cxnId="{0A053758-7C08-4D6A-B129-825C689BBEDA}">
      <dgm:prSet/>
      <dgm:spPr/>
      <dgm:t>
        <a:bodyPr/>
        <a:lstStyle/>
        <a:p>
          <a:endParaRPr lang="en-GB"/>
        </a:p>
      </dgm:t>
    </dgm:pt>
    <dgm:pt modelId="{8E3ED85A-3D9C-446A-951B-2B8313CA70E6}">
      <dgm:prSet phldrT="[Text]"/>
      <dgm:spPr>
        <a:solidFill>
          <a:srgbClr val="9AB8C6"/>
        </a:solidFill>
      </dgm:spPr>
      <dgm:t>
        <a:bodyPr/>
        <a:lstStyle/>
        <a:p>
          <a:r>
            <a:rPr lang="cs-CZ" b="1" dirty="0" smtClean="0"/>
            <a:t>TRL2</a:t>
          </a:r>
          <a:endParaRPr lang="en-GB" b="1" dirty="0"/>
        </a:p>
      </dgm:t>
    </dgm:pt>
    <dgm:pt modelId="{1E9A28C7-7359-412E-AD70-3F145F956259}" type="sibTrans" cxnId="{01560E1E-6963-4D56-98E7-2213D310F470}">
      <dgm:prSet/>
      <dgm:spPr/>
      <dgm:t>
        <a:bodyPr/>
        <a:lstStyle/>
        <a:p>
          <a:endParaRPr lang="en-GB"/>
        </a:p>
      </dgm:t>
    </dgm:pt>
    <dgm:pt modelId="{E09ADE6D-BB0E-4A9F-90C6-A6A754E958EB}" type="parTrans" cxnId="{01560E1E-6963-4D56-98E7-2213D310F470}">
      <dgm:prSet/>
      <dgm:spPr/>
      <dgm:t>
        <a:bodyPr/>
        <a:lstStyle/>
        <a:p>
          <a:endParaRPr lang="en-GB"/>
        </a:p>
      </dgm:t>
    </dgm:pt>
    <dgm:pt modelId="{061FCFB9-0E96-4666-B4C3-00B17A7E1834}" type="pres">
      <dgm:prSet presAssocID="{C2591071-F895-4ECC-8C65-72E84CA69E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7193C1B-EBF8-4274-B335-FF3082A7816F}" type="pres">
      <dgm:prSet presAssocID="{F8A11D31-217F-4A41-8FBB-93D2592ABE55}" presName="parTxOnly" presStyleLbl="node1" presStyleIdx="0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3D3813-44CB-4DE3-BF2C-D6417EBCC915}" type="pres">
      <dgm:prSet presAssocID="{82A57287-BCB9-4035-B708-22D15CDF18BC}" presName="parTxOnlySpace" presStyleCnt="0"/>
      <dgm:spPr/>
    </dgm:pt>
    <dgm:pt modelId="{D5C1B381-8194-477A-B87E-8D20A8AAC150}" type="pres">
      <dgm:prSet presAssocID="{8E3ED85A-3D9C-446A-951B-2B8313CA70E6}" presName="parTxOnly" presStyleLbl="node1" presStyleIdx="1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416248-BC13-4E94-B691-7EBB1801081E}" type="pres">
      <dgm:prSet presAssocID="{1E9A28C7-7359-412E-AD70-3F145F956259}" presName="parTxOnlySpace" presStyleCnt="0"/>
      <dgm:spPr/>
    </dgm:pt>
    <dgm:pt modelId="{3E624A1A-3B9C-4155-B9E1-D2F90D93BD25}" type="pres">
      <dgm:prSet presAssocID="{93D6D3E3-85C7-4493-8824-660EC62BBB9E}" presName="parTxOnly" presStyleLbl="node1" presStyleIdx="2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1DB427-3711-4B58-8B02-8EA5368B1B89}" type="pres">
      <dgm:prSet presAssocID="{6DB3526D-B3ED-454A-8D91-F351ECDD8F4C}" presName="parTxOnlySpace" presStyleCnt="0"/>
      <dgm:spPr/>
    </dgm:pt>
    <dgm:pt modelId="{BE382642-C08E-4F2F-8140-F2B94F8E8E37}" type="pres">
      <dgm:prSet presAssocID="{3C9C83AE-7C02-4DFA-94B9-7F75B0D39491}" presName="parTxOnly" presStyleLbl="node1" presStyleIdx="3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AC451A-C115-49E5-846D-CCBC2ED7797C}" type="pres">
      <dgm:prSet presAssocID="{88D393BE-7FE8-44AD-9887-827C3B060EF6}" presName="parTxOnlySpace" presStyleCnt="0"/>
      <dgm:spPr/>
    </dgm:pt>
    <dgm:pt modelId="{03B739E1-50E8-4558-BFED-68AC6821B27B}" type="pres">
      <dgm:prSet presAssocID="{CC1F985D-AC72-4AFC-AE80-49E7E83D7437}" presName="parTxOnly" presStyleLbl="node1" presStyleIdx="4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502742-C17B-4E80-82F9-F13CEFA7C5CF}" type="pres">
      <dgm:prSet presAssocID="{25D9A506-6F48-4B94-9CCB-B324013117F8}" presName="parTxOnlySpace" presStyleCnt="0"/>
      <dgm:spPr/>
    </dgm:pt>
    <dgm:pt modelId="{8E232438-C503-46B3-BB5A-2BF77B6342CD}" type="pres">
      <dgm:prSet presAssocID="{B24AE1A2-624D-4C69-8B70-7E6EAFE67A66}" presName="parTxOnly" presStyleLbl="node1" presStyleIdx="5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9A1D5F-1A43-4E8F-A7EA-D4601A31BEB8}" type="pres">
      <dgm:prSet presAssocID="{312E2325-0353-4F52-BDB0-AA66FC6E9B18}" presName="parTxOnlySpace" presStyleCnt="0"/>
      <dgm:spPr/>
    </dgm:pt>
    <dgm:pt modelId="{69DF1C3E-4315-45EF-8032-4370340999D9}" type="pres">
      <dgm:prSet presAssocID="{F7A8377E-C2E3-4040-8542-CD13FD21727A}" presName="parTxOnly" presStyleLbl="node1" presStyleIdx="6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67FA26-FB9E-4E11-9142-0505D1801FD6}" type="pres">
      <dgm:prSet presAssocID="{CCD6E592-B6AC-4156-BF53-545D98B6BFAD}" presName="parTxOnlySpace" presStyleCnt="0"/>
      <dgm:spPr/>
    </dgm:pt>
    <dgm:pt modelId="{53BC3107-8EF6-4617-A874-0ADDC7C384C8}" type="pres">
      <dgm:prSet presAssocID="{BC59FFB4-7456-4FBC-A242-F36D2483F44F}" presName="parTxOnly" presStyleLbl="node1" presStyleIdx="7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331024-2029-4FE9-BEBD-91C8A2D9C2BC}" type="pres">
      <dgm:prSet presAssocID="{B5E23E2A-8C28-45DD-8FDA-1C2BB803EEEF}" presName="parTxOnlySpace" presStyleCnt="0"/>
      <dgm:spPr/>
    </dgm:pt>
    <dgm:pt modelId="{507CB4AB-FFC7-457E-820D-E864073B5E9F}" type="pres">
      <dgm:prSet presAssocID="{BC571C77-D255-4390-9495-978878B6AC34}" presName="parTxOnly" presStyleLbl="node1" presStyleIdx="8" presStyleCnt="9" custScaleX="90849" custScaleY="1216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6161BD7-86E7-439E-B185-94FC0CA6BFD6}" type="presOf" srcId="{B24AE1A2-624D-4C69-8B70-7E6EAFE67A66}" destId="{8E232438-C503-46B3-BB5A-2BF77B6342CD}" srcOrd="0" destOrd="0" presId="urn:microsoft.com/office/officeart/2005/8/layout/chevron1"/>
    <dgm:cxn modelId="{0A053758-7C08-4D6A-B129-825C689BBEDA}" srcId="{C2591071-F895-4ECC-8C65-72E84CA69E3E}" destId="{BC571C77-D255-4390-9495-978878B6AC34}" srcOrd="8" destOrd="0" parTransId="{257EF89C-7469-47E0-BF9A-429EE59A3C15}" sibTransId="{9FFD93F3-6573-4B01-ADE3-44AA163123E7}"/>
    <dgm:cxn modelId="{C843B91E-4919-4F39-8E07-B523F191513F}" type="presOf" srcId="{8E3ED85A-3D9C-446A-951B-2B8313CA70E6}" destId="{D5C1B381-8194-477A-B87E-8D20A8AAC150}" srcOrd="0" destOrd="0" presId="urn:microsoft.com/office/officeart/2005/8/layout/chevron1"/>
    <dgm:cxn modelId="{B03EE9AD-E29E-407A-9541-BF52D85DCFEB}" srcId="{C2591071-F895-4ECC-8C65-72E84CA69E3E}" destId="{F8A11D31-217F-4A41-8FBB-93D2592ABE55}" srcOrd="0" destOrd="0" parTransId="{3CB00213-1BAC-4081-A12C-82D693E42054}" sibTransId="{82A57287-BCB9-4035-B708-22D15CDF18BC}"/>
    <dgm:cxn modelId="{EF26096F-AA02-414F-89A3-175842A6D046}" srcId="{C2591071-F895-4ECC-8C65-72E84CA69E3E}" destId="{BC59FFB4-7456-4FBC-A242-F36D2483F44F}" srcOrd="7" destOrd="0" parTransId="{847D21DF-9010-48D5-970C-5B926624BB7D}" sibTransId="{B5E23E2A-8C28-45DD-8FDA-1C2BB803EEEF}"/>
    <dgm:cxn modelId="{783DD476-8DF6-406F-9BAB-70B9045CFD8C}" type="presOf" srcId="{F7A8377E-C2E3-4040-8542-CD13FD21727A}" destId="{69DF1C3E-4315-45EF-8032-4370340999D9}" srcOrd="0" destOrd="0" presId="urn:microsoft.com/office/officeart/2005/8/layout/chevron1"/>
    <dgm:cxn modelId="{8F666CE9-73AC-4796-9F6D-0A0D0571A707}" type="presOf" srcId="{F8A11D31-217F-4A41-8FBB-93D2592ABE55}" destId="{17193C1B-EBF8-4274-B335-FF3082A7816F}" srcOrd="0" destOrd="0" presId="urn:microsoft.com/office/officeart/2005/8/layout/chevron1"/>
    <dgm:cxn modelId="{BE899074-5C7F-43EF-91FB-FEE6BBE13AC9}" srcId="{C2591071-F895-4ECC-8C65-72E84CA69E3E}" destId="{3C9C83AE-7C02-4DFA-94B9-7F75B0D39491}" srcOrd="3" destOrd="0" parTransId="{311A62B9-22A5-47B4-B7A9-48211D4F21E5}" sibTransId="{88D393BE-7FE8-44AD-9887-827C3B060EF6}"/>
    <dgm:cxn modelId="{538073E3-6103-41D0-BC6F-2B29BE753C55}" srcId="{C2591071-F895-4ECC-8C65-72E84CA69E3E}" destId="{F7A8377E-C2E3-4040-8542-CD13FD21727A}" srcOrd="6" destOrd="0" parTransId="{A55596F9-F737-48D7-B0C4-597C3EF0045D}" sibTransId="{CCD6E592-B6AC-4156-BF53-545D98B6BFAD}"/>
    <dgm:cxn modelId="{ACBF2C4B-4A47-4882-A5E5-F48AF04B9804}" type="presOf" srcId="{BC59FFB4-7456-4FBC-A242-F36D2483F44F}" destId="{53BC3107-8EF6-4617-A874-0ADDC7C384C8}" srcOrd="0" destOrd="0" presId="urn:microsoft.com/office/officeart/2005/8/layout/chevron1"/>
    <dgm:cxn modelId="{02504D01-8B39-4A57-A43F-1AF950676F6C}" type="presOf" srcId="{93D6D3E3-85C7-4493-8824-660EC62BBB9E}" destId="{3E624A1A-3B9C-4155-B9E1-D2F90D93BD25}" srcOrd="0" destOrd="0" presId="urn:microsoft.com/office/officeart/2005/8/layout/chevron1"/>
    <dgm:cxn modelId="{8226657D-DC26-4656-A4E7-EEC9F7ACC700}" srcId="{C2591071-F895-4ECC-8C65-72E84CA69E3E}" destId="{B24AE1A2-624D-4C69-8B70-7E6EAFE67A66}" srcOrd="5" destOrd="0" parTransId="{C8489B6B-1585-4C2D-B213-85AABB055B54}" sibTransId="{312E2325-0353-4F52-BDB0-AA66FC6E9B18}"/>
    <dgm:cxn modelId="{7A22DD10-C649-4852-BC4E-06132CA26B8F}" srcId="{C2591071-F895-4ECC-8C65-72E84CA69E3E}" destId="{CC1F985D-AC72-4AFC-AE80-49E7E83D7437}" srcOrd="4" destOrd="0" parTransId="{50D737FA-02E2-4B58-A0E3-416A82725469}" sibTransId="{25D9A506-6F48-4B94-9CCB-B324013117F8}"/>
    <dgm:cxn modelId="{FFF0CC91-6705-426A-8242-04F48BAD29C4}" type="presOf" srcId="{C2591071-F895-4ECC-8C65-72E84CA69E3E}" destId="{061FCFB9-0E96-4666-B4C3-00B17A7E1834}" srcOrd="0" destOrd="0" presId="urn:microsoft.com/office/officeart/2005/8/layout/chevron1"/>
    <dgm:cxn modelId="{41B6AFAF-45B3-4817-94B6-02375D274900}" srcId="{C2591071-F895-4ECC-8C65-72E84CA69E3E}" destId="{93D6D3E3-85C7-4493-8824-660EC62BBB9E}" srcOrd="2" destOrd="0" parTransId="{AAE66122-A395-4773-93DF-90710D3370E6}" sibTransId="{6DB3526D-B3ED-454A-8D91-F351ECDD8F4C}"/>
    <dgm:cxn modelId="{F474EA38-F55D-49B8-AEDD-1AA82DB95B13}" type="presOf" srcId="{BC571C77-D255-4390-9495-978878B6AC34}" destId="{507CB4AB-FFC7-457E-820D-E864073B5E9F}" srcOrd="0" destOrd="0" presId="urn:microsoft.com/office/officeart/2005/8/layout/chevron1"/>
    <dgm:cxn modelId="{01560E1E-6963-4D56-98E7-2213D310F470}" srcId="{C2591071-F895-4ECC-8C65-72E84CA69E3E}" destId="{8E3ED85A-3D9C-446A-951B-2B8313CA70E6}" srcOrd="1" destOrd="0" parTransId="{E09ADE6D-BB0E-4A9F-90C6-A6A754E958EB}" sibTransId="{1E9A28C7-7359-412E-AD70-3F145F956259}"/>
    <dgm:cxn modelId="{E74364E5-A46A-497E-B4ED-569F2C2E335A}" type="presOf" srcId="{CC1F985D-AC72-4AFC-AE80-49E7E83D7437}" destId="{03B739E1-50E8-4558-BFED-68AC6821B27B}" srcOrd="0" destOrd="0" presId="urn:microsoft.com/office/officeart/2005/8/layout/chevron1"/>
    <dgm:cxn modelId="{4F60263F-934F-4B6B-ADB4-A5372707130F}" type="presOf" srcId="{3C9C83AE-7C02-4DFA-94B9-7F75B0D39491}" destId="{BE382642-C08E-4F2F-8140-F2B94F8E8E37}" srcOrd="0" destOrd="0" presId="urn:microsoft.com/office/officeart/2005/8/layout/chevron1"/>
    <dgm:cxn modelId="{38BD1B8A-047A-4340-A473-4814EAB08B39}" type="presParOf" srcId="{061FCFB9-0E96-4666-B4C3-00B17A7E1834}" destId="{17193C1B-EBF8-4274-B335-FF3082A7816F}" srcOrd="0" destOrd="0" presId="urn:microsoft.com/office/officeart/2005/8/layout/chevron1"/>
    <dgm:cxn modelId="{B5FA1412-E768-4F09-8C5C-764CCFCF7F3C}" type="presParOf" srcId="{061FCFB9-0E96-4666-B4C3-00B17A7E1834}" destId="{A13D3813-44CB-4DE3-BF2C-D6417EBCC915}" srcOrd="1" destOrd="0" presId="urn:microsoft.com/office/officeart/2005/8/layout/chevron1"/>
    <dgm:cxn modelId="{C7507DCC-C133-4DE7-9320-D7931021B66C}" type="presParOf" srcId="{061FCFB9-0E96-4666-B4C3-00B17A7E1834}" destId="{D5C1B381-8194-477A-B87E-8D20A8AAC150}" srcOrd="2" destOrd="0" presId="urn:microsoft.com/office/officeart/2005/8/layout/chevron1"/>
    <dgm:cxn modelId="{A7658631-EDE7-48CA-B6DB-AB9FF76335B2}" type="presParOf" srcId="{061FCFB9-0E96-4666-B4C3-00B17A7E1834}" destId="{02416248-BC13-4E94-B691-7EBB1801081E}" srcOrd="3" destOrd="0" presId="urn:microsoft.com/office/officeart/2005/8/layout/chevron1"/>
    <dgm:cxn modelId="{C74D9C64-65CF-44B0-B493-65B191712A55}" type="presParOf" srcId="{061FCFB9-0E96-4666-B4C3-00B17A7E1834}" destId="{3E624A1A-3B9C-4155-B9E1-D2F90D93BD25}" srcOrd="4" destOrd="0" presId="urn:microsoft.com/office/officeart/2005/8/layout/chevron1"/>
    <dgm:cxn modelId="{EE430BC3-4AE0-4192-B8EC-0FC8C01E7674}" type="presParOf" srcId="{061FCFB9-0E96-4666-B4C3-00B17A7E1834}" destId="{5C1DB427-3711-4B58-8B02-8EA5368B1B89}" srcOrd="5" destOrd="0" presId="urn:microsoft.com/office/officeart/2005/8/layout/chevron1"/>
    <dgm:cxn modelId="{021DC76F-ADAE-4DF8-848A-7C655F5247C6}" type="presParOf" srcId="{061FCFB9-0E96-4666-B4C3-00B17A7E1834}" destId="{BE382642-C08E-4F2F-8140-F2B94F8E8E37}" srcOrd="6" destOrd="0" presId="urn:microsoft.com/office/officeart/2005/8/layout/chevron1"/>
    <dgm:cxn modelId="{0528801E-BABD-4A0B-809C-7CD30A2E41CA}" type="presParOf" srcId="{061FCFB9-0E96-4666-B4C3-00B17A7E1834}" destId="{4BAC451A-C115-49E5-846D-CCBC2ED7797C}" srcOrd="7" destOrd="0" presId="urn:microsoft.com/office/officeart/2005/8/layout/chevron1"/>
    <dgm:cxn modelId="{462C979F-6E56-4D7A-8FB9-4AA33235770D}" type="presParOf" srcId="{061FCFB9-0E96-4666-B4C3-00B17A7E1834}" destId="{03B739E1-50E8-4558-BFED-68AC6821B27B}" srcOrd="8" destOrd="0" presId="urn:microsoft.com/office/officeart/2005/8/layout/chevron1"/>
    <dgm:cxn modelId="{EC25C7D2-91A2-4CC0-9D68-B7A094A69914}" type="presParOf" srcId="{061FCFB9-0E96-4666-B4C3-00B17A7E1834}" destId="{AF502742-C17B-4E80-82F9-F13CEFA7C5CF}" srcOrd="9" destOrd="0" presId="urn:microsoft.com/office/officeart/2005/8/layout/chevron1"/>
    <dgm:cxn modelId="{E4118511-C3CA-40CA-8D1B-BF59A651E188}" type="presParOf" srcId="{061FCFB9-0E96-4666-B4C3-00B17A7E1834}" destId="{8E232438-C503-46B3-BB5A-2BF77B6342CD}" srcOrd="10" destOrd="0" presId="urn:microsoft.com/office/officeart/2005/8/layout/chevron1"/>
    <dgm:cxn modelId="{72CF359B-50DC-4C30-BF41-54571FCE470C}" type="presParOf" srcId="{061FCFB9-0E96-4666-B4C3-00B17A7E1834}" destId="{4D9A1D5F-1A43-4E8F-A7EA-D4601A31BEB8}" srcOrd="11" destOrd="0" presId="urn:microsoft.com/office/officeart/2005/8/layout/chevron1"/>
    <dgm:cxn modelId="{CD837406-BE77-4619-8C53-A4ED96B021CC}" type="presParOf" srcId="{061FCFB9-0E96-4666-B4C3-00B17A7E1834}" destId="{69DF1C3E-4315-45EF-8032-4370340999D9}" srcOrd="12" destOrd="0" presId="urn:microsoft.com/office/officeart/2005/8/layout/chevron1"/>
    <dgm:cxn modelId="{9989231B-60EE-45C9-B124-872F5B28BB7E}" type="presParOf" srcId="{061FCFB9-0E96-4666-B4C3-00B17A7E1834}" destId="{0467FA26-FB9E-4E11-9142-0505D1801FD6}" srcOrd="13" destOrd="0" presId="urn:microsoft.com/office/officeart/2005/8/layout/chevron1"/>
    <dgm:cxn modelId="{48FC2240-0E83-4CA6-A330-02A13CB3BB2A}" type="presParOf" srcId="{061FCFB9-0E96-4666-B4C3-00B17A7E1834}" destId="{53BC3107-8EF6-4617-A874-0ADDC7C384C8}" srcOrd="14" destOrd="0" presId="urn:microsoft.com/office/officeart/2005/8/layout/chevron1"/>
    <dgm:cxn modelId="{8D10A4BC-3491-4AAF-8B43-65A9D6A74435}" type="presParOf" srcId="{061FCFB9-0E96-4666-B4C3-00B17A7E1834}" destId="{F6331024-2029-4FE9-BEBD-91C8A2D9C2BC}" srcOrd="15" destOrd="0" presId="urn:microsoft.com/office/officeart/2005/8/layout/chevron1"/>
    <dgm:cxn modelId="{7D65CE15-9992-41C3-ADF8-A089D67E0400}" type="presParOf" srcId="{061FCFB9-0E96-4666-B4C3-00B17A7E1834}" destId="{507CB4AB-FFC7-457E-820D-E864073B5E9F}" srcOrd="1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93C1B-EBF8-4274-B335-FF3082A7816F}">
      <dsp:nvSpPr>
        <dsp:cNvPr id="0" name=""/>
        <dsp:cNvSpPr/>
      </dsp:nvSpPr>
      <dsp:spPr>
        <a:xfrm>
          <a:off x="2196" y="234851"/>
          <a:ext cx="1058472" cy="566890"/>
        </a:xfrm>
        <a:prstGeom prst="chevron">
          <a:avLst/>
        </a:prstGeom>
        <a:solidFill>
          <a:srgbClr val="9AB8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TRL1</a:t>
          </a:r>
          <a:endParaRPr lang="en-GB" sz="1300" b="1" kern="1200" dirty="0"/>
        </a:p>
      </dsp:txBody>
      <dsp:txXfrm>
        <a:off x="285641" y="234851"/>
        <a:ext cx="491582" cy="566890"/>
      </dsp:txXfrm>
    </dsp:sp>
    <dsp:sp modelId="{D5C1B381-8194-477A-B87E-8D20A8AAC150}">
      <dsp:nvSpPr>
        <dsp:cNvPr id="0" name=""/>
        <dsp:cNvSpPr/>
      </dsp:nvSpPr>
      <dsp:spPr>
        <a:xfrm>
          <a:off x="944159" y="234851"/>
          <a:ext cx="1058472" cy="566890"/>
        </a:xfrm>
        <a:prstGeom prst="chevron">
          <a:avLst/>
        </a:prstGeom>
        <a:solidFill>
          <a:srgbClr val="9AB8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TRL2</a:t>
          </a:r>
          <a:endParaRPr lang="en-GB" sz="1300" b="1" kern="1200" dirty="0"/>
        </a:p>
      </dsp:txBody>
      <dsp:txXfrm>
        <a:off x="1227604" y="234851"/>
        <a:ext cx="491582" cy="566890"/>
      </dsp:txXfrm>
    </dsp:sp>
    <dsp:sp modelId="{3E624A1A-3B9C-4155-B9E1-D2F90D93BD25}">
      <dsp:nvSpPr>
        <dsp:cNvPr id="0" name=""/>
        <dsp:cNvSpPr/>
      </dsp:nvSpPr>
      <dsp:spPr>
        <a:xfrm>
          <a:off x="1886123" y="234851"/>
          <a:ext cx="1058472" cy="566890"/>
        </a:xfrm>
        <a:prstGeom prst="chevron">
          <a:avLst/>
        </a:prstGeom>
        <a:solidFill>
          <a:srgbClr val="9AB8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TRL3</a:t>
          </a:r>
          <a:endParaRPr lang="en-GB" sz="1300" b="1" kern="1200" dirty="0"/>
        </a:p>
      </dsp:txBody>
      <dsp:txXfrm>
        <a:off x="2169568" y="234851"/>
        <a:ext cx="491582" cy="566890"/>
      </dsp:txXfrm>
    </dsp:sp>
    <dsp:sp modelId="{BE382642-C08E-4F2F-8140-F2B94F8E8E37}">
      <dsp:nvSpPr>
        <dsp:cNvPr id="0" name=""/>
        <dsp:cNvSpPr/>
      </dsp:nvSpPr>
      <dsp:spPr>
        <a:xfrm>
          <a:off x="2828087" y="234851"/>
          <a:ext cx="1058472" cy="566890"/>
        </a:xfrm>
        <a:prstGeom prst="chevron">
          <a:avLst/>
        </a:prstGeom>
        <a:solidFill>
          <a:srgbClr val="72B3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TRL4</a:t>
          </a:r>
          <a:endParaRPr lang="en-GB" sz="1300" b="1" kern="1200" dirty="0"/>
        </a:p>
      </dsp:txBody>
      <dsp:txXfrm>
        <a:off x="3111532" y="234851"/>
        <a:ext cx="491582" cy="566890"/>
      </dsp:txXfrm>
    </dsp:sp>
    <dsp:sp modelId="{03B739E1-50E8-4558-BFED-68AC6821B27B}">
      <dsp:nvSpPr>
        <dsp:cNvPr id="0" name=""/>
        <dsp:cNvSpPr/>
      </dsp:nvSpPr>
      <dsp:spPr>
        <a:xfrm>
          <a:off x="3770050" y="234851"/>
          <a:ext cx="1058472" cy="566890"/>
        </a:xfrm>
        <a:prstGeom prst="chevron">
          <a:avLst/>
        </a:prstGeom>
        <a:solidFill>
          <a:srgbClr val="72B3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TRL5</a:t>
          </a:r>
          <a:endParaRPr lang="en-GB" sz="1300" b="1" kern="1200" dirty="0"/>
        </a:p>
      </dsp:txBody>
      <dsp:txXfrm>
        <a:off x="4053495" y="234851"/>
        <a:ext cx="491582" cy="566890"/>
      </dsp:txXfrm>
    </dsp:sp>
    <dsp:sp modelId="{8E232438-C503-46B3-BB5A-2BF77B6342CD}">
      <dsp:nvSpPr>
        <dsp:cNvPr id="0" name=""/>
        <dsp:cNvSpPr/>
      </dsp:nvSpPr>
      <dsp:spPr>
        <a:xfrm>
          <a:off x="4712014" y="234851"/>
          <a:ext cx="1058472" cy="566890"/>
        </a:xfrm>
        <a:prstGeom prst="chevron">
          <a:avLst/>
        </a:prstGeom>
        <a:solidFill>
          <a:srgbClr val="72B3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TRL6</a:t>
          </a:r>
          <a:endParaRPr lang="en-GB" sz="1300" b="1" kern="1200" dirty="0"/>
        </a:p>
      </dsp:txBody>
      <dsp:txXfrm>
        <a:off x="4995459" y="234851"/>
        <a:ext cx="491582" cy="566890"/>
      </dsp:txXfrm>
    </dsp:sp>
    <dsp:sp modelId="{69DF1C3E-4315-45EF-8032-4370340999D9}">
      <dsp:nvSpPr>
        <dsp:cNvPr id="0" name=""/>
        <dsp:cNvSpPr/>
      </dsp:nvSpPr>
      <dsp:spPr>
        <a:xfrm>
          <a:off x="5653977" y="234851"/>
          <a:ext cx="1058472" cy="566890"/>
        </a:xfrm>
        <a:prstGeom prst="chevron">
          <a:avLst/>
        </a:prstGeom>
        <a:solidFill>
          <a:srgbClr val="72B3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TRL7</a:t>
          </a:r>
          <a:endParaRPr lang="en-GB" sz="1300" b="1" kern="1200" dirty="0"/>
        </a:p>
      </dsp:txBody>
      <dsp:txXfrm>
        <a:off x="5937422" y="234851"/>
        <a:ext cx="491582" cy="566890"/>
      </dsp:txXfrm>
    </dsp:sp>
    <dsp:sp modelId="{53BC3107-8EF6-4617-A874-0ADDC7C384C8}">
      <dsp:nvSpPr>
        <dsp:cNvPr id="0" name=""/>
        <dsp:cNvSpPr/>
      </dsp:nvSpPr>
      <dsp:spPr>
        <a:xfrm>
          <a:off x="6595941" y="234851"/>
          <a:ext cx="1058472" cy="566890"/>
        </a:xfrm>
        <a:prstGeom prst="chevron">
          <a:avLst/>
        </a:prstGeom>
        <a:solidFill>
          <a:srgbClr val="0A81A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TRL8</a:t>
          </a:r>
          <a:endParaRPr lang="en-GB" sz="1300" b="1" kern="1200" dirty="0"/>
        </a:p>
      </dsp:txBody>
      <dsp:txXfrm>
        <a:off x="6879386" y="234851"/>
        <a:ext cx="491582" cy="566890"/>
      </dsp:txXfrm>
    </dsp:sp>
    <dsp:sp modelId="{507CB4AB-FFC7-457E-820D-E864073B5E9F}">
      <dsp:nvSpPr>
        <dsp:cNvPr id="0" name=""/>
        <dsp:cNvSpPr/>
      </dsp:nvSpPr>
      <dsp:spPr>
        <a:xfrm>
          <a:off x="7537905" y="234851"/>
          <a:ext cx="1058472" cy="566890"/>
        </a:xfrm>
        <a:prstGeom prst="chevron">
          <a:avLst/>
        </a:prstGeom>
        <a:solidFill>
          <a:srgbClr val="0A81A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TRL9</a:t>
          </a:r>
          <a:endParaRPr lang="en-GB" sz="1300" b="1" kern="1200" dirty="0"/>
        </a:p>
      </dsp:txBody>
      <dsp:txXfrm>
        <a:off x="7821350" y="234851"/>
        <a:ext cx="491582" cy="566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93C1B-EBF8-4274-B335-FF3082A7816F}">
      <dsp:nvSpPr>
        <dsp:cNvPr id="0" name=""/>
        <dsp:cNvSpPr/>
      </dsp:nvSpPr>
      <dsp:spPr>
        <a:xfrm>
          <a:off x="2196" y="234851"/>
          <a:ext cx="1058472" cy="566890"/>
        </a:xfrm>
        <a:prstGeom prst="chevron">
          <a:avLst/>
        </a:prstGeom>
        <a:solidFill>
          <a:srgbClr val="9AB8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TRL1</a:t>
          </a:r>
          <a:endParaRPr lang="en-GB" sz="1300" b="1" kern="1200" dirty="0"/>
        </a:p>
      </dsp:txBody>
      <dsp:txXfrm>
        <a:off x="285641" y="234851"/>
        <a:ext cx="491582" cy="566890"/>
      </dsp:txXfrm>
    </dsp:sp>
    <dsp:sp modelId="{D5C1B381-8194-477A-B87E-8D20A8AAC150}">
      <dsp:nvSpPr>
        <dsp:cNvPr id="0" name=""/>
        <dsp:cNvSpPr/>
      </dsp:nvSpPr>
      <dsp:spPr>
        <a:xfrm>
          <a:off x="944159" y="234851"/>
          <a:ext cx="1058472" cy="566890"/>
        </a:xfrm>
        <a:prstGeom prst="chevron">
          <a:avLst/>
        </a:prstGeom>
        <a:solidFill>
          <a:srgbClr val="9AB8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TRL2</a:t>
          </a:r>
          <a:endParaRPr lang="en-GB" sz="1300" b="1" kern="1200" dirty="0"/>
        </a:p>
      </dsp:txBody>
      <dsp:txXfrm>
        <a:off x="1227604" y="234851"/>
        <a:ext cx="491582" cy="566890"/>
      </dsp:txXfrm>
    </dsp:sp>
    <dsp:sp modelId="{3E624A1A-3B9C-4155-B9E1-D2F90D93BD25}">
      <dsp:nvSpPr>
        <dsp:cNvPr id="0" name=""/>
        <dsp:cNvSpPr/>
      </dsp:nvSpPr>
      <dsp:spPr>
        <a:xfrm>
          <a:off x="1886123" y="234851"/>
          <a:ext cx="1058472" cy="566890"/>
        </a:xfrm>
        <a:prstGeom prst="chevron">
          <a:avLst/>
        </a:prstGeom>
        <a:solidFill>
          <a:srgbClr val="9AB8C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TRL3</a:t>
          </a:r>
          <a:endParaRPr lang="en-GB" sz="1300" b="1" kern="1200" dirty="0"/>
        </a:p>
      </dsp:txBody>
      <dsp:txXfrm>
        <a:off x="2169568" y="234851"/>
        <a:ext cx="491582" cy="566890"/>
      </dsp:txXfrm>
    </dsp:sp>
    <dsp:sp modelId="{BE382642-C08E-4F2F-8140-F2B94F8E8E37}">
      <dsp:nvSpPr>
        <dsp:cNvPr id="0" name=""/>
        <dsp:cNvSpPr/>
      </dsp:nvSpPr>
      <dsp:spPr>
        <a:xfrm>
          <a:off x="2828087" y="234851"/>
          <a:ext cx="1058472" cy="566890"/>
        </a:xfrm>
        <a:prstGeom prst="chevron">
          <a:avLst/>
        </a:prstGeom>
        <a:solidFill>
          <a:srgbClr val="72B3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TRL4</a:t>
          </a:r>
          <a:endParaRPr lang="en-GB" sz="1300" b="1" kern="1200" dirty="0"/>
        </a:p>
      </dsp:txBody>
      <dsp:txXfrm>
        <a:off x="3111532" y="234851"/>
        <a:ext cx="491582" cy="566890"/>
      </dsp:txXfrm>
    </dsp:sp>
    <dsp:sp modelId="{03B739E1-50E8-4558-BFED-68AC6821B27B}">
      <dsp:nvSpPr>
        <dsp:cNvPr id="0" name=""/>
        <dsp:cNvSpPr/>
      </dsp:nvSpPr>
      <dsp:spPr>
        <a:xfrm>
          <a:off x="3770050" y="234851"/>
          <a:ext cx="1058472" cy="566890"/>
        </a:xfrm>
        <a:prstGeom prst="chevron">
          <a:avLst/>
        </a:prstGeom>
        <a:solidFill>
          <a:srgbClr val="72B3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TRL5</a:t>
          </a:r>
          <a:endParaRPr lang="en-GB" sz="1300" b="1" kern="1200" dirty="0"/>
        </a:p>
      </dsp:txBody>
      <dsp:txXfrm>
        <a:off x="4053495" y="234851"/>
        <a:ext cx="491582" cy="566890"/>
      </dsp:txXfrm>
    </dsp:sp>
    <dsp:sp modelId="{8E232438-C503-46B3-BB5A-2BF77B6342CD}">
      <dsp:nvSpPr>
        <dsp:cNvPr id="0" name=""/>
        <dsp:cNvSpPr/>
      </dsp:nvSpPr>
      <dsp:spPr>
        <a:xfrm>
          <a:off x="4712014" y="234851"/>
          <a:ext cx="1058472" cy="566890"/>
        </a:xfrm>
        <a:prstGeom prst="chevron">
          <a:avLst/>
        </a:prstGeom>
        <a:solidFill>
          <a:srgbClr val="72B3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TRL6</a:t>
          </a:r>
          <a:endParaRPr lang="en-GB" sz="1300" b="1" kern="1200" dirty="0"/>
        </a:p>
      </dsp:txBody>
      <dsp:txXfrm>
        <a:off x="4995459" y="234851"/>
        <a:ext cx="491582" cy="566890"/>
      </dsp:txXfrm>
    </dsp:sp>
    <dsp:sp modelId="{69DF1C3E-4315-45EF-8032-4370340999D9}">
      <dsp:nvSpPr>
        <dsp:cNvPr id="0" name=""/>
        <dsp:cNvSpPr/>
      </dsp:nvSpPr>
      <dsp:spPr>
        <a:xfrm>
          <a:off x="5653977" y="234851"/>
          <a:ext cx="1058472" cy="566890"/>
        </a:xfrm>
        <a:prstGeom prst="chevron">
          <a:avLst/>
        </a:prstGeom>
        <a:solidFill>
          <a:srgbClr val="72B3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TRL7</a:t>
          </a:r>
          <a:endParaRPr lang="en-GB" sz="1300" b="1" kern="1200" dirty="0"/>
        </a:p>
      </dsp:txBody>
      <dsp:txXfrm>
        <a:off x="5937422" y="234851"/>
        <a:ext cx="491582" cy="566890"/>
      </dsp:txXfrm>
    </dsp:sp>
    <dsp:sp modelId="{53BC3107-8EF6-4617-A874-0ADDC7C384C8}">
      <dsp:nvSpPr>
        <dsp:cNvPr id="0" name=""/>
        <dsp:cNvSpPr/>
      </dsp:nvSpPr>
      <dsp:spPr>
        <a:xfrm>
          <a:off x="6595941" y="234851"/>
          <a:ext cx="1058472" cy="566890"/>
        </a:xfrm>
        <a:prstGeom prst="chevron">
          <a:avLst/>
        </a:prstGeom>
        <a:solidFill>
          <a:srgbClr val="0A81A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TRL8</a:t>
          </a:r>
          <a:endParaRPr lang="en-GB" sz="1300" b="1" kern="1200" dirty="0"/>
        </a:p>
      </dsp:txBody>
      <dsp:txXfrm>
        <a:off x="6879386" y="234851"/>
        <a:ext cx="491582" cy="566890"/>
      </dsp:txXfrm>
    </dsp:sp>
    <dsp:sp modelId="{507CB4AB-FFC7-457E-820D-E864073B5E9F}">
      <dsp:nvSpPr>
        <dsp:cNvPr id="0" name=""/>
        <dsp:cNvSpPr/>
      </dsp:nvSpPr>
      <dsp:spPr>
        <a:xfrm>
          <a:off x="7537905" y="234851"/>
          <a:ext cx="1058472" cy="566890"/>
        </a:xfrm>
        <a:prstGeom prst="chevron">
          <a:avLst/>
        </a:prstGeom>
        <a:solidFill>
          <a:srgbClr val="0A81A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TRL9</a:t>
          </a:r>
          <a:endParaRPr lang="en-GB" sz="1300" b="1" kern="1200" dirty="0"/>
        </a:p>
      </dsp:txBody>
      <dsp:txXfrm>
        <a:off x="7821350" y="234851"/>
        <a:ext cx="491582" cy="5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814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1814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8"/>
            <a:ext cx="5438140" cy="446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2116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627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7377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189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242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4104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664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amu.muni.cz/" TargetMode="External"/><Relationship Id="rId2" Type="http://schemas.openxmlformats.org/officeDocument/2006/relationships/hyperlink" Target="https://gamu.muni.cz/e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kty.rect.muni.cz/cs/main/" TargetMode="External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ic.muni.cz/en/outgoing-mobility" TargetMode="External"/><Relationship Id="rId5" Type="http://schemas.openxmlformats.org/officeDocument/2006/relationships/hyperlink" Target="https://www.ctt.muni.cz/en" TargetMode="External"/><Relationship Id="rId4" Type="http://schemas.openxmlformats.org/officeDocument/2006/relationships/hyperlink" Target="http://vyzkum.rect.muni.cz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vyzkum.rect.muni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d.muni.cz/veda-a-vyzkum" TargetMode="External"/><Relationship Id="rId13" Type="http://schemas.openxmlformats.org/officeDocument/2006/relationships/hyperlink" Target="https://www.fi.muni.cz/contacts/research_and_development.xhtml.cs" TargetMode="External"/><Relationship Id="rId18" Type="http://schemas.openxmlformats.org/officeDocument/2006/relationships/hyperlink" Target="mailto:David.Poc@econ.muni.cz" TargetMode="External"/><Relationship Id="rId26" Type="http://schemas.openxmlformats.org/officeDocument/2006/relationships/hyperlink" Target="mailto:zdenar@sci.muni.cz" TargetMode="External"/><Relationship Id="rId3" Type="http://schemas.openxmlformats.org/officeDocument/2006/relationships/hyperlink" Target="https://www.ceitec.cz/grant-office/t1615" TargetMode="External"/><Relationship Id="rId21" Type="http://schemas.openxmlformats.org/officeDocument/2006/relationships/hyperlink" Target="mailto:sajdlova@fsps.muni.cz" TargetMode="External"/><Relationship Id="rId7" Type="http://schemas.openxmlformats.org/officeDocument/2006/relationships/hyperlink" Target="http://www.med.muni.cz/index.php?id=771" TargetMode="External"/><Relationship Id="rId12" Type="http://schemas.openxmlformats.org/officeDocument/2006/relationships/hyperlink" Target="http://www.econ.muni.cz/veda-a-vyzkum/" TargetMode="External"/><Relationship Id="rId17" Type="http://schemas.openxmlformats.org/officeDocument/2006/relationships/hyperlink" Target="mailto:grants@ceitec.muni.cz" TargetMode="External"/><Relationship Id="rId25" Type="http://schemas.openxmlformats.org/officeDocument/2006/relationships/hyperlink" Target="mailto:Jiri.Jaros@law.muni.cz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://projekty.rect.muni.cz/cs/main/" TargetMode="External"/><Relationship Id="rId20" Type="http://schemas.openxmlformats.org/officeDocument/2006/relationships/hyperlink" Target="mailto:raisova@fss.muni.cz" TargetMode="External"/><Relationship Id="rId29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il.muni.cz/wff/home/veda" TargetMode="External"/><Relationship Id="rId11" Type="http://schemas.openxmlformats.org/officeDocument/2006/relationships/hyperlink" Target="https://www.muni.cz/o-univerzite/fakulty-a-pracoviste/ustav-vypocetni-techniky/920120-ekonomicko-spravni-odd" TargetMode="External"/><Relationship Id="rId24" Type="http://schemas.openxmlformats.org/officeDocument/2006/relationships/hyperlink" Target="mailto:legatova@ped.muni.cz" TargetMode="External"/><Relationship Id="rId5" Type="http://schemas.openxmlformats.org/officeDocument/2006/relationships/hyperlink" Target="http://www.fsps.muni.cz/vav/odd-pp-odd-vav/" TargetMode="External"/><Relationship Id="rId15" Type="http://schemas.openxmlformats.org/officeDocument/2006/relationships/hyperlink" Target="http://vyzkum.rect.muni.cz/cs/main/newsletter-archiv" TargetMode="External"/><Relationship Id="rId23" Type="http://schemas.openxmlformats.org/officeDocument/2006/relationships/hyperlink" Target="mailto:zkrejcir@med.muni.cz" TargetMode="External"/><Relationship Id="rId28" Type="http://schemas.openxmlformats.org/officeDocument/2006/relationships/hyperlink" Target="http://www.ctt.muni.cz/en/" TargetMode="External"/><Relationship Id="rId10" Type="http://schemas.openxmlformats.org/officeDocument/2006/relationships/hyperlink" Target="http://www.sci.muni.cz/cz/VaV/" TargetMode="External"/><Relationship Id="rId19" Type="http://schemas.openxmlformats.org/officeDocument/2006/relationships/hyperlink" Target="mailto:dkomar@fi.muni.cz" TargetMode="External"/><Relationship Id="rId4" Type="http://schemas.openxmlformats.org/officeDocument/2006/relationships/hyperlink" Target="http://www.fss.muni.cz/research/research_department" TargetMode="External"/><Relationship Id="rId9" Type="http://schemas.openxmlformats.org/officeDocument/2006/relationships/hyperlink" Target="https://www.law.muni.cz/content/cs/veda-a-vyzkum/granty-podpora-vyzkumu-vyvoje-a-vyuky/" TargetMode="External"/><Relationship Id="rId14" Type="http://schemas.openxmlformats.org/officeDocument/2006/relationships/hyperlink" Target="http://cic.muni.cz/en/outgoing-mobility" TargetMode="External"/><Relationship Id="rId22" Type="http://schemas.openxmlformats.org/officeDocument/2006/relationships/hyperlink" Target="mailto:jurasova@phil.muni.cz" TargetMode="External"/><Relationship Id="rId27" Type="http://schemas.openxmlformats.org/officeDocument/2006/relationships/hyperlink" Target="mailto:klimentova@ics.muni.cz,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2-13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visegradfund.org/grants/" TargetMode="External"/><Relationship Id="rId3" Type="http://schemas.openxmlformats.org/officeDocument/2006/relationships/image" Target="../media/image6.jpeg"/><Relationship Id="rId7" Type="http://schemas.openxmlformats.org/officeDocument/2006/relationships/hyperlink" Target="http://eeagrants.org/Who-we-are/Norway-Gra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mbo.org/funding-awards" TargetMode="External"/><Relationship Id="rId11" Type="http://schemas.openxmlformats.org/officeDocument/2006/relationships/image" Target="../media/image11.jpg"/><Relationship Id="rId5" Type="http://schemas.openxmlformats.org/officeDocument/2006/relationships/image" Target="../media/image8.jpeg"/><Relationship Id="rId10" Type="http://schemas.openxmlformats.org/officeDocument/2006/relationships/image" Target="../media/image10.jpg"/><Relationship Id="rId4" Type="http://schemas.openxmlformats.org/officeDocument/2006/relationships/image" Target="../media/image7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gacr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s://gacr.cz/typy-projektu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acr.cz/index.php/cz/programy/program-epsilon.html" TargetMode="External"/><Relationship Id="rId3" Type="http://schemas.openxmlformats.org/officeDocument/2006/relationships/image" Target="../media/image13.jpeg"/><Relationship Id="rId7" Type="http://schemas.openxmlformats.org/officeDocument/2006/relationships/hyperlink" Target="https://www.tacr.cz/index.php/cz/programy/program-delta.html" TargetMode="External"/><Relationship Id="rId2" Type="http://schemas.openxmlformats.org/officeDocument/2006/relationships/hyperlink" Target="https://www.tacr.cz/index.php/cz/programy/program-beta-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acr.cz/index.php/cz/programy/program-theta.html" TargetMode="External"/><Relationship Id="rId5" Type="http://schemas.openxmlformats.org/officeDocument/2006/relationships/hyperlink" Target="https://www.tacr.cz/index.php/cz/programy/program-gama.html" TargetMode="External"/><Relationship Id="rId10" Type="http://schemas.openxmlformats.org/officeDocument/2006/relationships/hyperlink" Target="https://www.tacr.cz/index.php/cz/programy/program-eta.html" TargetMode="External"/><Relationship Id="rId4" Type="http://schemas.openxmlformats.org/officeDocument/2006/relationships/hyperlink" Target="http://www.vyzkum.cz/FrontClanek.aspx?idsekce=653383" TargetMode="External"/><Relationship Id="rId9" Type="http://schemas.openxmlformats.org/officeDocument/2006/relationships/hyperlink" Target="https://www.tacr.cz/index.php/cz/programy/program-zeta.htm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mt.cz/vyzkum-a-vyvoj-2/inter-excellence" TargetMode="External"/><Relationship Id="rId3" Type="http://schemas.openxmlformats.org/officeDocument/2006/relationships/hyperlink" Target="http://www.azvcr.cz/podpora-vyzkumu/verejne-souteze" TargetMode="External"/><Relationship Id="rId7" Type="http://schemas.openxmlformats.org/officeDocument/2006/relationships/hyperlink" Target="http://eagri.cz/public/web/mze/poradenstvi-a-vyzkum/vyzkum-a-vyvoj/narodni-agentura-pro-zemedelsky-vyzkum/program-zeme-1/" TargetMode="External"/><Relationship Id="rId2" Type="http://schemas.openxmlformats.org/officeDocument/2006/relationships/hyperlink" Target="http://www.msmt.cz/vyzkum-a-vyvoj-2/podpora-mezinarodni-spoluprace-ve-vava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po.cz/dokument166432.html" TargetMode="External"/><Relationship Id="rId5" Type="http://schemas.openxmlformats.org/officeDocument/2006/relationships/hyperlink" Target="https://www.mkcr.cz/vyhlaseni-2-verejne-souteze-ve-vyzkumu-experimentalnim-vyvoji-a-inovacich-k-programu-na-podporu-aplikovaneho-vyzkumu-a-experimentalniho-vyvoje-narodni-a-kulturni-identity-na-leta-2016-az-2022-naki-ii-1548.html" TargetMode="External"/><Relationship Id="rId4" Type="http://schemas.openxmlformats.org/officeDocument/2006/relationships/hyperlink" Target="http://www.mvcr.cz/clanek/vyhlaseni-druhe-verejne-souteze.aspx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 smtClean="0"/>
              <a:t>National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Funding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Opportunities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800" dirty="0" smtClean="0"/>
              <a:t>Roman Badik</a:t>
            </a:r>
            <a:br>
              <a:rPr lang="cs-CZ" altLang="cs-CZ" sz="1800" dirty="0" smtClean="0"/>
            </a:br>
            <a:r>
              <a:rPr lang="cs-CZ" altLang="cs-CZ" sz="1800" dirty="0" err="1" smtClean="0"/>
              <a:t>Head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Research</a:t>
            </a:r>
            <a:r>
              <a:rPr lang="cs-CZ" altLang="cs-CZ" sz="1800" dirty="0" smtClean="0"/>
              <a:t> Office</a:t>
            </a:r>
            <a:br>
              <a:rPr lang="cs-CZ" altLang="cs-CZ" sz="1800" dirty="0" smtClean="0"/>
            </a:b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err="1" smtClean="0"/>
              <a:t>April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6</a:t>
            </a:r>
            <a:r>
              <a:rPr lang="cs-CZ" altLang="cs-CZ" sz="1800" dirty="0" smtClean="0"/>
              <a:t>, 2018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170843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 sz="1400"/>
              <a:pPr/>
              <a:t>10</a:t>
            </a:fld>
            <a:endParaRPr lang="cs-CZ" altLang="cs-CZ" sz="1400" dirty="0"/>
          </a:p>
        </p:txBody>
      </p:sp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422694" y="708315"/>
            <a:ext cx="8086635" cy="590643"/>
          </a:xfrm>
        </p:spPr>
        <p:txBody>
          <a:bodyPr/>
          <a:lstStyle/>
          <a:p>
            <a:r>
              <a:rPr lang="cs-CZ" dirty="0" err="1" smtClean="0"/>
              <a:t>TRLs</a:t>
            </a:r>
            <a:r>
              <a:rPr lang="cs-CZ" dirty="0" smtClean="0"/>
              <a:t> and </a:t>
            </a:r>
            <a:r>
              <a:rPr lang="cs-CZ" dirty="0" err="1" smtClean="0"/>
              <a:t>National</a:t>
            </a:r>
            <a:r>
              <a:rPr lang="cs-CZ" dirty="0" smtClean="0"/>
              <a:t> grant </a:t>
            </a:r>
            <a:r>
              <a:rPr lang="cs-CZ" dirty="0" err="1" smtClean="0"/>
              <a:t>programmes</a:t>
            </a:r>
            <a:endParaRPr lang="cs-CZ" dirty="0"/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1688132710"/>
              </p:ext>
            </p:extLst>
          </p:nvPr>
        </p:nvGraphicFramePr>
        <p:xfrm>
          <a:off x="342043" y="1850802"/>
          <a:ext cx="8598574" cy="1036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Obdélník 16"/>
          <p:cNvSpPr/>
          <p:nvPr/>
        </p:nvSpPr>
        <p:spPr>
          <a:xfrm>
            <a:off x="422694" y="1578502"/>
            <a:ext cx="971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Basic research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125267" y="1581603"/>
            <a:ext cx="11158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Technology formulation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046127" y="1603004"/>
            <a:ext cx="1202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Applied research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088433" y="1578502"/>
            <a:ext cx="971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Small scale prototype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041669" y="1603005"/>
            <a:ext cx="971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Large scale prototype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4938688" y="1594357"/>
            <a:ext cx="1046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Prototype system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5840651" y="1595024"/>
            <a:ext cx="10314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Demonstration system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6806149" y="1400663"/>
            <a:ext cx="1046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First of a kind commercial system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7853113" y="1393328"/>
            <a:ext cx="9275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Full commercial application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043" y="2759395"/>
            <a:ext cx="8438608" cy="33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3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505275" y="815573"/>
            <a:ext cx="8086635" cy="521928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Grant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Agency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MU 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funding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scheme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3" name="Obdélník 12"/>
          <p:cNvSpPr/>
          <p:nvPr/>
        </p:nvSpPr>
        <p:spPr>
          <a:xfrm>
            <a:off x="435723" y="5301794"/>
            <a:ext cx="83576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gamu.muni.cz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Obrázek 1">
            <a:hlinkClick r:id="rId2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694" y="1731978"/>
            <a:ext cx="8274480" cy="317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98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82860" y="745332"/>
            <a:ext cx="8086635" cy="521928"/>
          </a:xfrm>
        </p:spPr>
        <p:txBody>
          <a:bodyPr/>
          <a:lstStyle/>
          <a:p>
            <a:r>
              <a:rPr lang="cs-CZ" dirty="0" smtClean="0"/>
              <a:t>Project </a:t>
            </a:r>
            <a:r>
              <a:rPr lang="cs-CZ" dirty="0"/>
              <a:t>support </a:t>
            </a:r>
            <a:r>
              <a:rPr lang="cs-CZ" dirty="0" err="1"/>
              <a:t>at</a:t>
            </a:r>
            <a:r>
              <a:rPr lang="cs-CZ" dirty="0"/>
              <a:t> MU 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6" name="Obdélník 5"/>
          <p:cNvSpPr/>
          <p:nvPr/>
        </p:nvSpPr>
        <p:spPr>
          <a:xfrm>
            <a:off x="4619109" y="2182156"/>
            <a:ext cx="192891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</a:t>
            </a:r>
            <a:r>
              <a:rPr lang="en-GB" sz="1600" b="1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evelpment</a:t>
            </a: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O</a:t>
            </a:r>
            <a:r>
              <a:rPr lang="en-GB" sz="1600" b="1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ffice</a:t>
            </a: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 VVV a</a:t>
            </a:r>
            <a:r>
              <a:rPr lang="cs-CZ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OP PIK </a:t>
            </a:r>
          </a:p>
          <a:p>
            <a:pPr marL="104775" indent="-104775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 for grant schemes under the European Structural and Investment Funds (OP VVV, OP PIK, other operational programmes)</a:t>
            </a:r>
          </a:p>
          <a:p>
            <a:pPr marL="104775" indent="-104775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Development programs under Ministry of Education, Youth and Sports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2538092" y="2209697"/>
            <a:ext cx="196485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Research Office</a:t>
            </a:r>
            <a:endParaRPr lang="en-GB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Project </a:t>
            </a:r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and Research Support</a:t>
            </a:r>
          </a:p>
          <a:p>
            <a:pPr marL="107950" indent="-1079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Methodology and guidance on different grant programmes </a:t>
            </a:r>
          </a:p>
          <a:p>
            <a:pPr marL="107950" indent="-107950">
              <a:buSzPts val="1600"/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Training and educational events, individual consultations</a:t>
            </a:r>
          </a:p>
          <a:p>
            <a:pPr marL="107950" indent="-107950">
              <a:buSzPts val="1600"/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Internal projects GAMU</a:t>
            </a:r>
          </a:p>
          <a:p>
            <a:pPr marL="107950" indent="-107950">
              <a:buSzPts val="1600"/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Research evaluation</a:t>
            </a:r>
          </a:p>
          <a:p>
            <a:pPr marL="107950" indent="-107950">
              <a:buSzPts val="1600"/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PhD study programmes</a:t>
            </a:r>
          </a:p>
          <a:p>
            <a:pPr marL="107950" indent="-107950">
              <a:buSzPts val="1600"/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Open Access, Ethics</a:t>
            </a:r>
          </a:p>
        </p:txBody>
      </p:sp>
      <p:sp>
        <p:nvSpPr>
          <p:cNvPr id="38" name="Zaoblený obdélník 37"/>
          <p:cNvSpPr/>
          <p:nvPr/>
        </p:nvSpPr>
        <p:spPr>
          <a:xfrm>
            <a:off x="4628001" y="2212277"/>
            <a:ext cx="1920021" cy="3536850"/>
          </a:xfrm>
          <a:prstGeom prst="roundRect">
            <a:avLst>
              <a:gd name="adj" fmla="val 8202"/>
            </a:avLst>
          </a:prstGeom>
          <a:noFill/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Zaoblený obdélník 38"/>
          <p:cNvSpPr/>
          <p:nvPr/>
        </p:nvSpPr>
        <p:spPr>
          <a:xfrm>
            <a:off x="2528975" y="2208847"/>
            <a:ext cx="1922725" cy="3540280"/>
          </a:xfrm>
          <a:prstGeom prst="roundRect">
            <a:avLst>
              <a:gd name="adj" fmla="val 8202"/>
            </a:avLst>
          </a:prstGeom>
          <a:noFill/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Zaoblený obdélník 40"/>
          <p:cNvSpPr/>
          <p:nvPr/>
        </p:nvSpPr>
        <p:spPr>
          <a:xfrm>
            <a:off x="496340" y="2209697"/>
            <a:ext cx="1865226" cy="3539430"/>
          </a:xfrm>
          <a:prstGeom prst="roundRect">
            <a:avLst>
              <a:gd name="adj" fmla="val 8202"/>
            </a:avLst>
          </a:prstGeom>
          <a:noFill/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487968" y="2278155"/>
            <a:ext cx="194415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Technology Transfer Office</a:t>
            </a:r>
            <a:endParaRPr lang="en-GB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Intellectual Property Rights (IPR), Commercialisation</a:t>
            </a:r>
          </a:p>
          <a:p>
            <a:pPr marL="104775" indent="-104775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Cooperation with business </a:t>
            </a:r>
          </a:p>
          <a:p>
            <a:pPr marL="104775" indent="-104775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Commercial use of research results</a:t>
            </a:r>
          </a:p>
          <a:p>
            <a:pPr marL="104775" indent="-104775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Conditions for technology and knowledge transfer, IPR protection, contracts</a:t>
            </a:r>
          </a:p>
          <a:p>
            <a:pPr marL="104775" indent="-104775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Support, guidance and training for MU staff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730414" y="2208847"/>
            <a:ext cx="18540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Centre </a:t>
            </a:r>
            <a:r>
              <a:rPr lang="cs-CZ" sz="1400" b="1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for</a:t>
            </a:r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 International </a:t>
            </a:r>
            <a:r>
              <a:rPr lang="cs-CZ" sz="1400" b="1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cooperation</a:t>
            </a:r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 </a:t>
            </a:r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Mobility Grants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775" indent="-104775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 for international mobility grants for MU students and employees</a:t>
            </a:r>
          </a:p>
          <a:p>
            <a:pPr marL="104775" indent="-104775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Help with preparation of projects (Erasmus+, Fulbright Commission and other)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6704619" y="2208848"/>
            <a:ext cx="1849446" cy="3535650"/>
          </a:xfrm>
          <a:prstGeom prst="roundRect">
            <a:avLst>
              <a:gd name="adj" fmla="val 8202"/>
            </a:avLst>
          </a:prstGeom>
          <a:noFill/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48672" y="885459"/>
            <a:ext cx="5120823" cy="1168032"/>
          </a:xfrm>
          <a:prstGeom prst="rect">
            <a:avLst/>
          </a:prstGeom>
        </p:spPr>
      </p:pic>
      <p:sp>
        <p:nvSpPr>
          <p:cNvPr id="56" name="Zaoblený obdélník 55"/>
          <p:cNvSpPr/>
          <p:nvPr/>
        </p:nvSpPr>
        <p:spPr>
          <a:xfrm>
            <a:off x="4418166" y="1069043"/>
            <a:ext cx="3239280" cy="525100"/>
          </a:xfrm>
          <a:prstGeom prst="roundRect">
            <a:avLst/>
          </a:prstGeom>
          <a:solidFill>
            <a:srgbClr val="FFFFFF">
              <a:alpha val="0"/>
            </a:srgbClr>
          </a:solidFill>
          <a:ln w="63500" cap="flat">
            <a:solidFill>
              <a:srgbClr val="FF6699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68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Research</a:t>
            </a:r>
            <a:r>
              <a:rPr lang="cs-CZ" dirty="0" smtClean="0"/>
              <a:t> Office support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b="1" dirty="0" err="1" smtClean="0"/>
              <a:t>Information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spreading</a:t>
            </a:r>
            <a:endParaRPr lang="cs-CZ" sz="1900" b="1" dirty="0" smtClean="0"/>
          </a:p>
          <a:p>
            <a:pPr lvl="1"/>
            <a:r>
              <a:rPr lang="cs-CZ" sz="1900" dirty="0" err="1" smtClean="0"/>
              <a:t>Research</a:t>
            </a:r>
            <a:r>
              <a:rPr lang="cs-CZ" sz="1900" dirty="0" smtClean="0"/>
              <a:t> Office </a:t>
            </a:r>
            <a:r>
              <a:rPr lang="cs-CZ" sz="1900" dirty="0" err="1" smtClean="0"/>
              <a:t>website</a:t>
            </a:r>
            <a:r>
              <a:rPr lang="cs-CZ" sz="1900" dirty="0"/>
              <a:t> (</a:t>
            </a:r>
            <a:r>
              <a:rPr lang="cs-CZ" sz="1900" dirty="0">
                <a:hlinkClick r:id="rId2"/>
              </a:rPr>
              <a:t>http://vyzkum.rect.muni.cz</a:t>
            </a:r>
            <a:r>
              <a:rPr lang="cs-CZ" sz="1900" dirty="0" smtClean="0">
                <a:hlinkClick r:id="rId2"/>
              </a:rPr>
              <a:t>/</a:t>
            </a:r>
            <a:r>
              <a:rPr lang="cs-CZ" sz="1900" dirty="0" smtClean="0"/>
              <a:t>) </a:t>
            </a:r>
          </a:p>
          <a:p>
            <a:pPr lvl="1"/>
            <a:r>
              <a:rPr lang="cs-CZ" sz="1900" dirty="0" err="1" smtClean="0"/>
              <a:t>Research</a:t>
            </a:r>
            <a:r>
              <a:rPr lang="cs-CZ" sz="1900" dirty="0" smtClean="0"/>
              <a:t> Office </a:t>
            </a:r>
            <a:r>
              <a:rPr lang="cs-CZ" sz="1900" dirty="0" err="1" smtClean="0"/>
              <a:t>newsletter</a:t>
            </a:r>
            <a:endParaRPr lang="cs-CZ" sz="1900" dirty="0" smtClean="0"/>
          </a:p>
          <a:p>
            <a:pPr lvl="1"/>
            <a:r>
              <a:rPr lang="cs-CZ" sz="1900" dirty="0" err="1" smtClean="0"/>
              <a:t>Information</a:t>
            </a:r>
            <a:r>
              <a:rPr lang="cs-CZ" sz="1900" dirty="0" smtClean="0"/>
              <a:t> </a:t>
            </a:r>
            <a:r>
              <a:rPr lang="cs-CZ" sz="1900" dirty="0" err="1" smtClean="0"/>
              <a:t>seminars</a:t>
            </a:r>
            <a:r>
              <a:rPr lang="cs-CZ" sz="1900" dirty="0" smtClean="0"/>
              <a:t>, </a:t>
            </a:r>
            <a:r>
              <a:rPr lang="cs-CZ" sz="1900" dirty="0" err="1" smtClean="0"/>
              <a:t>workshops</a:t>
            </a:r>
            <a:r>
              <a:rPr lang="cs-CZ" sz="1900" dirty="0" smtClean="0"/>
              <a:t>, </a:t>
            </a:r>
            <a:r>
              <a:rPr lang="cs-CZ" sz="1900" dirty="0" err="1" smtClean="0"/>
              <a:t>trainings</a:t>
            </a:r>
            <a:endParaRPr lang="cs-CZ" sz="19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1900" dirty="0" smtClean="0"/>
              <a:t>GRANTSWEEK 2018 – </a:t>
            </a:r>
            <a:r>
              <a:rPr lang="cs-CZ" sz="1900" dirty="0" err="1" smtClean="0"/>
              <a:t>October</a:t>
            </a:r>
            <a:r>
              <a:rPr lang="cs-CZ" sz="1900" dirty="0" smtClean="0"/>
              <a:t> </a:t>
            </a:r>
          </a:p>
          <a:p>
            <a:pPr lvl="1"/>
            <a:endParaRPr lang="cs-CZ" sz="1900" dirty="0"/>
          </a:p>
          <a:p>
            <a:r>
              <a:rPr lang="cs-CZ" sz="1900" b="1" dirty="0" err="1" smtClean="0"/>
              <a:t>Individual</a:t>
            </a:r>
            <a:r>
              <a:rPr lang="cs-CZ" sz="1900" b="1" dirty="0" smtClean="0"/>
              <a:t> support </a:t>
            </a:r>
            <a:r>
              <a:rPr lang="cs-CZ" sz="1900" b="1" dirty="0" err="1" smtClean="0"/>
              <a:t>provided</a:t>
            </a:r>
            <a:endParaRPr lang="cs-CZ" sz="1900" b="1" dirty="0" smtClean="0"/>
          </a:p>
          <a:p>
            <a:pPr lvl="1"/>
            <a:r>
              <a:rPr lang="cs-CZ" sz="1900" dirty="0" err="1" smtClean="0"/>
              <a:t>Individual</a:t>
            </a:r>
            <a:r>
              <a:rPr lang="cs-CZ" sz="1900" dirty="0" smtClean="0"/>
              <a:t> </a:t>
            </a:r>
            <a:r>
              <a:rPr lang="cs-CZ" sz="1900" dirty="0" err="1" smtClean="0"/>
              <a:t>consultancy</a:t>
            </a:r>
            <a:r>
              <a:rPr lang="cs-CZ" sz="1900" dirty="0" smtClean="0"/>
              <a:t> </a:t>
            </a:r>
            <a:r>
              <a:rPr lang="cs-CZ" sz="1900" dirty="0" err="1" smtClean="0"/>
              <a:t>with</a:t>
            </a:r>
            <a:r>
              <a:rPr lang="cs-CZ" sz="1900" dirty="0" smtClean="0"/>
              <a:t> </a:t>
            </a:r>
            <a:r>
              <a:rPr lang="cs-CZ" sz="1900" dirty="0" err="1" smtClean="0"/>
              <a:t>Research</a:t>
            </a:r>
            <a:r>
              <a:rPr lang="cs-CZ" sz="1900" dirty="0" smtClean="0"/>
              <a:t> Office </a:t>
            </a:r>
            <a:r>
              <a:rPr lang="cs-CZ" sz="1900" dirty="0" err="1" smtClean="0"/>
              <a:t>staff</a:t>
            </a:r>
            <a:endParaRPr lang="cs-CZ" sz="1900" dirty="0" smtClean="0"/>
          </a:p>
          <a:p>
            <a:pPr lvl="1"/>
            <a:r>
              <a:rPr lang="cs-CZ" sz="1900" dirty="0" err="1" smtClean="0"/>
              <a:t>Help</a:t>
            </a:r>
            <a:r>
              <a:rPr lang="cs-CZ" sz="1900" dirty="0" smtClean="0"/>
              <a:t> </a:t>
            </a:r>
            <a:r>
              <a:rPr lang="cs-CZ" sz="1900" dirty="0" err="1" smtClean="0"/>
              <a:t>with</a:t>
            </a:r>
            <a:r>
              <a:rPr lang="cs-CZ" sz="1900" dirty="0" smtClean="0"/>
              <a:t> </a:t>
            </a:r>
            <a:r>
              <a:rPr lang="cs-CZ" sz="1900" dirty="0" err="1" smtClean="0"/>
              <a:t>proposal</a:t>
            </a:r>
            <a:r>
              <a:rPr lang="cs-CZ" sz="1900" dirty="0" smtClean="0"/>
              <a:t> </a:t>
            </a:r>
            <a:r>
              <a:rPr lang="cs-CZ" sz="1900" dirty="0" err="1" smtClean="0"/>
              <a:t>development</a:t>
            </a:r>
            <a:endParaRPr lang="cs-CZ" sz="1900" dirty="0" smtClean="0"/>
          </a:p>
          <a:p>
            <a:pPr lvl="1"/>
            <a:endParaRPr lang="cs-CZ" sz="1900" dirty="0"/>
          </a:p>
          <a:p>
            <a:r>
              <a:rPr lang="cs-CZ" sz="1900" b="1" dirty="0" err="1" smtClean="0"/>
              <a:t>Financial</a:t>
            </a:r>
            <a:r>
              <a:rPr lang="cs-CZ" sz="1900" b="1" dirty="0" smtClean="0"/>
              <a:t> support</a:t>
            </a:r>
          </a:p>
          <a:p>
            <a:pPr lvl="1"/>
            <a:r>
              <a:rPr lang="cs-CZ" sz="1900" dirty="0" err="1" smtClean="0"/>
              <a:t>For</a:t>
            </a:r>
            <a:r>
              <a:rPr lang="cs-CZ" sz="1900" dirty="0" smtClean="0"/>
              <a:t> </a:t>
            </a:r>
            <a:r>
              <a:rPr lang="cs-CZ" sz="1900" dirty="0" err="1" smtClean="0"/>
              <a:t>preparation</a:t>
            </a:r>
            <a:r>
              <a:rPr lang="cs-CZ" sz="1900" dirty="0" smtClean="0"/>
              <a:t> </a:t>
            </a:r>
            <a:r>
              <a:rPr lang="cs-CZ" sz="1900" dirty="0" err="1" smtClean="0"/>
              <a:t>of</a:t>
            </a:r>
            <a:r>
              <a:rPr lang="cs-CZ" sz="1900" dirty="0" smtClean="0"/>
              <a:t> </a:t>
            </a:r>
            <a:r>
              <a:rPr lang="cs-CZ" sz="1900" dirty="0" err="1" smtClean="0"/>
              <a:t>prestigious</a:t>
            </a:r>
            <a:r>
              <a:rPr lang="cs-CZ" sz="1900" dirty="0" smtClean="0"/>
              <a:t> </a:t>
            </a:r>
            <a:r>
              <a:rPr lang="cs-CZ" sz="1900" dirty="0" err="1" smtClean="0"/>
              <a:t>project</a:t>
            </a:r>
            <a:r>
              <a:rPr lang="cs-CZ" sz="1900" dirty="0" smtClean="0"/>
              <a:t> </a:t>
            </a:r>
            <a:r>
              <a:rPr lang="cs-CZ" sz="1900" dirty="0" err="1" smtClean="0"/>
              <a:t>proposals</a:t>
            </a:r>
            <a:endParaRPr lang="cs-CZ" sz="1900" dirty="0" smtClean="0"/>
          </a:p>
          <a:p>
            <a:pPr lvl="1"/>
            <a:endParaRPr lang="cs-CZ" sz="19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361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22694" y="738449"/>
            <a:ext cx="8086635" cy="677763"/>
          </a:xfrm>
        </p:spPr>
        <p:txBody>
          <a:bodyPr/>
          <a:lstStyle/>
          <a:p>
            <a:r>
              <a:rPr lang="cs-CZ" dirty="0" smtClean="0"/>
              <a:t>Project </a:t>
            </a:r>
            <a:r>
              <a:rPr lang="en-GB" dirty="0" smtClean="0"/>
              <a:t>support – </a:t>
            </a:r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en-GB" dirty="0" smtClean="0"/>
              <a:t>contacts</a:t>
            </a:r>
            <a:endParaRPr lang="en-GB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15" name="Obdélník 14"/>
          <p:cNvSpPr/>
          <p:nvPr/>
        </p:nvSpPr>
        <p:spPr>
          <a:xfrm>
            <a:off x="495889" y="1423095"/>
            <a:ext cx="807360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</p:txBody>
      </p:sp>
      <p:sp>
        <p:nvSpPr>
          <p:cNvPr id="36" name="Zaoblený obdélník 35"/>
          <p:cNvSpPr/>
          <p:nvPr/>
        </p:nvSpPr>
        <p:spPr>
          <a:xfrm>
            <a:off x="312781" y="3084988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7084" y="3084988"/>
            <a:ext cx="7858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600" b="1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CEITEC</a:t>
            </a:r>
            <a:endParaRPr lang="en-GB" sz="16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1094764" y="3077846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39" name="Zaoblený obdélník 38"/>
          <p:cNvSpPr/>
          <p:nvPr/>
        </p:nvSpPr>
        <p:spPr>
          <a:xfrm>
            <a:off x="3449916" y="3076059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3" name="Zaoblený obdélník 42"/>
          <p:cNvSpPr/>
          <p:nvPr/>
        </p:nvSpPr>
        <p:spPr>
          <a:xfrm>
            <a:off x="2661340" y="3077845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4" name="Zaoblený obdélník 43"/>
          <p:cNvSpPr/>
          <p:nvPr/>
        </p:nvSpPr>
        <p:spPr>
          <a:xfrm>
            <a:off x="1872764" y="3077846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5" name="Zaoblený obdélník 44"/>
          <p:cNvSpPr/>
          <p:nvPr/>
        </p:nvSpPr>
        <p:spPr>
          <a:xfrm>
            <a:off x="4226628" y="3065729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6" name="Zaoblený obdélník 45"/>
          <p:cNvSpPr/>
          <p:nvPr/>
        </p:nvSpPr>
        <p:spPr>
          <a:xfrm>
            <a:off x="5013814" y="3067267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7" name="Zaoblený obdélník 46"/>
          <p:cNvSpPr/>
          <p:nvPr/>
        </p:nvSpPr>
        <p:spPr>
          <a:xfrm>
            <a:off x="5805068" y="3065729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8" name="Zaoblený obdélník 47"/>
          <p:cNvSpPr/>
          <p:nvPr/>
        </p:nvSpPr>
        <p:spPr>
          <a:xfrm>
            <a:off x="6591589" y="3073271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49" name="Zaoblený obdélník 48"/>
          <p:cNvSpPr/>
          <p:nvPr/>
        </p:nvSpPr>
        <p:spPr>
          <a:xfrm>
            <a:off x="7378110" y="3084987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0" name="Zaoblený obdélník 49"/>
          <p:cNvSpPr/>
          <p:nvPr/>
        </p:nvSpPr>
        <p:spPr>
          <a:xfrm>
            <a:off x="8171851" y="3074844"/>
            <a:ext cx="677025" cy="387189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2754853" y="3093916"/>
            <a:ext cx="515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FSS</a:t>
            </a:r>
            <a:r>
              <a:rPr lang="en-GB" sz="18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3472236" y="3084988"/>
            <a:ext cx="628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FSpS</a:t>
            </a:r>
            <a:endParaRPr lang="en-GB" sz="1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4363045" y="3082200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FF</a:t>
            </a:r>
            <a:endParaRPr lang="en-GB" sz="1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5118054" y="3059258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LF</a:t>
            </a:r>
            <a:endParaRPr lang="en-GB" sz="1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5839913" y="3065729"/>
            <a:ext cx="5345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PdF</a:t>
            </a:r>
            <a:endParaRPr lang="en-GB" sz="1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6664830" y="3065692"/>
            <a:ext cx="495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PrF</a:t>
            </a:r>
            <a:endParaRPr lang="en-GB" sz="1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7452404" y="3059258"/>
            <a:ext cx="495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PřF</a:t>
            </a:r>
            <a:endParaRPr lang="en-GB" sz="1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8213509" y="3073271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11"/>
              </a:rPr>
              <a:t>ÚVT</a:t>
            </a:r>
            <a:endParaRPr lang="en-GB" sz="1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ovnoramenný trojúhelník 59"/>
          <p:cNvSpPr/>
          <p:nvPr/>
        </p:nvSpPr>
        <p:spPr bwMode="auto">
          <a:xfrm>
            <a:off x="463265" y="1601994"/>
            <a:ext cx="8216879" cy="1220707"/>
          </a:xfrm>
          <a:prstGeom prst="triangle">
            <a:avLst>
              <a:gd name="adj" fmla="val 49652"/>
            </a:avLst>
          </a:prstGeom>
          <a:noFill/>
          <a:ln w="762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1" name="Zaoblený obdélník 60"/>
          <p:cNvSpPr/>
          <p:nvPr/>
        </p:nvSpPr>
        <p:spPr>
          <a:xfrm>
            <a:off x="2040145" y="2034313"/>
            <a:ext cx="1218161" cy="612546"/>
          </a:xfrm>
          <a:prstGeom prst="roundRect">
            <a:avLst>
              <a:gd name="adj" fmla="val 0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1179241" y="3086774"/>
            <a:ext cx="515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12"/>
              </a:rPr>
              <a:t>ESF</a:t>
            </a:r>
            <a:r>
              <a:rPr lang="en-GB" sz="18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1947975" y="3098361"/>
            <a:ext cx="5051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800" b="1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13"/>
              </a:rPr>
              <a:t>FI</a:t>
            </a:r>
            <a:endParaRPr lang="en-GB" sz="18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Zaoblený obdélník 79"/>
          <p:cNvSpPr/>
          <p:nvPr/>
        </p:nvSpPr>
        <p:spPr>
          <a:xfrm>
            <a:off x="3353099" y="2034312"/>
            <a:ext cx="1157599" cy="612547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Zaoblený obdélník 80"/>
          <p:cNvSpPr/>
          <p:nvPr/>
        </p:nvSpPr>
        <p:spPr>
          <a:xfrm>
            <a:off x="4605491" y="2017756"/>
            <a:ext cx="1250685" cy="627861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Zaoblený obdélník 81"/>
          <p:cNvSpPr/>
          <p:nvPr/>
        </p:nvSpPr>
        <p:spPr>
          <a:xfrm>
            <a:off x="5955626" y="2018752"/>
            <a:ext cx="1204854" cy="628107"/>
          </a:xfrm>
          <a:prstGeom prst="roundRect">
            <a:avLst>
              <a:gd name="adj" fmla="val 8202"/>
            </a:avLst>
          </a:prstGeom>
          <a:solidFill>
            <a:srgbClr val="7799CB"/>
          </a:solidFill>
          <a:ln w="76200" cap="flat">
            <a:solidFill>
              <a:srgbClr val="7799CB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Obdélník 83"/>
          <p:cNvSpPr/>
          <p:nvPr/>
        </p:nvSpPr>
        <p:spPr>
          <a:xfrm>
            <a:off x="5888800" y="1938234"/>
            <a:ext cx="13582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14"/>
              </a:rPr>
              <a:t>Centre for International Cooperation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Obdélník 84"/>
          <p:cNvSpPr/>
          <p:nvPr/>
        </p:nvSpPr>
        <p:spPr>
          <a:xfrm>
            <a:off x="3353100" y="2026227"/>
            <a:ext cx="13087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15"/>
              </a:rPr>
              <a:t>Research Office</a:t>
            </a:r>
            <a:endParaRPr lang="en-GB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Obdélník 85"/>
          <p:cNvSpPr/>
          <p:nvPr/>
        </p:nvSpPr>
        <p:spPr>
          <a:xfrm>
            <a:off x="4585180" y="1990370"/>
            <a:ext cx="1347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16"/>
              </a:rPr>
              <a:t>Development Office</a:t>
            </a:r>
            <a:endParaRPr lang="en-GB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9" name="Tabulka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467326"/>
              </p:ext>
            </p:extLst>
          </p:nvPr>
        </p:nvGraphicFramePr>
        <p:xfrm>
          <a:off x="724293" y="3698223"/>
          <a:ext cx="7781924" cy="2560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15699">
                  <a:extLst>
                    <a:ext uri="{9D8B030D-6E8A-4147-A177-3AD203B41FA5}">
                      <a16:colId xmlns:a16="http://schemas.microsoft.com/office/drawing/2014/main" val="4212787824"/>
                    </a:ext>
                  </a:extLst>
                </a:gridCol>
                <a:gridCol w="3317433">
                  <a:extLst>
                    <a:ext uri="{9D8B030D-6E8A-4147-A177-3AD203B41FA5}">
                      <a16:colId xmlns:a16="http://schemas.microsoft.com/office/drawing/2014/main" val="2453214930"/>
                    </a:ext>
                  </a:extLst>
                </a:gridCol>
                <a:gridCol w="3748792">
                  <a:extLst>
                    <a:ext uri="{9D8B030D-6E8A-4147-A177-3AD203B41FA5}">
                      <a16:colId xmlns:a16="http://schemas.microsoft.com/office/drawing/2014/main" val="13515118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7799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u="none" strike="noStrike" noProof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 Support - contacts</a:t>
                      </a:r>
                      <a:endParaRPr lang="en-GB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7799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Email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7799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4212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CEITEC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Mgr. Ladislav Čoček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7"/>
                        </a:rPr>
                        <a:t>grants@ceitec.muni.cz</a:t>
                      </a:r>
                      <a:endParaRPr lang="cs-CZ" sz="14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07316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2"/>
                        </a:rPr>
                        <a:t>ESF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Mgr. David Póč/ Ing. Jaroslav Andrle, MBA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8"/>
                        </a:rPr>
                        <a:t>David.Poc@econ.muni.cz; veda@econ.muni.cz</a:t>
                      </a:r>
                      <a:endParaRPr lang="cs-CZ" sz="14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88343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3"/>
                        </a:rPr>
                        <a:t>FI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Ing. Dana Komárková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9"/>
                        </a:rPr>
                        <a:t>dkomar@fi.muni.cz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977289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FSS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Ing. Alena Raisová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0"/>
                        </a:rPr>
                        <a:t>raisova@fss.muni.cz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594511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FSpS</a:t>
                      </a:r>
                      <a:endParaRPr lang="cs-CZ" sz="14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Ing. Zuzana Sajdlová, Ph.D.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1"/>
                        </a:rPr>
                        <a:t>sajdlova@fsps.muni.cz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68524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FF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Ing. Markéta Jurášová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2"/>
                        </a:rPr>
                        <a:t>jurasova@phil.muni.cz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525211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/>
                        </a:rPr>
                        <a:t>LF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Ing. Zuzana Krejčířová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3"/>
                        </a:rPr>
                        <a:t>zkrejcir@med.muni.cz</a:t>
                      </a:r>
                      <a:endParaRPr lang="cs-CZ" sz="14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591906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/>
                        </a:rPr>
                        <a:t>PdF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Ing. Martina Legátová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4"/>
                        </a:rPr>
                        <a:t>legatova@ped.muni.cz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51207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9"/>
                        </a:rPr>
                        <a:t>PrF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Mgr. Ing. Jiří Jaroš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5"/>
                        </a:rPr>
                        <a:t>Jiri.Jaros@law.muni.cz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032732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/>
                        </a:rPr>
                        <a:t>PřF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Ing. Zdeňka Rašková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6"/>
                        </a:rPr>
                        <a:t>zdenar@sci.muni.cz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39489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sng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1"/>
                        </a:rPr>
                        <a:t>ÚVT</a:t>
                      </a:r>
                      <a:endParaRPr lang="cs-CZ" sz="14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Ing. Lucie Klimentová/ Mgr. Iva Krejčí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sng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7"/>
                        </a:rPr>
                        <a:t>klimentova@ics.muni.cz; krejci@ics.muni.cz </a:t>
                      </a:r>
                      <a:endParaRPr lang="cs-CZ" sz="14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2599251"/>
                  </a:ext>
                </a:extLst>
              </a:tr>
            </a:tbl>
          </a:graphicData>
        </a:graphic>
      </p:graphicFrame>
      <p:pic>
        <p:nvPicPr>
          <p:cNvPr id="1026" name="Picture 2" descr="CTT">
            <a:hlinkClick r:id="rId28"/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416" y="2058485"/>
            <a:ext cx="1129317" cy="58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5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15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 smtClean="0"/>
              <a:t>Thank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you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your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attention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9363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63589"/>
            <a:ext cx="8086635" cy="647700"/>
          </a:xfrm>
        </p:spPr>
        <p:txBody>
          <a:bodyPr/>
          <a:lstStyle/>
          <a:p>
            <a:r>
              <a:rPr lang="en-GB" altLang="cs-CZ" dirty="0" smtClean="0">
                <a:cs typeface="Calibri" panose="020F0502020204030204" pitchFamily="34" charset="0"/>
              </a:rPr>
              <a:t>Contents</a:t>
            </a:r>
            <a:endParaRPr lang="en-GB" altLang="cs-CZ" dirty="0">
              <a:cs typeface="Calibri" panose="020F0502020204030204" pitchFamily="34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1885949"/>
            <a:ext cx="8082321" cy="4246563"/>
          </a:xfrm>
        </p:spPr>
        <p:txBody>
          <a:bodyPr/>
          <a:lstStyle/>
          <a:p>
            <a:pPr>
              <a:buClrTx/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Funding research at MU </a:t>
            </a:r>
            <a:b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National funding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oppo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tunities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Tx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Internal Funding Opportunities 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Tx/>
              <a:buAutoNum type="arabicPeriod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Tx/>
              <a:buAutoNum type="arabicPeriod"/>
            </a:pP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 at MU</a:t>
            </a:r>
            <a:b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218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186" y="784664"/>
            <a:ext cx="8086635" cy="463554"/>
          </a:xfrm>
        </p:spPr>
        <p:txBody>
          <a:bodyPr/>
          <a:lstStyle/>
          <a:p>
            <a:r>
              <a:rPr lang="en-GB" dirty="0" smtClean="0">
                <a:cs typeface="Calibri" panose="020F0502020204030204" pitchFamily="34" charset="0"/>
              </a:rPr>
              <a:t>Research funding sources at MU</a:t>
            </a:r>
            <a:endParaRPr lang="en-GB" dirty="0">
              <a:cs typeface="Calibri" panose="020F050202020403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431403" y="5937656"/>
            <a:ext cx="6305910" cy="689566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* IS –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Inlcudes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763713" y="6248400"/>
            <a:ext cx="1841740" cy="457200"/>
          </a:xfrm>
        </p:spPr>
        <p:txBody>
          <a:bodyPr/>
          <a:lstStyle/>
          <a:p>
            <a:fld id="{0970407D-EE58-4A0B-824B-1D3AE42DD9CF}" type="slidenum">
              <a:rPr lang="cs-CZ" altLang="cs-CZ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30542" y="1329153"/>
            <a:ext cx="6912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main sources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fund research at MU: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584358" y="5291325"/>
            <a:ext cx="48580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tabLst>
                <a:tab pos="0" algn="l"/>
              </a:tabLst>
            </a:pPr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Projects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are the </a:t>
            </a:r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main source of funding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at MU. </a:t>
            </a:r>
            <a:endParaRPr lang="en-GB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42083" y="2219458"/>
            <a:ext cx="23689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42998" y="1726716"/>
            <a:ext cx="2579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</a:p>
          <a:p>
            <a:pPr algn="ctr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1 039 311 000 CZK (2016)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675945" y="1748333"/>
            <a:ext cx="458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Institutional Support (IS)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endParaRPr lang="en-GB" sz="1800" b="1" baseline="2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725 641 000 CZK (2016)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858793" y="2451849"/>
            <a:ext cx="3347963" cy="3351418"/>
          </a:xfrm>
          <a:prstGeom prst="ellipse">
            <a:avLst/>
          </a:prstGeom>
          <a:solidFill>
            <a:srgbClr val="D47E7C"/>
          </a:solidFill>
          <a:ln w="9525" cap="flat" cmpd="sng" algn="ctr">
            <a:solidFill>
              <a:srgbClr val="D47E7C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56903" y="2661624"/>
            <a:ext cx="2951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Won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through grant competitions at different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providers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2016: </a:t>
            </a:r>
          </a:p>
          <a:p>
            <a:pPr algn="ctr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49% National grants</a:t>
            </a:r>
          </a:p>
          <a:p>
            <a:pPr algn="ctr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5,4 % International Grants</a:t>
            </a:r>
          </a:p>
          <a:p>
            <a:pPr algn="ctr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4,6% European Structural and Investment funds (ESIF)</a:t>
            </a:r>
          </a:p>
        </p:txBody>
      </p:sp>
      <p:sp>
        <p:nvSpPr>
          <p:cNvPr id="22" name="Ovál 21"/>
          <p:cNvSpPr/>
          <p:nvPr/>
        </p:nvSpPr>
        <p:spPr bwMode="auto">
          <a:xfrm>
            <a:off x="4651656" y="2451849"/>
            <a:ext cx="2629701" cy="2558301"/>
          </a:xfrm>
          <a:prstGeom prst="ellipse">
            <a:avLst/>
          </a:prstGeom>
          <a:solidFill>
            <a:srgbClr val="7397CB"/>
          </a:solidFill>
          <a:ln w="9525" cap="flat" cmpd="sng" algn="ctr">
            <a:solidFill>
              <a:srgbClr val="7397CB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4924371" y="2678517"/>
            <a:ext cx="21779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Received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according to the law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130/2002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258327" y="3817849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41%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834433" y="4969948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59%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631" y="4825334"/>
            <a:ext cx="978758" cy="977932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3568" y="3785188"/>
            <a:ext cx="714757" cy="68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8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82860" y="745332"/>
            <a:ext cx="8086635" cy="521928"/>
          </a:xfrm>
        </p:spPr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grant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providers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57214" y="2265363"/>
            <a:ext cx="8082321" cy="4114800"/>
          </a:xfrm>
        </p:spPr>
        <p:txBody>
          <a:bodyPr/>
          <a:lstStyle/>
          <a:p>
            <a:pPr marL="0" lvl="1" indent="0">
              <a:buSzPct val="100000"/>
              <a:buNone/>
            </a:pPr>
            <a:endParaRPr lang="cs-CZ" dirty="0" smtClean="0"/>
          </a:p>
          <a:p>
            <a:pPr marL="0" lvl="1" indent="0">
              <a:buSzPct val="100000"/>
              <a:buNone/>
            </a:pPr>
            <a:endParaRPr lang="cs-CZ" dirty="0"/>
          </a:p>
          <a:p>
            <a:pPr marL="0" lvl="1" indent="0">
              <a:buSzPct val="100000"/>
              <a:buNone/>
            </a:pPr>
            <a:endParaRPr lang="cs-CZ" dirty="0"/>
          </a:p>
          <a:p>
            <a:pPr marL="0" lvl="1" indent="0">
              <a:buSzPct val="100000"/>
              <a:buNone/>
            </a:pPr>
            <a:endParaRPr lang="cs-CZ" dirty="0"/>
          </a:p>
          <a:p>
            <a:pPr marL="342900" lvl="1" indent="-342900">
              <a:buSzPct val="100000"/>
            </a:pPr>
            <a:endParaRPr lang="cs-CZ" altLang="cs-CZ" b="1" dirty="0" smtClean="0"/>
          </a:p>
          <a:p>
            <a:pPr marL="0" lvl="1" indent="0">
              <a:buSzPct val="100000"/>
              <a:buNone/>
            </a:pPr>
            <a:endParaRPr lang="cs-CZ" altLang="cs-CZ" b="1" dirty="0" smtClean="0"/>
          </a:p>
          <a:p>
            <a:pPr marL="342900" lvl="1" indent="-342900">
              <a:buSzPct val="100000"/>
            </a:pPr>
            <a:endParaRPr lang="cs-CZ" altLang="cs-CZ" b="1" dirty="0"/>
          </a:p>
          <a:p>
            <a:pPr marL="525463" lvl="2"/>
            <a:endParaRPr lang="cs-CZ" altLang="cs-CZ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6" name="Obdélník 5"/>
          <p:cNvSpPr/>
          <p:nvPr/>
        </p:nvSpPr>
        <p:spPr>
          <a:xfrm>
            <a:off x="3331345" y="1876739"/>
            <a:ext cx="2520875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and co-</a:t>
            </a: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funded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grants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950104" y="1828114"/>
            <a:ext cx="2647595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European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tructural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nvestment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funds</a:t>
            </a: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47907" y="1856928"/>
            <a:ext cx="2569246" cy="4066035"/>
          </a:xfrm>
          <a:prstGeom prst="roundRect">
            <a:avLst>
              <a:gd name="adj" fmla="val 10207"/>
            </a:avLst>
          </a:prstGeom>
          <a:noFill/>
          <a:ln w="50800" cap="flat">
            <a:solidFill>
              <a:srgbClr val="D47E7C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295658" y="1876740"/>
            <a:ext cx="2556562" cy="4046224"/>
          </a:xfrm>
          <a:prstGeom prst="roundRect">
            <a:avLst>
              <a:gd name="adj" fmla="val 8202"/>
            </a:avLst>
          </a:prstGeom>
          <a:noFill/>
          <a:ln w="508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021418" y="1876739"/>
            <a:ext cx="2547255" cy="4046223"/>
          </a:xfrm>
          <a:prstGeom prst="roundRect">
            <a:avLst>
              <a:gd name="adj" fmla="val 8222"/>
            </a:avLst>
          </a:prstGeom>
          <a:noFill/>
          <a:ln w="508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Picture 4" descr="http://www.jcmm.cz/data/ivana/SoMoPro_Logo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248" y="4075449"/>
            <a:ext cx="2252458" cy="24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135" y="3732739"/>
            <a:ext cx="1440475" cy="1065063"/>
          </a:xfrm>
          <a:prstGeom prst="rect">
            <a:avLst/>
          </a:prstGeom>
        </p:spPr>
      </p:pic>
      <p:pic>
        <p:nvPicPr>
          <p:cNvPr id="14" name="Picture 4" descr="http://vyzkum.rect.muni.cz/media/441665/ga_cr_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19" y="2745063"/>
            <a:ext cx="2025619" cy="86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577948" y="1911949"/>
            <a:ext cx="25485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grants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331528" y="4408698"/>
            <a:ext cx="26284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noProof="1" smtClean="0">
                <a:solidFill>
                  <a:srgbClr val="00287D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EMBO</a:t>
            </a:r>
            <a:r>
              <a:rPr lang="en-GB" sz="1800" noProof="1" smtClean="0">
                <a:solidFill>
                  <a:srgbClr val="00287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noProof="1" smtClean="0">
              <a:solidFill>
                <a:srgbClr val="0028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noProof="1" smtClean="0">
                <a:solidFill>
                  <a:srgbClr val="00287D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EHP/N</a:t>
            </a:r>
            <a:r>
              <a:rPr lang="cs-CZ" sz="1800" noProof="1" smtClean="0">
                <a:solidFill>
                  <a:srgbClr val="00287D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orway grants</a:t>
            </a:r>
            <a:endParaRPr lang="cs-CZ" sz="1800" noProof="1">
              <a:solidFill>
                <a:srgbClr val="0028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noProof="1" smtClean="0">
                <a:solidFill>
                  <a:srgbClr val="00287D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International Visegrad funds</a:t>
            </a:r>
            <a:endParaRPr lang="cs-CZ" sz="1800" noProof="1" smtClean="0">
              <a:solidFill>
                <a:srgbClr val="0028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noProof="1" smtClean="0">
                <a:solidFill>
                  <a:srgbClr val="00287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…….</a:t>
            </a:r>
            <a:endParaRPr lang="en-GB" sz="1800" noProof="1">
              <a:solidFill>
                <a:srgbClr val="00287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71" y="2796816"/>
            <a:ext cx="2484913" cy="1076796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69" t="9355" r="3150" b="13420"/>
          <a:stretch/>
        </p:blipFill>
        <p:spPr>
          <a:xfrm>
            <a:off x="6080553" y="4845689"/>
            <a:ext cx="2428983" cy="732551"/>
          </a:xfrm>
          <a:prstGeom prst="rect">
            <a:avLst/>
          </a:prstGeom>
        </p:spPr>
      </p:pic>
      <p:sp>
        <p:nvSpPr>
          <p:cNvPr id="20" name="Obdélník 19"/>
          <p:cNvSpPr/>
          <p:nvPr/>
        </p:nvSpPr>
        <p:spPr>
          <a:xfrm>
            <a:off x="7270318" y="4669891"/>
            <a:ext cx="880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OP PIK </a:t>
            </a:r>
            <a:endParaRPr lang="cs-CZ" dirty="0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4" t="9788" r="11032" b="6437"/>
          <a:stretch/>
        </p:blipFill>
        <p:spPr>
          <a:xfrm>
            <a:off x="6124291" y="2982463"/>
            <a:ext cx="1550733" cy="1550733"/>
          </a:xfrm>
          <a:prstGeom prst="rect">
            <a:avLst/>
          </a:prstGeom>
        </p:spPr>
      </p:pic>
      <p:sp>
        <p:nvSpPr>
          <p:cNvPr id="22" name="Obdélník 21"/>
          <p:cNvSpPr/>
          <p:nvPr/>
        </p:nvSpPr>
        <p:spPr>
          <a:xfrm>
            <a:off x="7202683" y="3047207"/>
            <a:ext cx="1337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OP </a:t>
            </a:r>
            <a:r>
              <a:rPr lang="cs-CZ" b="1" dirty="0" smtClean="0"/>
              <a:t>VVV </a:t>
            </a:r>
            <a:endParaRPr lang="cs-CZ" dirty="0"/>
          </a:p>
        </p:txBody>
      </p:sp>
      <p:sp>
        <p:nvSpPr>
          <p:cNvPr id="25" name="Zaoblený obdélník 24"/>
          <p:cNvSpPr/>
          <p:nvPr/>
        </p:nvSpPr>
        <p:spPr bwMode="auto">
          <a:xfrm>
            <a:off x="921967" y="5039223"/>
            <a:ext cx="1821125" cy="695377"/>
          </a:xfrm>
          <a:prstGeom prst="roundRect">
            <a:avLst/>
          </a:prstGeom>
          <a:solidFill>
            <a:srgbClr val="6D92C9"/>
          </a:solidFill>
          <a:ln w="9525" cap="flat" cmpd="sng" algn="ctr">
            <a:solidFill>
              <a:srgbClr val="7397CB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1790700"/>
            <a:r>
              <a:rPr lang="cs-CZ" altLang="cs-CZ" sz="16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1143135" y="5117113"/>
            <a:ext cx="1474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Ministries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8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7452" y="717954"/>
            <a:ext cx="8086635" cy="463554"/>
          </a:xfrm>
        </p:spPr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grants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MU in 2016 (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without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ESIF)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097462" y="6250977"/>
            <a:ext cx="1841740" cy="4572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graphicFrame>
        <p:nvGraphicFramePr>
          <p:cNvPr id="23" name="Zástupný symbol pro obsah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420014"/>
              </p:ext>
            </p:extLst>
          </p:nvPr>
        </p:nvGraphicFramePr>
        <p:xfrm>
          <a:off x="509588" y="1638300"/>
          <a:ext cx="8291512" cy="4494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49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622594" y="1682623"/>
            <a:ext cx="4427361" cy="2988241"/>
          </a:xfrm>
        </p:spPr>
        <p:txBody>
          <a:bodyPr/>
          <a:lstStyle/>
          <a:p>
            <a:pPr marL="0" lvl="2"/>
            <a:r>
              <a:rPr lang="en-GB" alt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Basic research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GB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Projects for 2-3 years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GB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PI defines the topic 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GB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Individual and collaborative projects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GB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1 call per year in the individual programmes  </a:t>
            </a: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cs-CZ" altLang="cs-CZ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deadline</a:t>
            </a: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2018: </a:t>
            </a:r>
            <a:r>
              <a:rPr lang="cs-CZ" altLang="cs-CZ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April</a:t>
            </a:r>
            <a:r>
              <a:rPr lang="cs-CZ" alt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11</a:t>
            </a:r>
            <a:endParaRPr lang="en-GB" alt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Annual GAČR budget </a:t>
            </a:r>
            <a:r>
              <a:rPr lang="en-GB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cca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3,5 bill. CZK</a:t>
            </a: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Success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rate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ca.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33 %</a:t>
            </a:r>
          </a:p>
          <a:p>
            <a:pPr marL="0" lvl="2"/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2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GAČR budget distribution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cs-CZ" altLang="cs-CZ" sz="1800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6</a:t>
            </a:fld>
            <a:endParaRPr lang="cs-CZ" altLang="cs-CZ"/>
          </a:p>
        </p:txBody>
      </p:sp>
      <p:pic>
        <p:nvPicPr>
          <p:cNvPr id="25" name="Picture 4" descr="http://vyzkum.rect.muni.cz/media/441665/ga_cr_logo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88"/>
          <a:stretch/>
        </p:blipFill>
        <p:spPr bwMode="auto">
          <a:xfrm>
            <a:off x="2890683" y="179240"/>
            <a:ext cx="3193827" cy="124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aoblený obdélník 19">
            <a:hlinkClick r:id="rId4"/>
          </p:cNvPr>
          <p:cNvSpPr/>
          <p:nvPr/>
        </p:nvSpPr>
        <p:spPr bwMode="auto">
          <a:xfrm>
            <a:off x="5180196" y="2068742"/>
            <a:ext cx="3105883" cy="804716"/>
          </a:xfrm>
          <a:prstGeom prst="roundRect">
            <a:avLst/>
          </a:prstGeom>
          <a:solidFill>
            <a:srgbClr val="7D9DCD"/>
          </a:solidFill>
          <a:ln w="50800" cap="flat" cmpd="sng" algn="ctr">
            <a:solidFill>
              <a:srgbClr val="406BAA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145374" y="2123676"/>
            <a:ext cx="299656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defTabSz="1790700"/>
            <a:r>
              <a:rPr lang="en-GB" altLang="cs-CZ" sz="1800" b="1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Standar</a:t>
            </a:r>
            <a:r>
              <a:rPr lang="cs-CZ" altLang="cs-CZ" sz="18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d</a:t>
            </a:r>
            <a:r>
              <a:rPr lang="en-GB" altLang="cs-CZ" sz="18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projects </a:t>
            </a:r>
            <a:endParaRPr lang="en-GB" altLang="cs-CZ" sz="1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790700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Excellent basic research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5147536" y="1556796"/>
            <a:ext cx="2262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Programmes</a:t>
            </a:r>
            <a:endParaRPr lang="cs-CZ" sz="1800" dirty="0" smtClean="0"/>
          </a:p>
        </p:txBody>
      </p:sp>
      <p:sp>
        <p:nvSpPr>
          <p:cNvPr id="46" name="Zaoblený obdélník 45">
            <a:hlinkClick r:id="rId4"/>
          </p:cNvPr>
          <p:cNvSpPr/>
          <p:nvPr/>
        </p:nvSpPr>
        <p:spPr bwMode="auto">
          <a:xfrm>
            <a:off x="5180196" y="3111991"/>
            <a:ext cx="3105883" cy="798843"/>
          </a:xfrm>
          <a:prstGeom prst="roundRect">
            <a:avLst/>
          </a:prstGeom>
          <a:solidFill>
            <a:srgbClr val="7D9DCD"/>
          </a:solidFill>
          <a:ln w="50800" cap="flat" cmpd="sng" algn="ctr">
            <a:solidFill>
              <a:srgbClr val="406BAA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5145373" y="3033969"/>
            <a:ext cx="312108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790700"/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Junior grants </a:t>
            </a:r>
            <a:endParaRPr lang="en-GB" sz="1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790700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Up to 8 years after PhD, international experience required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Zaoblený obdélník 21">
            <a:hlinkClick r:id="rId4"/>
          </p:cNvPr>
          <p:cNvSpPr/>
          <p:nvPr/>
        </p:nvSpPr>
        <p:spPr bwMode="auto">
          <a:xfrm>
            <a:off x="5184038" y="4082998"/>
            <a:ext cx="3105883" cy="830902"/>
          </a:xfrm>
          <a:prstGeom prst="roundRect">
            <a:avLst/>
          </a:prstGeom>
          <a:solidFill>
            <a:srgbClr val="A6BDDE"/>
          </a:solidFill>
          <a:ln w="50800" cap="flat" cmpd="sng" algn="ctr">
            <a:solidFill>
              <a:srgbClr val="6D92C9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5125540" y="4112840"/>
            <a:ext cx="31994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790700"/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Bilateral projects and LA grants </a:t>
            </a:r>
            <a:endParaRPr lang="en-GB" sz="1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790700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Austria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Germany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Korea, </a:t>
            </a: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Taiwan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Zaoblený obdélník 23">
            <a:hlinkClick r:id="rId4"/>
          </p:cNvPr>
          <p:cNvSpPr/>
          <p:nvPr/>
        </p:nvSpPr>
        <p:spPr bwMode="auto">
          <a:xfrm>
            <a:off x="5180196" y="5101155"/>
            <a:ext cx="3105883" cy="928494"/>
          </a:xfrm>
          <a:prstGeom prst="roundRect">
            <a:avLst/>
          </a:prstGeom>
          <a:solidFill>
            <a:srgbClr val="D8E2F0"/>
          </a:solidFill>
          <a:ln w="50800" cap="flat" cmpd="sng" algn="ctr">
            <a:solidFill>
              <a:srgbClr val="7397CB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068617" y="5167875"/>
            <a:ext cx="332904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790700"/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ERC Support </a:t>
            </a:r>
            <a:endParaRPr lang="en-GB" sz="1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790700"/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Additional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s</a:t>
            </a:r>
            <a:r>
              <a:rPr lang="en-GB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upport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GAČR J</a:t>
            </a:r>
            <a:r>
              <a:rPr lang="en-GB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unior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 </a:t>
            </a: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holders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leading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to ERC </a:t>
            </a: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grants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5"/>
          <a:srcRect l="27725" t="6358" r="4508" b="21272"/>
          <a:stretch/>
        </p:blipFill>
        <p:spPr>
          <a:xfrm>
            <a:off x="622594" y="4983968"/>
            <a:ext cx="2594637" cy="14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4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en-GB" altLang="cs-CZ" sz="1400" smtClean="0"/>
              <a:pPr/>
              <a:t>7</a:t>
            </a:fld>
            <a:endParaRPr lang="en-GB" altLang="cs-CZ" sz="1400" dirty="0"/>
          </a:p>
        </p:txBody>
      </p:sp>
      <p:pic>
        <p:nvPicPr>
          <p:cNvPr id="19" name="Obrázek 18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247" y="84869"/>
            <a:ext cx="1939002" cy="1433664"/>
          </a:xfrm>
          <a:prstGeom prst="rect">
            <a:avLst/>
          </a:prstGeom>
        </p:spPr>
      </p:pic>
      <p:sp>
        <p:nvSpPr>
          <p:cNvPr id="6" name="Zaoblený obdélník 5">
            <a:hlinkClick r:id="rId2"/>
          </p:cNvPr>
          <p:cNvSpPr/>
          <p:nvPr/>
        </p:nvSpPr>
        <p:spPr bwMode="auto">
          <a:xfrm>
            <a:off x="5248275" y="1972961"/>
            <a:ext cx="3190876" cy="748931"/>
          </a:xfrm>
          <a:prstGeom prst="roundRect">
            <a:avLst/>
          </a:prstGeom>
          <a:solidFill>
            <a:srgbClr val="FFC9CA"/>
          </a:solidFill>
          <a:ln w="50800" cap="flat" cmpd="sng" algn="ctr">
            <a:solidFill>
              <a:srgbClr val="FF7C8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ong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-term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cooperation between the </a:t>
            </a:r>
            <a:endParaRPr 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and the application spheres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248269" y="1995341"/>
            <a:ext cx="3190880" cy="3231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defTabSz="1790700"/>
            <a:r>
              <a:rPr lang="cs-CZ" sz="1500" b="1" u="sng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cs-CZ" sz="15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b="1" u="sng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Competence</a:t>
            </a:r>
            <a:r>
              <a:rPr lang="cs-CZ" sz="15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b="1" u="sng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Centres</a:t>
            </a:r>
            <a:endParaRPr lang="en-GB" sz="1500" b="1" u="sng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190933" y="1546905"/>
            <a:ext cx="22629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Programmes</a:t>
            </a:r>
            <a:r>
              <a:rPr lang="cs-CZ" dirty="0" smtClean="0"/>
              <a:t> </a:t>
            </a:r>
            <a:endParaRPr lang="cs-CZ" sz="1800" dirty="0" smtClean="0"/>
          </a:p>
        </p:txBody>
      </p:sp>
      <p:sp>
        <p:nvSpPr>
          <p:cNvPr id="15" name="Obdélník 14"/>
          <p:cNvSpPr/>
          <p:nvPr/>
        </p:nvSpPr>
        <p:spPr>
          <a:xfrm>
            <a:off x="628649" y="1813618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2"/>
            <a:r>
              <a:rPr lang="en-GB" alt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Applied research</a:t>
            </a:r>
          </a:p>
          <a:p>
            <a:pPr marL="0" lvl="2"/>
            <a:endParaRPr lang="en-GB" alt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2" indent="-285750">
              <a:buSzPct val="131000"/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Collaborative projects typically for 2-3 years</a:t>
            </a:r>
          </a:p>
          <a:p>
            <a:pPr marL="285750" lvl="2" indent="-285750">
              <a:buSzPct val="131000"/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Compulsory </a:t>
            </a:r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cooperation of research organization with business</a:t>
            </a:r>
          </a:p>
          <a:p>
            <a:pPr marL="285750" lvl="2" indent="-285750">
              <a:buSzPct val="131000"/>
              <a:buFont typeface="Arial" panose="020B0604020202020204" pitchFamily="34" charset="0"/>
              <a:buChar char="•"/>
            </a:pPr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Defined research topics -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linked to the  goals of the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National priorities of oriented research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lvl="2" indent="-285750">
              <a:buSzPct val="131000"/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Expected </a:t>
            </a:r>
            <a:r>
              <a:rPr lang="en-GB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Research results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industrial and utility model, prototype, functional sample, software, patent, methodology, map, research report, pilot plant, technology, …</a:t>
            </a: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2" indent="-285750">
              <a:buSzPct val="131000"/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2" indent="-285750">
              <a:buSzPct val="131000"/>
              <a:buFont typeface="Arial" panose="020B0604020202020204" pitchFamily="34" charset="0"/>
              <a:buChar char="•"/>
            </a:pPr>
            <a:r>
              <a:rPr lang="cs-CZ" sz="1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Applied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25 </a:t>
            </a:r>
            <a:r>
              <a:rPr lang="cs-CZ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April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2018</a:t>
            </a:r>
            <a:endParaRPr lang="en-GB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2"/>
            <a:endParaRPr lang="en-GB" altLang="cs-CZ" sz="1800" dirty="0"/>
          </a:p>
        </p:txBody>
      </p:sp>
      <p:sp>
        <p:nvSpPr>
          <p:cNvPr id="21" name="Zaoblený obdélník 20">
            <a:hlinkClick r:id="rId5"/>
          </p:cNvPr>
          <p:cNvSpPr/>
          <p:nvPr/>
        </p:nvSpPr>
        <p:spPr bwMode="auto">
          <a:xfrm>
            <a:off x="5248275" y="2813111"/>
            <a:ext cx="3190874" cy="664145"/>
          </a:xfrm>
          <a:prstGeom prst="roundRect">
            <a:avLst/>
          </a:prstGeom>
          <a:solidFill>
            <a:srgbClr val="FFC9CA"/>
          </a:solidFill>
          <a:ln w="50800" cap="flat" cmpd="sng" algn="ctr">
            <a:solidFill>
              <a:srgbClr val="FF7C8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347429" y="2745641"/>
            <a:ext cx="3091720" cy="7848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defTabSz="1790700"/>
            <a:r>
              <a:rPr lang="en-GB" sz="15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THÉTA</a:t>
            </a:r>
            <a:endParaRPr lang="en-GB" sz="15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790700"/>
            <a:r>
              <a:rPr lang="en-GB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Applied research in the field of energy</a:t>
            </a:r>
            <a:endParaRPr lang="en-GB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Zaoblený obdélník 30">
            <a:hlinkClick r:id="rId7"/>
          </p:cNvPr>
          <p:cNvSpPr/>
          <p:nvPr/>
        </p:nvSpPr>
        <p:spPr bwMode="auto">
          <a:xfrm>
            <a:off x="5248269" y="3567714"/>
            <a:ext cx="3190880" cy="664145"/>
          </a:xfrm>
          <a:prstGeom prst="roundRect">
            <a:avLst/>
          </a:prstGeom>
          <a:solidFill>
            <a:srgbClr val="FFC9CA"/>
          </a:solidFill>
          <a:ln w="50800" cap="flat" cmpd="sng" algn="ctr">
            <a:solidFill>
              <a:srgbClr val="FF7C8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8"/>
          </p:cNvPr>
          <p:cNvSpPr/>
          <p:nvPr/>
        </p:nvSpPr>
        <p:spPr bwMode="auto">
          <a:xfrm>
            <a:off x="5248269" y="4322317"/>
            <a:ext cx="3190880" cy="664145"/>
          </a:xfrm>
          <a:prstGeom prst="roundRect">
            <a:avLst/>
          </a:prstGeom>
          <a:solidFill>
            <a:srgbClr val="FFC9CA"/>
          </a:solidFill>
          <a:ln w="50800" cap="flat" cmpd="sng" algn="ctr">
            <a:solidFill>
              <a:srgbClr val="FF7C8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Zaoblený obdélník 32">
            <a:hlinkClick r:id="rId9"/>
          </p:cNvPr>
          <p:cNvSpPr/>
          <p:nvPr/>
        </p:nvSpPr>
        <p:spPr bwMode="auto">
          <a:xfrm>
            <a:off x="5248269" y="5076920"/>
            <a:ext cx="3190880" cy="664145"/>
          </a:xfrm>
          <a:prstGeom prst="roundRect">
            <a:avLst/>
          </a:prstGeom>
          <a:solidFill>
            <a:srgbClr val="FFC9CA"/>
          </a:solidFill>
          <a:ln w="50800" cap="flat" cmpd="sng" algn="ctr">
            <a:solidFill>
              <a:srgbClr val="FF7C8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5248269" y="3508787"/>
            <a:ext cx="3210111" cy="7848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defTabSz="1790700"/>
            <a:r>
              <a:rPr lang="en-GB" sz="15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DELTA</a:t>
            </a:r>
            <a:endParaRPr lang="en-GB" sz="15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790700"/>
            <a:r>
              <a:rPr lang="en-GB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collaboration in applied research (listed countries only)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5190933" y="4273671"/>
            <a:ext cx="3329363" cy="7848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defTabSz="1790700"/>
            <a:r>
              <a:rPr lang="en-GB" sz="15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EPSILON</a:t>
            </a:r>
            <a:endParaRPr lang="en-GB" sz="15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790700"/>
            <a:r>
              <a:rPr lang="en-GB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Market exploitation of research results, new products and services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5190933" y="5029343"/>
            <a:ext cx="3329363" cy="7848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defTabSz="1790700"/>
            <a:r>
              <a:rPr lang="en-GB" sz="15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9"/>
              </a:rPr>
              <a:t>ZÉTA</a:t>
            </a:r>
            <a:endParaRPr lang="en-GB" sz="15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790700"/>
            <a:r>
              <a:rPr lang="en-GB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 of junior scientists in applied research</a:t>
            </a:r>
          </a:p>
        </p:txBody>
      </p:sp>
      <p:sp>
        <p:nvSpPr>
          <p:cNvPr id="24" name="Zaoblený obdélník 23">
            <a:hlinkClick r:id="rId9"/>
          </p:cNvPr>
          <p:cNvSpPr/>
          <p:nvPr/>
        </p:nvSpPr>
        <p:spPr bwMode="auto">
          <a:xfrm>
            <a:off x="5248269" y="5838920"/>
            <a:ext cx="3200405" cy="664145"/>
          </a:xfrm>
          <a:prstGeom prst="roundRect">
            <a:avLst/>
          </a:prstGeom>
          <a:solidFill>
            <a:srgbClr val="FFC9CA"/>
          </a:solidFill>
          <a:ln w="50800" cap="flat" cmpd="sng" algn="ctr">
            <a:solidFill>
              <a:srgbClr val="FF7C8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5190933" y="5802023"/>
            <a:ext cx="3338888" cy="7848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defTabSz="1790700"/>
            <a:r>
              <a:rPr lang="en-GB" sz="15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ÉTA</a:t>
            </a:r>
            <a:endParaRPr lang="en-GB" sz="15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1790700"/>
            <a:r>
              <a:rPr lang="en-GB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Applied research in area of social science and humanities</a:t>
            </a:r>
            <a:endParaRPr lang="en-GB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36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1"/>
          <p:cNvSpPr>
            <a:spLocks noGrp="1"/>
          </p:cNvSpPr>
          <p:nvPr>
            <p:ph type="title"/>
          </p:nvPr>
        </p:nvSpPr>
        <p:spPr>
          <a:xfrm>
            <a:off x="492979" y="762764"/>
            <a:ext cx="8086635" cy="458106"/>
          </a:xfrm>
        </p:spPr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Programmes of resort ministries  - applied and basic research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7438024" y="2390110"/>
            <a:ext cx="1265943" cy="307777"/>
          </a:xfrm>
          <a:prstGeom prst="rect">
            <a:avLst/>
          </a:prstGeom>
          <a:solidFill>
            <a:srgbClr val="8EB1C0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Mobility</a:t>
            </a:r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059873" y="1811004"/>
            <a:ext cx="1265943" cy="523220"/>
          </a:xfrm>
          <a:prstGeom prst="rect">
            <a:avLst/>
          </a:prstGeom>
          <a:solidFill>
            <a:srgbClr val="8EB1C0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Research in Healthcare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671025" y="1811004"/>
            <a:ext cx="1265943" cy="523220"/>
          </a:xfrm>
          <a:prstGeom prst="rect">
            <a:avLst/>
          </a:prstGeom>
          <a:solidFill>
            <a:srgbClr val="8EB1C0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S</a:t>
            </a:r>
            <a:r>
              <a:rPr lang="en-GB" sz="1400" b="1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ecurity</a:t>
            </a:r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Research 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915285" y="1811004"/>
            <a:ext cx="1265943" cy="523220"/>
          </a:xfrm>
          <a:prstGeom prst="rect">
            <a:avLst/>
          </a:prstGeom>
          <a:solidFill>
            <a:srgbClr val="8EB1C0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NAKI II</a:t>
            </a:r>
            <a:endParaRPr lang="en-GB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525177" y="1811004"/>
            <a:ext cx="1265943" cy="523220"/>
          </a:xfrm>
          <a:prstGeom prst="rect">
            <a:avLst/>
          </a:prstGeom>
          <a:solidFill>
            <a:srgbClr val="8EB1C0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TRIO</a:t>
            </a:r>
            <a:endParaRPr lang="en-GB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3282175" y="1811004"/>
            <a:ext cx="1265943" cy="523220"/>
          </a:xfrm>
          <a:prstGeom prst="rect">
            <a:avLst/>
          </a:prstGeom>
          <a:solidFill>
            <a:srgbClr val="8EB1C0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ZEMĚ</a:t>
            </a:r>
            <a:endParaRPr lang="en-GB" sz="1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12017" y="1314565"/>
            <a:ext cx="1265943" cy="461665"/>
          </a:xfrm>
          <a:prstGeom prst="rect">
            <a:avLst/>
          </a:prstGeom>
          <a:solidFill>
            <a:srgbClr val="CCDBE2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M. of Industry and Trade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6067979" y="1324451"/>
            <a:ext cx="1265943" cy="461665"/>
          </a:xfrm>
          <a:prstGeom prst="rect">
            <a:avLst/>
          </a:prstGeom>
          <a:solidFill>
            <a:srgbClr val="CCDBE2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Ministry of Health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4672639" y="1313735"/>
            <a:ext cx="1265943" cy="461665"/>
          </a:xfrm>
          <a:prstGeom prst="rect">
            <a:avLst/>
          </a:prstGeom>
          <a:solidFill>
            <a:srgbClr val="CCDBE2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Ministry of the Interior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3277299" y="1314565"/>
            <a:ext cx="1265943" cy="461665"/>
          </a:xfrm>
          <a:prstGeom prst="rect">
            <a:avLst/>
          </a:prstGeom>
          <a:solidFill>
            <a:srgbClr val="CCDBE2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Ministry of Agriculture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1879714" y="1314565"/>
            <a:ext cx="1265943" cy="461665"/>
          </a:xfrm>
          <a:prstGeom prst="rect">
            <a:avLst/>
          </a:prstGeom>
          <a:solidFill>
            <a:srgbClr val="CCDBE2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Ministry of Culture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525178" y="2383209"/>
            <a:ext cx="1265943" cy="1785104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Key Enabling Technologies research (KET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) - photonics, micro- and </a:t>
            </a:r>
            <a:r>
              <a:rPr lang="en-GB" sz="1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nanoelectronics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nanotechnology, industrial biotech-</a:t>
            </a:r>
            <a:r>
              <a:rPr lang="en-GB" sz="1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nology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advanced materials and manufacturing technologies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526166" y="4210911"/>
            <a:ext cx="1265943" cy="707886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Collaborative projects – business + research organizations (RO) 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525177" y="4961394"/>
            <a:ext cx="1265943" cy="1015663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Results: </a:t>
            </a:r>
          </a:p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Prototype, software, pilot production,, verified technology,  industrial utility  design, patent…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1908232" y="2382574"/>
            <a:ext cx="1265943" cy="1785104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Applied Research -  National and cultural Identity</a:t>
            </a:r>
            <a:b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archaeology, language, arts, technologies and procedures for the protection of cultural heritage  - For social science and humanities 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1914443" y="4217631"/>
            <a:ext cx="1265943" cy="553998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RO* only  - 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Individual and collaborative projects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1908231" y="4821583"/>
            <a:ext cx="1265943" cy="1169551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Results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</a:p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Specialized public databases, maps, methodologies, conferences, exhibitions, publications…</a:t>
            </a:r>
            <a:endParaRPr lang="en-GB" sz="1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3282174" y="2397502"/>
            <a:ext cx="1265943" cy="1477328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Applied research in agriculture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angling, food processing industry, water and forest management, support for implementation of national policy in</a:t>
            </a:r>
          </a:p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agricultural sector 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3274557" y="3918555"/>
            <a:ext cx="1265943" cy="553998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Collaborative and individual projects for RO and business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3277299" y="4515536"/>
            <a:ext cx="1265943" cy="1477328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Results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Publications, patents, utility designs, verified technology, varieties, breeds, medical procedures, certified methodology…</a:t>
            </a:r>
            <a:endParaRPr lang="en-GB" sz="1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4672639" y="2397502"/>
            <a:ext cx="1265943" cy="1169551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Applied research - national security and citizens' safety, 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critical infrastructures, crisis and security policy</a:t>
            </a:r>
          </a:p>
          <a:p>
            <a:pPr algn="ctr"/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4666892" y="3682203"/>
            <a:ext cx="1265943" cy="861774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Collaborative and individual projects for RO and companies</a:t>
            </a:r>
          </a:p>
          <a:p>
            <a:pPr algn="ctr"/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4665276" y="4674514"/>
            <a:ext cx="1265943" cy="1323439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Results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Patent, software, utility and industrial design, technology, prototype, functional specimen, certified methodology…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6033218" y="2397502"/>
            <a:ext cx="1292600" cy="1631216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Applied research in healthcare 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 Origin and development of diseases; New diagnostic and therapeutic methods and epidemiology and prevention of life-threatening  diseases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7441926" y="2753773"/>
            <a:ext cx="1272679" cy="1323439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Basic and applied research  -</a:t>
            </a:r>
          </a:p>
          <a:p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INTER-EXCELLENCE –broad programme</a:t>
            </a:r>
          </a:p>
          <a:p>
            <a:endParaRPr lang="en-GB" sz="1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MOBILITY -  </a:t>
            </a:r>
          </a:p>
          <a:p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projects with partner countries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7441830" y="4167678"/>
            <a:ext cx="1258330" cy="707886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Collaborative, bilateral and individual projects for RO*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0" name="Obdélník 59"/>
          <p:cNvSpPr/>
          <p:nvPr/>
        </p:nvSpPr>
        <p:spPr>
          <a:xfrm>
            <a:off x="7438024" y="4987172"/>
            <a:ext cx="1265943" cy="1015663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Results</a:t>
            </a:r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Articles, publication, seminars, summer schools, joint research project…</a:t>
            </a:r>
          </a:p>
          <a:p>
            <a:pPr algn="ctr"/>
            <a:endParaRPr lang="en-GB" sz="1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1" name="Obdélník 60"/>
          <p:cNvSpPr/>
          <p:nvPr/>
        </p:nvSpPr>
        <p:spPr>
          <a:xfrm>
            <a:off x="6038886" y="4117580"/>
            <a:ext cx="1286930" cy="553998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Collaborative projects – business and ROs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2" name="Obdélník 61"/>
          <p:cNvSpPr/>
          <p:nvPr/>
        </p:nvSpPr>
        <p:spPr>
          <a:xfrm>
            <a:off x="6033219" y="4828402"/>
            <a:ext cx="1292598" cy="1169551"/>
          </a:xfrm>
          <a:prstGeom prst="rect">
            <a:avLst/>
          </a:prstGeom>
          <a:solidFill>
            <a:srgbClr val="B8CDD6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Results:</a:t>
            </a:r>
          </a:p>
          <a:p>
            <a:pPr algn="ctr"/>
            <a:r>
              <a:rPr lang="en-GB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Prototype, functional specimen, software, patent, map, methodology, verified technology, medical procedure…</a:t>
            </a:r>
            <a:endParaRPr lang="en-GB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3" name="Obdélník 62"/>
          <p:cNvSpPr/>
          <p:nvPr/>
        </p:nvSpPr>
        <p:spPr>
          <a:xfrm>
            <a:off x="7427570" y="1321396"/>
            <a:ext cx="1264327" cy="461665"/>
          </a:xfrm>
          <a:prstGeom prst="rect">
            <a:avLst/>
          </a:prstGeom>
          <a:solidFill>
            <a:srgbClr val="CCDBE2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Ministry of Education 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426763" y="1811004"/>
            <a:ext cx="1265943" cy="523220"/>
          </a:xfrm>
          <a:prstGeom prst="rect">
            <a:avLst/>
          </a:prstGeom>
          <a:solidFill>
            <a:srgbClr val="8EB1C0"/>
          </a:solidFill>
          <a:ln w="2222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INTER-EXCELLENCE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27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 sz="1400"/>
              <a:pPr/>
              <a:t>9</a:t>
            </a:fld>
            <a:endParaRPr lang="cs-CZ" altLang="cs-CZ" sz="1400" dirty="0"/>
          </a:p>
        </p:txBody>
      </p:sp>
      <p:sp>
        <p:nvSpPr>
          <p:cNvPr id="24" name="Nadpis 1"/>
          <p:cNvSpPr txBox="1">
            <a:spLocks/>
          </p:cNvSpPr>
          <p:nvPr/>
        </p:nvSpPr>
        <p:spPr bwMode="auto">
          <a:xfrm>
            <a:off x="474805" y="579384"/>
            <a:ext cx="8086635" cy="590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 smtClean="0"/>
              <a:t>TRL - Technology </a:t>
            </a:r>
            <a:r>
              <a:rPr lang="cs-CZ" kern="0" dirty="0" err="1" smtClean="0"/>
              <a:t>Readiness</a:t>
            </a:r>
            <a:r>
              <a:rPr lang="cs-CZ" kern="0" dirty="0" smtClean="0"/>
              <a:t> </a:t>
            </a:r>
            <a:r>
              <a:rPr lang="cs-CZ" kern="0" dirty="0" err="1" smtClean="0"/>
              <a:t>Levels</a:t>
            </a:r>
            <a:endParaRPr lang="cs-CZ" kern="0" dirty="0"/>
          </a:p>
        </p:txBody>
      </p:sp>
      <p:sp>
        <p:nvSpPr>
          <p:cNvPr id="25" name="Obdélník 24"/>
          <p:cNvSpPr/>
          <p:nvPr/>
        </p:nvSpPr>
        <p:spPr>
          <a:xfrm>
            <a:off x="399637" y="4755695"/>
            <a:ext cx="8330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TRL 1-3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–  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From Idea through concept formulation and technology outline to confirmation of the concept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TRL 4-7 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–  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ugly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prototype to a fully functional product tested in an operating / work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TRL 8-9 – Successful market launch and full commercial use of the product /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TRL definitions 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are commonly </a:t>
            </a:r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used in the in the call description </a:t>
            </a:r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many  national and international grant providers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43767" y="4128887"/>
            <a:ext cx="971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Basic research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971600" y="4133183"/>
            <a:ext cx="11158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Technology formulation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961180" y="4124593"/>
            <a:ext cx="12020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Applied research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088433" y="4124593"/>
            <a:ext cx="971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Small scale prototype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993880" y="4139016"/>
            <a:ext cx="971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Large scale prototype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912907" y="4139016"/>
            <a:ext cx="1046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Prototype system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828480" y="4169039"/>
            <a:ext cx="9167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Demonstration system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708221" y="4108383"/>
            <a:ext cx="1046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First of a kind commercial system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7707388" y="4114575"/>
            <a:ext cx="9275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Full commercial application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167458" y="3047500"/>
            <a:ext cx="2866728" cy="523220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Technology </a:t>
            </a:r>
            <a:r>
              <a:rPr lang="cs-CZ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development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(Technology </a:t>
            </a:r>
            <a:r>
              <a:rPr lang="cs-CZ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push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6713057" y="2875047"/>
            <a:ext cx="2017515" cy="738664"/>
          </a:xfrm>
          <a:prstGeom prst="rect">
            <a:avLst/>
          </a:prstGeom>
          <a:ln w="38100"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Commercial exploitation and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endParaRPr lang="cs-CZ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Market </a:t>
            </a:r>
            <a:r>
              <a:rPr lang="cs-CZ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pull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31" name="Obrázek 30" descr="http://player.slideplayer.com/26/8865720/data/images/img10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760"/>
          <a:stretch/>
        </p:blipFill>
        <p:spPr bwMode="auto">
          <a:xfrm>
            <a:off x="3431057" y="1254658"/>
            <a:ext cx="2963699" cy="18695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4" name="Obdélník 33"/>
          <p:cNvSpPr/>
          <p:nvPr/>
        </p:nvSpPr>
        <p:spPr>
          <a:xfrm>
            <a:off x="3060272" y="3179827"/>
            <a:ext cx="3621953" cy="369332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Innovation phase</a:t>
            </a:r>
            <a:endParaRPr lang="en-GB" sz="900" dirty="0"/>
          </a:p>
        </p:txBody>
      </p:sp>
      <p:graphicFrame>
        <p:nvGraphicFramePr>
          <p:cNvPr id="35" name="Diagram 34"/>
          <p:cNvGraphicFramePr/>
          <p:nvPr>
            <p:extLst>
              <p:ext uri="{D42A27DB-BD31-4B8C-83A1-F6EECF244321}">
                <p14:modId xmlns:p14="http://schemas.microsoft.com/office/powerpoint/2010/main" val="4238919265"/>
              </p:ext>
            </p:extLst>
          </p:nvPr>
        </p:nvGraphicFramePr>
        <p:xfrm>
          <a:off x="182952" y="3363278"/>
          <a:ext cx="8598574" cy="1036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8922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ůzka_s_VaV_5_2016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7138</TotalTime>
  <Words>1128</Words>
  <Application>Microsoft Office PowerPoint</Application>
  <PresentationFormat>Předvádění na obrazovce (4:3)</PresentationFormat>
  <Paragraphs>300</Paragraphs>
  <Slides>15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Wingdings</vt:lpstr>
      <vt:lpstr>Schůzka_s_VaV_5_2016</vt:lpstr>
      <vt:lpstr>National Funding Opportunities  Roman Badik Head of Research Office  April 6, 2018</vt:lpstr>
      <vt:lpstr>Contents</vt:lpstr>
      <vt:lpstr>Research funding sources at MU</vt:lpstr>
      <vt:lpstr>Overview of the grant providers </vt:lpstr>
      <vt:lpstr>National grants at MU in 2016 (without ESIF)</vt:lpstr>
      <vt:lpstr>Prezentace aplikace PowerPoint</vt:lpstr>
      <vt:lpstr>Prezentace aplikace PowerPoint</vt:lpstr>
      <vt:lpstr>Programmes of resort ministries  - applied and basic research</vt:lpstr>
      <vt:lpstr>Prezentace aplikace PowerPoint</vt:lpstr>
      <vt:lpstr>TRLs and National grant programmes</vt:lpstr>
      <vt:lpstr>Grant Agency MU  - Internal research funding scheme </vt:lpstr>
      <vt:lpstr>Project support at MU </vt:lpstr>
      <vt:lpstr>Research Office support</vt:lpstr>
      <vt:lpstr>Project support – faculty contacts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Schůzka s vav  19. 5. 2016</dc:title>
  <dc:creator>Hajkova</dc:creator>
  <cp:lastModifiedBy>Dominika Hobzová</cp:lastModifiedBy>
  <cp:revision>1344</cp:revision>
  <cp:lastPrinted>2018-04-05T16:58:25Z</cp:lastPrinted>
  <dcterms:created xsi:type="dcterms:W3CDTF">2016-05-17T07:40:10Z</dcterms:created>
  <dcterms:modified xsi:type="dcterms:W3CDTF">2018-04-17T06:44:52Z</dcterms:modified>
</cp:coreProperties>
</file>