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Tahom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3F7518-9E44-4601-B529-7EBCFF871CD0}">
  <a:tblStyle styleId="{4B3F7518-9E44-4601-B529-7EBCFF871C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customXml" Target="../customXml/item2.xml"/><Relationship Id="rId21" Type="http://schemas.openxmlformats.org/officeDocument/2006/relationships/slide" Target="slides/slide15.xml"/><Relationship Id="rId34" Type="http://schemas.openxmlformats.org/officeDocument/2006/relationships/font" Target="fonts/Montserrat-italic.fntdata"/><Relationship Id="rId25" Type="http://schemas.openxmlformats.org/officeDocument/2006/relationships/slide" Target="slides/slide19.xml"/><Relationship Id="rId7" Type="http://schemas.openxmlformats.org/officeDocument/2006/relationships/slide" Target="slides/slide1.xml"/><Relationship Id="rId33" Type="http://schemas.openxmlformats.org/officeDocument/2006/relationships/font" Target="fonts/Montserrat-bold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customXml" Target="../customXml/item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font" Target="fonts/Raleway-bold.fntdata"/><Relationship Id="rId16" Type="http://schemas.openxmlformats.org/officeDocument/2006/relationships/slide" Target="slides/slide10.xml"/><Relationship Id="rId24" Type="http://schemas.openxmlformats.org/officeDocument/2006/relationships/slide" Target="slides/slide18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37" Type="http://schemas.openxmlformats.org/officeDocument/2006/relationships/font" Target="fonts/Tahoma-bold.fntdata"/><Relationship Id="rId40" Type="http://schemas.openxmlformats.org/officeDocument/2006/relationships/customXml" Target="../customXml/item3.xml"/><Relationship Id="rId23" Type="http://schemas.openxmlformats.org/officeDocument/2006/relationships/slide" Target="slides/slide17.xml"/><Relationship Id="rId28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36" Type="http://schemas.openxmlformats.org/officeDocument/2006/relationships/font" Target="fonts/Tahoma-regular.fntdata"/><Relationship Id="rId31" Type="http://schemas.openxmlformats.org/officeDocument/2006/relationships/font" Target="fonts/Raleway-boldItalic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font" Target="fonts/Raleway-italic.fntdata"/><Relationship Id="rId35" Type="http://schemas.openxmlformats.org/officeDocument/2006/relationships/font" Target="fonts/Montserrat-boldItalic.fntdata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dd5e306c2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dd5e306c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8dd5e306c2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dd5e306c2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dd5e306c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8dd5e306c2_0_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dd5e306c2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dd5e306c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8dd5e306c2_0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dd5e306c2_0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dd5e306c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8dd5e306c2_0_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dd5e306c2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dd5e306c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8dd5e306c2_0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dd5e306c2_0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dd5e306c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8dd5e306c2_0_1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dd5e306c2_0_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dd5e306c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8dd5e306c2_0_1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dd5e306c2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dd5e306c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8dd5e306c2_0_1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dd5e306c2_0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dd5e306c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8dd5e306c2_0_1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dd5e306c2_0_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dd5e306c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8dd5e306c2_0_1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dd5e306c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dd5e306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8dd5e306c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dd5e306c2_0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dd5e306c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8dd5e306c2_0_1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dd5e306c2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dd5e306c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8dd5e306c2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dd5e306c2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dd5e306c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8dd5e306c2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dd5e306c2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dd5e306c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8dd5e306c2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dd5e306c2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dd5e306c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Teacher reads - participants take notes of points they agree and disagree with (along with any new words)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8dd5e306c2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dd5e306c2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dd5e306c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8dd5e306c2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dd5e306c2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dd5e306c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leading to flipped classroom</a:t>
            </a:r>
            <a:endParaRPr/>
          </a:p>
        </p:txBody>
      </p:sp>
      <p:sp>
        <p:nvSpPr>
          <p:cNvPr id="193" name="Google Shape;193;g8dd5e306c2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dd5e306c2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dd5e306c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8dd5e306c2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dd5e306c2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dd5e306c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8dd5e306c2_0_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hyperlink" Target="https://www.theguardian.com/commentisfree/2016/dec/07/can-technology-replace-teachers-google" TargetMode="External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umbaimirror.indiatimes.com/mumbai/other/its-teachers-versus-google/articleshow/60999661.cms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facultyinnovate.utexas.edu/flipped-classroom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Technology in University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Belinda Allan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ICT Coordinator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MUNI Language Centre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Problems - Deal with it - Opportunities	</a:t>
            </a:r>
            <a:endParaRPr/>
          </a:p>
        </p:txBody>
      </p:sp>
      <p:graphicFrame>
        <p:nvGraphicFramePr>
          <p:cNvPr id="217" name="Google Shape;217;p35"/>
          <p:cNvGraphicFramePr/>
          <p:nvPr/>
        </p:nvGraphicFramePr>
        <p:xfrm>
          <a:off x="781925" y="12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{4B3F7518-9E44-4601-B529-7EBCFF871CD0}</a:tableStyleId>
              </a:tblPr>
              <a:tblGrid>
                <a:gridCol w="3441350"/>
                <a:gridCol w="3441350"/>
                <a:gridCol w="3441350"/>
              </a:tblGrid>
              <a:tr h="64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Problems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Deal with it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Opportunities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Students won’t study before class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Stick</a:t>
                      </a: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assess it,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make it embarrassing,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punishment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Carrot </a:t>
                      </a: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Problems - Deal with it - Opportunities	</a:t>
            </a:r>
            <a:endParaRPr/>
          </a:p>
        </p:txBody>
      </p:sp>
      <p:graphicFrame>
        <p:nvGraphicFramePr>
          <p:cNvPr id="224" name="Google Shape;224;p36"/>
          <p:cNvGraphicFramePr/>
          <p:nvPr/>
        </p:nvGraphicFramePr>
        <p:xfrm>
          <a:off x="781925" y="12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{4B3F7518-9E44-4601-B529-7EBCFF871CD0}</a:tableStyleId>
              </a:tblPr>
              <a:tblGrid>
                <a:gridCol w="3441350"/>
                <a:gridCol w="3441350"/>
                <a:gridCol w="3441350"/>
              </a:tblGrid>
              <a:tr h="64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Problems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Deal with it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Opportunities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Students won’t study before class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Stick</a:t>
                      </a: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assess it,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make it embarrassing,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punishment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Carrot</a:t>
                      </a: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do revision or a quiz in class,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do it as a research activity in class,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have rewards for doing it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Problems - Deal with it - Opportunities	</a:t>
            </a:r>
            <a:endParaRPr/>
          </a:p>
        </p:txBody>
      </p:sp>
      <p:graphicFrame>
        <p:nvGraphicFramePr>
          <p:cNvPr id="231" name="Google Shape;231;p37"/>
          <p:cNvGraphicFramePr/>
          <p:nvPr/>
        </p:nvGraphicFramePr>
        <p:xfrm>
          <a:off x="781925" y="12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{4B3F7518-9E44-4601-B529-7EBCFF871CD0}</a:tableStyleId>
              </a:tblPr>
              <a:tblGrid>
                <a:gridCol w="3441350"/>
                <a:gridCol w="3441350"/>
                <a:gridCol w="3441350"/>
              </a:tblGrid>
              <a:tr h="64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Problems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Deal with it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Opportunities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Students won’t study before class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Stick</a:t>
                      </a: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assess it,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make it embarrassing,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punishment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Carrot</a:t>
                      </a: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do revision or a quiz in class,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do it as a research activity in class,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have rewards for doing it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Have a small group prepare the “information” section into a mini/micro lesson for their classmates.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Problems - Deal with it - Opportunities	</a:t>
            </a:r>
            <a:endParaRPr/>
          </a:p>
        </p:txBody>
      </p:sp>
      <p:graphicFrame>
        <p:nvGraphicFramePr>
          <p:cNvPr id="238" name="Google Shape;238;p38"/>
          <p:cNvGraphicFramePr/>
          <p:nvPr/>
        </p:nvGraphicFramePr>
        <p:xfrm>
          <a:off x="781925" y="12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{4B3F7518-9E44-4601-B529-7EBCFF871CD0}</a:tableStyleId>
              </a:tblPr>
              <a:tblGrid>
                <a:gridCol w="3441350"/>
                <a:gridCol w="3441350"/>
                <a:gridCol w="3441350"/>
              </a:tblGrid>
              <a:tr h="64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Problems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Deal with it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Opportunities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Students won’t study before class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Stick</a:t>
                      </a: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assess it,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make it embarrassing,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punishment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Carrot</a:t>
                      </a: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do revision or a quiz in class,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do it as a research activity in class,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have rewards for doing it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Have a small group prepare the “information” section into a mini/micro lesson for their classmates.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Have the whole class prepared to debate a hot topic in which they would need to know the “information” to be able to do so.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Problems - Deal with it - Opportunities	</a:t>
            </a:r>
            <a:endParaRPr/>
          </a:p>
        </p:txBody>
      </p:sp>
      <p:graphicFrame>
        <p:nvGraphicFramePr>
          <p:cNvPr id="245" name="Google Shape;245;p39"/>
          <p:cNvGraphicFramePr/>
          <p:nvPr/>
        </p:nvGraphicFramePr>
        <p:xfrm>
          <a:off x="781925" y="12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{4B3F7518-9E44-4601-B529-7EBCFF871CD0}</a:tableStyleId>
              </a:tblPr>
              <a:tblGrid>
                <a:gridCol w="3441350"/>
                <a:gridCol w="3441350"/>
                <a:gridCol w="3441350"/>
              </a:tblGrid>
              <a:tr h="64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Problems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Deal with it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Opportunities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Students won’t study before class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Stick</a:t>
                      </a: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assess it,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make it embarrassing,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punishment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Carrot</a:t>
                      </a: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do revision or a quiz in class,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do it as a research activity in class,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have rewards for doing it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Have a small group prepare the “information” section into a mini/micro lesson for their classmates.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Have the whole class prepared to debate a hot topic in which they would need to know the “information” to be able to do so.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Have one, pairs or a group prepare a game, podcast, a poem, or a story that would teach the class the important parts.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04027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8827" y="152400"/>
            <a:ext cx="6430771" cy="269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/>
          <p:nvPr>
            <p:ph type="title"/>
          </p:nvPr>
        </p:nvSpPr>
        <p:spPr>
          <a:xfrm>
            <a:off x="3769950" y="1027275"/>
            <a:ext cx="4731900" cy="44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/>
              <a:t>But which technology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/>
              <a:t>could I use?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/>
          <p:nvPr>
            <p:ph type="title"/>
          </p:nvPr>
        </p:nvSpPr>
        <p:spPr>
          <a:xfrm>
            <a:off x="3769950" y="1027275"/>
            <a:ext cx="4731900" cy="44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/>
              <a:t>Technology should do MY bidding (not the other way)!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/>
          <p:nvPr>
            <p:ph type="title"/>
          </p:nvPr>
        </p:nvSpPr>
        <p:spPr>
          <a:xfrm>
            <a:off x="3769950" y="1027275"/>
            <a:ext cx="4731900" cy="44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/>
              <a:t>What do I want to achieve?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/>
              <a:t>+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/>
              <a:t>Where could technology help or enhance?</a:t>
            </a:r>
            <a:endParaRPr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Student learning/activity + technology possible</a:t>
            </a:r>
            <a:endParaRPr/>
          </a:p>
        </p:txBody>
      </p:sp>
      <p:graphicFrame>
        <p:nvGraphicFramePr>
          <p:cNvPr id="277" name="Google Shape;277;p44"/>
          <p:cNvGraphicFramePr/>
          <p:nvPr/>
        </p:nvGraphicFramePr>
        <p:xfrm>
          <a:off x="781925" y="12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{4B3F7518-9E44-4601-B529-7EBCFF871CD0}</a:tableStyleId>
              </a:tblPr>
              <a:tblGrid>
                <a:gridCol w="2160475"/>
                <a:gridCol w="7865375"/>
              </a:tblGrid>
              <a:tr h="64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Technology Ideas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written piece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spoken piece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mid-term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Collaboration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/>
              <a:t>Why?</a:t>
            </a:r>
            <a:endParaRPr sz="7200"/>
          </a:p>
        </p:txBody>
      </p:sp>
      <p:sp>
        <p:nvSpPr>
          <p:cNvPr id="158" name="Google Shape;158;p27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Student learning/activity + technology possible</a:t>
            </a:r>
            <a:endParaRPr/>
          </a:p>
        </p:txBody>
      </p:sp>
      <p:graphicFrame>
        <p:nvGraphicFramePr>
          <p:cNvPr id="284" name="Google Shape;284;p45"/>
          <p:cNvGraphicFramePr/>
          <p:nvPr/>
        </p:nvGraphicFramePr>
        <p:xfrm>
          <a:off x="781925" y="12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{4B3F7518-9E44-4601-B529-7EBCFF871CD0}</a:tableStyleId>
              </a:tblPr>
              <a:tblGrid>
                <a:gridCol w="2160475"/>
                <a:gridCol w="7865375"/>
              </a:tblGrid>
              <a:tr h="64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Technology Ideas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written piece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spoken piece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mid-term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Collaboration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blog post, magazine article, infographic, webpage,...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(EduBlogs, WordPress, Lucidpress, Canva, Piktochart, Venngage, …)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voice recording, podcast, screencast, create a video, do an interview,...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(Vocaroo, FlipGrid, Screencast-o-matic, phone camera, …)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quiz, hot debate, discussion, mini-lessons by students, games by students,...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(Google or MS Forms, Google timer, slideshows, Prezi, Quizlet, Kahoot!, LearningPaths, …)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(Google Drive and shared docs, Dropbox, Zoom, Hangouts, online to-do lists, online project management, …)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600" y="94400"/>
            <a:ext cx="4058526" cy="1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7572323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730050" y="3066000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/>
              <a:t>How?</a:t>
            </a:r>
            <a:endParaRPr sz="7200"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875150" y="4383000"/>
            <a:ext cx="4394100" cy="147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cs-CZ" sz="2600"/>
              <a:t>OK, that’s a hard question, let’s take a step back with ...</a:t>
            </a:r>
            <a:endParaRPr sz="2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What? / Where?</a:t>
            </a:r>
            <a:endParaRPr/>
          </a:p>
        </p:txBody>
      </p:sp>
      <p:sp>
        <p:nvSpPr>
          <p:cNvPr id="172" name="Google Shape;172;p29"/>
          <p:cNvSpPr txBox="1"/>
          <p:nvPr>
            <p:ph idx="1" type="subTitle"/>
          </p:nvPr>
        </p:nvSpPr>
        <p:spPr>
          <a:xfrm>
            <a:off x="354000" y="3705947"/>
            <a:ext cx="5393700" cy="233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What activity do we want to run?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Where could technology help?</a:t>
            </a:r>
            <a:endParaRPr/>
          </a:p>
        </p:txBody>
      </p:sp>
      <p:sp>
        <p:nvSpPr>
          <p:cNvPr id="173" name="Google Shape;173;p29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e.g. Setting and marking these exams are taking over my life!!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➔"/>
            </a:pPr>
            <a:r>
              <a:rPr lang="cs-CZ"/>
              <a:t>Perhaps set an automatically marked quiz.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cs-CZ"/>
              <a:t>Perhaps students could create a podcast or blog post that shows their learning.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cs-CZ"/>
              <a:t>Perhaps students could interview an expert (in the field or a teacher), film it and create a mini lesson for the class.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cs-CZ"/>
              <a:t>Perhaps </a:t>
            </a:r>
            <a:r>
              <a:rPr lang="cs-CZ"/>
              <a:t>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It’s Teachers Vs Google</a:t>
            </a:r>
            <a:endParaRPr/>
          </a:p>
        </p:txBody>
      </p:sp>
      <p:pic>
        <p:nvPicPr>
          <p:cNvPr id="180" name="Google Shape;180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862" y="1163599"/>
            <a:ext cx="9649676" cy="511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What are we to do with it?</a:t>
            </a:r>
            <a:endParaRPr/>
          </a:p>
        </p:txBody>
      </p:sp>
      <p:sp>
        <p:nvSpPr>
          <p:cNvPr id="187" name="Google Shape;187;p31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What do we know about the internet Vs student learning?</a:t>
            </a:r>
            <a:endParaRPr/>
          </a:p>
        </p:txBody>
      </p:sp>
      <p:sp>
        <p:nvSpPr>
          <p:cNvPr id="188" name="Google Shape;188;p31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Students have </a:t>
            </a:r>
            <a:r>
              <a:rPr b="1" lang="cs-CZ"/>
              <a:t>24/7 access</a:t>
            </a:r>
            <a:r>
              <a:rPr lang="cs-CZ"/>
              <a:t> to information.</a:t>
            </a:r>
            <a:endParaRPr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cs-CZ"/>
              <a:t>Information </a:t>
            </a:r>
            <a:r>
              <a:rPr b="1" lang="cs-CZ" u="sng"/>
              <a:t>overload</a:t>
            </a:r>
            <a:r>
              <a:rPr lang="cs-CZ"/>
              <a:t>!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Internet has </a:t>
            </a:r>
            <a:r>
              <a:rPr b="1" lang="cs-CZ"/>
              <a:t>information</a:t>
            </a:r>
            <a:r>
              <a:rPr lang="cs-CZ"/>
              <a:t> and </a:t>
            </a:r>
            <a:r>
              <a:rPr b="1" lang="cs-CZ" u="sng"/>
              <a:t>misinformation</a:t>
            </a:r>
            <a:r>
              <a:rPr lang="cs-CZ"/>
              <a:t> </a:t>
            </a:r>
            <a:endParaRPr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cs-CZ"/>
              <a:t>(along with outright </a:t>
            </a:r>
            <a:r>
              <a:rPr b="1" lang="cs-CZ" u="sng"/>
              <a:t>scams</a:t>
            </a:r>
            <a:r>
              <a:rPr lang="cs-CZ"/>
              <a:t> and lies).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Is “giving information” taking up our lessons?</a:t>
            </a:r>
            <a:endParaRPr/>
          </a:p>
          <a:p>
            <a:pPr indent="-368300" lvl="1" marL="914400" rtl="0" algn="l">
              <a:spcBef>
                <a:spcPts val="1000"/>
              </a:spcBef>
              <a:spcAft>
                <a:spcPts val="1000"/>
              </a:spcAft>
              <a:buSzPts val="2200"/>
              <a:buChar char="○"/>
            </a:pPr>
            <a:r>
              <a:rPr lang="cs-CZ"/>
              <a:t>If we remove the “information” part from the classroom, what will we fill our lesson with?</a:t>
            </a:r>
            <a:endParaRPr/>
          </a:p>
        </p:txBody>
      </p:sp>
      <p:sp>
        <p:nvSpPr>
          <p:cNvPr id="189" name="Google Shape;189;p31"/>
          <p:cNvSpPr/>
          <p:nvPr/>
        </p:nvSpPr>
        <p:spPr>
          <a:xfrm>
            <a:off x="107950" y="54825"/>
            <a:ext cx="6660300" cy="637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latin typeface="Montserrat"/>
                <a:ea typeface="Montserrat"/>
                <a:cs typeface="Montserrat"/>
                <a:sym typeface="Montserrat"/>
              </a:rPr>
              <a:t>How do you deal with it?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800"/>
              </a:spcBef>
              <a:spcAft>
                <a:spcPts val="0"/>
              </a:spcAft>
              <a:buNone/>
            </a:pPr>
            <a:r>
              <a:rPr b="1" lang="cs-CZ" sz="2400">
                <a:latin typeface="Montserrat"/>
                <a:ea typeface="Montserrat"/>
                <a:cs typeface="Montserrat"/>
                <a:sym typeface="Montserrat"/>
              </a:rPr>
              <a:t>Students would love to know!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3769950" y="1027275"/>
            <a:ext cx="4731900" cy="462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800"/>
              <a:t>If we remove the “information” part from the classroom, what will we fill our lesson with?</a:t>
            </a:r>
            <a:endParaRPr sz="3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One Idea: The Flipped Classroom</a:t>
            </a:r>
            <a:endParaRPr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11519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Problems - Deal with it - Opportunities	(PDO)</a:t>
            </a:r>
            <a:endParaRPr/>
          </a:p>
        </p:txBody>
      </p:sp>
      <p:graphicFrame>
        <p:nvGraphicFramePr>
          <p:cNvPr id="210" name="Google Shape;210;p34"/>
          <p:cNvGraphicFramePr/>
          <p:nvPr/>
        </p:nvGraphicFramePr>
        <p:xfrm>
          <a:off x="781925" y="12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{4B3F7518-9E44-4601-B529-7EBCFF871CD0}</a:tableStyleId>
              </a:tblPr>
              <a:tblGrid>
                <a:gridCol w="3441350"/>
                <a:gridCol w="3441350"/>
                <a:gridCol w="3441350"/>
              </a:tblGrid>
              <a:tr h="64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Problems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Deal with it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solidFill>
                            <a:srgbClr val="0000D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Opportunities</a:t>
                      </a:r>
                      <a:endParaRPr sz="2400">
                        <a:solidFill>
                          <a:srgbClr val="0000D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-CZ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Students won’t study before class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606D6AC8D230479D8F32D60BB5F7B1" ma:contentTypeVersion="13" ma:contentTypeDescription="Vytvoří nový dokument" ma:contentTypeScope="" ma:versionID="250c5c54f3393949e85764b290128eaa">
  <xsd:schema xmlns:xsd="http://www.w3.org/2001/XMLSchema" xmlns:xs="http://www.w3.org/2001/XMLSchema" xmlns:p="http://schemas.microsoft.com/office/2006/metadata/properties" xmlns:ns2="a2bec70c-4335-4332-91ed-836b708e14e5" xmlns:ns3="2ab1d26c-927a-416f-83ed-5dc0cc6dd226" targetNamespace="http://schemas.microsoft.com/office/2006/metadata/properties" ma:root="true" ma:fieldsID="fed5f49d487ba8f75f3e48e03e7fb77a" ns2:_="" ns3:_="">
    <xsd:import namespace="a2bec70c-4335-4332-91ed-836b708e14e5"/>
    <xsd:import namespace="2ab1d26c-927a-416f-83ed-5dc0cc6dd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ec70c-4335-4332-91ed-836b708e1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1d26c-927a-416f-83ed-5dc0cc6dd2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a2bec70c-4335-4332-91ed-836b708e14e5" xsi:nil="true"/>
  </documentManagement>
</p:properties>
</file>

<file path=customXml/itemProps1.xml><?xml version="1.0" encoding="utf-8"?>
<ds:datastoreItem xmlns:ds="http://schemas.openxmlformats.org/officeDocument/2006/customXml" ds:itemID="{671C419F-B9B3-49A2-B32A-04313C98437D}"/>
</file>

<file path=customXml/itemProps2.xml><?xml version="1.0" encoding="utf-8"?>
<ds:datastoreItem xmlns:ds="http://schemas.openxmlformats.org/officeDocument/2006/customXml" ds:itemID="{34182502-4AB1-4E0D-A729-996BF8295F08}"/>
</file>

<file path=customXml/itemProps3.xml><?xml version="1.0" encoding="utf-8"?>
<ds:datastoreItem xmlns:ds="http://schemas.openxmlformats.org/officeDocument/2006/customXml" ds:itemID="{2BA81666-C17A-4205-8D12-5A0A1570E2A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0x0101001B606D6AC8D230479D8F32D60BB5F7B1</vt:lpwstr>
  </property>
</Properties>
</file>