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6.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7.xml" ContentType="application/vnd.openxmlformats-officedocument.presentationml.slide+xml"/>
  <Override PartName="/ppt/slides/slide18.xml" ContentType="application/vnd.openxmlformats-officedocument.presentationml.slide+xml"/>
  <Override PartName="/ppt/slides/slide28.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30.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8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6"/>
    <a:srgbClr val="0000CC"/>
    <a:srgbClr val="CB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3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1C6B412-5B94-4394-9AD6-C4BC85A9AAD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43276-FA32-48D6-9BDE-9BADD8F24C2C}" type="slidenum">
              <a:rPr lang="en-US"/>
              <a:pPr/>
              <a:t>1</a:t>
            </a:fld>
            <a:endParaRPr lang="en-US"/>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1A659-BBF0-44F5-9B65-9DA6E5E8ACC7}" type="slidenum">
              <a:rPr lang="en-US"/>
              <a:pPr/>
              <a:t>17</a:t>
            </a:fld>
            <a:endParaRPr 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4096A-B4A1-47F0-8482-58A1BE990230}" type="slidenum">
              <a:rPr lang="en-US"/>
              <a:pPr/>
              <a:t>18</a:t>
            </a:fld>
            <a:endParaRPr lang="en-US"/>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4B500-A951-40B8-9900-493AFF37221C}" type="slidenum">
              <a:rPr lang="en-US"/>
              <a:pPr/>
              <a:t>20</a:t>
            </a:fld>
            <a:endParaRPr lang="en-US"/>
          </a:p>
        </p:txBody>
      </p:sp>
      <p:sp>
        <p:nvSpPr>
          <p:cNvPr id="46082" name="Rectangle 1026"/>
          <p:cNvSpPr>
            <a:spLocks noRot="1" noChangeArrowheads="1" noTextEdit="1"/>
          </p:cNvSpPr>
          <p:nvPr>
            <p:ph type="sldImg"/>
          </p:nvPr>
        </p:nvSpPr>
        <p:spPr>
          <a:ln/>
        </p:spPr>
      </p:sp>
      <p:sp>
        <p:nvSpPr>
          <p:cNvPr id="4608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C00168-9EAF-49E8-9C51-14A095175340}" type="slidenum">
              <a:rPr lang="en-US"/>
              <a:pPr/>
              <a:t>22</a:t>
            </a:fld>
            <a:endParaRPr lang="en-US"/>
          </a:p>
        </p:txBody>
      </p:sp>
      <p:sp>
        <p:nvSpPr>
          <p:cNvPr id="47106" name="Rectangle 1026"/>
          <p:cNvSpPr>
            <a:spLocks noRot="1" noChangeArrowheads="1" noTextEdit="1"/>
          </p:cNvSpPr>
          <p:nvPr>
            <p:ph type="sldImg"/>
          </p:nvPr>
        </p:nvSpPr>
        <p:spPr>
          <a:ln/>
        </p:spPr>
      </p:sp>
      <p:sp>
        <p:nvSpPr>
          <p:cNvPr id="4710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B2294F-1522-4B1E-BBF8-F58FC3A82FE2}" type="slidenum">
              <a:rPr lang="en-US"/>
              <a:pPr/>
              <a:t>27</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210DB6-9644-46D4-82CA-9D60DD761321}" type="slidenum">
              <a:rPr lang="en-US"/>
              <a:pPr/>
              <a:t>28</a:t>
            </a:fld>
            <a:endParaRPr 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7003AA-99CE-41FD-8CE4-6AF7CF053E23}" type="slidenum">
              <a:rPr lang="en-US"/>
              <a:pPr/>
              <a:t>31</a:t>
            </a:fld>
            <a:endParaRPr lang="en-US"/>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3669FC-AC05-4E90-B659-62A9924627B5}" type="slidenum">
              <a:rPr lang="en-US"/>
              <a:pPr/>
              <a:t>2</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D1C88-4D1C-482F-994E-04B37443913C}" type="slidenum">
              <a:rPr lang="en-US"/>
              <a:pPr/>
              <a:t>3</a:t>
            </a:fld>
            <a:endParaRPr lang="en-US"/>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A35F1A-A490-416B-BA7F-733C90587C8F}" type="slidenum">
              <a:rPr lang="en-US"/>
              <a:pPr/>
              <a:t>4</a:t>
            </a:fld>
            <a:endParaRPr 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8DF1FB-25A3-499A-97C4-6C07BDB2D7E6}" type="slidenum">
              <a:rPr lang="en-US"/>
              <a:pPr/>
              <a:t>5</a:t>
            </a:fld>
            <a:endParaRPr lang="en-US"/>
          </a:p>
        </p:txBody>
      </p:sp>
      <p:sp>
        <p:nvSpPr>
          <p:cNvPr id="15362" name="Rectangle 2"/>
          <p:cNvSpPr>
            <a:spLocks noRo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FBBE2-EEE4-4BCB-9A5C-9207EEFD1F52}" type="slidenum">
              <a:rPr lang="en-US"/>
              <a:pPr/>
              <a:t>11</a:t>
            </a:fld>
            <a:endParaRPr lang="en-US"/>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87747-5533-4A83-A7EF-BBDE69DF35EE}" type="slidenum">
              <a:rPr lang="en-US"/>
              <a:pPr/>
              <a:t>13</a:t>
            </a:fld>
            <a:endParaRPr 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8DF109-20B7-494B-9E80-A4A17A862D1E}" type="slidenum">
              <a:rPr lang="en-US"/>
              <a:pPr/>
              <a:t>15</a:t>
            </a:fld>
            <a:endParaRPr lang="en-US"/>
          </a:p>
        </p:txBody>
      </p:sp>
      <p:sp>
        <p:nvSpPr>
          <p:cNvPr id="45058" name="Rectangle 1026"/>
          <p:cNvSpPr>
            <a:spLocks noRot="1" noChangeArrowheads="1" noTextEdit="1"/>
          </p:cNvSpPr>
          <p:nvPr>
            <p:ph type="sldImg"/>
          </p:nvPr>
        </p:nvSpPr>
        <p:spPr>
          <a:ln/>
        </p:spPr>
      </p:sp>
      <p:sp>
        <p:nvSpPr>
          <p:cNvPr id="4505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9A65FF-D3B7-4EEA-B645-8CA982B298D1}" type="slidenum">
              <a:rPr lang="en-US"/>
              <a:pPr/>
              <a:t>16</a:t>
            </a:fld>
            <a:endParaRPr 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F1EC23-2793-4DC9-9AAC-7ED6965B5CB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B8CAA2-9472-4C24-A717-A4459442323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6B99B6-9149-4CB3-98C8-FB020B68D05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453F7E-037F-4E81-8DE6-4B8CDFD2C69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208E-5693-4559-9D15-7258C67D929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F0A8BB-4AEF-4FEB-9100-B58FAD7D984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39261B-510E-4AF9-AC49-63956F69D4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18009DE-516D-4326-A89D-51A43D3B09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4CE7D42-1623-4F27-820A-A7E697D1BF1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A8190C-83E2-42D8-8AC6-ADF7814EAB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6CE826-9EF8-4A5D-AF74-A98E2A9BF51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34649B9-5B87-4699-A57A-BFC86975E63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6.xml"/><Relationship Id="rId4" Type="http://schemas.openxmlformats.org/officeDocument/2006/relationships/slide" Target="slide11.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slide" Target="slide6.xml"/><Relationship Id="rId4" Type="http://schemas.openxmlformats.org/officeDocument/2006/relationships/slide" Target="slide11.xml"/></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15.xml"/><Relationship Id="rId5" Type="http://schemas.openxmlformats.org/officeDocument/2006/relationships/image" Target="../media/image4.jpeg"/><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14.xml"/><Relationship Id="rId5" Type="http://schemas.openxmlformats.org/officeDocument/2006/relationships/slide" Target="slide3.xml"/><Relationship Id="rId4" Type="http://schemas.openxmlformats.org/officeDocument/2006/relationships/slide" Target="slide1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slide" Target="slide6.xml"/><Relationship Id="rId4" Type="http://schemas.openxmlformats.org/officeDocument/2006/relationships/slide" Target="slide1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image" Target="../media/image6.jpeg"/><Relationship Id="rId4" Type="http://schemas.openxmlformats.org/officeDocument/2006/relationships/slide" Target="slide1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6.xml"/><Relationship Id="rId4" Type="http://schemas.openxmlformats.org/officeDocument/2006/relationships/slide" Target="slide11.xml"/></Relationships>
</file>

<file path=ppt/slides/_rels/slide1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3.jpe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6.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6.xml"/><Relationship Id="rId4" Type="http://schemas.openxmlformats.org/officeDocument/2006/relationships/slide" Target="slide11.xml"/></Relationships>
</file>

<file path=ppt/slides/_rels/slide2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6.xml"/><Relationship Id="rId4" Type="http://schemas.openxmlformats.org/officeDocument/2006/relationships/slide" Target="slide11.xml"/></Relationships>
</file>

<file path=ppt/slides/_rels/slide2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2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slide" Target="slide6.xml"/></Relationships>
</file>

<file path=ppt/slides/_rels/slide2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image" Target="../media/image6.jpeg"/><Relationship Id="rId4" Type="http://schemas.openxmlformats.org/officeDocument/2006/relationships/slide" Target="slide11.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6.xml"/><Relationship Id="rId4" Type="http://schemas.openxmlformats.org/officeDocument/2006/relationships/slide" Target="slide11.xml"/></Relationships>
</file>

<file path=ppt/slides/_rels/slide2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2.xml"/><Relationship Id="rId4" Type="http://schemas.openxmlformats.org/officeDocument/2006/relationships/slide" Target="slide23.xml"/></Relationships>
</file>

<file path=ppt/slides/_rels/slide3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4.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6.xml"/><Relationship Id="rId4" Type="http://schemas.openxmlformats.org/officeDocument/2006/relationships/slide" Target="slide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slide" Target="slide2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7.xml"/><Relationship Id="rId7" Type="http://schemas.openxmlformats.org/officeDocument/2006/relationships/slide" Target="slide26.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16.xml"/><Relationship Id="rId10" Type="http://schemas.openxmlformats.org/officeDocument/2006/relationships/slide" Target="slide29.xml"/><Relationship Id="rId4" Type="http://schemas.openxmlformats.org/officeDocument/2006/relationships/slide" Target="slide10.xml"/><Relationship Id="rId9" Type="http://schemas.openxmlformats.org/officeDocument/2006/relationships/slide" Target="slide6.xml"/></Relationships>
</file>

<file path=ppt/slides/_rels/slide7.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4.xml"/><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075"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07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081" name="Text Box 9"/>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An introduction should capture a reader’s interest and tell what the writing will be about.</a:t>
            </a:r>
            <a:endParaRPr lang="en-US" sz="2000"/>
          </a:p>
        </p:txBody>
      </p:sp>
      <p:sp>
        <p:nvSpPr>
          <p:cNvPr id="3082" name="Text Box 10">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077" name="Group 5"/>
          <p:cNvGrpSpPr>
            <a:grpSpLocks/>
          </p:cNvGrpSpPr>
          <p:nvPr/>
        </p:nvGrpSpPr>
        <p:grpSpPr bwMode="auto">
          <a:xfrm>
            <a:off x="6565900" y="6086475"/>
            <a:ext cx="2578100" cy="771525"/>
            <a:chOff x="4136" y="3834"/>
            <a:chExt cx="1624" cy="486"/>
          </a:xfrm>
        </p:grpSpPr>
        <p:pic>
          <p:nvPicPr>
            <p:cNvPr id="3078" name="Picture 6"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079" name="Text Box 7">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080" name="Text Box 8"/>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083" name="Rectangle 11">
            <a:hlinkClick r:id="" action="ppaction://hlinkshowjump?jump=nextslide"/>
          </p:cNvPr>
          <p:cNvSpPr>
            <a:spLocks noChangeArrowheads="1"/>
          </p:cNvSpPr>
          <p:nvPr/>
        </p:nvSpPr>
        <p:spPr bwMode="auto">
          <a:xfrm>
            <a:off x="6324600" y="6019800"/>
            <a:ext cx="28194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81"/>
                                        </p:tgtEl>
                                        <p:attrNameLst>
                                          <p:attrName>style.visibility</p:attrName>
                                        </p:attrNameLst>
                                      </p:cBhvr>
                                      <p:to>
                                        <p:strVal val="visible"/>
                                      </p:to>
                                    </p:set>
                                    <p:anim calcmode="lin" valueType="num">
                                      <p:cBhvr>
                                        <p:cTn id="7" dur="500" fill="hold"/>
                                        <p:tgtEl>
                                          <p:spTgt spid="3081"/>
                                        </p:tgtEl>
                                        <p:attrNameLst>
                                          <p:attrName>ppt_w</p:attrName>
                                        </p:attrNameLst>
                                      </p:cBhvr>
                                      <p:tavLst>
                                        <p:tav tm="0">
                                          <p:val>
                                            <p:fltVal val="0"/>
                                          </p:val>
                                        </p:tav>
                                        <p:tav tm="100000">
                                          <p:val>
                                            <p:strVal val="#ppt_w"/>
                                          </p:val>
                                        </p:tav>
                                      </p:tavLst>
                                    </p:anim>
                                    <p:anim calcmode="lin" valueType="num">
                                      <p:cBhvr>
                                        <p:cTn id="8" dur="500" fill="hold"/>
                                        <p:tgtEl>
                                          <p:spTgt spid="308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077"/>
                                        </p:tgtEl>
                                        <p:attrNameLst>
                                          <p:attrName>style.visibility</p:attrName>
                                        </p:attrNameLst>
                                      </p:cBhvr>
                                      <p:to>
                                        <p:strVal val="visible"/>
                                      </p:to>
                                    </p:set>
                                    <p:animEffect transition="in" filter="wipe(left)">
                                      <p:cBhvr>
                                        <p:cTn id="12"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48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048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048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048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20487" name="Text Box 7"/>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Grab a reader’s attention by beginning with a surprising statement or a startling fact.</a:t>
            </a:r>
            <a:endParaRPr lang="en-US"/>
          </a:p>
        </p:txBody>
      </p:sp>
      <p:sp>
        <p:nvSpPr>
          <p:cNvPr id="2048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0493" name="Group 13"/>
          <p:cNvGrpSpPr>
            <a:grpSpLocks/>
          </p:cNvGrpSpPr>
          <p:nvPr/>
        </p:nvGrpSpPr>
        <p:grpSpPr bwMode="auto">
          <a:xfrm>
            <a:off x="6565900" y="6086475"/>
            <a:ext cx="2578100" cy="771525"/>
            <a:chOff x="4136" y="3834"/>
            <a:chExt cx="1624" cy="486"/>
          </a:xfrm>
        </p:grpSpPr>
        <p:pic>
          <p:nvPicPr>
            <p:cNvPr id="20494" name="Picture 14"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0495" name="Text Box 15">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0496" name="Text Box 16"/>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0498" name="Rectangle 18">
            <a:hlinkClick r:id="" action="ppaction://hlinkshowjump?jump=nextslide"/>
          </p:cNvPr>
          <p:cNvSpPr>
            <a:spLocks noChangeArrowheads="1"/>
          </p:cNvSpPr>
          <p:nvPr/>
        </p:nvSpPr>
        <p:spPr bwMode="auto">
          <a:xfrm>
            <a:off x="6705600" y="6096000"/>
            <a:ext cx="24384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ppt_x</p:attrName>
                                        </p:attrNameLst>
                                      </p:cBhvr>
                                      <p:tavLst>
                                        <p:tav tm="0">
                                          <p:val>
                                            <p:strVal val="#ppt_x-#ppt_w/2"/>
                                          </p:val>
                                        </p:tav>
                                        <p:tav tm="100000">
                                          <p:val>
                                            <p:strVal val="#ppt_x"/>
                                          </p:val>
                                        </p:tav>
                                      </p:tavLst>
                                    </p:anim>
                                    <p:anim calcmode="lin" valueType="num">
                                      <p:cBhvr>
                                        <p:cTn id="8" dur="500" fill="hold"/>
                                        <p:tgtEl>
                                          <p:spTgt spid="20486"/>
                                        </p:tgtEl>
                                        <p:attrNameLst>
                                          <p:attrName>ppt_y</p:attrName>
                                        </p:attrNameLst>
                                      </p:cBhvr>
                                      <p:tavLst>
                                        <p:tav tm="0">
                                          <p:val>
                                            <p:strVal val="#ppt_y"/>
                                          </p:val>
                                        </p:tav>
                                        <p:tav tm="100000">
                                          <p:val>
                                            <p:strVal val="#ppt_y"/>
                                          </p:val>
                                        </p:tav>
                                      </p:tavLst>
                                    </p:anim>
                                    <p:anim calcmode="lin" valueType="num">
                                      <p:cBhvr>
                                        <p:cTn id="9" dur="500" fill="hold"/>
                                        <p:tgtEl>
                                          <p:spTgt spid="20486"/>
                                        </p:tgtEl>
                                        <p:attrNameLst>
                                          <p:attrName>ppt_w</p:attrName>
                                        </p:attrNameLst>
                                      </p:cBhvr>
                                      <p:tavLst>
                                        <p:tav tm="0">
                                          <p:val>
                                            <p:fltVal val="0"/>
                                          </p:val>
                                        </p:tav>
                                        <p:tav tm="100000">
                                          <p:val>
                                            <p:strVal val="#ppt_w"/>
                                          </p:val>
                                        </p:tav>
                                      </p:tavLst>
                                    </p:anim>
                                    <p:anim calcmode="lin" valueType="num">
                                      <p:cBhvr>
                                        <p:cTn id="10" dur="500" fill="hold"/>
                                        <p:tgtEl>
                                          <p:spTgt spid="2048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0487"/>
                                        </p:tgtEl>
                                        <p:attrNameLst>
                                          <p:attrName>style.visibility</p:attrName>
                                        </p:attrNameLst>
                                      </p:cBhvr>
                                      <p:to>
                                        <p:strVal val="visible"/>
                                      </p:to>
                                    </p:set>
                                    <p:anim calcmode="lin" valueType="num">
                                      <p:cBhvr>
                                        <p:cTn id="14" dur="500" fill="hold"/>
                                        <p:tgtEl>
                                          <p:spTgt spid="20487"/>
                                        </p:tgtEl>
                                        <p:attrNameLst>
                                          <p:attrName>ppt_w</p:attrName>
                                        </p:attrNameLst>
                                      </p:cBhvr>
                                      <p:tavLst>
                                        <p:tav tm="0">
                                          <p:val>
                                            <p:fltVal val="0"/>
                                          </p:val>
                                        </p:tav>
                                        <p:tav tm="100000">
                                          <p:val>
                                            <p:strVal val="#ppt_w"/>
                                          </p:val>
                                        </p:tav>
                                      </p:tavLst>
                                    </p:anim>
                                    <p:anim calcmode="lin" valueType="num">
                                      <p:cBhvr>
                                        <p:cTn id="15" dur="500" fill="hold"/>
                                        <p:tgtEl>
                                          <p:spTgt spid="2048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0493"/>
                                        </p:tgtEl>
                                        <p:attrNameLst>
                                          <p:attrName>style.visibility</p:attrName>
                                        </p:attrNameLst>
                                      </p:cBhvr>
                                      <p:to>
                                        <p:strVal val="visible"/>
                                      </p:to>
                                    </p:set>
                                    <p:animEffect transition="in" filter="wipe(left)">
                                      <p:cBhvr>
                                        <p:cTn id="19" dur="500"/>
                                        <p:tgtEl>
                                          <p:spTgt spid="20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utoUpdateAnimBg="0"/>
      <p:bldP spid="2048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23" name="Picture 19"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150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1508"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150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151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21511" name="Text Box 7"/>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Grab a reader’s attention by beginning with a surprising statement or a startling fact.</a:t>
            </a:r>
            <a:endParaRPr lang="en-US"/>
          </a:p>
        </p:txBody>
      </p:sp>
      <p:sp>
        <p:nvSpPr>
          <p:cNvPr id="21512"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21517" name="Text Box 13"/>
          <p:cNvSpPr txBox="1">
            <a:spLocks noChangeArrowheads="1"/>
          </p:cNvSpPr>
          <p:nvPr/>
        </p:nvSpPr>
        <p:spPr bwMode="auto">
          <a:xfrm>
            <a:off x="1323975" y="2757488"/>
            <a:ext cx="6578600" cy="366712"/>
          </a:xfrm>
          <a:prstGeom prst="rect">
            <a:avLst/>
          </a:prstGeom>
          <a:noFill/>
          <a:ln w="9525">
            <a:noFill/>
            <a:miter lim="800000"/>
            <a:headEnd/>
            <a:tailEnd/>
          </a:ln>
          <a:effectLst/>
        </p:spPr>
        <p:txBody>
          <a:bodyPr>
            <a:spAutoFit/>
          </a:bodyPr>
          <a:lstStyle/>
          <a:p>
            <a:r>
              <a:rPr lang="en-US" b="1">
                <a:solidFill>
                  <a:srgbClr val="026696"/>
                </a:solidFill>
              </a:rPr>
              <a:t>Here are some examples:</a:t>
            </a:r>
            <a:endParaRPr lang="en-US" b="1"/>
          </a:p>
        </p:txBody>
      </p:sp>
      <p:sp>
        <p:nvSpPr>
          <p:cNvPr id="21518" name="Text Box 14"/>
          <p:cNvSpPr txBox="1">
            <a:spLocks noChangeArrowheads="1"/>
          </p:cNvSpPr>
          <p:nvPr/>
        </p:nvSpPr>
        <p:spPr bwMode="auto">
          <a:xfrm>
            <a:off x="1690688" y="3276600"/>
            <a:ext cx="6462712" cy="2219325"/>
          </a:xfrm>
          <a:prstGeom prst="rect">
            <a:avLst/>
          </a:prstGeom>
          <a:noFill/>
          <a:ln w="9525">
            <a:noFill/>
            <a:miter lim="800000"/>
            <a:headEnd/>
            <a:tailEnd/>
          </a:ln>
          <a:effectLst/>
        </p:spPr>
        <p:txBody>
          <a:bodyPr>
            <a:spAutoFit/>
          </a:bodyPr>
          <a:lstStyle/>
          <a:p>
            <a:pPr marL="169863" indent="-169863">
              <a:spcAft>
                <a:spcPct val="25000"/>
              </a:spcAft>
              <a:buFontTx/>
              <a:buChar char="•"/>
            </a:pPr>
            <a:r>
              <a:rPr lang="en-US"/>
              <a:t>Although the birthday ditty, “Happy Birthday to You,” was written in 1883, the copyright owner earns about $2 million each year for use of the tune. </a:t>
            </a:r>
          </a:p>
          <a:p>
            <a:pPr marL="169863" indent="-169863">
              <a:spcAft>
                <a:spcPct val="25000"/>
              </a:spcAft>
              <a:buFontTx/>
              <a:buChar char="•"/>
            </a:pPr>
            <a:r>
              <a:rPr lang="en-US"/>
              <a:t>Your body is creating and killing 15 million red blood cells each second. </a:t>
            </a:r>
          </a:p>
          <a:p>
            <a:pPr marL="169863" indent="-169863">
              <a:spcAft>
                <a:spcPct val="25000"/>
              </a:spcAft>
              <a:buFontTx/>
              <a:buChar char="•"/>
            </a:pPr>
            <a:r>
              <a:rPr lang="en-US"/>
              <a:t>Did you know that, at birth, the human body has about 275 bones, but adults have only about 206 bones? </a:t>
            </a:r>
          </a:p>
        </p:txBody>
      </p:sp>
      <p:grpSp>
        <p:nvGrpSpPr>
          <p:cNvPr id="21519" name="Group 15"/>
          <p:cNvGrpSpPr>
            <a:grpSpLocks/>
          </p:cNvGrpSpPr>
          <p:nvPr/>
        </p:nvGrpSpPr>
        <p:grpSpPr bwMode="auto">
          <a:xfrm>
            <a:off x="6491288" y="6145213"/>
            <a:ext cx="2652712" cy="712787"/>
            <a:chOff x="4089" y="3871"/>
            <a:chExt cx="1671" cy="449"/>
          </a:xfrm>
        </p:grpSpPr>
        <p:sp>
          <p:nvSpPr>
            <p:cNvPr id="21520" name="Text Box 16">
              <a:hlinkClick r:id="rId6"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21521" name="Picture 17" descr="verysmallnextbutton">
              <a:hlinkClick r:id="" action="ppaction://hlinkshowjump?jump=nextslide"/>
            </p:cNvPr>
            <p:cNvPicPr>
              <a:picLocks noChangeAspect="1" noChangeArrowheads="1"/>
            </p:cNvPicPr>
            <p:nvPr/>
          </p:nvPicPr>
          <p:blipFill>
            <a:blip r:embed="rId7"/>
            <a:srcRect l="70990" t="89607"/>
            <a:stretch>
              <a:fillRect/>
            </a:stretch>
          </p:blipFill>
          <p:spPr bwMode="auto">
            <a:xfrm>
              <a:off x="4089" y="3871"/>
              <a:ext cx="1671" cy="449"/>
            </a:xfrm>
            <a:prstGeom prst="rect">
              <a:avLst/>
            </a:prstGeom>
            <a:noFill/>
          </p:spPr>
        </p:pic>
        <p:sp>
          <p:nvSpPr>
            <p:cNvPr id="21522" name="Rectangle 18">
              <a:hlinkClick r:id="" action="ppaction://hlinkshowjump?jump=nextslide"/>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21524" name="Text Box 2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1526" name="Rectangle 22">
            <a:hlinkClick r:id="" action="ppaction://hlinkshowjump?jump=nextslide"/>
          </p:cNvPr>
          <p:cNvSpPr>
            <a:spLocks noChangeArrowheads="1"/>
          </p:cNvSpPr>
          <p:nvPr/>
        </p:nvSpPr>
        <p:spPr bwMode="auto">
          <a:xfrm>
            <a:off x="6629400" y="6096000"/>
            <a:ext cx="25146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1517"/>
                                        </p:tgtEl>
                                        <p:attrNameLst>
                                          <p:attrName>style.visibility</p:attrName>
                                        </p:attrNameLst>
                                      </p:cBhvr>
                                      <p:to>
                                        <p:strVal val="visible"/>
                                      </p:to>
                                    </p:set>
                                    <p:anim calcmode="lin" valueType="num">
                                      <p:cBhvr>
                                        <p:cTn id="7" dur="500" fill="hold"/>
                                        <p:tgtEl>
                                          <p:spTgt spid="21517"/>
                                        </p:tgtEl>
                                        <p:attrNameLst>
                                          <p:attrName>ppt_w</p:attrName>
                                        </p:attrNameLst>
                                      </p:cBhvr>
                                      <p:tavLst>
                                        <p:tav tm="0">
                                          <p:val>
                                            <p:fltVal val="0"/>
                                          </p:val>
                                        </p:tav>
                                        <p:tav tm="100000">
                                          <p:val>
                                            <p:strVal val="#ppt_w"/>
                                          </p:val>
                                        </p:tav>
                                      </p:tavLst>
                                    </p:anim>
                                    <p:anim calcmode="lin" valueType="num">
                                      <p:cBhvr>
                                        <p:cTn id="8" dur="500" fill="hold"/>
                                        <p:tgtEl>
                                          <p:spTgt spid="2151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grpId="0" nodeType="afterEffect">
                                  <p:stCondLst>
                                    <p:cond delay="1000"/>
                                  </p:stCondLst>
                                  <p:childTnLst>
                                    <p:set>
                                      <p:cBhvr>
                                        <p:cTn id="11" dur="1" fill="hold">
                                          <p:stCondLst>
                                            <p:cond delay="0"/>
                                          </p:stCondLst>
                                        </p:cTn>
                                        <p:tgtEl>
                                          <p:spTgt spid="21518">
                                            <p:txEl>
                                              <p:pRg st="0" end="0"/>
                                            </p:txEl>
                                          </p:spTgt>
                                        </p:tgtEl>
                                        <p:attrNameLst>
                                          <p:attrName>style.visibility</p:attrName>
                                        </p:attrNameLst>
                                      </p:cBhvr>
                                      <p:to>
                                        <p:strVal val="visible"/>
                                      </p:to>
                                    </p:set>
                                    <p:animEffect transition="in" filter="dissolve">
                                      <p:cBhvr>
                                        <p:cTn id="12" dur="500"/>
                                        <p:tgtEl>
                                          <p:spTgt spid="21518">
                                            <p:txEl>
                                              <p:pRg st="0" end="0"/>
                                            </p:txEl>
                                          </p:spTgt>
                                        </p:tgtEl>
                                      </p:cBhvr>
                                    </p:animEffect>
                                  </p:childTnLst>
                                </p:cTn>
                              </p:par>
                            </p:childTnLst>
                          </p:cTn>
                        </p:par>
                        <p:par>
                          <p:cTn id="13" fill="hold">
                            <p:stCondLst>
                              <p:cond delay="2000"/>
                            </p:stCondLst>
                            <p:childTnLst>
                              <p:par>
                                <p:cTn id="14" presetID="9" presetClass="entr" presetSubtype="0" fill="hold" grpId="0" nodeType="afterEffect">
                                  <p:stCondLst>
                                    <p:cond delay="1000"/>
                                  </p:stCondLst>
                                  <p:childTnLst>
                                    <p:set>
                                      <p:cBhvr>
                                        <p:cTn id="15" dur="1" fill="hold">
                                          <p:stCondLst>
                                            <p:cond delay="0"/>
                                          </p:stCondLst>
                                        </p:cTn>
                                        <p:tgtEl>
                                          <p:spTgt spid="21518">
                                            <p:txEl>
                                              <p:pRg st="1" end="1"/>
                                            </p:txEl>
                                          </p:spTgt>
                                        </p:tgtEl>
                                        <p:attrNameLst>
                                          <p:attrName>style.visibility</p:attrName>
                                        </p:attrNameLst>
                                      </p:cBhvr>
                                      <p:to>
                                        <p:strVal val="visible"/>
                                      </p:to>
                                    </p:set>
                                    <p:animEffect transition="in" filter="dissolve">
                                      <p:cBhvr>
                                        <p:cTn id="16" dur="500"/>
                                        <p:tgtEl>
                                          <p:spTgt spid="21518">
                                            <p:txEl>
                                              <p:pRg st="1" end="1"/>
                                            </p:txEl>
                                          </p:spTgt>
                                        </p:tgtEl>
                                      </p:cBhvr>
                                    </p:animEffect>
                                  </p:childTnLst>
                                </p:cTn>
                              </p:par>
                            </p:childTnLst>
                          </p:cTn>
                        </p:par>
                        <p:par>
                          <p:cTn id="17" fill="hold">
                            <p:stCondLst>
                              <p:cond delay="3500"/>
                            </p:stCondLst>
                            <p:childTnLst>
                              <p:par>
                                <p:cTn id="18" presetID="9" presetClass="entr" presetSubtype="0" fill="hold" grpId="0" nodeType="afterEffect">
                                  <p:stCondLst>
                                    <p:cond delay="1000"/>
                                  </p:stCondLst>
                                  <p:childTnLst>
                                    <p:set>
                                      <p:cBhvr>
                                        <p:cTn id="19" dur="1" fill="hold">
                                          <p:stCondLst>
                                            <p:cond delay="0"/>
                                          </p:stCondLst>
                                        </p:cTn>
                                        <p:tgtEl>
                                          <p:spTgt spid="21518">
                                            <p:txEl>
                                              <p:pRg st="2" end="2"/>
                                            </p:txEl>
                                          </p:spTgt>
                                        </p:tgtEl>
                                        <p:attrNameLst>
                                          <p:attrName>style.visibility</p:attrName>
                                        </p:attrNameLst>
                                      </p:cBhvr>
                                      <p:to>
                                        <p:strVal val="visible"/>
                                      </p:to>
                                    </p:set>
                                    <p:animEffect transition="in" filter="dissolve">
                                      <p:cBhvr>
                                        <p:cTn id="20" dur="500"/>
                                        <p:tgtEl>
                                          <p:spTgt spid="21518">
                                            <p:txEl>
                                              <p:pRg st="2" end="2"/>
                                            </p:txEl>
                                          </p:spTgt>
                                        </p:tgtEl>
                                      </p:cBhvr>
                                    </p:animEffect>
                                  </p:childTnLst>
                                </p:cTn>
                              </p:par>
                            </p:childTnLst>
                          </p:cTn>
                        </p:par>
                        <p:par>
                          <p:cTn id="21" fill="hold">
                            <p:stCondLst>
                              <p:cond delay="5000"/>
                            </p:stCondLst>
                            <p:childTnLst>
                              <p:par>
                                <p:cTn id="22" presetID="22" presetClass="entr" presetSubtype="8" fill="hold" nodeType="afterEffect">
                                  <p:stCondLst>
                                    <p:cond delay="500"/>
                                  </p:stCondLst>
                                  <p:childTnLst>
                                    <p:set>
                                      <p:cBhvr>
                                        <p:cTn id="23" dur="1" fill="hold">
                                          <p:stCondLst>
                                            <p:cond delay="0"/>
                                          </p:stCondLst>
                                        </p:cTn>
                                        <p:tgtEl>
                                          <p:spTgt spid="21519"/>
                                        </p:tgtEl>
                                        <p:attrNameLst>
                                          <p:attrName>style.visibility</p:attrName>
                                        </p:attrNameLst>
                                      </p:cBhvr>
                                      <p:to>
                                        <p:strVal val="visible"/>
                                      </p:to>
                                    </p:set>
                                    <p:animEffect transition="in" filter="wipe(left)">
                                      <p:cBhvr>
                                        <p:cTn id="24" dur="500"/>
                                        <p:tgtEl>
                                          <p:spTgt spid="21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7" grpId="0" autoUpdateAnimBg="0"/>
      <p:bldP spid="21518" grpId="0" build="p" autoUpdateAnimBg="0" advAuto="100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41" name="Picture 13"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2542" name="Text Box 14">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253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253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253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253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22535" name="Text Box 7"/>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 surprising statement or a startling fact can make your reader want to keep reading.</a:t>
            </a:r>
            <a:endParaRPr lang="en-US"/>
          </a:p>
        </p:txBody>
      </p:sp>
      <p:sp>
        <p:nvSpPr>
          <p:cNvPr id="22536"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2549" name="Group 21"/>
          <p:cNvGrpSpPr>
            <a:grpSpLocks/>
          </p:cNvGrpSpPr>
          <p:nvPr/>
        </p:nvGrpSpPr>
        <p:grpSpPr bwMode="auto">
          <a:xfrm>
            <a:off x="6565900" y="6086475"/>
            <a:ext cx="2578100" cy="771525"/>
            <a:chOff x="4136" y="3834"/>
            <a:chExt cx="1624" cy="486"/>
          </a:xfrm>
        </p:grpSpPr>
        <p:pic>
          <p:nvPicPr>
            <p:cNvPr id="22550" name="Picture 22"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2551" name="Text Box 23">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2552" name="Text Box 24"/>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2553" name="Rectangle 25">
            <a:hlinkClick r:id="" action="ppaction://hlinkshowjump?jump=nextslide"/>
          </p:cNvPr>
          <p:cNvSpPr>
            <a:spLocks noChangeArrowheads="1"/>
          </p:cNvSpPr>
          <p:nvPr/>
        </p:nvSpPr>
        <p:spPr bwMode="auto">
          <a:xfrm>
            <a:off x="6400800" y="6096000"/>
            <a:ext cx="27432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2535"/>
                                        </p:tgtEl>
                                        <p:attrNameLst>
                                          <p:attrName>style.visibility</p:attrName>
                                        </p:attrNameLst>
                                      </p:cBhvr>
                                      <p:to>
                                        <p:strVal val="visible"/>
                                      </p:to>
                                    </p:set>
                                    <p:anim calcmode="lin" valueType="num">
                                      <p:cBhvr>
                                        <p:cTn id="7" dur="500" fill="hold"/>
                                        <p:tgtEl>
                                          <p:spTgt spid="22535"/>
                                        </p:tgtEl>
                                        <p:attrNameLst>
                                          <p:attrName>ppt_w</p:attrName>
                                        </p:attrNameLst>
                                      </p:cBhvr>
                                      <p:tavLst>
                                        <p:tav tm="0">
                                          <p:val>
                                            <p:fltVal val="0"/>
                                          </p:val>
                                        </p:tav>
                                        <p:tav tm="100000">
                                          <p:val>
                                            <p:strVal val="#ppt_w"/>
                                          </p:val>
                                        </p:tav>
                                      </p:tavLst>
                                    </p:anim>
                                    <p:anim calcmode="lin" valueType="num">
                                      <p:cBhvr>
                                        <p:cTn id="8" dur="500" fill="hold"/>
                                        <p:tgtEl>
                                          <p:spTgt spid="2253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2549"/>
                                        </p:tgtEl>
                                        <p:attrNameLst>
                                          <p:attrName>style.visibility</p:attrName>
                                        </p:attrNameLst>
                                      </p:cBhvr>
                                      <p:to>
                                        <p:strVal val="visible"/>
                                      </p:to>
                                    </p:set>
                                    <p:animEffect transition="in" filter="wipe(left)">
                                      <p:cBhvr>
                                        <p:cTn id="12" dur="500"/>
                                        <p:tgtEl>
                                          <p:spTgt spid="22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41987" name="Text Box 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4198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41989" name="Text Box 5">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1990" name="Text Box 6"/>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41991" name="Text Box 7"/>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41992" name="Text Box 8"/>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 surprising statement or a startling fact can make your reader want to keep reading.</a:t>
            </a:r>
            <a:endParaRPr lang="en-US"/>
          </a:p>
        </p:txBody>
      </p:sp>
      <p:sp>
        <p:nvSpPr>
          <p:cNvPr id="41993" name="Text Box 9">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42000" name="Group 16"/>
          <p:cNvGrpSpPr>
            <a:grpSpLocks/>
          </p:cNvGrpSpPr>
          <p:nvPr/>
        </p:nvGrpSpPr>
        <p:grpSpPr bwMode="auto">
          <a:xfrm>
            <a:off x="1323975" y="2757488"/>
            <a:ext cx="6829425" cy="2259012"/>
            <a:chOff x="834" y="1737"/>
            <a:chExt cx="4302" cy="1423"/>
          </a:xfrm>
        </p:grpSpPr>
        <p:sp>
          <p:nvSpPr>
            <p:cNvPr id="41994" name="Text Box 10"/>
            <p:cNvSpPr txBox="1">
              <a:spLocks noChangeArrowheads="1"/>
            </p:cNvSpPr>
            <p:nvPr/>
          </p:nvSpPr>
          <p:spPr bwMode="auto">
            <a:xfrm>
              <a:off x="834" y="1737"/>
              <a:ext cx="4144" cy="231"/>
            </a:xfrm>
            <a:prstGeom prst="rect">
              <a:avLst/>
            </a:prstGeom>
            <a:noFill/>
            <a:ln w="9525">
              <a:noFill/>
              <a:miter lim="800000"/>
              <a:headEnd/>
              <a:tailEnd/>
            </a:ln>
            <a:effectLst/>
          </p:spPr>
          <p:txBody>
            <a:bodyPr>
              <a:spAutoFit/>
            </a:bodyPr>
            <a:lstStyle/>
            <a:p>
              <a:r>
                <a:rPr lang="en-US" b="1">
                  <a:solidFill>
                    <a:srgbClr val="026696"/>
                  </a:solidFill>
                </a:rPr>
                <a:t>How does the first sentence grab your attention?</a:t>
              </a:r>
              <a:endParaRPr lang="en-US" b="1"/>
            </a:p>
          </p:txBody>
        </p:sp>
        <p:sp>
          <p:nvSpPr>
            <p:cNvPr id="41995" name="Text Box 11"/>
            <p:cNvSpPr txBox="1">
              <a:spLocks noChangeArrowheads="1"/>
            </p:cNvSpPr>
            <p:nvPr/>
          </p:nvSpPr>
          <p:spPr bwMode="auto">
            <a:xfrm>
              <a:off x="1065" y="2064"/>
              <a:ext cx="4071" cy="1096"/>
            </a:xfrm>
            <a:prstGeom prst="rect">
              <a:avLst/>
            </a:prstGeom>
            <a:noFill/>
            <a:ln w="9525">
              <a:noFill/>
              <a:miter lim="800000"/>
              <a:headEnd/>
              <a:tailEnd/>
            </a:ln>
            <a:effectLst/>
          </p:spPr>
          <p:txBody>
            <a:bodyPr>
              <a:spAutoFit/>
            </a:bodyPr>
            <a:lstStyle/>
            <a:p>
              <a:r>
                <a:rPr lang="en-US"/>
                <a:t>I love to work with dying children. They’re so beautiful. Nobody knows what pearls they are. They have all the wisdom in the world.They know that they are dying. They know how and when they are dying. They teach you all about life if you can hear, if you can listen to them. </a:t>
              </a:r>
            </a:p>
            <a:p>
              <a:r>
                <a:rPr lang="en-US"/>
                <a:t>				—Elisabeth Kübler-Ross </a:t>
              </a:r>
            </a:p>
          </p:txBody>
        </p:sp>
      </p:grpSp>
      <p:sp>
        <p:nvSpPr>
          <p:cNvPr id="42001" name="Rectangle 17">
            <a:hlinkClick r:id="" action="ppaction://hlinkshowjump?jump=nextslide"/>
          </p:cNvPr>
          <p:cNvSpPr>
            <a:spLocks noChangeArrowheads="1"/>
          </p:cNvSpPr>
          <p:nvPr/>
        </p:nvSpPr>
        <p:spPr bwMode="auto">
          <a:xfrm>
            <a:off x="5105400" y="6096000"/>
            <a:ext cx="4572000" cy="762000"/>
          </a:xfrm>
          <a:prstGeom prst="rect">
            <a:avLst/>
          </a:prstGeom>
          <a:noFill/>
          <a:ln w="9525">
            <a:noFill/>
            <a:miter lim="800000"/>
            <a:headEnd/>
            <a:tailEnd/>
          </a:ln>
          <a:effectLst/>
        </p:spPr>
        <p:txBody>
          <a:bodyPr wrap="none" anchor="ctr"/>
          <a:lstStyle/>
          <a:p>
            <a:endParaRPr lang="en-US"/>
          </a:p>
        </p:txBody>
      </p:sp>
      <p:grpSp>
        <p:nvGrpSpPr>
          <p:cNvPr id="42002" name="Group 18"/>
          <p:cNvGrpSpPr>
            <a:grpSpLocks/>
          </p:cNvGrpSpPr>
          <p:nvPr/>
        </p:nvGrpSpPr>
        <p:grpSpPr bwMode="auto">
          <a:xfrm>
            <a:off x="5638800" y="6116638"/>
            <a:ext cx="3505200" cy="741362"/>
            <a:chOff x="3024" y="2983"/>
            <a:chExt cx="2208" cy="467"/>
          </a:xfrm>
        </p:grpSpPr>
        <p:pic>
          <p:nvPicPr>
            <p:cNvPr id="42003" name="Picture 19" descr="mediumnextbutton">
              <a:hlinkClick r:id="" action="ppaction://hlinkshowjump?jump=nextslide"/>
            </p:cNvPr>
            <p:cNvPicPr>
              <a:picLocks noChangeAspect="1" noChangeArrowheads="1"/>
            </p:cNvPicPr>
            <p:nvPr/>
          </p:nvPicPr>
          <p:blipFill>
            <a:blip r:embed="rId6"/>
            <a:srcRect l="62622" t="89189"/>
            <a:stretch>
              <a:fillRect/>
            </a:stretch>
          </p:blipFill>
          <p:spPr bwMode="auto">
            <a:xfrm>
              <a:off x="3024" y="2983"/>
              <a:ext cx="2208" cy="467"/>
            </a:xfrm>
            <a:prstGeom prst="rect">
              <a:avLst/>
            </a:prstGeom>
            <a:noFill/>
          </p:spPr>
        </p:pic>
        <p:sp>
          <p:nvSpPr>
            <p:cNvPr id="42004" name="Text Box 20">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the answer</a:t>
              </a:r>
              <a:endParaRPr lang="en-US" sz="1400">
                <a:solidFill>
                  <a:srgbClr val="1E8AA1"/>
                </a:solidFill>
              </a:endParaRPr>
            </a:p>
          </p:txBody>
        </p:sp>
      </p:grpSp>
      <p:sp>
        <p:nvSpPr>
          <p:cNvPr id="42006" name="Rectangle 22">
            <a:hlinkClick r:id="" action="ppaction://hlinkshowjump?jump=nextslide"/>
          </p:cNvPr>
          <p:cNvSpPr>
            <a:spLocks noChangeArrowheads="1"/>
          </p:cNvSpPr>
          <p:nvPr/>
        </p:nvSpPr>
        <p:spPr bwMode="auto">
          <a:xfrm>
            <a:off x="6400800" y="6096000"/>
            <a:ext cx="27432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2000"/>
                                        </p:tgtEl>
                                        <p:attrNameLst>
                                          <p:attrName>style.visibility</p:attrName>
                                        </p:attrNameLst>
                                      </p:cBhvr>
                                      <p:to>
                                        <p:strVal val="visible"/>
                                      </p:to>
                                    </p:set>
                                    <p:anim calcmode="lin" valueType="num">
                                      <p:cBhvr>
                                        <p:cTn id="7" dur="500" fill="hold"/>
                                        <p:tgtEl>
                                          <p:spTgt spid="42000"/>
                                        </p:tgtEl>
                                        <p:attrNameLst>
                                          <p:attrName>ppt_w</p:attrName>
                                        </p:attrNameLst>
                                      </p:cBhvr>
                                      <p:tavLst>
                                        <p:tav tm="0">
                                          <p:val>
                                            <p:fltVal val="0"/>
                                          </p:val>
                                        </p:tav>
                                        <p:tav tm="100000">
                                          <p:val>
                                            <p:strVal val="#ppt_w"/>
                                          </p:val>
                                        </p:tav>
                                      </p:tavLst>
                                    </p:anim>
                                    <p:anim calcmode="lin" valueType="num">
                                      <p:cBhvr>
                                        <p:cTn id="8" dur="500" fill="hold"/>
                                        <p:tgtEl>
                                          <p:spTgt spid="4200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42002"/>
                                        </p:tgtEl>
                                        <p:attrNameLst>
                                          <p:attrName>style.visibility</p:attrName>
                                        </p:attrNameLst>
                                      </p:cBhvr>
                                      <p:to>
                                        <p:strVal val="visible"/>
                                      </p:to>
                                    </p:set>
                                    <p:animEffect transition="in" filter="wipe(left)">
                                      <p:cBhvr>
                                        <p:cTn id="12" dur="500"/>
                                        <p:tgtEl>
                                          <p:spTgt spid="42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3555" name="Text Box 3">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355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3557" name="Text Box 5">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3558" name="Text Box 6"/>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3559" name="Text Box 7"/>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23560" name="Text Box 8"/>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 surprising statement or a startling fact can make your reader want to keep reading.</a:t>
            </a:r>
            <a:endParaRPr lang="en-US"/>
          </a:p>
        </p:txBody>
      </p:sp>
      <p:sp>
        <p:nvSpPr>
          <p:cNvPr id="23561" name="Text Box 9">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23562" name="Text Box 10"/>
          <p:cNvSpPr txBox="1">
            <a:spLocks noChangeArrowheads="1"/>
          </p:cNvSpPr>
          <p:nvPr/>
        </p:nvSpPr>
        <p:spPr bwMode="auto">
          <a:xfrm>
            <a:off x="1323975" y="2757488"/>
            <a:ext cx="6578600" cy="366712"/>
          </a:xfrm>
          <a:prstGeom prst="rect">
            <a:avLst/>
          </a:prstGeom>
          <a:noFill/>
          <a:ln w="9525">
            <a:noFill/>
            <a:miter lim="800000"/>
            <a:headEnd/>
            <a:tailEnd/>
          </a:ln>
          <a:effectLst/>
        </p:spPr>
        <p:txBody>
          <a:bodyPr>
            <a:spAutoFit/>
          </a:bodyPr>
          <a:lstStyle/>
          <a:p>
            <a:r>
              <a:rPr lang="en-US" b="1">
                <a:solidFill>
                  <a:srgbClr val="026696"/>
                </a:solidFill>
              </a:rPr>
              <a:t>How does the first sentence grab your attention?</a:t>
            </a:r>
            <a:endParaRPr lang="en-US" b="1"/>
          </a:p>
        </p:txBody>
      </p:sp>
      <p:sp>
        <p:nvSpPr>
          <p:cNvPr id="23563" name="Text Box 11"/>
          <p:cNvSpPr txBox="1">
            <a:spLocks noChangeArrowheads="1"/>
          </p:cNvSpPr>
          <p:nvPr/>
        </p:nvSpPr>
        <p:spPr bwMode="auto">
          <a:xfrm>
            <a:off x="1690688" y="3276600"/>
            <a:ext cx="6462712" cy="1739900"/>
          </a:xfrm>
          <a:prstGeom prst="rect">
            <a:avLst/>
          </a:prstGeom>
          <a:noFill/>
          <a:ln w="9525">
            <a:noFill/>
            <a:miter lim="800000"/>
            <a:headEnd/>
            <a:tailEnd/>
          </a:ln>
          <a:effectLst/>
        </p:spPr>
        <p:txBody>
          <a:bodyPr>
            <a:spAutoFit/>
          </a:bodyPr>
          <a:lstStyle/>
          <a:p>
            <a:r>
              <a:rPr lang="en-US" b="1">
                <a:solidFill>
                  <a:srgbClr val="CB6600"/>
                </a:solidFill>
              </a:rPr>
              <a:t>I love to work with dying children.</a:t>
            </a:r>
            <a:r>
              <a:rPr lang="en-US"/>
              <a:t> They’re so beautiful. Nobody knows what pearls they are. They have all the wisdom in the world. they know that they are dying. They know how and when they are dying. They teach you all about life if you can hear, if you can listen to them. </a:t>
            </a:r>
          </a:p>
          <a:p>
            <a:r>
              <a:rPr lang="en-US"/>
              <a:t>				—Elisabeth Kübler-Ross </a:t>
            </a:r>
          </a:p>
        </p:txBody>
      </p:sp>
      <p:grpSp>
        <p:nvGrpSpPr>
          <p:cNvPr id="23568" name="Group 16"/>
          <p:cNvGrpSpPr>
            <a:grpSpLocks/>
          </p:cNvGrpSpPr>
          <p:nvPr/>
        </p:nvGrpSpPr>
        <p:grpSpPr bwMode="auto">
          <a:xfrm>
            <a:off x="6491288" y="6145213"/>
            <a:ext cx="2652712" cy="712787"/>
            <a:chOff x="4089" y="3871"/>
            <a:chExt cx="1671" cy="449"/>
          </a:xfrm>
        </p:grpSpPr>
        <p:pic>
          <p:nvPicPr>
            <p:cNvPr id="23569" name="Picture 17"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23570" name="Rectangle 18">
              <a:hlinkClick r:id="rId4" action="ppaction://hlinksldjump"/>
            </p:cNvPr>
            <p:cNvSpPr>
              <a:spLocks noChangeArrowheads="1"/>
            </p:cNvSpPr>
            <p:nvPr/>
          </p:nvSpPr>
          <p:spPr bwMode="auto">
            <a:xfrm>
              <a:off x="5012" y="3956"/>
              <a:ext cx="407"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23571" name="Group 19"/>
          <p:cNvGrpSpPr>
            <a:grpSpLocks/>
          </p:cNvGrpSpPr>
          <p:nvPr/>
        </p:nvGrpSpPr>
        <p:grpSpPr bwMode="auto">
          <a:xfrm>
            <a:off x="1479550" y="3292475"/>
            <a:ext cx="236538" cy="320675"/>
            <a:chOff x="905" y="3141"/>
            <a:chExt cx="149" cy="202"/>
          </a:xfrm>
        </p:grpSpPr>
        <p:sp>
          <p:nvSpPr>
            <p:cNvPr id="23572" name="Oval 20"/>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23573" name="Text Box 21">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
        <p:nvSpPr>
          <p:cNvPr id="23574" name="Rectangle 22">
            <a:hlinkClick r:id="rId4" action="ppaction://hlinksldjump"/>
          </p:cNvPr>
          <p:cNvSpPr>
            <a:spLocks noChangeArrowheads="1"/>
          </p:cNvSpPr>
          <p:nvPr/>
        </p:nvSpPr>
        <p:spPr bwMode="auto">
          <a:xfrm>
            <a:off x="6858000" y="6019800"/>
            <a:ext cx="2286000" cy="838200"/>
          </a:xfrm>
          <a:prstGeom prst="rect">
            <a:avLst/>
          </a:prstGeom>
          <a:noFill/>
          <a:ln w="9525">
            <a:noFill/>
            <a:miter lim="800000"/>
            <a:headEnd/>
            <a:tailEnd/>
          </a:ln>
          <a:effectLst/>
        </p:spPr>
        <p:txBody>
          <a:bodyPr wrap="none" anchor="ctr"/>
          <a:lstStyle/>
          <a:p>
            <a:endParaRPr lang="en-US"/>
          </a:p>
        </p:txBody>
      </p:sp>
      <p:sp>
        <p:nvSpPr>
          <p:cNvPr id="23575" name="Rectangle 23">
            <a:hlinkClick r:id="rId6" action="ppaction://hlinksldjump"/>
            <a:hlinkHover r:id="rId6" action="ppaction://hlinksldjump"/>
          </p:cNvPr>
          <p:cNvSpPr>
            <a:spLocks noChangeArrowheads="1"/>
          </p:cNvSpPr>
          <p:nvPr/>
        </p:nvSpPr>
        <p:spPr bwMode="auto">
          <a:xfrm>
            <a:off x="1371600" y="3200400"/>
            <a:ext cx="381000" cy="6096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3571"/>
                                        </p:tgtEl>
                                        <p:attrNameLst>
                                          <p:attrName>style.visibility</p:attrName>
                                        </p:attrNameLst>
                                      </p:cBhvr>
                                      <p:to>
                                        <p:strVal val="visible"/>
                                      </p:to>
                                    </p:set>
                                    <p:animEffect transition="in" filter="dissolve">
                                      <p:cBhvr>
                                        <p:cTn id="7" dur="500"/>
                                        <p:tgtEl>
                                          <p:spTgt spid="2357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3568"/>
                                        </p:tgtEl>
                                        <p:attrNameLst>
                                          <p:attrName>style.visibility</p:attrName>
                                        </p:attrNameLst>
                                      </p:cBhvr>
                                      <p:to>
                                        <p:strVal val="visible"/>
                                      </p:to>
                                    </p:set>
                                    <p:animEffect transition="in" filter="wipe(left)">
                                      <p:cBhvr>
                                        <p:cTn id="11" dur="500"/>
                                        <p:tgtEl>
                                          <p:spTgt spid="23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04" name="Picture 28"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4580"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4581" name="Text Box 5">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4582" name="Text Box 6"/>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4583" name="Text Box 7"/>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Surprising Statements</a:t>
            </a:r>
            <a:endParaRPr lang="en-US" sz="3200">
              <a:solidFill>
                <a:srgbClr val="C20000"/>
              </a:solidFill>
            </a:endParaRPr>
          </a:p>
        </p:txBody>
      </p:sp>
      <p:sp>
        <p:nvSpPr>
          <p:cNvPr id="24584" name="Text Box 8"/>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 surprising statement or a startling fact can make your reader want to keep reading.</a:t>
            </a:r>
            <a:endParaRPr lang="en-US"/>
          </a:p>
        </p:txBody>
      </p:sp>
      <p:sp>
        <p:nvSpPr>
          <p:cNvPr id="24585" name="Text Box 9"/>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24586" name="Text Box 10"/>
          <p:cNvSpPr txBox="1">
            <a:spLocks noChangeArrowheads="1"/>
          </p:cNvSpPr>
          <p:nvPr/>
        </p:nvSpPr>
        <p:spPr bwMode="auto">
          <a:xfrm>
            <a:off x="1323975" y="2757488"/>
            <a:ext cx="6578600" cy="366712"/>
          </a:xfrm>
          <a:prstGeom prst="rect">
            <a:avLst/>
          </a:prstGeom>
          <a:noFill/>
          <a:ln w="9525">
            <a:noFill/>
            <a:miter lim="800000"/>
            <a:headEnd/>
            <a:tailEnd/>
          </a:ln>
          <a:effectLst/>
        </p:spPr>
        <p:txBody>
          <a:bodyPr>
            <a:spAutoFit/>
          </a:bodyPr>
          <a:lstStyle/>
          <a:p>
            <a:r>
              <a:rPr lang="en-US" b="1">
                <a:solidFill>
                  <a:srgbClr val="026696"/>
                </a:solidFill>
              </a:rPr>
              <a:t>How does the first sentence grab your attention?</a:t>
            </a:r>
          </a:p>
        </p:txBody>
      </p:sp>
      <p:sp>
        <p:nvSpPr>
          <p:cNvPr id="24587" name="Text Box 11"/>
          <p:cNvSpPr txBox="1">
            <a:spLocks noChangeArrowheads="1"/>
          </p:cNvSpPr>
          <p:nvPr/>
        </p:nvSpPr>
        <p:spPr bwMode="auto">
          <a:xfrm>
            <a:off x="1690688" y="3276600"/>
            <a:ext cx="6462712" cy="1739900"/>
          </a:xfrm>
          <a:prstGeom prst="rect">
            <a:avLst/>
          </a:prstGeom>
          <a:noFill/>
          <a:ln w="9525">
            <a:noFill/>
            <a:miter lim="800000"/>
            <a:headEnd/>
            <a:tailEnd/>
          </a:ln>
          <a:effectLst/>
        </p:spPr>
        <p:txBody>
          <a:bodyPr>
            <a:spAutoFit/>
          </a:bodyPr>
          <a:lstStyle/>
          <a:p>
            <a:r>
              <a:rPr lang="en-US" b="1">
                <a:solidFill>
                  <a:srgbClr val="CB6600"/>
                </a:solidFill>
              </a:rPr>
              <a:t>I love to work with dying children.</a:t>
            </a:r>
            <a:r>
              <a:rPr lang="en-US"/>
              <a:t> They’re so beautiful. Nobody knows what pearls they are. They have all the wisdom in the world. they know that they are dying. They know how and when they are dying. They teach you all about life if you can hear, if you can listen to them. </a:t>
            </a:r>
          </a:p>
          <a:p>
            <a:r>
              <a:rPr lang="en-US"/>
              <a:t>				—Elisabeth Kübler-Ross</a:t>
            </a:r>
          </a:p>
        </p:txBody>
      </p:sp>
      <p:grpSp>
        <p:nvGrpSpPr>
          <p:cNvPr id="24591" name="Group 15"/>
          <p:cNvGrpSpPr>
            <a:grpSpLocks/>
          </p:cNvGrpSpPr>
          <p:nvPr/>
        </p:nvGrpSpPr>
        <p:grpSpPr bwMode="auto">
          <a:xfrm>
            <a:off x="1479550" y="3292475"/>
            <a:ext cx="236538" cy="320675"/>
            <a:chOff x="905" y="3141"/>
            <a:chExt cx="149" cy="202"/>
          </a:xfrm>
        </p:grpSpPr>
        <p:sp>
          <p:nvSpPr>
            <p:cNvPr id="24592"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24593" name="Text Box 17">
              <a:hlinkClick r:id="rId5" action="ppaction://hlinksldjump"/>
              <a:hlinkHover r:id="rId5"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
        <p:nvSpPr>
          <p:cNvPr id="24595" name="Rectangle 19"/>
          <p:cNvSpPr>
            <a:spLocks noChangeArrowheads="1"/>
          </p:cNvSpPr>
          <p:nvPr/>
        </p:nvSpPr>
        <p:spPr bwMode="auto">
          <a:xfrm>
            <a:off x="1341438" y="3232150"/>
            <a:ext cx="3306762" cy="225425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24596" name="Oval 20"/>
          <p:cNvSpPr>
            <a:spLocks noChangeArrowheads="1"/>
          </p:cNvSpPr>
          <p:nvPr/>
        </p:nvSpPr>
        <p:spPr bwMode="auto">
          <a:xfrm>
            <a:off x="1444625" y="3324225"/>
            <a:ext cx="222250" cy="220663"/>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24597" name="Text Box 21"/>
          <p:cNvSpPr txBox="1">
            <a:spLocks noChangeArrowheads="1"/>
          </p:cNvSpPr>
          <p:nvPr/>
        </p:nvSpPr>
        <p:spPr bwMode="auto">
          <a:xfrm>
            <a:off x="1441450" y="32670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sp>
        <p:nvSpPr>
          <p:cNvPr id="24598" name="AutoShape 22"/>
          <p:cNvSpPr>
            <a:spLocks noChangeArrowheads="1"/>
          </p:cNvSpPr>
          <p:nvPr/>
        </p:nvSpPr>
        <p:spPr bwMode="auto">
          <a:xfrm>
            <a:off x="1430338" y="3938588"/>
            <a:ext cx="3148012" cy="1476375"/>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24599" name="AutoShape 23"/>
          <p:cNvSpPr>
            <a:spLocks noChangeArrowheads="1"/>
          </p:cNvSpPr>
          <p:nvPr/>
        </p:nvSpPr>
        <p:spPr bwMode="auto">
          <a:xfrm>
            <a:off x="3917950" y="3343275"/>
            <a:ext cx="646113" cy="1714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24600" name="Rectangle 24"/>
          <p:cNvSpPr>
            <a:spLocks noChangeArrowheads="1"/>
          </p:cNvSpPr>
          <p:nvPr/>
        </p:nvSpPr>
        <p:spPr bwMode="auto">
          <a:xfrm>
            <a:off x="1430338" y="3592513"/>
            <a:ext cx="3151187" cy="638175"/>
          </a:xfrm>
          <a:prstGeom prst="rect">
            <a:avLst/>
          </a:prstGeom>
          <a:solidFill>
            <a:schemeClr val="bg1"/>
          </a:solidFill>
          <a:ln w="9525">
            <a:noFill/>
            <a:miter lim="800000"/>
            <a:headEnd/>
            <a:tailEnd/>
          </a:ln>
          <a:effectLst/>
        </p:spPr>
        <p:txBody>
          <a:bodyPr wrap="none" anchor="ctr"/>
          <a:lstStyle/>
          <a:p>
            <a:endParaRPr lang="en-US"/>
          </a:p>
        </p:txBody>
      </p:sp>
      <p:sp>
        <p:nvSpPr>
          <p:cNvPr id="24602" name="Text Box 26">
            <a:hlinkClick r:id="rId6" action="ppaction://hlinksldjump"/>
          </p:cNvPr>
          <p:cNvSpPr txBox="1">
            <a:spLocks noChangeArrowheads="1"/>
          </p:cNvSpPr>
          <p:nvPr/>
        </p:nvSpPr>
        <p:spPr bwMode="auto">
          <a:xfrm>
            <a:off x="3990975" y="3327400"/>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24601" name="Text Box 25"/>
          <p:cNvSpPr txBox="1">
            <a:spLocks noChangeArrowheads="1"/>
          </p:cNvSpPr>
          <p:nvPr/>
        </p:nvSpPr>
        <p:spPr bwMode="auto">
          <a:xfrm>
            <a:off x="1574800" y="3924300"/>
            <a:ext cx="2832100" cy="1314450"/>
          </a:xfrm>
          <a:prstGeom prst="rect">
            <a:avLst/>
          </a:prstGeom>
          <a:noFill/>
          <a:ln w="9525">
            <a:noFill/>
            <a:miter lim="800000"/>
            <a:headEnd/>
            <a:tailEnd/>
          </a:ln>
          <a:effectLst/>
        </p:spPr>
        <p:txBody>
          <a:bodyPr>
            <a:spAutoFit/>
          </a:bodyPr>
          <a:lstStyle/>
          <a:p>
            <a:pPr>
              <a:spcBef>
                <a:spcPct val="50000"/>
              </a:spcBef>
            </a:pPr>
            <a:r>
              <a:rPr lang="en-US" sz="1600"/>
              <a:t>It is surprising that anyone would love to work with dying children. It seems like such a sad and depressing experience. </a:t>
            </a:r>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560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5604"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560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560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Quotations</a:t>
            </a:r>
            <a:endParaRPr lang="en-US" sz="3200">
              <a:solidFill>
                <a:srgbClr val="C20000"/>
              </a:solidFill>
            </a:endParaRPr>
          </a:p>
        </p:txBody>
      </p:sp>
      <p:sp>
        <p:nvSpPr>
          <p:cNvPr id="25607" name="Text Box 7"/>
          <p:cNvSpPr txBox="1">
            <a:spLocks noChangeArrowheads="1"/>
          </p:cNvSpPr>
          <p:nvPr/>
        </p:nvSpPr>
        <p:spPr bwMode="auto">
          <a:xfrm>
            <a:off x="1287463" y="1938338"/>
            <a:ext cx="6937375" cy="701675"/>
          </a:xfrm>
          <a:prstGeom prst="rect">
            <a:avLst/>
          </a:prstGeom>
          <a:noFill/>
          <a:ln w="9525">
            <a:noFill/>
            <a:miter lim="800000"/>
            <a:headEnd/>
            <a:tailEnd/>
          </a:ln>
          <a:effectLst/>
        </p:spPr>
        <p:txBody>
          <a:bodyPr>
            <a:spAutoFit/>
          </a:bodyPr>
          <a:lstStyle/>
          <a:p>
            <a:pPr>
              <a:spcBef>
                <a:spcPct val="50000"/>
              </a:spcBef>
            </a:pPr>
            <a:r>
              <a:rPr lang="en-US" sz="2000" b="1"/>
              <a:t>Including a quotation can lend impact and authority     to an introduction.</a:t>
            </a:r>
            <a:r>
              <a:rPr lang="en-US"/>
              <a:t> </a:t>
            </a:r>
          </a:p>
        </p:txBody>
      </p:sp>
      <p:sp>
        <p:nvSpPr>
          <p:cNvPr id="25608"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5613" name="Group 13"/>
          <p:cNvGrpSpPr>
            <a:grpSpLocks/>
          </p:cNvGrpSpPr>
          <p:nvPr/>
        </p:nvGrpSpPr>
        <p:grpSpPr bwMode="auto">
          <a:xfrm>
            <a:off x="6565900" y="6086475"/>
            <a:ext cx="2578100" cy="771525"/>
            <a:chOff x="4136" y="3834"/>
            <a:chExt cx="1624" cy="486"/>
          </a:xfrm>
        </p:grpSpPr>
        <p:pic>
          <p:nvPicPr>
            <p:cNvPr id="25614" name="Picture 14" descr="smallnextbutton">
              <a:hlinkClick r:id="" action="ppaction://hlinkshowjump?jump=nextslide"/>
            </p:cNvPr>
            <p:cNvPicPr>
              <a:picLocks noChangeAspect="1" noChangeArrowheads="1"/>
            </p:cNvPicPr>
            <p:nvPr/>
          </p:nvPicPr>
          <p:blipFill>
            <a:blip r:embed="rId6"/>
            <a:srcRect l="71805" t="88750"/>
            <a:stretch>
              <a:fillRect/>
            </a:stretch>
          </p:blipFill>
          <p:spPr bwMode="auto">
            <a:xfrm>
              <a:off x="4136" y="3834"/>
              <a:ext cx="1624" cy="486"/>
            </a:xfrm>
            <a:prstGeom prst="rect">
              <a:avLst/>
            </a:prstGeom>
            <a:noFill/>
          </p:spPr>
        </p:pic>
        <p:sp>
          <p:nvSpPr>
            <p:cNvPr id="25615" name="Text Box 15">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5616" name="Text Box 16"/>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5617" name="Rectangle 17">
            <a:hlinkClick r:id="" action="ppaction://hlinkshowjump?jump=nextslide"/>
          </p:cNvPr>
          <p:cNvSpPr>
            <a:spLocks noChangeArrowheads="1"/>
          </p:cNvSpPr>
          <p:nvPr/>
        </p:nvSpPr>
        <p:spPr bwMode="auto">
          <a:xfrm>
            <a:off x="6324600" y="6096000"/>
            <a:ext cx="28194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5606"/>
                                        </p:tgtEl>
                                        <p:attrNameLst>
                                          <p:attrName>style.visibility</p:attrName>
                                        </p:attrNameLst>
                                      </p:cBhvr>
                                      <p:to>
                                        <p:strVal val="visible"/>
                                      </p:to>
                                    </p:set>
                                    <p:anim calcmode="lin" valueType="num">
                                      <p:cBhvr>
                                        <p:cTn id="7" dur="500" fill="hold"/>
                                        <p:tgtEl>
                                          <p:spTgt spid="25606"/>
                                        </p:tgtEl>
                                        <p:attrNameLst>
                                          <p:attrName>ppt_x</p:attrName>
                                        </p:attrNameLst>
                                      </p:cBhvr>
                                      <p:tavLst>
                                        <p:tav tm="0">
                                          <p:val>
                                            <p:strVal val="#ppt_x-#ppt_w/2"/>
                                          </p:val>
                                        </p:tav>
                                        <p:tav tm="100000">
                                          <p:val>
                                            <p:strVal val="#ppt_x"/>
                                          </p:val>
                                        </p:tav>
                                      </p:tavLst>
                                    </p:anim>
                                    <p:anim calcmode="lin" valueType="num">
                                      <p:cBhvr>
                                        <p:cTn id="8" dur="500" fill="hold"/>
                                        <p:tgtEl>
                                          <p:spTgt spid="25606"/>
                                        </p:tgtEl>
                                        <p:attrNameLst>
                                          <p:attrName>ppt_y</p:attrName>
                                        </p:attrNameLst>
                                      </p:cBhvr>
                                      <p:tavLst>
                                        <p:tav tm="0">
                                          <p:val>
                                            <p:strVal val="#ppt_y"/>
                                          </p:val>
                                        </p:tav>
                                        <p:tav tm="100000">
                                          <p:val>
                                            <p:strVal val="#ppt_y"/>
                                          </p:val>
                                        </p:tav>
                                      </p:tavLst>
                                    </p:anim>
                                    <p:anim calcmode="lin" valueType="num">
                                      <p:cBhvr>
                                        <p:cTn id="9" dur="500" fill="hold"/>
                                        <p:tgtEl>
                                          <p:spTgt spid="25606"/>
                                        </p:tgtEl>
                                        <p:attrNameLst>
                                          <p:attrName>ppt_w</p:attrName>
                                        </p:attrNameLst>
                                      </p:cBhvr>
                                      <p:tavLst>
                                        <p:tav tm="0">
                                          <p:val>
                                            <p:fltVal val="0"/>
                                          </p:val>
                                        </p:tav>
                                        <p:tav tm="100000">
                                          <p:val>
                                            <p:strVal val="#ppt_w"/>
                                          </p:val>
                                        </p:tav>
                                      </p:tavLst>
                                    </p:anim>
                                    <p:anim calcmode="lin" valueType="num">
                                      <p:cBhvr>
                                        <p:cTn id="10" dur="500" fill="hold"/>
                                        <p:tgtEl>
                                          <p:spTgt spid="2560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5607"/>
                                        </p:tgtEl>
                                        <p:attrNameLst>
                                          <p:attrName>style.visibility</p:attrName>
                                        </p:attrNameLst>
                                      </p:cBhvr>
                                      <p:to>
                                        <p:strVal val="visible"/>
                                      </p:to>
                                    </p:set>
                                    <p:anim calcmode="lin" valueType="num">
                                      <p:cBhvr>
                                        <p:cTn id="14" dur="500" fill="hold"/>
                                        <p:tgtEl>
                                          <p:spTgt spid="25607"/>
                                        </p:tgtEl>
                                        <p:attrNameLst>
                                          <p:attrName>ppt_w</p:attrName>
                                        </p:attrNameLst>
                                      </p:cBhvr>
                                      <p:tavLst>
                                        <p:tav tm="0">
                                          <p:val>
                                            <p:fltVal val="0"/>
                                          </p:val>
                                        </p:tav>
                                        <p:tav tm="100000">
                                          <p:val>
                                            <p:strVal val="#ppt_w"/>
                                          </p:val>
                                        </p:tav>
                                      </p:tavLst>
                                    </p:anim>
                                    <p:anim calcmode="lin" valueType="num">
                                      <p:cBhvr>
                                        <p:cTn id="15" dur="500" fill="hold"/>
                                        <p:tgtEl>
                                          <p:spTgt spid="2560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5613"/>
                                        </p:tgtEl>
                                        <p:attrNameLst>
                                          <p:attrName>style.visibility</p:attrName>
                                        </p:attrNameLst>
                                      </p:cBhvr>
                                      <p:to>
                                        <p:strVal val="visible"/>
                                      </p:to>
                                    </p:set>
                                    <p:animEffect transition="in" filter="wipe(left)">
                                      <p:cBhvr>
                                        <p:cTn id="19" dur="500"/>
                                        <p:tgtEl>
                                          <p:spTgt spid="25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autoUpdateAnimBg="0"/>
      <p:bldP spid="2560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662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6628"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662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663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Quotations</a:t>
            </a:r>
            <a:endParaRPr lang="en-US" sz="3200">
              <a:solidFill>
                <a:srgbClr val="C20000"/>
              </a:solidFill>
            </a:endParaRPr>
          </a:p>
        </p:txBody>
      </p:sp>
      <p:grpSp>
        <p:nvGrpSpPr>
          <p:cNvPr id="26634" name="Group 10"/>
          <p:cNvGrpSpPr>
            <a:grpSpLocks/>
          </p:cNvGrpSpPr>
          <p:nvPr/>
        </p:nvGrpSpPr>
        <p:grpSpPr bwMode="auto">
          <a:xfrm>
            <a:off x="5638800" y="6116638"/>
            <a:ext cx="3505200" cy="741362"/>
            <a:chOff x="3024" y="2983"/>
            <a:chExt cx="2208" cy="467"/>
          </a:xfrm>
        </p:grpSpPr>
        <p:pic>
          <p:nvPicPr>
            <p:cNvPr id="26635" name="Picture 11"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024" y="2983"/>
              <a:ext cx="2208" cy="467"/>
            </a:xfrm>
            <a:prstGeom prst="rect">
              <a:avLst/>
            </a:prstGeom>
            <a:noFill/>
          </p:spPr>
        </p:pic>
        <p:sp>
          <p:nvSpPr>
            <p:cNvPr id="26636" name="Text Box 12">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26637" name="Text Box 13">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6638" name="Text Box 14">
            <a:hlinkClick r:id="rId6"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6646" name="Group 22"/>
          <p:cNvGrpSpPr>
            <a:grpSpLocks/>
          </p:cNvGrpSpPr>
          <p:nvPr/>
        </p:nvGrpSpPr>
        <p:grpSpPr bwMode="auto">
          <a:xfrm>
            <a:off x="1323975" y="2757488"/>
            <a:ext cx="6829425" cy="1776412"/>
            <a:chOff x="834" y="1737"/>
            <a:chExt cx="4302" cy="1119"/>
          </a:xfrm>
        </p:grpSpPr>
        <p:sp>
          <p:nvSpPr>
            <p:cNvPr id="26641" name="Text Box 17"/>
            <p:cNvSpPr txBox="1">
              <a:spLocks noChangeArrowheads="1"/>
            </p:cNvSpPr>
            <p:nvPr/>
          </p:nvSpPr>
          <p:spPr bwMode="auto">
            <a:xfrm>
              <a:off x="834" y="1737"/>
              <a:ext cx="4144" cy="231"/>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would a quotation give this idea more impact?</a:t>
              </a:r>
            </a:p>
          </p:txBody>
        </p:sp>
        <p:sp>
          <p:nvSpPr>
            <p:cNvPr id="26642" name="Text Box 18"/>
            <p:cNvSpPr txBox="1">
              <a:spLocks noChangeArrowheads="1"/>
            </p:cNvSpPr>
            <p:nvPr/>
          </p:nvSpPr>
          <p:spPr bwMode="auto">
            <a:xfrm>
              <a:off x="1065" y="2063"/>
              <a:ext cx="4071" cy="793"/>
            </a:xfrm>
            <a:prstGeom prst="rect">
              <a:avLst/>
            </a:prstGeom>
            <a:noFill/>
            <a:ln w="9525">
              <a:noFill/>
              <a:miter lim="800000"/>
              <a:headEnd/>
              <a:tailEnd/>
            </a:ln>
            <a:effectLst/>
          </p:spPr>
          <p:txBody>
            <a:bodyPr>
              <a:spAutoFit/>
            </a:bodyPr>
            <a:lstStyle/>
            <a:p>
              <a:pPr>
                <a:spcBef>
                  <a:spcPct val="50000"/>
                </a:spcBef>
              </a:pPr>
              <a:r>
                <a:rPr lang="en-US"/>
                <a:t>My friends and I get frustrated by all the problems we see in the world. We need to get a good education so we can fix them. </a:t>
              </a:r>
            </a:p>
            <a:p>
              <a:pPr>
                <a:spcAft>
                  <a:spcPct val="25000"/>
                </a:spcAft>
              </a:pPr>
              <a:endParaRPr lang="en-US"/>
            </a:p>
          </p:txBody>
        </p:sp>
      </p:grpSp>
      <p:sp>
        <p:nvSpPr>
          <p:cNvPr id="26643" name="Text Box 19"/>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Including a quotation can lend impact and authority to an introduction.</a:t>
            </a:r>
            <a:r>
              <a:rPr lang="en-US"/>
              <a:t> </a:t>
            </a:r>
          </a:p>
        </p:txBody>
      </p:sp>
      <p:sp>
        <p:nvSpPr>
          <p:cNvPr id="26645" name="Rectangle 21">
            <a:hlinkClick r:id="" action="ppaction://hlinkshowjump?jump=nextslide"/>
          </p:cNvPr>
          <p:cNvSpPr>
            <a:spLocks noChangeArrowheads="1"/>
          </p:cNvSpPr>
          <p:nvPr/>
        </p:nvSpPr>
        <p:spPr bwMode="auto">
          <a:xfrm>
            <a:off x="5715000" y="6019800"/>
            <a:ext cx="34290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6646"/>
                                        </p:tgtEl>
                                        <p:attrNameLst>
                                          <p:attrName>style.visibility</p:attrName>
                                        </p:attrNameLst>
                                      </p:cBhvr>
                                      <p:to>
                                        <p:strVal val="visible"/>
                                      </p:to>
                                    </p:set>
                                    <p:anim calcmode="lin" valueType="num">
                                      <p:cBhvr>
                                        <p:cTn id="7" dur="500" fill="hold"/>
                                        <p:tgtEl>
                                          <p:spTgt spid="26646"/>
                                        </p:tgtEl>
                                        <p:attrNameLst>
                                          <p:attrName>ppt_w</p:attrName>
                                        </p:attrNameLst>
                                      </p:cBhvr>
                                      <p:tavLst>
                                        <p:tav tm="0">
                                          <p:val>
                                            <p:fltVal val="0"/>
                                          </p:val>
                                        </p:tav>
                                        <p:tav tm="100000">
                                          <p:val>
                                            <p:strVal val="#ppt_w"/>
                                          </p:val>
                                        </p:tav>
                                      </p:tavLst>
                                    </p:anim>
                                    <p:anim calcmode="lin" valueType="num">
                                      <p:cBhvr>
                                        <p:cTn id="8" dur="500" fill="hold"/>
                                        <p:tgtEl>
                                          <p:spTgt spid="2664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26634"/>
                                        </p:tgtEl>
                                        <p:attrNameLst>
                                          <p:attrName>style.visibility</p:attrName>
                                        </p:attrNameLst>
                                      </p:cBhvr>
                                      <p:to>
                                        <p:strVal val="visible"/>
                                      </p:to>
                                    </p:set>
                                    <p:animEffect transition="in" filter="wipe(left)">
                                      <p:cBhvr>
                                        <p:cTn id="12" dur="500"/>
                                        <p:tgtEl>
                                          <p:spTgt spid="26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765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7652"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765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765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Quotations</a:t>
            </a:r>
            <a:endParaRPr lang="en-US" sz="3200">
              <a:solidFill>
                <a:srgbClr val="C20000"/>
              </a:solidFill>
            </a:endParaRPr>
          </a:p>
        </p:txBody>
      </p:sp>
      <p:sp>
        <p:nvSpPr>
          <p:cNvPr id="27661"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7662" name="Text Box 14">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7663" name="Group 15"/>
          <p:cNvGrpSpPr>
            <a:grpSpLocks/>
          </p:cNvGrpSpPr>
          <p:nvPr/>
        </p:nvGrpSpPr>
        <p:grpSpPr bwMode="auto">
          <a:xfrm>
            <a:off x="6491288" y="6145213"/>
            <a:ext cx="2652712" cy="712787"/>
            <a:chOff x="4089" y="3871"/>
            <a:chExt cx="1671" cy="449"/>
          </a:xfrm>
        </p:grpSpPr>
        <p:pic>
          <p:nvPicPr>
            <p:cNvPr id="27664" name="Picture 16"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27665" name="Rectangle 17">
              <a:hlinkClick r:id="rId5"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27671" name="Group 23"/>
          <p:cNvGrpSpPr>
            <a:grpSpLocks/>
          </p:cNvGrpSpPr>
          <p:nvPr/>
        </p:nvGrpSpPr>
        <p:grpSpPr bwMode="auto">
          <a:xfrm>
            <a:off x="1323975" y="2757488"/>
            <a:ext cx="6829425" cy="3151187"/>
            <a:chOff x="834" y="1737"/>
            <a:chExt cx="4302" cy="1985"/>
          </a:xfrm>
        </p:grpSpPr>
        <p:sp>
          <p:nvSpPr>
            <p:cNvPr id="27666" name="Text Box 18"/>
            <p:cNvSpPr txBox="1">
              <a:spLocks noChangeArrowheads="1"/>
            </p:cNvSpPr>
            <p:nvPr/>
          </p:nvSpPr>
          <p:spPr bwMode="auto">
            <a:xfrm>
              <a:off x="834" y="1737"/>
              <a:ext cx="4144" cy="231"/>
            </a:xfrm>
            <a:prstGeom prst="rect">
              <a:avLst/>
            </a:prstGeom>
            <a:noFill/>
            <a:ln w="9525">
              <a:noFill/>
              <a:miter lim="800000"/>
              <a:headEnd/>
              <a:tailEnd/>
            </a:ln>
            <a:effectLst/>
          </p:spPr>
          <p:txBody>
            <a:bodyPr>
              <a:spAutoFit/>
            </a:bodyPr>
            <a:lstStyle/>
            <a:p>
              <a:pPr>
                <a:spcBef>
                  <a:spcPct val="50000"/>
                </a:spcBef>
              </a:pPr>
              <a:r>
                <a:rPr lang="en-US" b="1">
                  <a:solidFill>
                    <a:srgbClr val="006696"/>
                  </a:solidFill>
                </a:rPr>
                <a:t>Nelson Mandela is a South African statesman.</a:t>
              </a:r>
              <a:r>
                <a:rPr lang="en-US">
                  <a:solidFill>
                    <a:srgbClr val="006696"/>
                  </a:solidFill>
                </a:rPr>
                <a:t> </a:t>
              </a:r>
            </a:p>
          </p:txBody>
        </p:sp>
        <p:sp>
          <p:nvSpPr>
            <p:cNvPr id="27667" name="Text Box 19"/>
            <p:cNvSpPr txBox="1">
              <a:spLocks noChangeArrowheads="1"/>
            </p:cNvSpPr>
            <p:nvPr/>
          </p:nvSpPr>
          <p:spPr bwMode="auto">
            <a:xfrm>
              <a:off x="1065" y="2064"/>
              <a:ext cx="4071" cy="1658"/>
            </a:xfrm>
            <a:prstGeom prst="rect">
              <a:avLst/>
            </a:prstGeom>
            <a:noFill/>
            <a:ln w="9525">
              <a:noFill/>
              <a:miter lim="800000"/>
              <a:headEnd/>
              <a:tailEnd/>
            </a:ln>
            <a:effectLst/>
          </p:spPr>
          <p:txBody>
            <a:bodyPr>
              <a:spAutoFit/>
            </a:bodyPr>
            <a:lstStyle/>
            <a:p>
              <a:pPr>
                <a:spcBef>
                  <a:spcPct val="50000"/>
                </a:spcBef>
              </a:pPr>
              <a:r>
                <a:rPr lang="en-US"/>
                <a:t>Many of my high school friends are frustrated, and I understand that. I look around and see all kinds of problems in the world, and it doesn’t seem like anything will ever change. When I feel like that, I think about Nelson Mandela’s struggles, and I remember his claim that </a:t>
              </a:r>
              <a:r>
                <a:rPr lang="en-US" b="1">
                  <a:solidFill>
                    <a:srgbClr val="CB6600"/>
                  </a:solidFill>
                </a:rPr>
                <a:t>“Education is the most powerful weapon which you can use to change the world.”</a:t>
              </a:r>
              <a:r>
                <a:rPr lang="en-US"/>
                <a:t> For me, the next few years will be my chance to get an education, because I am going to change the world. </a:t>
              </a:r>
            </a:p>
            <a:p>
              <a:pPr>
                <a:spcAft>
                  <a:spcPct val="25000"/>
                </a:spcAft>
              </a:pPr>
              <a:endParaRPr lang="en-US"/>
            </a:p>
          </p:txBody>
        </p:sp>
      </p:grpSp>
      <p:sp>
        <p:nvSpPr>
          <p:cNvPr id="27668" name="Text Box 2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Including a quotation can lend impact and authority to an introduction.</a:t>
            </a:r>
            <a:r>
              <a:rPr lang="en-US"/>
              <a:t> </a:t>
            </a:r>
          </a:p>
        </p:txBody>
      </p:sp>
      <p:sp>
        <p:nvSpPr>
          <p:cNvPr id="27670" name="Rectangle 22">
            <a:hlinkClick r:id="rId5" action="ppaction://hlinksldjump"/>
          </p:cNvPr>
          <p:cNvSpPr>
            <a:spLocks noChangeArrowheads="1"/>
          </p:cNvSpPr>
          <p:nvPr/>
        </p:nvSpPr>
        <p:spPr bwMode="auto">
          <a:xfrm>
            <a:off x="6705600" y="6096000"/>
            <a:ext cx="24384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7671"/>
                                        </p:tgtEl>
                                        <p:attrNameLst>
                                          <p:attrName>style.visibility</p:attrName>
                                        </p:attrNameLst>
                                      </p:cBhvr>
                                      <p:to>
                                        <p:strVal val="visible"/>
                                      </p:to>
                                    </p:set>
                                    <p:anim calcmode="lin" valueType="num">
                                      <p:cBhvr>
                                        <p:cTn id="7" dur="500" fill="hold"/>
                                        <p:tgtEl>
                                          <p:spTgt spid="27671"/>
                                        </p:tgtEl>
                                        <p:attrNameLst>
                                          <p:attrName>ppt_w</p:attrName>
                                        </p:attrNameLst>
                                      </p:cBhvr>
                                      <p:tavLst>
                                        <p:tav tm="0">
                                          <p:val>
                                            <p:fltVal val="0"/>
                                          </p:val>
                                        </p:tav>
                                        <p:tav tm="100000">
                                          <p:val>
                                            <p:strVal val="#ppt_w"/>
                                          </p:val>
                                        </p:tav>
                                      </p:tavLst>
                                    </p:anim>
                                    <p:anim calcmode="lin" valueType="num">
                                      <p:cBhvr>
                                        <p:cTn id="8" dur="500" fill="hold"/>
                                        <p:tgtEl>
                                          <p:spTgt spid="2767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7663"/>
                                        </p:tgtEl>
                                        <p:attrNameLst>
                                          <p:attrName>style.visibility</p:attrName>
                                        </p:attrNameLst>
                                      </p:cBhvr>
                                      <p:to>
                                        <p:strVal val="visible"/>
                                      </p:to>
                                    </p:set>
                                    <p:animEffect transition="in" filter="wipe(left)">
                                      <p:cBhvr>
                                        <p:cTn id="12" dur="500"/>
                                        <p:tgtEl>
                                          <p:spTgt spid="27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867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867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867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867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Questions</a:t>
            </a:r>
            <a:endParaRPr lang="en-US" sz="3200">
              <a:solidFill>
                <a:srgbClr val="C20000"/>
              </a:solidFill>
            </a:endParaRPr>
          </a:p>
        </p:txBody>
      </p:sp>
      <p:sp>
        <p:nvSpPr>
          <p:cNvPr id="28679" name="Text Box 7"/>
          <p:cNvSpPr txBox="1">
            <a:spLocks noChangeArrowheads="1"/>
          </p:cNvSpPr>
          <p:nvPr/>
        </p:nvSpPr>
        <p:spPr bwMode="auto">
          <a:xfrm>
            <a:off x="1292225" y="1938338"/>
            <a:ext cx="6861175" cy="701675"/>
          </a:xfrm>
          <a:prstGeom prst="rect">
            <a:avLst/>
          </a:prstGeom>
          <a:noFill/>
          <a:ln w="9525">
            <a:noFill/>
            <a:miter lim="800000"/>
            <a:headEnd/>
            <a:tailEnd/>
          </a:ln>
          <a:effectLst/>
        </p:spPr>
        <p:txBody>
          <a:bodyPr>
            <a:spAutoFit/>
          </a:bodyPr>
          <a:lstStyle/>
          <a:p>
            <a:pPr>
              <a:spcBef>
                <a:spcPct val="50000"/>
              </a:spcBef>
            </a:pPr>
            <a:r>
              <a:rPr lang="en-US" sz="2000" b="1"/>
              <a:t>Starting with an engaging question involves the reader immediately by requiring at least a mental answer.</a:t>
            </a:r>
            <a:endParaRPr lang="en-US"/>
          </a:p>
        </p:txBody>
      </p:sp>
      <p:sp>
        <p:nvSpPr>
          <p:cNvPr id="2868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28681" name="Group 9"/>
          <p:cNvGrpSpPr>
            <a:grpSpLocks/>
          </p:cNvGrpSpPr>
          <p:nvPr/>
        </p:nvGrpSpPr>
        <p:grpSpPr bwMode="auto">
          <a:xfrm>
            <a:off x="6565900" y="6086475"/>
            <a:ext cx="2578100" cy="771525"/>
            <a:chOff x="4136" y="3834"/>
            <a:chExt cx="1624" cy="486"/>
          </a:xfrm>
        </p:grpSpPr>
        <p:pic>
          <p:nvPicPr>
            <p:cNvPr id="28682"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8683"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8684"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8687" name="Rectangle 15">
            <a:hlinkClick r:id="" action="ppaction://hlinkshowjump?jump=nextslide"/>
          </p:cNvPr>
          <p:cNvSpPr>
            <a:spLocks noChangeArrowheads="1"/>
          </p:cNvSpPr>
          <p:nvPr/>
        </p:nvSpPr>
        <p:spPr bwMode="auto">
          <a:xfrm>
            <a:off x="6324600" y="6096000"/>
            <a:ext cx="28194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p:cTn id="7" dur="500" fill="hold"/>
                                        <p:tgtEl>
                                          <p:spTgt spid="28678"/>
                                        </p:tgtEl>
                                        <p:attrNameLst>
                                          <p:attrName>ppt_x</p:attrName>
                                        </p:attrNameLst>
                                      </p:cBhvr>
                                      <p:tavLst>
                                        <p:tav tm="0">
                                          <p:val>
                                            <p:strVal val="#ppt_x-#ppt_w/2"/>
                                          </p:val>
                                        </p:tav>
                                        <p:tav tm="100000">
                                          <p:val>
                                            <p:strVal val="#ppt_x"/>
                                          </p:val>
                                        </p:tav>
                                      </p:tavLst>
                                    </p:anim>
                                    <p:anim calcmode="lin" valueType="num">
                                      <p:cBhvr>
                                        <p:cTn id="8" dur="500" fill="hold"/>
                                        <p:tgtEl>
                                          <p:spTgt spid="28678"/>
                                        </p:tgtEl>
                                        <p:attrNameLst>
                                          <p:attrName>ppt_y</p:attrName>
                                        </p:attrNameLst>
                                      </p:cBhvr>
                                      <p:tavLst>
                                        <p:tav tm="0">
                                          <p:val>
                                            <p:strVal val="#ppt_y"/>
                                          </p:val>
                                        </p:tav>
                                        <p:tav tm="100000">
                                          <p:val>
                                            <p:strVal val="#ppt_y"/>
                                          </p:val>
                                        </p:tav>
                                      </p:tavLst>
                                    </p:anim>
                                    <p:anim calcmode="lin" valueType="num">
                                      <p:cBhvr>
                                        <p:cTn id="9" dur="500" fill="hold"/>
                                        <p:tgtEl>
                                          <p:spTgt spid="28678"/>
                                        </p:tgtEl>
                                        <p:attrNameLst>
                                          <p:attrName>ppt_w</p:attrName>
                                        </p:attrNameLst>
                                      </p:cBhvr>
                                      <p:tavLst>
                                        <p:tav tm="0">
                                          <p:val>
                                            <p:fltVal val="0"/>
                                          </p:val>
                                        </p:tav>
                                        <p:tav tm="100000">
                                          <p:val>
                                            <p:strVal val="#ppt_w"/>
                                          </p:val>
                                        </p:tav>
                                      </p:tavLst>
                                    </p:anim>
                                    <p:anim calcmode="lin" valueType="num">
                                      <p:cBhvr>
                                        <p:cTn id="10" dur="500" fill="hold"/>
                                        <p:tgtEl>
                                          <p:spTgt spid="28678"/>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8679"/>
                                        </p:tgtEl>
                                        <p:attrNameLst>
                                          <p:attrName>style.visibility</p:attrName>
                                        </p:attrNameLst>
                                      </p:cBhvr>
                                      <p:to>
                                        <p:strVal val="visible"/>
                                      </p:to>
                                    </p:set>
                                    <p:anim calcmode="lin" valueType="num">
                                      <p:cBhvr>
                                        <p:cTn id="14" dur="500" fill="hold"/>
                                        <p:tgtEl>
                                          <p:spTgt spid="28679"/>
                                        </p:tgtEl>
                                        <p:attrNameLst>
                                          <p:attrName>ppt_w</p:attrName>
                                        </p:attrNameLst>
                                      </p:cBhvr>
                                      <p:tavLst>
                                        <p:tav tm="0">
                                          <p:val>
                                            <p:fltVal val="0"/>
                                          </p:val>
                                        </p:tav>
                                        <p:tav tm="100000">
                                          <p:val>
                                            <p:strVal val="#ppt_w"/>
                                          </p:val>
                                        </p:tav>
                                      </p:tavLst>
                                    </p:anim>
                                    <p:anim calcmode="lin" valueType="num">
                                      <p:cBhvr>
                                        <p:cTn id="15" dur="500" fill="hold"/>
                                        <p:tgtEl>
                                          <p:spTgt spid="28679"/>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8681"/>
                                        </p:tgtEl>
                                        <p:attrNameLst>
                                          <p:attrName>style.visibility</p:attrName>
                                        </p:attrNameLst>
                                      </p:cBhvr>
                                      <p:to>
                                        <p:strVal val="visible"/>
                                      </p:to>
                                    </p:set>
                                    <p:animEffect transition="in" filter="wipe(left)">
                                      <p:cBhvr>
                                        <p:cTn id="19" dur="500"/>
                                        <p:tgtEl>
                                          <p:spTgt spid="28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utoUpdateAnimBg="0"/>
      <p:bldP spid="2867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147"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614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6155" name="Text Box 11"/>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An introduction should capture a reader’s interest and tell what the writing will be about.</a:t>
            </a:r>
          </a:p>
        </p:txBody>
      </p:sp>
      <p:sp>
        <p:nvSpPr>
          <p:cNvPr id="6156" name="Text Box 12">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6157" name="Text Box 1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6181" name="Group 37"/>
          <p:cNvGrpSpPr>
            <a:grpSpLocks/>
          </p:cNvGrpSpPr>
          <p:nvPr/>
        </p:nvGrpSpPr>
        <p:grpSpPr bwMode="auto">
          <a:xfrm>
            <a:off x="1323975" y="2362200"/>
            <a:ext cx="6829425" cy="3492500"/>
            <a:chOff x="834" y="1488"/>
            <a:chExt cx="4302" cy="2200"/>
          </a:xfrm>
        </p:grpSpPr>
        <p:sp>
          <p:nvSpPr>
            <p:cNvPr id="6150" name="Text Box 6"/>
            <p:cNvSpPr txBox="1">
              <a:spLocks noChangeArrowheads="1"/>
            </p:cNvSpPr>
            <p:nvPr/>
          </p:nvSpPr>
          <p:spPr bwMode="auto">
            <a:xfrm>
              <a:off x="834" y="1488"/>
              <a:ext cx="4144" cy="404"/>
            </a:xfrm>
            <a:prstGeom prst="rect">
              <a:avLst/>
            </a:prstGeom>
            <a:noFill/>
            <a:ln w="9525">
              <a:noFill/>
              <a:miter lim="800000"/>
              <a:headEnd/>
              <a:tailEnd/>
            </a:ln>
            <a:effectLst/>
          </p:spPr>
          <p:txBody>
            <a:bodyPr>
              <a:spAutoFit/>
            </a:bodyPr>
            <a:lstStyle/>
            <a:p>
              <a:r>
                <a:rPr lang="en-US" b="1">
                  <a:solidFill>
                    <a:srgbClr val="026696"/>
                  </a:solidFill>
                </a:rPr>
                <a:t>Why is the second introduction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6151" name="Text Box 7"/>
            <p:cNvSpPr txBox="1">
              <a:spLocks noChangeArrowheads="1"/>
            </p:cNvSpPr>
            <p:nvPr/>
          </p:nvSpPr>
          <p:spPr bwMode="auto">
            <a:xfrm>
              <a:off x="1046" y="2592"/>
              <a:ext cx="4090" cy="1096"/>
            </a:xfrm>
            <a:prstGeom prst="rect">
              <a:avLst/>
            </a:prstGeom>
            <a:noFill/>
            <a:ln w="9525">
              <a:noFill/>
              <a:miter lim="800000"/>
              <a:headEnd/>
              <a:tailEnd/>
            </a:ln>
            <a:effectLst/>
          </p:spPr>
          <p:txBody>
            <a:bodyPr>
              <a:spAutoFit/>
            </a:bodyPr>
            <a:lstStyle/>
            <a:p>
              <a:pPr>
                <a:spcBef>
                  <a:spcPct val="50000"/>
                </a:spcBef>
              </a:pPr>
              <a:r>
                <a:rPr lang="en-US"/>
                <a:t>It had been rumbling and smoking for months, but no one expected such a violent explosion. Then, on August 27 and 28, 1883, a thunderous eruption blew the island apart and took the lives of more than 36,000 people. The eruption of Krakatoa, a volcanic island in Indonesia, was one of the most violent natural events ever witnessed by humans. </a:t>
              </a:r>
            </a:p>
          </p:txBody>
        </p:sp>
        <p:sp>
          <p:nvSpPr>
            <p:cNvPr id="6159" name="Text Box 15"/>
            <p:cNvSpPr txBox="1">
              <a:spLocks noChangeArrowheads="1"/>
            </p:cNvSpPr>
            <p:nvPr/>
          </p:nvSpPr>
          <p:spPr bwMode="auto">
            <a:xfrm>
              <a:off x="1047" y="1968"/>
              <a:ext cx="4032" cy="404"/>
            </a:xfrm>
            <a:prstGeom prst="rect">
              <a:avLst/>
            </a:prstGeom>
            <a:noFill/>
            <a:ln w="9525">
              <a:noFill/>
              <a:miter lim="800000"/>
              <a:headEnd/>
              <a:tailEnd/>
            </a:ln>
            <a:effectLst/>
          </p:spPr>
          <p:txBody>
            <a:bodyPr>
              <a:spAutoFit/>
            </a:bodyPr>
            <a:lstStyle/>
            <a:p>
              <a:pPr>
                <a:spcBef>
                  <a:spcPct val="50000"/>
                </a:spcBef>
              </a:pPr>
              <a:r>
                <a:rPr lang="en-US"/>
                <a:t>In August 1883, Krakatoa volcano in Indonesia erupted. It was a big eruption, and many people died as a result. </a:t>
              </a:r>
            </a:p>
          </p:txBody>
        </p:sp>
      </p:grpSp>
      <p:grpSp>
        <p:nvGrpSpPr>
          <p:cNvPr id="6169" name="Group 25"/>
          <p:cNvGrpSpPr>
            <a:grpSpLocks/>
          </p:cNvGrpSpPr>
          <p:nvPr/>
        </p:nvGrpSpPr>
        <p:grpSpPr bwMode="auto">
          <a:xfrm>
            <a:off x="1436688" y="3157538"/>
            <a:ext cx="236537" cy="320675"/>
            <a:chOff x="905" y="3141"/>
            <a:chExt cx="149" cy="202"/>
          </a:xfrm>
        </p:grpSpPr>
        <p:sp>
          <p:nvSpPr>
            <p:cNvPr id="6164" name="Oval 20">
              <a:hlinkClick r:id="rId5" action="ppaction://hlinksldjump"/>
              <a:hlinkHover r:id="rId5" action="ppaction://hlinksldjump"/>
            </p:cNvPr>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6165" name="Text Box 21">
              <a:hlinkClick r:id="rId5" action="ppaction://hlinksldjump"/>
              <a:hlinkHover r:id="rId5"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grpSp>
        <p:nvGrpSpPr>
          <p:cNvPr id="6170" name="Group 26"/>
          <p:cNvGrpSpPr>
            <a:grpSpLocks/>
          </p:cNvGrpSpPr>
          <p:nvPr/>
        </p:nvGrpSpPr>
        <p:grpSpPr bwMode="auto">
          <a:xfrm>
            <a:off x="1435100" y="4114800"/>
            <a:ext cx="236538" cy="320675"/>
            <a:chOff x="905" y="3141"/>
            <a:chExt cx="149" cy="202"/>
          </a:xfrm>
        </p:grpSpPr>
        <p:sp>
          <p:nvSpPr>
            <p:cNvPr id="6171" name="Oval 27"/>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6172" name="Text Box 28">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
        <p:nvSpPr>
          <p:cNvPr id="6178" name="Rectangle 34">
            <a:hlinkClick r:id="rId6" action="ppaction://hlinksldjump"/>
            <a:hlinkHover r:id="rId6" action="ppaction://hlinksldjump"/>
          </p:cNvPr>
          <p:cNvSpPr>
            <a:spLocks noChangeArrowheads="1"/>
          </p:cNvSpPr>
          <p:nvPr/>
        </p:nvSpPr>
        <p:spPr bwMode="auto">
          <a:xfrm>
            <a:off x="1371600" y="4114800"/>
            <a:ext cx="381000" cy="381000"/>
          </a:xfrm>
          <a:prstGeom prst="rect">
            <a:avLst/>
          </a:prstGeom>
          <a:noFill/>
          <a:ln w="9525">
            <a:noFill/>
            <a:miter lim="800000"/>
            <a:headEnd/>
            <a:tailEnd/>
          </a:ln>
          <a:effectLst/>
        </p:spPr>
        <p:txBody>
          <a:bodyPr wrap="none" anchor="ctr"/>
          <a:lstStyle/>
          <a:p>
            <a:endParaRPr lang="en-US"/>
          </a:p>
        </p:txBody>
      </p:sp>
      <p:sp>
        <p:nvSpPr>
          <p:cNvPr id="6179" name="Rectangle 35"/>
          <p:cNvSpPr>
            <a:spLocks noChangeArrowheads="1"/>
          </p:cNvSpPr>
          <p:nvPr/>
        </p:nvSpPr>
        <p:spPr bwMode="auto">
          <a:xfrm>
            <a:off x="1447800" y="3124200"/>
            <a:ext cx="228600" cy="381000"/>
          </a:xfrm>
          <a:prstGeom prst="rect">
            <a:avLst/>
          </a:prstGeom>
          <a:noFill/>
          <a:ln w="9525">
            <a:noFill/>
            <a:miter lim="800000"/>
            <a:headEnd/>
            <a:tailEnd/>
          </a:ln>
          <a:effectLst/>
        </p:spPr>
        <p:txBody>
          <a:bodyPr wrap="none" anchor="ctr"/>
          <a:lstStyle/>
          <a:p>
            <a:endParaRPr lang="en-US"/>
          </a:p>
        </p:txBody>
      </p:sp>
      <p:grpSp>
        <p:nvGrpSpPr>
          <p:cNvPr id="6173" name="Group 29"/>
          <p:cNvGrpSpPr>
            <a:grpSpLocks/>
          </p:cNvGrpSpPr>
          <p:nvPr/>
        </p:nvGrpSpPr>
        <p:grpSpPr bwMode="auto">
          <a:xfrm>
            <a:off x="6491288" y="6145213"/>
            <a:ext cx="2652712" cy="712787"/>
            <a:chOff x="4089" y="3871"/>
            <a:chExt cx="1671" cy="449"/>
          </a:xfrm>
        </p:grpSpPr>
        <p:sp>
          <p:nvSpPr>
            <p:cNvPr id="6174" name="Text Box 30">
              <a:hlinkClick r:id="rId5"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6175" name="Picture 31" descr="verysmallnextbutton">
              <a:hlinkClick r:id="rId7" action="ppaction://hlinksldjump"/>
            </p:cNvPr>
            <p:cNvPicPr>
              <a:picLocks noChangeAspect="1" noChangeArrowheads="1"/>
            </p:cNvPicPr>
            <p:nvPr/>
          </p:nvPicPr>
          <p:blipFill>
            <a:blip r:embed="rId8"/>
            <a:srcRect l="70990" t="89607"/>
            <a:stretch>
              <a:fillRect/>
            </a:stretch>
          </p:blipFill>
          <p:spPr bwMode="auto">
            <a:xfrm>
              <a:off x="4089" y="3871"/>
              <a:ext cx="1671" cy="449"/>
            </a:xfrm>
            <a:prstGeom prst="rect">
              <a:avLst/>
            </a:prstGeom>
            <a:noFill/>
          </p:spPr>
        </p:pic>
        <p:sp>
          <p:nvSpPr>
            <p:cNvPr id="6176" name="Rectangle 32">
              <a:hlinkClick r:id="rId7" action="ppaction://hlinksldjump"/>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6180" name="Rectangle 36">
            <a:hlinkClick r:id="rId5" action="ppaction://hlinksldjump"/>
            <a:hlinkHover r:id="rId5" action="ppaction://hlinksldjump"/>
          </p:cNvPr>
          <p:cNvSpPr>
            <a:spLocks noChangeArrowheads="1"/>
          </p:cNvSpPr>
          <p:nvPr/>
        </p:nvSpPr>
        <p:spPr bwMode="auto">
          <a:xfrm>
            <a:off x="1371600" y="3124200"/>
            <a:ext cx="381000" cy="457200"/>
          </a:xfrm>
          <a:prstGeom prst="rect">
            <a:avLst/>
          </a:prstGeom>
          <a:noFill/>
          <a:ln w="9525">
            <a:noFill/>
            <a:miter lim="800000"/>
            <a:headEnd/>
            <a:tailEnd/>
          </a:ln>
          <a:effectLst/>
        </p:spPr>
        <p:txBody>
          <a:bodyPr wrap="none" anchor="ctr"/>
          <a:lstStyle/>
          <a:p>
            <a:endParaRPr lang="en-US"/>
          </a:p>
        </p:txBody>
      </p:sp>
      <p:sp>
        <p:nvSpPr>
          <p:cNvPr id="6182" name="Rectangle 38">
            <a:hlinkClick r:id="rId7" action="ppaction://hlinksldjump"/>
          </p:cNvPr>
          <p:cNvSpPr>
            <a:spLocks noChangeArrowheads="1"/>
          </p:cNvSpPr>
          <p:nvPr/>
        </p:nvSpPr>
        <p:spPr bwMode="auto">
          <a:xfrm>
            <a:off x="7239000" y="6096000"/>
            <a:ext cx="19050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181"/>
                                        </p:tgtEl>
                                        <p:attrNameLst>
                                          <p:attrName>style.visibility</p:attrName>
                                        </p:attrNameLst>
                                      </p:cBhvr>
                                      <p:to>
                                        <p:strVal val="visible"/>
                                      </p:to>
                                    </p:set>
                                    <p:anim calcmode="lin" valueType="num">
                                      <p:cBhvr>
                                        <p:cTn id="7" dur="500" fill="hold"/>
                                        <p:tgtEl>
                                          <p:spTgt spid="6181"/>
                                        </p:tgtEl>
                                        <p:attrNameLst>
                                          <p:attrName>ppt_w</p:attrName>
                                        </p:attrNameLst>
                                      </p:cBhvr>
                                      <p:tavLst>
                                        <p:tav tm="0">
                                          <p:val>
                                            <p:fltVal val="0"/>
                                          </p:val>
                                        </p:tav>
                                        <p:tav tm="100000">
                                          <p:val>
                                            <p:strVal val="#ppt_w"/>
                                          </p:val>
                                        </p:tav>
                                      </p:tavLst>
                                    </p:anim>
                                    <p:anim calcmode="lin" valueType="num">
                                      <p:cBhvr>
                                        <p:cTn id="8" dur="500" fill="hold"/>
                                        <p:tgtEl>
                                          <p:spTgt spid="618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6169"/>
                                        </p:tgtEl>
                                        <p:attrNameLst>
                                          <p:attrName>style.visibility</p:attrName>
                                        </p:attrNameLst>
                                      </p:cBhvr>
                                      <p:to>
                                        <p:strVal val="visible"/>
                                      </p:to>
                                    </p:set>
                                    <p:animEffect transition="in" filter="dissolve">
                                      <p:cBhvr>
                                        <p:cTn id="12" dur="500"/>
                                        <p:tgtEl>
                                          <p:spTgt spid="6169"/>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6170"/>
                                        </p:tgtEl>
                                        <p:attrNameLst>
                                          <p:attrName>style.visibility</p:attrName>
                                        </p:attrNameLst>
                                      </p:cBhvr>
                                      <p:to>
                                        <p:strVal val="visible"/>
                                      </p:to>
                                    </p:set>
                                    <p:animEffect transition="in" filter="dissolve">
                                      <p:cBhvr>
                                        <p:cTn id="16" dur="500"/>
                                        <p:tgtEl>
                                          <p:spTgt spid="6170"/>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6173"/>
                                        </p:tgtEl>
                                        <p:attrNameLst>
                                          <p:attrName>style.visibility</p:attrName>
                                        </p:attrNameLst>
                                      </p:cBhvr>
                                      <p:to>
                                        <p:strVal val="visible"/>
                                      </p:to>
                                    </p:set>
                                    <p:animEffect transition="in" filter="wipe(left)">
                                      <p:cBhvr>
                                        <p:cTn id="20" dur="500"/>
                                        <p:tgtEl>
                                          <p:spTgt spid="6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17" name="Picture 21"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969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29700"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970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2970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Questions</a:t>
            </a:r>
            <a:endParaRPr lang="en-US" sz="3200">
              <a:solidFill>
                <a:srgbClr val="C20000"/>
              </a:solidFill>
            </a:endParaRPr>
          </a:p>
        </p:txBody>
      </p:sp>
      <p:sp>
        <p:nvSpPr>
          <p:cNvPr id="29703" name="Text Box 7"/>
          <p:cNvSpPr txBox="1">
            <a:spLocks noChangeArrowheads="1"/>
          </p:cNvSpPr>
          <p:nvPr/>
        </p:nvSpPr>
        <p:spPr bwMode="auto">
          <a:xfrm>
            <a:off x="1292225" y="1938338"/>
            <a:ext cx="6861175" cy="701675"/>
          </a:xfrm>
          <a:prstGeom prst="rect">
            <a:avLst/>
          </a:prstGeom>
          <a:noFill/>
          <a:ln w="9525">
            <a:noFill/>
            <a:miter lim="800000"/>
            <a:headEnd/>
            <a:tailEnd/>
          </a:ln>
          <a:effectLst/>
        </p:spPr>
        <p:txBody>
          <a:bodyPr>
            <a:spAutoFit/>
          </a:bodyPr>
          <a:lstStyle/>
          <a:p>
            <a:pPr>
              <a:spcBef>
                <a:spcPct val="50000"/>
              </a:spcBef>
            </a:pPr>
            <a:r>
              <a:rPr lang="en-US" sz="2000" b="1"/>
              <a:t>Starting with an engaging question involves the reader immediately by requiring at least a mental answer.</a:t>
            </a:r>
            <a:endParaRPr lang="en-US"/>
          </a:p>
        </p:txBody>
      </p:sp>
      <p:sp>
        <p:nvSpPr>
          <p:cNvPr id="29704"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29709" name="Text Box 13"/>
          <p:cNvSpPr txBox="1">
            <a:spLocks noChangeArrowheads="1"/>
          </p:cNvSpPr>
          <p:nvPr/>
        </p:nvSpPr>
        <p:spPr bwMode="auto">
          <a:xfrm>
            <a:off x="1323975" y="2757488"/>
            <a:ext cx="6578600" cy="366712"/>
          </a:xfrm>
          <a:prstGeom prst="rect">
            <a:avLst/>
          </a:prstGeom>
          <a:noFill/>
          <a:ln w="9525">
            <a:noFill/>
            <a:miter lim="800000"/>
            <a:headEnd/>
            <a:tailEnd/>
          </a:ln>
          <a:effectLst/>
        </p:spPr>
        <p:txBody>
          <a:bodyPr>
            <a:spAutoFit/>
          </a:bodyPr>
          <a:lstStyle/>
          <a:p>
            <a:r>
              <a:rPr lang="en-US" b="1">
                <a:solidFill>
                  <a:srgbClr val="026696"/>
                </a:solidFill>
              </a:rPr>
              <a:t>Here are some examples:</a:t>
            </a:r>
            <a:endParaRPr lang="en-US" b="1"/>
          </a:p>
        </p:txBody>
      </p:sp>
      <p:sp>
        <p:nvSpPr>
          <p:cNvPr id="29710" name="Text Box 14"/>
          <p:cNvSpPr txBox="1">
            <a:spLocks noChangeArrowheads="1"/>
          </p:cNvSpPr>
          <p:nvPr/>
        </p:nvSpPr>
        <p:spPr bwMode="auto">
          <a:xfrm>
            <a:off x="1690688" y="3276600"/>
            <a:ext cx="6462712" cy="1876425"/>
          </a:xfrm>
          <a:prstGeom prst="rect">
            <a:avLst/>
          </a:prstGeom>
          <a:noFill/>
          <a:ln w="9525">
            <a:noFill/>
            <a:miter lim="800000"/>
            <a:headEnd/>
            <a:tailEnd/>
          </a:ln>
          <a:effectLst/>
        </p:spPr>
        <p:txBody>
          <a:bodyPr>
            <a:spAutoFit/>
          </a:bodyPr>
          <a:lstStyle/>
          <a:p>
            <a:pPr marL="169863" indent="-169863">
              <a:spcAft>
                <a:spcPct val="25000"/>
              </a:spcAft>
              <a:buFontTx/>
              <a:buChar char="•"/>
            </a:pPr>
            <a:r>
              <a:rPr lang="en-US"/>
              <a:t>Does the melting of the polar ice caps mean that, in 30 years, New York City will be under water? </a:t>
            </a:r>
          </a:p>
          <a:p>
            <a:pPr marL="169863" indent="-169863">
              <a:spcAft>
                <a:spcPct val="25000"/>
              </a:spcAft>
              <a:buFontTx/>
              <a:buChar char="•"/>
            </a:pPr>
            <a:r>
              <a:rPr lang="en-US"/>
              <a:t>If the International Space Station produces so little of scientific value, why do scientists still support this mission? </a:t>
            </a:r>
          </a:p>
          <a:p>
            <a:pPr marL="169863" indent="-169863">
              <a:spcAft>
                <a:spcPct val="25000"/>
              </a:spcAft>
              <a:buFontTx/>
              <a:buChar char="•"/>
            </a:pPr>
            <a:r>
              <a:rPr lang="en-US"/>
              <a:t>If you eat like a bird and are still gaining weight, could it be you’re getting extra calories while you sleep? </a:t>
            </a:r>
          </a:p>
        </p:txBody>
      </p:sp>
      <p:grpSp>
        <p:nvGrpSpPr>
          <p:cNvPr id="29713" name="Group 17"/>
          <p:cNvGrpSpPr>
            <a:grpSpLocks/>
          </p:cNvGrpSpPr>
          <p:nvPr/>
        </p:nvGrpSpPr>
        <p:grpSpPr bwMode="auto">
          <a:xfrm>
            <a:off x="6491288" y="6145213"/>
            <a:ext cx="2652712" cy="712787"/>
            <a:chOff x="4089" y="3871"/>
            <a:chExt cx="1671" cy="449"/>
          </a:xfrm>
        </p:grpSpPr>
        <p:sp>
          <p:nvSpPr>
            <p:cNvPr id="29714" name="Text Box 18">
              <a:hlinkClick r:id="rId6"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29715" name="Picture 19" descr="verysmallnextbutton">
              <a:hlinkClick r:id="" action="ppaction://hlinkshowjump?jump=nextslide"/>
            </p:cNvPr>
            <p:cNvPicPr>
              <a:picLocks noChangeAspect="1" noChangeArrowheads="1"/>
            </p:cNvPicPr>
            <p:nvPr/>
          </p:nvPicPr>
          <p:blipFill>
            <a:blip r:embed="rId7"/>
            <a:srcRect l="70990" t="89607"/>
            <a:stretch>
              <a:fillRect/>
            </a:stretch>
          </p:blipFill>
          <p:spPr bwMode="auto">
            <a:xfrm>
              <a:off x="4089" y="3871"/>
              <a:ext cx="1671" cy="449"/>
            </a:xfrm>
            <a:prstGeom prst="rect">
              <a:avLst/>
            </a:prstGeom>
            <a:noFill/>
          </p:spPr>
        </p:pic>
        <p:sp>
          <p:nvSpPr>
            <p:cNvPr id="29716" name="Rectangle 20">
              <a:hlinkClick r:id="" action="ppaction://hlinkshowjump?jump=nextslide"/>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29718" name="Text Box 22">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29719" name="Rectangle 23">
            <a:hlinkClick r:id="" action="ppaction://hlinkshowjump?jump=nextslide"/>
          </p:cNvPr>
          <p:cNvSpPr>
            <a:spLocks noChangeArrowheads="1"/>
          </p:cNvSpPr>
          <p:nvPr/>
        </p:nvSpPr>
        <p:spPr bwMode="auto">
          <a:xfrm>
            <a:off x="6477000" y="6172200"/>
            <a:ext cx="2667000" cy="6858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9709"/>
                                        </p:tgtEl>
                                        <p:attrNameLst>
                                          <p:attrName>style.visibility</p:attrName>
                                        </p:attrNameLst>
                                      </p:cBhvr>
                                      <p:to>
                                        <p:strVal val="visible"/>
                                      </p:to>
                                    </p:set>
                                    <p:anim calcmode="lin" valueType="num">
                                      <p:cBhvr>
                                        <p:cTn id="7" dur="500" fill="hold"/>
                                        <p:tgtEl>
                                          <p:spTgt spid="29709"/>
                                        </p:tgtEl>
                                        <p:attrNameLst>
                                          <p:attrName>ppt_w</p:attrName>
                                        </p:attrNameLst>
                                      </p:cBhvr>
                                      <p:tavLst>
                                        <p:tav tm="0">
                                          <p:val>
                                            <p:fltVal val="0"/>
                                          </p:val>
                                        </p:tav>
                                        <p:tav tm="100000">
                                          <p:val>
                                            <p:strVal val="#ppt_w"/>
                                          </p:val>
                                        </p:tav>
                                      </p:tavLst>
                                    </p:anim>
                                    <p:anim calcmode="lin" valueType="num">
                                      <p:cBhvr>
                                        <p:cTn id="8" dur="500" fill="hold"/>
                                        <p:tgtEl>
                                          <p:spTgt spid="2970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1000"/>
                                  </p:stCondLst>
                                  <p:childTnLst>
                                    <p:set>
                                      <p:cBhvr>
                                        <p:cTn id="11" dur="1" fill="hold">
                                          <p:stCondLst>
                                            <p:cond delay="0"/>
                                          </p:stCondLst>
                                        </p:cTn>
                                        <p:tgtEl>
                                          <p:spTgt spid="29710">
                                            <p:txEl>
                                              <p:pRg st="0" end="0"/>
                                            </p:txEl>
                                          </p:spTgt>
                                        </p:tgtEl>
                                        <p:attrNameLst>
                                          <p:attrName>style.visibility</p:attrName>
                                        </p:attrNameLst>
                                      </p:cBhvr>
                                      <p:to>
                                        <p:strVal val="visible"/>
                                      </p:to>
                                    </p:set>
                                    <p:animEffect transition="in" filter="dissolve">
                                      <p:cBhvr>
                                        <p:cTn id="12" dur="500"/>
                                        <p:tgtEl>
                                          <p:spTgt spid="29710">
                                            <p:txEl>
                                              <p:pRg st="0" end="0"/>
                                            </p:txEl>
                                          </p:spTgt>
                                        </p:tgtEl>
                                      </p:cBhvr>
                                    </p:animEffect>
                                  </p:childTnLst>
                                </p:cTn>
                              </p:par>
                            </p:childTnLst>
                          </p:cTn>
                        </p:par>
                        <p:par>
                          <p:cTn id="13" fill="hold">
                            <p:stCondLst>
                              <p:cond delay="2000"/>
                            </p:stCondLst>
                            <p:childTnLst>
                              <p:par>
                                <p:cTn id="14" presetID="9" presetClass="entr" presetSubtype="0" fill="hold" nodeType="afterEffect">
                                  <p:stCondLst>
                                    <p:cond delay="1000"/>
                                  </p:stCondLst>
                                  <p:childTnLst>
                                    <p:set>
                                      <p:cBhvr>
                                        <p:cTn id="15" dur="1" fill="hold">
                                          <p:stCondLst>
                                            <p:cond delay="0"/>
                                          </p:stCondLst>
                                        </p:cTn>
                                        <p:tgtEl>
                                          <p:spTgt spid="29710">
                                            <p:txEl>
                                              <p:pRg st="1" end="1"/>
                                            </p:txEl>
                                          </p:spTgt>
                                        </p:tgtEl>
                                        <p:attrNameLst>
                                          <p:attrName>style.visibility</p:attrName>
                                        </p:attrNameLst>
                                      </p:cBhvr>
                                      <p:to>
                                        <p:strVal val="visible"/>
                                      </p:to>
                                    </p:set>
                                    <p:animEffect transition="in" filter="dissolve">
                                      <p:cBhvr>
                                        <p:cTn id="16" dur="500"/>
                                        <p:tgtEl>
                                          <p:spTgt spid="29710">
                                            <p:txEl>
                                              <p:pRg st="1" end="1"/>
                                            </p:txEl>
                                          </p:spTgt>
                                        </p:tgtEl>
                                      </p:cBhvr>
                                    </p:animEffect>
                                  </p:childTnLst>
                                </p:cTn>
                              </p:par>
                            </p:childTnLst>
                          </p:cTn>
                        </p:par>
                        <p:par>
                          <p:cTn id="17" fill="hold">
                            <p:stCondLst>
                              <p:cond delay="3500"/>
                            </p:stCondLst>
                            <p:childTnLst>
                              <p:par>
                                <p:cTn id="18" presetID="9" presetClass="entr" presetSubtype="0" fill="hold" nodeType="afterEffect">
                                  <p:stCondLst>
                                    <p:cond delay="1000"/>
                                  </p:stCondLst>
                                  <p:childTnLst>
                                    <p:set>
                                      <p:cBhvr>
                                        <p:cTn id="19" dur="1" fill="hold">
                                          <p:stCondLst>
                                            <p:cond delay="0"/>
                                          </p:stCondLst>
                                        </p:cTn>
                                        <p:tgtEl>
                                          <p:spTgt spid="29710">
                                            <p:txEl>
                                              <p:pRg st="2" end="2"/>
                                            </p:txEl>
                                          </p:spTgt>
                                        </p:tgtEl>
                                        <p:attrNameLst>
                                          <p:attrName>style.visibility</p:attrName>
                                        </p:attrNameLst>
                                      </p:cBhvr>
                                      <p:to>
                                        <p:strVal val="visible"/>
                                      </p:to>
                                    </p:set>
                                    <p:animEffect transition="in" filter="dissolve">
                                      <p:cBhvr>
                                        <p:cTn id="20" dur="500"/>
                                        <p:tgtEl>
                                          <p:spTgt spid="29710">
                                            <p:txEl>
                                              <p:pRg st="2" end="2"/>
                                            </p:txEl>
                                          </p:spTgt>
                                        </p:tgtEl>
                                      </p:cBhvr>
                                    </p:animEffect>
                                  </p:childTnLst>
                                </p:cTn>
                              </p:par>
                            </p:childTnLst>
                          </p:cTn>
                        </p:par>
                        <p:par>
                          <p:cTn id="21" fill="hold">
                            <p:stCondLst>
                              <p:cond delay="5000"/>
                            </p:stCondLst>
                            <p:childTnLst>
                              <p:par>
                                <p:cTn id="22" presetID="22" presetClass="entr" presetSubtype="8" fill="hold" nodeType="afterEffect">
                                  <p:stCondLst>
                                    <p:cond delay="0"/>
                                  </p:stCondLst>
                                  <p:childTnLst>
                                    <p:set>
                                      <p:cBhvr>
                                        <p:cTn id="23" dur="1" fill="hold">
                                          <p:stCondLst>
                                            <p:cond delay="0"/>
                                          </p:stCondLst>
                                        </p:cTn>
                                        <p:tgtEl>
                                          <p:spTgt spid="29713"/>
                                        </p:tgtEl>
                                        <p:attrNameLst>
                                          <p:attrName>style.visibility</p:attrName>
                                        </p:attrNameLst>
                                      </p:cBhvr>
                                      <p:to>
                                        <p:strVal val="visible"/>
                                      </p:to>
                                    </p:set>
                                    <p:animEffect transition="in" filter="wipe(left)">
                                      <p:cBhvr>
                                        <p:cTn id="24" dur="500"/>
                                        <p:tgtEl>
                                          <p:spTgt spid="29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072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072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072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072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Questions</a:t>
            </a:r>
            <a:endParaRPr lang="en-US" sz="3200">
              <a:solidFill>
                <a:srgbClr val="C20000"/>
              </a:solidFill>
            </a:endParaRPr>
          </a:p>
        </p:txBody>
      </p:sp>
      <p:grpSp>
        <p:nvGrpSpPr>
          <p:cNvPr id="30736" name="Group 16"/>
          <p:cNvGrpSpPr>
            <a:grpSpLocks/>
          </p:cNvGrpSpPr>
          <p:nvPr/>
        </p:nvGrpSpPr>
        <p:grpSpPr bwMode="auto">
          <a:xfrm>
            <a:off x="1292225" y="2209800"/>
            <a:ext cx="6807200" cy="2971800"/>
            <a:chOff x="814" y="1392"/>
            <a:chExt cx="4288" cy="1872"/>
          </a:xfrm>
        </p:grpSpPr>
        <p:sp>
          <p:nvSpPr>
            <p:cNvPr id="30728" name="Text Box 8"/>
            <p:cNvSpPr txBox="1">
              <a:spLocks noChangeArrowheads="1"/>
            </p:cNvSpPr>
            <p:nvPr/>
          </p:nvSpPr>
          <p:spPr bwMode="auto">
            <a:xfrm>
              <a:off x="814" y="1392"/>
              <a:ext cx="4288" cy="231"/>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does this question make you want to keep reading?</a:t>
              </a:r>
              <a:endParaRPr lang="en-US"/>
            </a:p>
          </p:txBody>
        </p:sp>
        <p:sp>
          <p:nvSpPr>
            <p:cNvPr id="30729" name="Text Box 9"/>
            <p:cNvSpPr txBox="1">
              <a:spLocks noChangeArrowheads="1"/>
            </p:cNvSpPr>
            <p:nvPr/>
          </p:nvSpPr>
          <p:spPr bwMode="auto">
            <a:xfrm>
              <a:off x="1033" y="2168"/>
              <a:ext cx="3789" cy="1096"/>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Do you think you know what art is?</a:t>
              </a:r>
              <a:r>
                <a:rPr lang="en-US"/>
                <a:t> An artist takes plain house paint, punches a hole in the can, and dribbles the paint on a canvas. </a:t>
              </a:r>
              <a:r>
                <a:rPr lang="en-US" b="1">
                  <a:solidFill>
                    <a:srgbClr val="CB6600"/>
                  </a:solidFill>
                </a:rPr>
                <a:t>Is that art?</a:t>
              </a:r>
              <a:r>
                <a:rPr lang="en-US"/>
                <a:t> Famed American painter Jackson Pollock used just that technique, and art experts around the world call him one of the great painters of the last one-hundred years.</a:t>
              </a:r>
            </a:p>
          </p:txBody>
        </p:sp>
      </p:grpSp>
      <p:grpSp>
        <p:nvGrpSpPr>
          <p:cNvPr id="30730" name="Group 10"/>
          <p:cNvGrpSpPr>
            <a:grpSpLocks/>
          </p:cNvGrpSpPr>
          <p:nvPr/>
        </p:nvGrpSpPr>
        <p:grpSpPr bwMode="auto">
          <a:xfrm>
            <a:off x="5638800" y="6116638"/>
            <a:ext cx="3505200" cy="741362"/>
            <a:chOff x="3024" y="2983"/>
            <a:chExt cx="2208" cy="467"/>
          </a:xfrm>
        </p:grpSpPr>
        <p:pic>
          <p:nvPicPr>
            <p:cNvPr id="30731" name="Picture 11"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30732" name="Text Box 12">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an answer</a:t>
              </a:r>
              <a:endParaRPr lang="en-US" sz="1400">
                <a:solidFill>
                  <a:srgbClr val="1E8AA1"/>
                </a:solidFill>
              </a:endParaRPr>
            </a:p>
          </p:txBody>
        </p:sp>
      </p:grpSp>
      <p:sp>
        <p:nvSpPr>
          <p:cNvPr id="30733"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0734" name="Text Box 14">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30735" name="Rectangle 15">
            <a:hlinkClick r:id="" action="ppaction://hlinkshowjump?jump=nextslide"/>
          </p:cNvPr>
          <p:cNvSpPr>
            <a:spLocks noChangeArrowheads="1"/>
          </p:cNvSpPr>
          <p:nvPr/>
        </p:nvSpPr>
        <p:spPr bwMode="auto">
          <a:xfrm>
            <a:off x="5410200" y="6096000"/>
            <a:ext cx="37338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0736"/>
                                        </p:tgtEl>
                                        <p:attrNameLst>
                                          <p:attrName>style.visibility</p:attrName>
                                        </p:attrNameLst>
                                      </p:cBhvr>
                                      <p:to>
                                        <p:strVal val="visible"/>
                                      </p:to>
                                    </p:set>
                                    <p:anim calcmode="lin" valueType="num">
                                      <p:cBhvr>
                                        <p:cTn id="7" dur="500" fill="hold"/>
                                        <p:tgtEl>
                                          <p:spTgt spid="30736"/>
                                        </p:tgtEl>
                                        <p:attrNameLst>
                                          <p:attrName>ppt_w</p:attrName>
                                        </p:attrNameLst>
                                      </p:cBhvr>
                                      <p:tavLst>
                                        <p:tav tm="0">
                                          <p:val>
                                            <p:fltVal val="0"/>
                                          </p:val>
                                        </p:tav>
                                        <p:tav tm="100000">
                                          <p:val>
                                            <p:strVal val="#ppt_w"/>
                                          </p:val>
                                        </p:tav>
                                      </p:tavLst>
                                    </p:anim>
                                    <p:anim calcmode="lin" valueType="num">
                                      <p:cBhvr>
                                        <p:cTn id="8" dur="500" fill="hold"/>
                                        <p:tgtEl>
                                          <p:spTgt spid="307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0730"/>
                                        </p:tgtEl>
                                        <p:attrNameLst>
                                          <p:attrName>style.visibility</p:attrName>
                                        </p:attrNameLst>
                                      </p:cBhvr>
                                      <p:to>
                                        <p:strVal val="visible"/>
                                      </p:to>
                                    </p:set>
                                    <p:animEffect transition="in" filter="wipe(left)">
                                      <p:cBhvr>
                                        <p:cTn id="12" dur="500"/>
                                        <p:tgtEl>
                                          <p:spTgt spid="30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174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1748"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174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175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Questions</a:t>
            </a:r>
            <a:endParaRPr lang="en-US" sz="3200">
              <a:solidFill>
                <a:srgbClr val="C20000"/>
              </a:solidFill>
            </a:endParaRPr>
          </a:p>
        </p:txBody>
      </p:sp>
      <p:sp>
        <p:nvSpPr>
          <p:cNvPr id="31752" name="Text Box 8"/>
          <p:cNvSpPr txBox="1">
            <a:spLocks noChangeArrowheads="1"/>
          </p:cNvSpPr>
          <p:nvPr/>
        </p:nvSpPr>
        <p:spPr bwMode="auto">
          <a:xfrm>
            <a:off x="1292225" y="2209800"/>
            <a:ext cx="6807200" cy="1190625"/>
          </a:xfrm>
          <a:prstGeom prst="rect">
            <a:avLst/>
          </a:prstGeom>
          <a:noFill/>
          <a:ln w="9525">
            <a:noFill/>
            <a:miter lim="800000"/>
            <a:headEnd/>
            <a:tailEnd/>
          </a:ln>
          <a:effectLst/>
        </p:spPr>
        <p:txBody>
          <a:bodyPr>
            <a:spAutoFit/>
          </a:bodyPr>
          <a:lstStyle/>
          <a:p>
            <a:pPr>
              <a:spcBef>
                <a:spcPct val="50000"/>
              </a:spcBef>
            </a:pPr>
            <a:r>
              <a:rPr lang="en-US" b="1">
                <a:solidFill>
                  <a:srgbClr val="006696"/>
                </a:solidFill>
              </a:rPr>
              <a:t>In this case, the writer challenges the reader by asking simple yes or no questions. Revealing that the technique is used by a famous painter encourages curious readers to learn more. </a:t>
            </a:r>
          </a:p>
        </p:txBody>
      </p:sp>
      <p:sp>
        <p:nvSpPr>
          <p:cNvPr id="31753" name="Text Box 9"/>
          <p:cNvSpPr txBox="1">
            <a:spLocks noChangeArrowheads="1"/>
          </p:cNvSpPr>
          <p:nvPr/>
        </p:nvSpPr>
        <p:spPr bwMode="auto">
          <a:xfrm>
            <a:off x="1639888" y="3441700"/>
            <a:ext cx="6015037" cy="1739900"/>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Do you think you know what art is?</a:t>
            </a:r>
            <a:r>
              <a:rPr lang="en-US"/>
              <a:t> An artist takes plain house paint, punches a hole in the can, and dribbles the paint on a canvas. </a:t>
            </a:r>
            <a:r>
              <a:rPr lang="en-US" b="1">
                <a:solidFill>
                  <a:srgbClr val="CB6600"/>
                </a:solidFill>
              </a:rPr>
              <a:t>Is that art?</a:t>
            </a:r>
            <a:r>
              <a:rPr lang="en-US"/>
              <a:t> Famed American painter Jackson Pollock used just that technique, and art experts around the world call him one of the great painters of the last one-hundred years.</a:t>
            </a:r>
          </a:p>
        </p:txBody>
      </p:sp>
      <p:sp>
        <p:nvSpPr>
          <p:cNvPr id="31757"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1758" name="Text Box 14">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1759" name="Group 15"/>
          <p:cNvGrpSpPr>
            <a:grpSpLocks/>
          </p:cNvGrpSpPr>
          <p:nvPr/>
        </p:nvGrpSpPr>
        <p:grpSpPr bwMode="auto">
          <a:xfrm>
            <a:off x="6491288" y="6145213"/>
            <a:ext cx="2652712" cy="712787"/>
            <a:chOff x="4089" y="3871"/>
            <a:chExt cx="1671" cy="449"/>
          </a:xfrm>
        </p:grpSpPr>
        <p:pic>
          <p:nvPicPr>
            <p:cNvPr id="31760" name="Picture 16"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31761" name="Rectangle 17">
              <a:hlinkClick r:id="rId5"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31762" name="Rectangle 18">
            <a:hlinkClick r:id="rId5" action="ppaction://hlinksldjump"/>
          </p:cNvPr>
          <p:cNvSpPr>
            <a:spLocks noChangeArrowheads="1"/>
          </p:cNvSpPr>
          <p:nvPr/>
        </p:nvSpPr>
        <p:spPr bwMode="auto">
          <a:xfrm>
            <a:off x="6553200" y="6172200"/>
            <a:ext cx="2590800" cy="6858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1752"/>
                                        </p:tgtEl>
                                        <p:attrNameLst>
                                          <p:attrName>style.visibility</p:attrName>
                                        </p:attrNameLst>
                                      </p:cBhvr>
                                      <p:to>
                                        <p:strVal val="visible"/>
                                      </p:to>
                                    </p:set>
                                    <p:anim calcmode="lin" valueType="num">
                                      <p:cBhvr>
                                        <p:cTn id="7" dur="500" fill="hold"/>
                                        <p:tgtEl>
                                          <p:spTgt spid="31752"/>
                                        </p:tgtEl>
                                        <p:attrNameLst>
                                          <p:attrName>ppt_w</p:attrName>
                                        </p:attrNameLst>
                                      </p:cBhvr>
                                      <p:tavLst>
                                        <p:tav tm="0">
                                          <p:val>
                                            <p:fltVal val="0"/>
                                          </p:val>
                                        </p:tav>
                                        <p:tav tm="100000">
                                          <p:val>
                                            <p:strVal val="#ppt_w"/>
                                          </p:val>
                                        </p:tav>
                                      </p:tavLst>
                                    </p:anim>
                                    <p:anim calcmode="lin" valueType="num">
                                      <p:cBhvr>
                                        <p:cTn id="8" dur="500" fill="hold"/>
                                        <p:tgtEl>
                                          <p:spTgt spid="3175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1759"/>
                                        </p:tgtEl>
                                        <p:attrNameLst>
                                          <p:attrName>style.visibility</p:attrName>
                                        </p:attrNameLst>
                                      </p:cBhvr>
                                      <p:to>
                                        <p:strVal val="visible"/>
                                      </p:to>
                                    </p:set>
                                    <p:animEffect transition="in" filter="wipe(left)">
                                      <p:cBhvr>
                                        <p:cTn id="12" dur="500"/>
                                        <p:tgtEl>
                                          <p:spTgt spid="31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277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277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277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277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Direct Address</a:t>
            </a:r>
            <a:endParaRPr lang="en-US" sz="3200">
              <a:solidFill>
                <a:srgbClr val="C20000"/>
              </a:solidFill>
            </a:endParaRPr>
          </a:p>
        </p:txBody>
      </p:sp>
      <p:sp>
        <p:nvSpPr>
          <p:cNvPr id="32775" name="Text Box 7"/>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Address readers directly to immediately involve them in what you have written.</a:t>
            </a:r>
            <a:endParaRPr lang="en-US"/>
          </a:p>
        </p:txBody>
      </p:sp>
      <p:sp>
        <p:nvSpPr>
          <p:cNvPr id="32776"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2777" name="Group 9"/>
          <p:cNvGrpSpPr>
            <a:grpSpLocks/>
          </p:cNvGrpSpPr>
          <p:nvPr/>
        </p:nvGrpSpPr>
        <p:grpSpPr bwMode="auto">
          <a:xfrm>
            <a:off x="6565900" y="6086475"/>
            <a:ext cx="2578100" cy="771525"/>
            <a:chOff x="4136" y="3834"/>
            <a:chExt cx="1624" cy="486"/>
          </a:xfrm>
        </p:grpSpPr>
        <p:pic>
          <p:nvPicPr>
            <p:cNvPr id="32778"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2779"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2780"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2781" name="Rectangle 13">
            <a:hlinkClick r:id="" action="ppaction://hlinkshowjump?jump=nextslide"/>
          </p:cNvPr>
          <p:cNvSpPr>
            <a:spLocks noChangeArrowheads="1"/>
          </p:cNvSpPr>
          <p:nvPr/>
        </p:nvSpPr>
        <p:spPr bwMode="auto">
          <a:xfrm>
            <a:off x="6400800" y="6096000"/>
            <a:ext cx="27432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2774"/>
                                        </p:tgtEl>
                                        <p:attrNameLst>
                                          <p:attrName>style.visibility</p:attrName>
                                        </p:attrNameLst>
                                      </p:cBhvr>
                                      <p:to>
                                        <p:strVal val="visible"/>
                                      </p:to>
                                    </p:set>
                                    <p:anim calcmode="lin" valueType="num">
                                      <p:cBhvr>
                                        <p:cTn id="7" dur="500" fill="hold"/>
                                        <p:tgtEl>
                                          <p:spTgt spid="32774"/>
                                        </p:tgtEl>
                                        <p:attrNameLst>
                                          <p:attrName>ppt_x</p:attrName>
                                        </p:attrNameLst>
                                      </p:cBhvr>
                                      <p:tavLst>
                                        <p:tav tm="0">
                                          <p:val>
                                            <p:strVal val="#ppt_x-#ppt_w/2"/>
                                          </p:val>
                                        </p:tav>
                                        <p:tav tm="100000">
                                          <p:val>
                                            <p:strVal val="#ppt_x"/>
                                          </p:val>
                                        </p:tav>
                                      </p:tavLst>
                                    </p:anim>
                                    <p:anim calcmode="lin" valueType="num">
                                      <p:cBhvr>
                                        <p:cTn id="8" dur="500" fill="hold"/>
                                        <p:tgtEl>
                                          <p:spTgt spid="32774"/>
                                        </p:tgtEl>
                                        <p:attrNameLst>
                                          <p:attrName>ppt_y</p:attrName>
                                        </p:attrNameLst>
                                      </p:cBhvr>
                                      <p:tavLst>
                                        <p:tav tm="0">
                                          <p:val>
                                            <p:strVal val="#ppt_y"/>
                                          </p:val>
                                        </p:tav>
                                        <p:tav tm="100000">
                                          <p:val>
                                            <p:strVal val="#ppt_y"/>
                                          </p:val>
                                        </p:tav>
                                      </p:tavLst>
                                    </p:anim>
                                    <p:anim calcmode="lin" valueType="num">
                                      <p:cBhvr>
                                        <p:cTn id="9" dur="500" fill="hold"/>
                                        <p:tgtEl>
                                          <p:spTgt spid="32774"/>
                                        </p:tgtEl>
                                        <p:attrNameLst>
                                          <p:attrName>ppt_w</p:attrName>
                                        </p:attrNameLst>
                                      </p:cBhvr>
                                      <p:tavLst>
                                        <p:tav tm="0">
                                          <p:val>
                                            <p:fltVal val="0"/>
                                          </p:val>
                                        </p:tav>
                                        <p:tav tm="100000">
                                          <p:val>
                                            <p:strVal val="#ppt_w"/>
                                          </p:val>
                                        </p:tav>
                                      </p:tavLst>
                                    </p:anim>
                                    <p:anim calcmode="lin" valueType="num">
                                      <p:cBhvr>
                                        <p:cTn id="10" dur="500" fill="hold"/>
                                        <p:tgtEl>
                                          <p:spTgt spid="32774"/>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32775"/>
                                        </p:tgtEl>
                                        <p:attrNameLst>
                                          <p:attrName>style.visibility</p:attrName>
                                        </p:attrNameLst>
                                      </p:cBhvr>
                                      <p:to>
                                        <p:strVal val="visible"/>
                                      </p:to>
                                    </p:set>
                                    <p:anim calcmode="lin" valueType="num">
                                      <p:cBhvr>
                                        <p:cTn id="14" dur="500" fill="hold"/>
                                        <p:tgtEl>
                                          <p:spTgt spid="32775"/>
                                        </p:tgtEl>
                                        <p:attrNameLst>
                                          <p:attrName>ppt_w</p:attrName>
                                        </p:attrNameLst>
                                      </p:cBhvr>
                                      <p:tavLst>
                                        <p:tav tm="0">
                                          <p:val>
                                            <p:fltVal val="0"/>
                                          </p:val>
                                        </p:tav>
                                        <p:tav tm="100000">
                                          <p:val>
                                            <p:strVal val="#ppt_w"/>
                                          </p:val>
                                        </p:tav>
                                      </p:tavLst>
                                    </p:anim>
                                    <p:anim calcmode="lin" valueType="num">
                                      <p:cBhvr>
                                        <p:cTn id="15" dur="500" fill="hold"/>
                                        <p:tgtEl>
                                          <p:spTgt spid="32775"/>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32777"/>
                                        </p:tgtEl>
                                        <p:attrNameLst>
                                          <p:attrName>style.visibility</p:attrName>
                                        </p:attrNameLst>
                                      </p:cBhvr>
                                      <p:to>
                                        <p:strVal val="visible"/>
                                      </p:to>
                                    </p:set>
                                    <p:animEffect transition="in" filter="wipe(left)">
                                      <p:cBhvr>
                                        <p:cTn id="19" dur="5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autoUpdateAnimBg="0"/>
      <p:bldP spid="3277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379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379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379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379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Direct Address</a:t>
            </a:r>
            <a:endParaRPr lang="en-US" sz="3200">
              <a:solidFill>
                <a:srgbClr val="C20000"/>
              </a:solidFill>
            </a:endParaRPr>
          </a:p>
        </p:txBody>
      </p:sp>
      <p:grpSp>
        <p:nvGrpSpPr>
          <p:cNvPr id="33809" name="Group 17"/>
          <p:cNvGrpSpPr>
            <a:grpSpLocks/>
          </p:cNvGrpSpPr>
          <p:nvPr/>
        </p:nvGrpSpPr>
        <p:grpSpPr bwMode="auto">
          <a:xfrm>
            <a:off x="1295400" y="2743200"/>
            <a:ext cx="6934200" cy="1644650"/>
            <a:chOff x="816" y="1728"/>
            <a:chExt cx="4368" cy="1036"/>
          </a:xfrm>
        </p:grpSpPr>
        <p:sp>
          <p:nvSpPr>
            <p:cNvPr id="33800" name="Text Box 8"/>
            <p:cNvSpPr txBox="1">
              <a:spLocks noChangeArrowheads="1"/>
            </p:cNvSpPr>
            <p:nvPr/>
          </p:nvSpPr>
          <p:spPr bwMode="auto">
            <a:xfrm>
              <a:off x="816" y="1728"/>
              <a:ext cx="4288" cy="231"/>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does this introduction involve readers?</a:t>
              </a:r>
              <a:endParaRPr lang="en-US"/>
            </a:p>
          </p:txBody>
        </p:sp>
        <p:sp>
          <p:nvSpPr>
            <p:cNvPr id="33801" name="Text Box 9"/>
            <p:cNvSpPr txBox="1">
              <a:spLocks noChangeArrowheads="1"/>
            </p:cNvSpPr>
            <p:nvPr/>
          </p:nvSpPr>
          <p:spPr bwMode="auto">
            <a:xfrm>
              <a:off x="1035" y="2187"/>
              <a:ext cx="4149" cy="577"/>
            </a:xfrm>
            <a:prstGeom prst="rect">
              <a:avLst/>
            </a:prstGeom>
            <a:noFill/>
            <a:ln w="9525">
              <a:noFill/>
              <a:miter lim="800000"/>
              <a:headEnd/>
              <a:tailEnd/>
            </a:ln>
            <a:effectLst/>
          </p:spPr>
          <p:txBody>
            <a:bodyPr>
              <a:spAutoFit/>
            </a:bodyPr>
            <a:lstStyle/>
            <a:p>
              <a:pPr>
                <a:spcBef>
                  <a:spcPct val="50000"/>
                </a:spcBef>
              </a:pPr>
              <a:r>
                <a:rPr lang="en-US"/>
                <a:t>If you’ve ever wondered how to avoid using pesticides in your garden, you can find answers from Natural Gardens, Inc. It’s easy to protect the environment and have pest-free plants. </a:t>
              </a:r>
            </a:p>
          </p:txBody>
        </p:sp>
      </p:grpSp>
      <p:grpSp>
        <p:nvGrpSpPr>
          <p:cNvPr id="33802" name="Group 10"/>
          <p:cNvGrpSpPr>
            <a:grpSpLocks/>
          </p:cNvGrpSpPr>
          <p:nvPr/>
        </p:nvGrpSpPr>
        <p:grpSpPr bwMode="auto">
          <a:xfrm>
            <a:off x="5638800" y="6116638"/>
            <a:ext cx="3505200" cy="741362"/>
            <a:chOff x="3024" y="2983"/>
            <a:chExt cx="2208" cy="467"/>
          </a:xfrm>
        </p:grpSpPr>
        <p:pic>
          <p:nvPicPr>
            <p:cNvPr id="33803" name="Picture 11"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33804" name="Text Box 12">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an answer</a:t>
              </a:r>
              <a:endParaRPr lang="en-US" sz="1400">
                <a:solidFill>
                  <a:srgbClr val="1E8AA1"/>
                </a:solidFill>
              </a:endParaRPr>
            </a:p>
          </p:txBody>
        </p:sp>
      </p:grpSp>
      <p:sp>
        <p:nvSpPr>
          <p:cNvPr id="33805"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3806" name="Text Box 14">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33807" name="Text Box 15"/>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Address readers directly to immediately involve them in what you have written.</a:t>
            </a:r>
            <a:endParaRPr lang="en-US"/>
          </a:p>
        </p:txBody>
      </p:sp>
      <p:sp>
        <p:nvSpPr>
          <p:cNvPr id="33810" name="Rectangle 18">
            <a:hlinkClick r:id="" action="ppaction://hlinkshowjump?jump=nextslide"/>
          </p:cNvPr>
          <p:cNvSpPr>
            <a:spLocks noChangeArrowheads="1"/>
          </p:cNvSpPr>
          <p:nvPr/>
        </p:nvSpPr>
        <p:spPr bwMode="auto">
          <a:xfrm>
            <a:off x="5715000" y="6019800"/>
            <a:ext cx="34290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3809"/>
                                        </p:tgtEl>
                                        <p:attrNameLst>
                                          <p:attrName>style.visibility</p:attrName>
                                        </p:attrNameLst>
                                      </p:cBhvr>
                                      <p:to>
                                        <p:strVal val="visible"/>
                                      </p:to>
                                    </p:set>
                                    <p:anim calcmode="lin" valueType="num">
                                      <p:cBhvr>
                                        <p:cTn id="7" dur="500" fill="hold"/>
                                        <p:tgtEl>
                                          <p:spTgt spid="33809"/>
                                        </p:tgtEl>
                                        <p:attrNameLst>
                                          <p:attrName>ppt_w</p:attrName>
                                        </p:attrNameLst>
                                      </p:cBhvr>
                                      <p:tavLst>
                                        <p:tav tm="0">
                                          <p:val>
                                            <p:fltVal val="0"/>
                                          </p:val>
                                        </p:tav>
                                        <p:tav tm="100000">
                                          <p:val>
                                            <p:strVal val="#ppt_w"/>
                                          </p:val>
                                        </p:tav>
                                      </p:tavLst>
                                    </p:anim>
                                    <p:anim calcmode="lin" valueType="num">
                                      <p:cBhvr>
                                        <p:cTn id="8" dur="500" fill="hold"/>
                                        <p:tgtEl>
                                          <p:spTgt spid="3380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3802"/>
                                        </p:tgtEl>
                                        <p:attrNameLst>
                                          <p:attrName>style.visibility</p:attrName>
                                        </p:attrNameLst>
                                      </p:cBhvr>
                                      <p:to>
                                        <p:strVal val="visible"/>
                                      </p:to>
                                    </p:set>
                                    <p:animEffect transition="in" filter="wipe(left)">
                                      <p:cBhvr>
                                        <p:cTn id="12" dur="500"/>
                                        <p:tgtEl>
                                          <p:spTgt spid="33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481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482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482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482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Direct Address</a:t>
            </a:r>
            <a:endParaRPr lang="en-US" sz="3200">
              <a:solidFill>
                <a:srgbClr val="C20000"/>
              </a:solidFill>
            </a:endParaRPr>
          </a:p>
        </p:txBody>
      </p:sp>
      <p:sp>
        <p:nvSpPr>
          <p:cNvPr id="34824" name="Text Box 8"/>
          <p:cNvSpPr txBox="1">
            <a:spLocks noChangeArrowheads="1"/>
          </p:cNvSpPr>
          <p:nvPr/>
        </p:nvSpPr>
        <p:spPr bwMode="auto">
          <a:xfrm>
            <a:off x="1296988" y="2743200"/>
            <a:ext cx="6932612" cy="641350"/>
          </a:xfrm>
          <a:prstGeom prst="rect">
            <a:avLst/>
          </a:prstGeom>
          <a:noFill/>
          <a:ln w="9525">
            <a:noFill/>
            <a:miter lim="800000"/>
            <a:headEnd/>
            <a:tailEnd/>
          </a:ln>
          <a:effectLst/>
        </p:spPr>
        <p:txBody>
          <a:bodyPr>
            <a:spAutoFit/>
          </a:bodyPr>
          <a:lstStyle/>
          <a:p>
            <a:pPr>
              <a:spcBef>
                <a:spcPct val="50000"/>
              </a:spcBef>
            </a:pPr>
            <a:r>
              <a:rPr lang="en-US" b="1">
                <a:solidFill>
                  <a:srgbClr val="006696"/>
                </a:solidFill>
              </a:rPr>
              <a:t>Using “you’ve,” “your” and “you” helps readers understand that they can do something about this problem.</a:t>
            </a:r>
            <a:r>
              <a:rPr lang="en-US"/>
              <a:t> </a:t>
            </a:r>
          </a:p>
        </p:txBody>
      </p:sp>
      <p:sp>
        <p:nvSpPr>
          <p:cNvPr id="34825" name="Text Box 9"/>
          <p:cNvSpPr txBox="1">
            <a:spLocks noChangeArrowheads="1"/>
          </p:cNvSpPr>
          <p:nvPr/>
        </p:nvSpPr>
        <p:spPr bwMode="auto">
          <a:xfrm>
            <a:off x="1644650" y="3473450"/>
            <a:ext cx="6589713" cy="915988"/>
          </a:xfrm>
          <a:prstGeom prst="rect">
            <a:avLst/>
          </a:prstGeom>
          <a:noFill/>
          <a:ln w="9525">
            <a:noFill/>
            <a:miter lim="800000"/>
            <a:headEnd/>
            <a:tailEnd/>
          </a:ln>
          <a:effectLst/>
        </p:spPr>
        <p:txBody>
          <a:bodyPr>
            <a:spAutoFit/>
          </a:bodyPr>
          <a:lstStyle/>
          <a:p>
            <a:pPr>
              <a:spcBef>
                <a:spcPct val="50000"/>
              </a:spcBef>
            </a:pPr>
            <a:r>
              <a:rPr lang="en-US"/>
              <a:t>If </a:t>
            </a:r>
            <a:r>
              <a:rPr lang="en-US" b="1">
                <a:solidFill>
                  <a:srgbClr val="CB6600"/>
                </a:solidFill>
              </a:rPr>
              <a:t>you’ve</a:t>
            </a:r>
            <a:r>
              <a:rPr lang="en-US"/>
              <a:t> ever wondered how to avoid using pesticides in </a:t>
            </a:r>
            <a:r>
              <a:rPr lang="en-US" b="1">
                <a:solidFill>
                  <a:srgbClr val="CB6600"/>
                </a:solidFill>
              </a:rPr>
              <a:t>your</a:t>
            </a:r>
            <a:r>
              <a:rPr lang="en-US"/>
              <a:t> garden, </a:t>
            </a:r>
            <a:r>
              <a:rPr lang="en-US" b="1">
                <a:solidFill>
                  <a:srgbClr val="CB6600"/>
                </a:solidFill>
              </a:rPr>
              <a:t>you</a:t>
            </a:r>
            <a:r>
              <a:rPr lang="en-US"/>
              <a:t> can find answers from Natural Gardens, Inc. It’s easy to protect the environment and have pest-free plants. </a:t>
            </a:r>
          </a:p>
        </p:txBody>
      </p:sp>
      <p:sp>
        <p:nvSpPr>
          <p:cNvPr id="34829"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4830" name="Text Box 14">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4831" name="Group 15"/>
          <p:cNvGrpSpPr>
            <a:grpSpLocks/>
          </p:cNvGrpSpPr>
          <p:nvPr/>
        </p:nvGrpSpPr>
        <p:grpSpPr bwMode="auto">
          <a:xfrm>
            <a:off x="6491288" y="6145213"/>
            <a:ext cx="2652712" cy="712787"/>
            <a:chOff x="4089" y="3871"/>
            <a:chExt cx="1671" cy="449"/>
          </a:xfrm>
        </p:grpSpPr>
        <p:pic>
          <p:nvPicPr>
            <p:cNvPr id="34832" name="Picture 16"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34833" name="Rectangle 17">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34834" name="Text Box 18"/>
          <p:cNvSpPr txBox="1">
            <a:spLocks noChangeArrowheads="1"/>
          </p:cNvSpPr>
          <p:nvPr/>
        </p:nvSpPr>
        <p:spPr bwMode="auto">
          <a:xfrm>
            <a:off x="1292225" y="1938338"/>
            <a:ext cx="6937375" cy="701675"/>
          </a:xfrm>
          <a:prstGeom prst="rect">
            <a:avLst/>
          </a:prstGeom>
          <a:noFill/>
          <a:ln w="9525">
            <a:noFill/>
            <a:miter lim="800000"/>
            <a:headEnd/>
            <a:tailEnd/>
          </a:ln>
          <a:effectLst/>
        </p:spPr>
        <p:txBody>
          <a:bodyPr>
            <a:spAutoFit/>
          </a:bodyPr>
          <a:lstStyle/>
          <a:p>
            <a:pPr>
              <a:spcBef>
                <a:spcPct val="50000"/>
              </a:spcBef>
            </a:pPr>
            <a:r>
              <a:rPr lang="en-US" sz="2000" b="1"/>
              <a:t>Address readers directly to immediately involve them in what you have written.</a:t>
            </a:r>
            <a:endParaRPr lang="en-US"/>
          </a:p>
        </p:txBody>
      </p:sp>
      <p:sp>
        <p:nvSpPr>
          <p:cNvPr id="34835" name="Rectangle 19">
            <a:hlinkClick r:id="rId4" action="ppaction://hlinksldjump"/>
          </p:cNvPr>
          <p:cNvSpPr>
            <a:spLocks noChangeArrowheads="1"/>
          </p:cNvSpPr>
          <p:nvPr/>
        </p:nvSpPr>
        <p:spPr bwMode="auto">
          <a:xfrm>
            <a:off x="6629400" y="6096000"/>
            <a:ext cx="25146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4824"/>
                                        </p:tgtEl>
                                        <p:attrNameLst>
                                          <p:attrName>style.visibility</p:attrName>
                                        </p:attrNameLst>
                                      </p:cBhvr>
                                      <p:to>
                                        <p:strVal val="visible"/>
                                      </p:to>
                                    </p:set>
                                    <p:anim calcmode="lin" valueType="num">
                                      <p:cBhvr>
                                        <p:cTn id="7" dur="500" fill="hold"/>
                                        <p:tgtEl>
                                          <p:spTgt spid="34824"/>
                                        </p:tgtEl>
                                        <p:attrNameLst>
                                          <p:attrName>ppt_w</p:attrName>
                                        </p:attrNameLst>
                                      </p:cBhvr>
                                      <p:tavLst>
                                        <p:tav tm="0">
                                          <p:val>
                                            <p:fltVal val="0"/>
                                          </p:val>
                                        </p:tav>
                                        <p:tav tm="100000">
                                          <p:val>
                                            <p:strVal val="#ppt_w"/>
                                          </p:val>
                                        </p:tav>
                                      </p:tavLst>
                                    </p:anim>
                                    <p:anim calcmode="lin" valueType="num">
                                      <p:cBhvr>
                                        <p:cTn id="8" dur="500" fill="hold"/>
                                        <p:tgtEl>
                                          <p:spTgt spid="3482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4831"/>
                                        </p:tgtEl>
                                        <p:attrNameLst>
                                          <p:attrName>style.visibility</p:attrName>
                                        </p:attrNameLst>
                                      </p:cBhvr>
                                      <p:to>
                                        <p:strVal val="visible"/>
                                      </p:to>
                                    </p:set>
                                    <p:animEffect transition="in" filter="wipe(left)">
                                      <p:cBhvr>
                                        <p:cTn id="12" dur="500"/>
                                        <p:tgtEl>
                                          <p:spTgt spid="34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584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584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584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584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Strong Opinions</a:t>
            </a:r>
            <a:endParaRPr lang="en-US" sz="3200">
              <a:solidFill>
                <a:srgbClr val="C20000"/>
              </a:solidFill>
            </a:endParaRPr>
          </a:p>
        </p:txBody>
      </p:sp>
      <p:sp>
        <p:nvSpPr>
          <p:cNvPr id="35847" name="Text Box 7"/>
          <p:cNvSpPr txBox="1">
            <a:spLocks noChangeArrowheads="1"/>
          </p:cNvSpPr>
          <p:nvPr/>
        </p:nvSpPr>
        <p:spPr bwMode="auto">
          <a:xfrm>
            <a:off x="1292225" y="1938338"/>
            <a:ext cx="6572250" cy="1006475"/>
          </a:xfrm>
          <a:prstGeom prst="rect">
            <a:avLst/>
          </a:prstGeom>
          <a:noFill/>
          <a:ln w="9525">
            <a:noFill/>
            <a:miter lim="800000"/>
            <a:headEnd/>
            <a:tailEnd/>
          </a:ln>
          <a:effectLst/>
        </p:spPr>
        <p:txBody>
          <a:bodyPr>
            <a:spAutoFit/>
          </a:bodyPr>
          <a:lstStyle/>
          <a:p>
            <a:pPr>
              <a:spcBef>
                <a:spcPct val="50000"/>
              </a:spcBef>
            </a:pPr>
            <a:r>
              <a:rPr lang="en-US" sz="2000" b="1"/>
              <a:t>Beginning with a strong opinion is likely to get your readers’ attention because it might challenge their beliefs.</a:t>
            </a:r>
            <a:endParaRPr lang="en-US"/>
          </a:p>
        </p:txBody>
      </p:sp>
      <p:sp>
        <p:nvSpPr>
          <p:cNvPr id="3584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5849" name="Group 9"/>
          <p:cNvGrpSpPr>
            <a:grpSpLocks/>
          </p:cNvGrpSpPr>
          <p:nvPr/>
        </p:nvGrpSpPr>
        <p:grpSpPr bwMode="auto">
          <a:xfrm>
            <a:off x="6565900" y="6086475"/>
            <a:ext cx="2578100" cy="771525"/>
            <a:chOff x="4136" y="3834"/>
            <a:chExt cx="1624" cy="486"/>
          </a:xfrm>
        </p:grpSpPr>
        <p:pic>
          <p:nvPicPr>
            <p:cNvPr id="35850"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5851"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5852"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5853" name="Rectangle 13">
            <a:hlinkClick r:id="" action="ppaction://hlinkshowjump?jump=nextslide"/>
          </p:cNvPr>
          <p:cNvSpPr>
            <a:spLocks noChangeArrowheads="1"/>
          </p:cNvSpPr>
          <p:nvPr/>
        </p:nvSpPr>
        <p:spPr bwMode="auto">
          <a:xfrm>
            <a:off x="6553200" y="6019800"/>
            <a:ext cx="25908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ppt_x</p:attrName>
                                        </p:attrNameLst>
                                      </p:cBhvr>
                                      <p:tavLst>
                                        <p:tav tm="0">
                                          <p:val>
                                            <p:strVal val="#ppt_x-#ppt_w/2"/>
                                          </p:val>
                                        </p:tav>
                                        <p:tav tm="100000">
                                          <p:val>
                                            <p:strVal val="#ppt_x"/>
                                          </p:val>
                                        </p:tav>
                                      </p:tavLst>
                                    </p:anim>
                                    <p:anim calcmode="lin" valueType="num">
                                      <p:cBhvr>
                                        <p:cTn id="8" dur="500" fill="hold"/>
                                        <p:tgtEl>
                                          <p:spTgt spid="35846"/>
                                        </p:tgtEl>
                                        <p:attrNameLst>
                                          <p:attrName>ppt_y</p:attrName>
                                        </p:attrNameLst>
                                      </p:cBhvr>
                                      <p:tavLst>
                                        <p:tav tm="0">
                                          <p:val>
                                            <p:strVal val="#ppt_y"/>
                                          </p:val>
                                        </p:tav>
                                        <p:tav tm="100000">
                                          <p:val>
                                            <p:strVal val="#ppt_y"/>
                                          </p:val>
                                        </p:tav>
                                      </p:tavLst>
                                    </p:anim>
                                    <p:anim calcmode="lin" valueType="num">
                                      <p:cBhvr>
                                        <p:cTn id="9" dur="500" fill="hold"/>
                                        <p:tgtEl>
                                          <p:spTgt spid="35846"/>
                                        </p:tgtEl>
                                        <p:attrNameLst>
                                          <p:attrName>ppt_w</p:attrName>
                                        </p:attrNameLst>
                                      </p:cBhvr>
                                      <p:tavLst>
                                        <p:tav tm="0">
                                          <p:val>
                                            <p:fltVal val="0"/>
                                          </p:val>
                                        </p:tav>
                                        <p:tav tm="100000">
                                          <p:val>
                                            <p:strVal val="#ppt_w"/>
                                          </p:val>
                                        </p:tav>
                                      </p:tavLst>
                                    </p:anim>
                                    <p:anim calcmode="lin" valueType="num">
                                      <p:cBhvr>
                                        <p:cTn id="10" dur="500" fill="hold"/>
                                        <p:tgtEl>
                                          <p:spTgt spid="3584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35847"/>
                                        </p:tgtEl>
                                        <p:attrNameLst>
                                          <p:attrName>style.visibility</p:attrName>
                                        </p:attrNameLst>
                                      </p:cBhvr>
                                      <p:to>
                                        <p:strVal val="visible"/>
                                      </p:to>
                                    </p:set>
                                    <p:anim calcmode="lin" valueType="num">
                                      <p:cBhvr>
                                        <p:cTn id="14" dur="500" fill="hold"/>
                                        <p:tgtEl>
                                          <p:spTgt spid="35847"/>
                                        </p:tgtEl>
                                        <p:attrNameLst>
                                          <p:attrName>ppt_w</p:attrName>
                                        </p:attrNameLst>
                                      </p:cBhvr>
                                      <p:tavLst>
                                        <p:tav tm="0">
                                          <p:val>
                                            <p:fltVal val="0"/>
                                          </p:val>
                                        </p:tav>
                                        <p:tav tm="100000">
                                          <p:val>
                                            <p:strVal val="#ppt_w"/>
                                          </p:val>
                                        </p:tav>
                                      </p:tavLst>
                                    </p:anim>
                                    <p:anim calcmode="lin" valueType="num">
                                      <p:cBhvr>
                                        <p:cTn id="15" dur="500" fill="hold"/>
                                        <p:tgtEl>
                                          <p:spTgt spid="3584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35849"/>
                                        </p:tgtEl>
                                        <p:attrNameLst>
                                          <p:attrName>style.visibility</p:attrName>
                                        </p:attrNameLst>
                                      </p:cBhvr>
                                      <p:to>
                                        <p:strVal val="visible"/>
                                      </p:to>
                                    </p:set>
                                    <p:animEffect transition="in" filter="wipe(left)">
                                      <p:cBhvr>
                                        <p:cTn id="19" dur="500"/>
                                        <p:tgtEl>
                                          <p:spTgt spid="35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autoUpdateAnimBg="0"/>
      <p:bldP spid="35847"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686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6868"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686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687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Strong Opinions</a:t>
            </a:r>
            <a:endParaRPr lang="en-US" sz="3200">
              <a:solidFill>
                <a:srgbClr val="C20000"/>
              </a:solidFill>
            </a:endParaRPr>
          </a:p>
        </p:txBody>
      </p:sp>
      <p:grpSp>
        <p:nvGrpSpPr>
          <p:cNvPr id="36880" name="Group 16"/>
          <p:cNvGrpSpPr>
            <a:grpSpLocks/>
          </p:cNvGrpSpPr>
          <p:nvPr/>
        </p:nvGrpSpPr>
        <p:grpSpPr bwMode="auto">
          <a:xfrm>
            <a:off x="1296988" y="2987675"/>
            <a:ext cx="6807200" cy="1385888"/>
            <a:chOff x="817" y="1882"/>
            <a:chExt cx="4288" cy="873"/>
          </a:xfrm>
        </p:grpSpPr>
        <p:sp>
          <p:nvSpPr>
            <p:cNvPr id="36872" name="Text Box 8"/>
            <p:cNvSpPr txBox="1">
              <a:spLocks noChangeArrowheads="1"/>
            </p:cNvSpPr>
            <p:nvPr/>
          </p:nvSpPr>
          <p:spPr bwMode="auto">
            <a:xfrm>
              <a:off x="817" y="1882"/>
              <a:ext cx="4288"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could this introduction to a persuasive essay be made more compelling?</a:t>
              </a:r>
              <a:endParaRPr lang="en-US"/>
            </a:p>
          </p:txBody>
        </p:sp>
        <p:sp>
          <p:nvSpPr>
            <p:cNvPr id="36873" name="Text Box 9"/>
            <p:cNvSpPr txBox="1">
              <a:spLocks noChangeArrowheads="1"/>
            </p:cNvSpPr>
            <p:nvPr/>
          </p:nvSpPr>
          <p:spPr bwMode="auto">
            <a:xfrm>
              <a:off x="1033" y="2351"/>
              <a:ext cx="3789" cy="404"/>
            </a:xfrm>
            <a:prstGeom prst="rect">
              <a:avLst/>
            </a:prstGeom>
            <a:noFill/>
            <a:ln w="9525">
              <a:noFill/>
              <a:miter lim="800000"/>
              <a:headEnd/>
              <a:tailEnd/>
            </a:ln>
            <a:effectLst/>
          </p:spPr>
          <p:txBody>
            <a:bodyPr>
              <a:spAutoFit/>
            </a:bodyPr>
            <a:lstStyle/>
            <a:p>
              <a:pPr>
                <a:spcBef>
                  <a:spcPct val="50000"/>
                </a:spcBef>
              </a:pPr>
              <a:r>
                <a:rPr lang="en-US"/>
                <a:t>Two years ago, our school district stopped funding the district’s magnet school for the arts. </a:t>
              </a:r>
            </a:p>
          </p:txBody>
        </p:sp>
      </p:grpSp>
      <p:grpSp>
        <p:nvGrpSpPr>
          <p:cNvPr id="36874" name="Group 10"/>
          <p:cNvGrpSpPr>
            <a:grpSpLocks/>
          </p:cNvGrpSpPr>
          <p:nvPr/>
        </p:nvGrpSpPr>
        <p:grpSpPr bwMode="auto">
          <a:xfrm>
            <a:off x="5638800" y="6116638"/>
            <a:ext cx="3505200" cy="741362"/>
            <a:chOff x="3024" y="2983"/>
            <a:chExt cx="2208" cy="467"/>
          </a:xfrm>
        </p:grpSpPr>
        <p:pic>
          <p:nvPicPr>
            <p:cNvPr id="36875" name="Picture 11"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024" y="2983"/>
              <a:ext cx="2208" cy="467"/>
            </a:xfrm>
            <a:prstGeom prst="rect">
              <a:avLst/>
            </a:prstGeom>
            <a:noFill/>
          </p:spPr>
        </p:pic>
        <p:sp>
          <p:nvSpPr>
            <p:cNvPr id="36876" name="Text Box 12">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36877"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6878" name="Text Box 14">
            <a:hlinkClick r:id="rId6"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36879" name="Text Box 15"/>
          <p:cNvSpPr txBox="1">
            <a:spLocks noChangeArrowheads="1"/>
          </p:cNvSpPr>
          <p:nvPr/>
        </p:nvSpPr>
        <p:spPr bwMode="auto">
          <a:xfrm>
            <a:off x="1292225" y="1938338"/>
            <a:ext cx="6572250" cy="1006475"/>
          </a:xfrm>
          <a:prstGeom prst="rect">
            <a:avLst/>
          </a:prstGeom>
          <a:noFill/>
          <a:ln w="9525">
            <a:noFill/>
            <a:miter lim="800000"/>
            <a:headEnd/>
            <a:tailEnd/>
          </a:ln>
          <a:effectLst/>
        </p:spPr>
        <p:txBody>
          <a:bodyPr>
            <a:spAutoFit/>
          </a:bodyPr>
          <a:lstStyle/>
          <a:p>
            <a:pPr>
              <a:spcBef>
                <a:spcPct val="50000"/>
              </a:spcBef>
            </a:pPr>
            <a:r>
              <a:rPr lang="en-US" sz="2000" b="1"/>
              <a:t>Beginning with a strong opinion is likely to get your readers’ attention because it might challenge their beliefs.</a:t>
            </a:r>
            <a:endParaRPr lang="en-US"/>
          </a:p>
        </p:txBody>
      </p:sp>
      <p:sp>
        <p:nvSpPr>
          <p:cNvPr id="36881" name="Rectangle 17">
            <a:hlinkClick r:id="" action="ppaction://hlinkshowjump?jump=nextslide"/>
          </p:cNvPr>
          <p:cNvSpPr>
            <a:spLocks noChangeArrowheads="1"/>
          </p:cNvSpPr>
          <p:nvPr/>
        </p:nvSpPr>
        <p:spPr bwMode="auto">
          <a:xfrm>
            <a:off x="5715000" y="6019800"/>
            <a:ext cx="34290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880"/>
                                        </p:tgtEl>
                                        <p:attrNameLst>
                                          <p:attrName>style.visibility</p:attrName>
                                        </p:attrNameLst>
                                      </p:cBhvr>
                                      <p:to>
                                        <p:strVal val="visible"/>
                                      </p:to>
                                    </p:set>
                                    <p:anim calcmode="lin" valueType="num">
                                      <p:cBhvr>
                                        <p:cTn id="7" dur="500" fill="hold"/>
                                        <p:tgtEl>
                                          <p:spTgt spid="36880"/>
                                        </p:tgtEl>
                                        <p:attrNameLst>
                                          <p:attrName>ppt_w</p:attrName>
                                        </p:attrNameLst>
                                      </p:cBhvr>
                                      <p:tavLst>
                                        <p:tav tm="0">
                                          <p:val>
                                            <p:fltVal val="0"/>
                                          </p:val>
                                        </p:tav>
                                        <p:tav tm="100000">
                                          <p:val>
                                            <p:strVal val="#ppt_w"/>
                                          </p:val>
                                        </p:tav>
                                      </p:tavLst>
                                    </p:anim>
                                    <p:anim calcmode="lin" valueType="num">
                                      <p:cBhvr>
                                        <p:cTn id="8" dur="500" fill="hold"/>
                                        <p:tgtEl>
                                          <p:spTgt spid="3688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6874"/>
                                        </p:tgtEl>
                                        <p:attrNameLst>
                                          <p:attrName>style.visibility</p:attrName>
                                        </p:attrNameLst>
                                      </p:cBhvr>
                                      <p:to>
                                        <p:strVal val="visible"/>
                                      </p:to>
                                    </p:set>
                                    <p:animEffect transition="in" filter="wipe(left)">
                                      <p:cBhvr>
                                        <p:cTn id="12" dur="500"/>
                                        <p:tgtEl>
                                          <p:spTgt spid="368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789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7892"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789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789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Strong Opinions</a:t>
            </a:r>
            <a:endParaRPr lang="en-US" sz="3200">
              <a:solidFill>
                <a:srgbClr val="C20000"/>
              </a:solidFill>
            </a:endParaRPr>
          </a:p>
        </p:txBody>
      </p:sp>
      <p:sp>
        <p:nvSpPr>
          <p:cNvPr id="37901"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7902" name="Text Box 14">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37903" name="Text Box 15"/>
          <p:cNvSpPr txBox="1">
            <a:spLocks noChangeArrowheads="1"/>
          </p:cNvSpPr>
          <p:nvPr/>
        </p:nvSpPr>
        <p:spPr bwMode="auto">
          <a:xfrm>
            <a:off x="1292225" y="1938338"/>
            <a:ext cx="6572250" cy="1006475"/>
          </a:xfrm>
          <a:prstGeom prst="rect">
            <a:avLst/>
          </a:prstGeom>
          <a:noFill/>
          <a:ln w="9525">
            <a:noFill/>
            <a:miter lim="800000"/>
            <a:headEnd/>
            <a:tailEnd/>
          </a:ln>
          <a:effectLst/>
        </p:spPr>
        <p:txBody>
          <a:bodyPr>
            <a:spAutoFit/>
          </a:bodyPr>
          <a:lstStyle/>
          <a:p>
            <a:pPr>
              <a:spcBef>
                <a:spcPct val="50000"/>
              </a:spcBef>
            </a:pPr>
            <a:r>
              <a:rPr lang="en-US" sz="2000" b="1"/>
              <a:t>Beginning with a strong opinion is likely to get your readers’ attention because it might challenge their beliefs.</a:t>
            </a:r>
            <a:endParaRPr lang="en-US"/>
          </a:p>
        </p:txBody>
      </p:sp>
      <p:grpSp>
        <p:nvGrpSpPr>
          <p:cNvPr id="37910" name="Group 22"/>
          <p:cNvGrpSpPr>
            <a:grpSpLocks/>
          </p:cNvGrpSpPr>
          <p:nvPr/>
        </p:nvGrpSpPr>
        <p:grpSpPr bwMode="auto">
          <a:xfrm>
            <a:off x="1296988" y="2987675"/>
            <a:ext cx="6807200" cy="2759075"/>
            <a:chOff x="817" y="1882"/>
            <a:chExt cx="4288" cy="1738"/>
          </a:xfrm>
        </p:grpSpPr>
        <p:sp>
          <p:nvSpPr>
            <p:cNvPr id="37896" name="Text Box 8"/>
            <p:cNvSpPr txBox="1">
              <a:spLocks noChangeArrowheads="1"/>
            </p:cNvSpPr>
            <p:nvPr/>
          </p:nvSpPr>
          <p:spPr bwMode="auto">
            <a:xfrm>
              <a:off x="817" y="1882"/>
              <a:ext cx="4288"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In this revised introduction, the writer starts with a strong </a:t>
              </a:r>
              <a:r>
                <a:rPr lang="en-US" b="1">
                  <a:solidFill>
                    <a:srgbClr val="CB6600"/>
                  </a:solidFill>
                </a:rPr>
                <a:t>statement of opinion</a:t>
              </a:r>
              <a:r>
                <a:rPr lang="en-US" b="1">
                  <a:solidFill>
                    <a:srgbClr val="026696"/>
                  </a:solidFill>
                </a:rPr>
                <a:t> and then </a:t>
              </a:r>
              <a:r>
                <a:rPr lang="en-US" b="1">
                  <a:solidFill>
                    <a:srgbClr val="0000CC"/>
                  </a:solidFill>
                </a:rPr>
                <a:t>elaborates</a:t>
              </a:r>
              <a:r>
                <a:rPr lang="en-US" b="1">
                  <a:solidFill>
                    <a:srgbClr val="026696"/>
                  </a:solidFill>
                </a:rPr>
                <a:t> on the experience.</a:t>
              </a:r>
              <a:endParaRPr lang="en-US"/>
            </a:p>
          </p:txBody>
        </p:sp>
        <p:sp>
          <p:nvSpPr>
            <p:cNvPr id="37904" name="Text Box 16"/>
            <p:cNvSpPr txBox="1">
              <a:spLocks noChangeArrowheads="1"/>
            </p:cNvSpPr>
            <p:nvPr/>
          </p:nvSpPr>
          <p:spPr bwMode="auto">
            <a:xfrm>
              <a:off x="1033" y="2351"/>
              <a:ext cx="3959" cy="1269"/>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It’s time to restart our school district’s magnet school for the arts.</a:t>
              </a:r>
              <a:r>
                <a:rPr lang="en-US"/>
                <a:t> </a:t>
              </a:r>
              <a:r>
                <a:rPr lang="en-US" b="1">
                  <a:solidFill>
                    <a:srgbClr val="0000CC"/>
                  </a:solidFill>
                </a:rPr>
                <a:t>Two years ago, our district stopped funding this program. The school board called it a “short-term response” to a “temporary financial short-fall.” Now the opportunity to make an intense study of the arts is slipping away from many students.</a:t>
              </a:r>
              <a:r>
                <a:rPr lang="en-US"/>
                <a:t> </a:t>
              </a:r>
              <a:r>
                <a:rPr lang="en-US" b="1">
                  <a:solidFill>
                    <a:srgbClr val="CB6600"/>
                  </a:solidFill>
                </a:rPr>
                <a:t>The district needs to find the money and bring this program back!</a:t>
              </a:r>
              <a:r>
                <a:rPr lang="en-US"/>
                <a:t> </a:t>
              </a:r>
            </a:p>
          </p:txBody>
        </p:sp>
      </p:grpSp>
      <p:grpSp>
        <p:nvGrpSpPr>
          <p:cNvPr id="37905" name="Group 17"/>
          <p:cNvGrpSpPr>
            <a:grpSpLocks/>
          </p:cNvGrpSpPr>
          <p:nvPr/>
        </p:nvGrpSpPr>
        <p:grpSpPr bwMode="auto">
          <a:xfrm>
            <a:off x="6491288" y="6145213"/>
            <a:ext cx="2652712" cy="712787"/>
            <a:chOff x="4089" y="3871"/>
            <a:chExt cx="1671" cy="449"/>
          </a:xfrm>
        </p:grpSpPr>
        <p:pic>
          <p:nvPicPr>
            <p:cNvPr id="37906" name="Picture 18"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37907" name="Rectangle 19">
              <a:hlinkClick r:id="rId5"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37909" name="Rectangle 21">
            <a:hlinkClick r:id="rId5" action="ppaction://hlinksldjump"/>
          </p:cNvPr>
          <p:cNvSpPr>
            <a:spLocks noChangeArrowheads="1"/>
          </p:cNvSpPr>
          <p:nvPr/>
        </p:nvSpPr>
        <p:spPr bwMode="auto">
          <a:xfrm>
            <a:off x="6934200" y="6172200"/>
            <a:ext cx="2209800" cy="6858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7910"/>
                                        </p:tgtEl>
                                        <p:attrNameLst>
                                          <p:attrName>style.visibility</p:attrName>
                                        </p:attrNameLst>
                                      </p:cBhvr>
                                      <p:to>
                                        <p:strVal val="visible"/>
                                      </p:to>
                                    </p:set>
                                    <p:anim calcmode="lin" valueType="num">
                                      <p:cBhvr>
                                        <p:cTn id="7" dur="500" fill="hold"/>
                                        <p:tgtEl>
                                          <p:spTgt spid="37910"/>
                                        </p:tgtEl>
                                        <p:attrNameLst>
                                          <p:attrName>ppt_w</p:attrName>
                                        </p:attrNameLst>
                                      </p:cBhvr>
                                      <p:tavLst>
                                        <p:tav tm="0">
                                          <p:val>
                                            <p:fltVal val="0"/>
                                          </p:val>
                                        </p:tav>
                                        <p:tav tm="100000">
                                          <p:val>
                                            <p:strVal val="#ppt_w"/>
                                          </p:val>
                                        </p:tav>
                                      </p:tavLst>
                                    </p:anim>
                                    <p:anim calcmode="lin" valueType="num">
                                      <p:cBhvr>
                                        <p:cTn id="8" dur="500" fill="hold"/>
                                        <p:tgtEl>
                                          <p:spTgt spid="3791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7905"/>
                                        </p:tgtEl>
                                        <p:attrNameLst>
                                          <p:attrName>style.visibility</p:attrName>
                                        </p:attrNameLst>
                                      </p:cBhvr>
                                      <p:to>
                                        <p:strVal val="visible"/>
                                      </p:to>
                                    </p:set>
                                    <p:animEffect transition="in" filter="wipe(left)">
                                      <p:cBhvr>
                                        <p:cTn id="12" dur="500"/>
                                        <p:tgtEl>
                                          <p:spTgt spid="37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891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891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891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891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Anecdote</a:t>
            </a:r>
            <a:endParaRPr lang="en-US" sz="3200">
              <a:solidFill>
                <a:srgbClr val="C20000"/>
              </a:solidFill>
            </a:endParaRPr>
          </a:p>
        </p:txBody>
      </p:sp>
      <p:sp>
        <p:nvSpPr>
          <p:cNvPr id="38919"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An anecdote is an interesting or amusing brief story, often about a person.</a:t>
            </a:r>
            <a:endParaRPr lang="en-US"/>
          </a:p>
        </p:txBody>
      </p:sp>
      <p:sp>
        <p:nvSpPr>
          <p:cNvPr id="3892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38921" name="Group 9"/>
          <p:cNvGrpSpPr>
            <a:grpSpLocks/>
          </p:cNvGrpSpPr>
          <p:nvPr/>
        </p:nvGrpSpPr>
        <p:grpSpPr bwMode="auto">
          <a:xfrm>
            <a:off x="6565900" y="6086475"/>
            <a:ext cx="2578100" cy="771525"/>
            <a:chOff x="4136" y="3834"/>
            <a:chExt cx="1624" cy="486"/>
          </a:xfrm>
        </p:grpSpPr>
        <p:pic>
          <p:nvPicPr>
            <p:cNvPr id="38922"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8923"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8924"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8926" name="Rectangle 14">
            <a:hlinkClick r:id="" action="ppaction://hlinkshowjump?jump=nextslide"/>
          </p:cNvPr>
          <p:cNvSpPr>
            <a:spLocks noChangeArrowheads="1"/>
          </p:cNvSpPr>
          <p:nvPr/>
        </p:nvSpPr>
        <p:spPr bwMode="auto">
          <a:xfrm>
            <a:off x="6248400" y="6096000"/>
            <a:ext cx="28956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8918"/>
                                        </p:tgtEl>
                                        <p:attrNameLst>
                                          <p:attrName>style.visibility</p:attrName>
                                        </p:attrNameLst>
                                      </p:cBhvr>
                                      <p:to>
                                        <p:strVal val="visible"/>
                                      </p:to>
                                    </p:set>
                                    <p:anim calcmode="lin" valueType="num">
                                      <p:cBhvr>
                                        <p:cTn id="7" dur="500" fill="hold"/>
                                        <p:tgtEl>
                                          <p:spTgt spid="38918"/>
                                        </p:tgtEl>
                                        <p:attrNameLst>
                                          <p:attrName>ppt_x</p:attrName>
                                        </p:attrNameLst>
                                      </p:cBhvr>
                                      <p:tavLst>
                                        <p:tav tm="0">
                                          <p:val>
                                            <p:strVal val="#ppt_x-#ppt_w/2"/>
                                          </p:val>
                                        </p:tav>
                                        <p:tav tm="100000">
                                          <p:val>
                                            <p:strVal val="#ppt_x"/>
                                          </p:val>
                                        </p:tav>
                                      </p:tavLst>
                                    </p:anim>
                                    <p:anim calcmode="lin" valueType="num">
                                      <p:cBhvr>
                                        <p:cTn id="8" dur="500" fill="hold"/>
                                        <p:tgtEl>
                                          <p:spTgt spid="38918"/>
                                        </p:tgtEl>
                                        <p:attrNameLst>
                                          <p:attrName>ppt_y</p:attrName>
                                        </p:attrNameLst>
                                      </p:cBhvr>
                                      <p:tavLst>
                                        <p:tav tm="0">
                                          <p:val>
                                            <p:strVal val="#ppt_y"/>
                                          </p:val>
                                        </p:tav>
                                        <p:tav tm="100000">
                                          <p:val>
                                            <p:strVal val="#ppt_y"/>
                                          </p:val>
                                        </p:tav>
                                      </p:tavLst>
                                    </p:anim>
                                    <p:anim calcmode="lin" valueType="num">
                                      <p:cBhvr>
                                        <p:cTn id="9" dur="500" fill="hold"/>
                                        <p:tgtEl>
                                          <p:spTgt spid="38918"/>
                                        </p:tgtEl>
                                        <p:attrNameLst>
                                          <p:attrName>ppt_w</p:attrName>
                                        </p:attrNameLst>
                                      </p:cBhvr>
                                      <p:tavLst>
                                        <p:tav tm="0">
                                          <p:val>
                                            <p:fltVal val="0"/>
                                          </p:val>
                                        </p:tav>
                                        <p:tav tm="100000">
                                          <p:val>
                                            <p:strVal val="#ppt_w"/>
                                          </p:val>
                                        </p:tav>
                                      </p:tavLst>
                                    </p:anim>
                                    <p:anim calcmode="lin" valueType="num">
                                      <p:cBhvr>
                                        <p:cTn id="10" dur="500" fill="hold"/>
                                        <p:tgtEl>
                                          <p:spTgt spid="38918"/>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38919"/>
                                        </p:tgtEl>
                                        <p:attrNameLst>
                                          <p:attrName>style.visibility</p:attrName>
                                        </p:attrNameLst>
                                      </p:cBhvr>
                                      <p:to>
                                        <p:strVal val="visible"/>
                                      </p:to>
                                    </p:set>
                                    <p:anim calcmode="lin" valueType="num">
                                      <p:cBhvr>
                                        <p:cTn id="14" dur="500" fill="hold"/>
                                        <p:tgtEl>
                                          <p:spTgt spid="38919"/>
                                        </p:tgtEl>
                                        <p:attrNameLst>
                                          <p:attrName>ppt_w</p:attrName>
                                        </p:attrNameLst>
                                      </p:cBhvr>
                                      <p:tavLst>
                                        <p:tav tm="0">
                                          <p:val>
                                            <p:fltVal val="0"/>
                                          </p:val>
                                        </p:tav>
                                        <p:tav tm="100000">
                                          <p:val>
                                            <p:strVal val="#ppt_w"/>
                                          </p:val>
                                        </p:tav>
                                      </p:tavLst>
                                    </p:anim>
                                    <p:anim calcmode="lin" valueType="num">
                                      <p:cBhvr>
                                        <p:cTn id="15" dur="500" fill="hold"/>
                                        <p:tgtEl>
                                          <p:spTgt spid="38919"/>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38921"/>
                                        </p:tgtEl>
                                        <p:attrNameLst>
                                          <p:attrName>style.visibility</p:attrName>
                                        </p:attrNameLst>
                                      </p:cBhvr>
                                      <p:to>
                                        <p:strVal val="visible"/>
                                      </p:to>
                                    </p:set>
                                    <p:animEffect transition="in" filter="wipe(left)">
                                      <p:cBhvr>
                                        <p:cTn id="19" dur="500"/>
                                        <p:tgtEl>
                                          <p:spTgt spid="38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autoUpdateAnimBg="0"/>
      <p:bldP spid="3891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34" name="Picture 4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236" name="Text Box 44"/>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An introduction should capture a reader’s interest and tell what the writing will be about.</a:t>
            </a:r>
          </a:p>
        </p:txBody>
      </p:sp>
      <p:grpSp>
        <p:nvGrpSpPr>
          <p:cNvPr id="8237" name="Group 45"/>
          <p:cNvGrpSpPr>
            <a:grpSpLocks/>
          </p:cNvGrpSpPr>
          <p:nvPr/>
        </p:nvGrpSpPr>
        <p:grpSpPr bwMode="auto">
          <a:xfrm>
            <a:off x="1323975" y="2362200"/>
            <a:ext cx="6829425" cy="3492500"/>
            <a:chOff x="834" y="1488"/>
            <a:chExt cx="4302" cy="2200"/>
          </a:xfrm>
        </p:grpSpPr>
        <p:sp>
          <p:nvSpPr>
            <p:cNvPr id="8238" name="Text Box 46"/>
            <p:cNvSpPr txBox="1">
              <a:spLocks noChangeArrowheads="1"/>
            </p:cNvSpPr>
            <p:nvPr/>
          </p:nvSpPr>
          <p:spPr bwMode="auto">
            <a:xfrm>
              <a:off x="834" y="1488"/>
              <a:ext cx="4144" cy="404"/>
            </a:xfrm>
            <a:prstGeom prst="rect">
              <a:avLst/>
            </a:prstGeom>
            <a:noFill/>
            <a:ln w="9525">
              <a:noFill/>
              <a:miter lim="800000"/>
              <a:headEnd/>
              <a:tailEnd/>
            </a:ln>
            <a:effectLst/>
          </p:spPr>
          <p:txBody>
            <a:bodyPr>
              <a:spAutoFit/>
            </a:bodyPr>
            <a:lstStyle/>
            <a:p>
              <a:r>
                <a:rPr lang="en-US" b="1">
                  <a:solidFill>
                    <a:srgbClr val="026696"/>
                  </a:solidFill>
                </a:rPr>
                <a:t>Why is the second introduction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8239" name="Text Box 47"/>
            <p:cNvSpPr txBox="1">
              <a:spLocks noChangeArrowheads="1"/>
            </p:cNvSpPr>
            <p:nvPr/>
          </p:nvSpPr>
          <p:spPr bwMode="auto">
            <a:xfrm>
              <a:off x="1046" y="2592"/>
              <a:ext cx="4090" cy="1096"/>
            </a:xfrm>
            <a:prstGeom prst="rect">
              <a:avLst/>
            </a:prstGeom>
            <a:noFill/>
            <a:ln w="9525">
              <a:noFill/>
              <a:miter lim="800000"/>
              <a:headEnd/>
              <a:tailEnd/>
            </a:ln>
            <a:effectLst/>
          </p:spPr>
          <p:txBody>
            <a:bodyPr>
              <a:spAutoFit/>
            </a:bodyPr>
            <a:lstStyle/>
            <a:p>
              <a:pPr>
                <a:spcBef>
                  <a:spcPct val="50000"/>
                </a:spcBef>
              </a:pPr>
              <a:r>
                <a:rPr lang="en-US"/>
                <a:t>It had been rumbling and smoking for months, but no one expected such a violent explosion. Then, on August 27 and 28, 1883, a thunderous eruption blew the island apart and took the lives of more than 36,000 people. The eruption of Krakatoa, a volcanic island in Indonesia, was one of the most violent natural events ever witnessed by humans. </a:t>
              </a:r>
            </a:p>
          </p:txBody>
        </p:sp>
        <p:sp>
          <p:nvSpPr>
            <p:cNvPr id="8240" name="Text Box 48"/>
            <p:cNvSpPr txBox="1">
              <a:spLocks noChangeArrowheads="1"/>
            </p:cNvSpPr>
            <p:nvPr/>
          </p:nvSpPr>
          <p:spPr bwMode="auto">
            <a:xfrm>
              <a:off x="1047" y="1968"/>
              <a:ext cx="4032" cy="404"/>
            </a:xfrm>
            <a:prstGeom prst="rect">
              <a:avLst/>
            </a:prstGeom>
            <a:noFill/>
            <a:ln w="9525">
              <a:noFill/>
              <a:miter lim="800000"/>
              <a:headEnd/>
              <a:tailEnd/>
            </a:ln>
            <a:effectLst/>
          </p:spPr>
          <p:txBody>
            <a:bodyPr>
              <a:spAutoFit/>
            </a:bodyPr>
            <a:lstStyle/>
            <a:p>
              <a:pPr>
                <a:spcBef>
                  <a:spcPct val="50000"/>
                </a:spcBef>
              </a:pPr>
              <a:r>
                <a:rPr lang="en-US"/>
                <a:t>In August 1883, Krakatoa volcano in Indonesia erupted. It was a big eruption, and many people died as a result. </a:t>
              </a:r>
            </a:p>
          </p:txBody>
        </p:sp>
      </p:grpSp>
      <p:sp>
        <p:nvSpPr>
          <p:cNvPr id="8195"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819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8199" name="Text Box 7"/>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8204" name="Group 12"/>
          <p:cNvGrpSpPr>
            <a:grpSpLocks/>
          </p:cNvGrpSpPr>
          <p:nvPr/>
        </p:nvGrpSpPr>
        <p:grpSpPr bwMode="auto">
          <a:xfrm>
            <a:off x="1436688" y="6211888"/>
            <a:ext cx="236537" cy="320675"/>
            <a:chOff x="905" y="3141"/>
            <a:chExt cx="149" cy="202"/>
          </a:xfrm>
        </p:grpSpPr>
        <p:sp>
          <p:nvSpPr>
            <p:cNvPr id="8205" name="Oval 13"/>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8206" name="Text Box 14">
              <a:hlinkClick r:id="rId4" action="ppaction://hlinksldjump"/>
              <a:hlinkHover r:id="rId4"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grpSp>
        <p:nvGrpSpPr>
          <p:cNvPr id="8207" name="Group 15"/>
          <p:cNvGrpSpPr>
            <a:grpSpLocks/>
          </p:cNvGrpSpPr>
          <p:nvPr/>
        </p:nvGrpSpPr>
        <p:grpSpPr bwMode="auto">
          <a:xfrm>
            <a:off x="1435100" y="4273550"/>
            <a:ext cx="236538" cy="320675"/>
            <a:chOff x="905" y="3141"/>
            <a:chExt cx="149" cy="202"/>
          </a:xfrm>
        </p:grpSpPr>
        <p:sp>
          <p:nvSpPr>
            <p:cNvPr id="8208"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8209" name="Text Box 17">
              <a:hlinkClick r:id="rId4" action="ppaction://hlinksldjump"/>
              <a:hlinkHover r:id="rId4"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
        <p:nvSpPr>
          <p:cNvPr id="8224" name="Rectangle 32"/>
          <p:cNvSpPr>
            <a:spLocks noChangeArrowheads="1"/>
          </p:cNvSpPr>
          <p:nvPr/>
        </p:nvSpPr>
        <p:spPr bwMode="auto">
          <a:xfrm>
            <a:off x="1346200" y="4191000"/>
            <a:ext cx="3751263" cy="25908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8225" name="Oval 33"/>
          <p:cNvSpPr>
            <a:spLocks noChangeArrowheads="1"/>
          </p:cNvSpPr>
          <p:nvPr/>
        </p:nvSpPr>
        <p:spPr bwMode="auto">
          <a:xfrm>
            <a:off x="1463675" y="430371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8226" name="Text Box 34"/>
          <p:cNvSpPr txBox="1">
            <a:spLocks noChangeArrowheads="1"/>
          </p:cNvSpPr>
          <p:nvPr/>
        </p:nvSpPr>
        <p:spPr bwMode="auto">
          <a:xfrm>
            <a:off x="1473200" y="425132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sp>
        <p:nvSpPr>
          <p:cNvPr id="8227" name="AutoShape 35"/>
          <p:cNvSpPr>
            <a:spLocks noChangeArrowheads="1"/>
          </p:cNvSpPr>
          <p:nvPr/>
        </p:nvSpPr>
        <p:spPr bwMode="auto">
          <a:xfrm>
            <a:off x="1447800" y="5008563"/>
            <a:ext cx="3570288" cy="169703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8228" name="AutoShape 36"/>
          <p:cNvSpPr>
            <a:spLocks noChangeArrowheads="1"/>
          </p:cNvSpPr>
          <p:nvPr/>
        </p:nvSpPr>
        <p:spPr bwMode="auto">
          <a:xfrm>
            <a:off x="4268788" y="432435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8229" name="Rectangle 37"/>
          <p:cNvSpPr>
            <a:spLocks noChangeArrowheads="1"/>
          </p:cNvSpPr>
          <p:nvPr/>
        </p:nvSpPr>
        <p:spPr bwMode="auto">
          <a:xfrm>
            <a:off x="1443038" y="461168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8230" name="Text Box 38"/>
          <p:cNvSpPr txBox="1">
            <a:spLocks noChangeArrowheads="1"/>
          </p:cNvSpPr>
          <p:nvPr/>
        </p:nvSpPr>
        <p:spPr bwMode="auto">
          <a:xfrm>
            <a:off x="1744663" y="4765675"/>
            <a:ext cx="3124200" cy="1558925"/>
          </a:xfrm>
          <a:prstGeom prst="rect">
            <a:avLst/>
          </a:prstGeom>
          <a:noFill/>
          <a:ln w="9525">
            <a:noFill/>
            <a:miter lim="800000"/>
            <a:headEnd/>
            <a:tailEnd/>
          </a:ln>
          <a:effectLst/>
        </p:spPr>
        <p:txBody>
          <a:bodyPr>
            <a:spAutoFit/>
          </a:bodyPr>
          <a:lstStyle/>
          <a:p>
            <a:pPr>
              <a:spcBef>
                <a:spcPct val="50000"/>
              </a:spcBef>
            </a:pPr>
            <a:r>
              <a:rPr lang="en-US" sz="1600"/>
              <a:t>This introduction paints a picture of enormous destruction, creates suspense by waiting to identify the subject (Krakatoa), and engages readers’ interest in learning more. </a:t>
            </a:r>
          </a:p>
        </p:txBody>
      </p:sp>
      <p:sp>
        <p:nvSpPr>
          <p:cNvPr id="8231" name="Text Box 39">
            <a:hlinkClick r:id="rId5" action="ppaction://hlinksldjump"/>
          </p:cNvPr>
          <p:cNvSpPr txBox="1">
            <a:spLocks noChangeArrowheads="1"/>
          </p:cNvSpPr>
          <p:nvPr/>
        </p:nvSpPr>
        <p:spPr bwMode="auto">
          <a:xfrm>
            <a:off x="4351338" y="430688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8235" name="Rectangle 43">
            <a:hlinkClick r:id="rId5" action="ppaction://hlinksldjump"/>
          </p:cNvPr>
          <p:cNvSpPr>
            <a:spLocks noChangeArrowheads="1"/>
          </p:cNvSpPr>
          <p:nvPr/>
        </p:nvSpPr>
        <p:spPr bwMode="auto">
          <a:xfrm>
            <a:off x="4267200" y="4273550"/>
            <a:ext cx="762000" cy="381000"/>
          </a:xfrm>
          <a:prstGeom prst="rect">
            <a:avLst/>
          </a:prstGeom>
          <a:noFill/>
          <a:ln w="9525">
            <a:noFill/>
            <a:miter lim="800000"/>
            <a:headEnd/>
            <a:tailEnd/>
          </a:ln>
          <a:effectLst/>
        </p:spPr>
        <p:txBody>
          <a:bodyPr wrap="none" anchor="ctr"/>
          <a:lstStyle/>
          <a:p>
            <a:endParaRPr lang="en-US"/>
          </a:p>
        </p:txBody>
      </p:sp>
      <p:grpSp>
        <p:nvGrpSpPr>
          <p:cNvPr id="8241" name="Group 49"/>
          <p:cNvGrpSpPr>
            <a:grpSpLocks/>
          </p:cNvGrpSpPr>
          <p:nvPr/>
        </p:nvGrpSpPr>
        <p:grpSpPr bwMode="auto">
          <a:xfrm>
            <a:off x="1447800" y="3157538"/>
            <a:ext cx="236538" cy="320675"/>
            <a:chOff x="905" y="3141"/>
            <a:chExt cx="149" cy="202"/>
          </a:xfrm>
        </p:grpSpPr>
        <p:sp>
          <p:nvSpPr>
            <p:cNvPr id="8242" name="Oval 50">
              <a:hlinkClick r:id="rId6" action="ppaction://hlinksldjump"/>
              <a:hlinkHover r:id="rId6" action="ppaction://hlinksldjump"/>
            </p:cNvPr>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8243" name="Text Box 51"/>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993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3994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994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3994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Anecdote</a:t>
            </a:r>
            <a:endParaRPr lang="en-US" sz="3200">
              <a:solidFill>
                <a:srgbClr val="C20000"/>
              </a:solidFill>
            </a:endParaRPr>
          </a:p>
        </p:txBody>
      </p:sp>
      <p:grpSp>
        <p:nvGrpSpPr>
          <p:cNvPr id="39952" name="Group 16"/>
          <p:cNvGrpSpPr>
            <a:grpSpLocks/>
          </p:cNvGrpSpPr>
          <p:nvPr/>
        </p:nvGrpSpPr>
        <p:grpSpPr bwMode="auto">
          <a:xfrm>
            <a:off x="1296988" y="2590800"/>
            <a:ext cx="6807200" cy="1754188"/>
            <a:chOff x="817" y="1728"/>
            <a:chExt cx="4288" cy="1105"/>
          </a:xfrm>
        </p:grpSpPr>
        <p:sp>
          <p:nvSpPr>
            <p:cNvPr id="39943" name="Text Box 7"/>
            <p:cNvSpPr txBox="1">
              <a:spLocks noChangeArrowheads="1"/>
            </p:cNvSpPr>
            <p:nvPr/>
          </p:nvSpPr>
          <p:spPr bwMode="auto">
            <a:xfrm>
              <a:off x="817" y="1728"/>
              <a:ext cx="4288"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What kind of anecdote could make this introduction more interesting?</a:t>
              </a:r>
              <a:endParaRPr lang="en-US"/>
            </a:p>
          </p:txBody>
        </p:sp>
        <p:sp>
          <p:nvSpPr>
            <p:cNvPr id="39944" name="Text Box 8"/>
            <p:cNvSpPr txBox="1">
              <a:spLocks noChangeArrowheads="1"/>
            </p:cNvSpPr>
            <p:nvPr/>
          </p:nvSpPr>
          <p:spPr bwMode="auto">
            <a:xfrm>
              <a:off x="1033" y="2256"/>
              <a:ext cx="3863" cy="577"/>
            </a:xfrm>
            <a:prstGeom prst="rect">
              <a:avLst/>
            </a:prstGeom>
            <a:noFill/>
            <a:ln w="9525">
              <a:noFill/>
              <a:miter lim="800000"/>
              <a:headEnd/>
              <a:tailEnd/>
            </a:ln>
            <a:effectLst/>
          </p:spPr>
          <p:txBody>
            <a:bodyPr>
              <a:spAutoFit/>
            </a:bodyPr>
            <a:lstStyle/>
            <a:p>
              <a:pPr>
                <a:spcBef>
                  <a:spcPct val="50000"/>
                </a:spcBef>
              </a:pPr>
              <a:r>
                <a:rPr lang="en-US"/>
                <a:t>None of us ever thought there was any place in the world like that lake in Maine. We returned summer after summer—always on August 1 for one month. </a:t>
              </a:r>
            </a:p>
          </p:txBody>
        </p:sp>
      </p:grpSp>
      <p:grpSp>
        <p:nvGrpSpPr>
          <p:cNvPr id="39945" name="Group 9"/>
          <p:cNvGrpSpPr>
            <a:grpSpLocks/>
          </p:cNvGrpSpPr>
          <p:nvPr/>
        </p:nvGrpSpPr>
        <p:grpSpPr bwMode="auto">
          <a:xfrm>
            <a:off x="5638800" y="6116638"/>
            <a:ext cx="3505200" cy="741362"/>
            <a:chOff x="3024" y="2983"/>
            <a:chExt cx="2208" cy="467"/>
          </a:xfrm>
        </p:grpSpPr>
        <p:pic>
          <p:nvPicPr>
            <p:cNvPr id="39946" name="Picture 10"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39947" name="Text Box 11">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39948" name="Text Box 12">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39949" name="Text Box 13">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39950" name="Text Box 14"/>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An anecdote</a:t>
            </a:r>
            <a:r>
              <a:rPr lang="en-US" sz="2000" b="1">
                <a:solidFill>
                  <a:srgbClr val="CB6600"/>
                </a:solidFill>
              </a:rPr>
              <a:t> </a:t>
            </a:r>
            <a:r>
              <a:rPr lang="en-US" sz="2000" b="1"/>
              <a:t>is an interesting or amusing brief story, often about a person.</a:t>
            </a:r>
          </a:p>
        </p:txBody>
      </p:sp>
      <p:sp>
        <p:nvSpPr>
          <p:cNvPr id="39953" name="Rectangle 17">
            <a:hlinkClick r:id="" action="ppaction://hlinkshowjump?jump=nextslide"/>
          </p:cNvPr>
          <p:cNvSpPr>
            <a:spLocks noChangeArrowheads="1"/>
          </p:cNvSpPr>
          <p:nvPr/>
        </p:nvSpPr>
        <p:spPr bwMode="auto">
          <a:xfrm>
            <a:off x="5715000" y="6096000"/>
            <a:ext cx="34290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9952"/>
                                        </p:tgtEl>
                                        <p:attrNameLst>
                                          <p:attrName>style.visibility</p:attrName>
                                        </p:attrNameLst>
                                      </p:cBhvr>
                                      <p:to>
                                        <p:strVal val="visible"/>
                                      </p:to>
                                    </p:set>
                                    <p:anim calcmode="lin" valueType="num">
                                      <p:cBhvr>
                                        <p:cTn id="7" dur="500" fill="hold"/>
                                        <p:tgtEl>
                                          <p:spTgt spid="39952"/>
                                        </p:tgtEl>
                                        <p:attrNameLst>
                                          <p:attrName>ppt_w</p:attrName>
                                        </p:attrNameLst>
                                      </p:cBhvr>
                                      <p:tavLst>
                                        <p:tav tm="0">
                                          <p:val>
                                            <p:fltVal val="0"/>
                                          </p:val>
                                        </p:tav>
                                        <p:tav tm="100000">
                                          <p:val>
                                            <p:strVal val="#ppt_w"/>
                                          </p:val>
                                        </p:tav>
                                      </p:tavLst>
                                    </p:anim>
                                    <p:anim calcmode="lin" valueType="num">
                                      <p:cBhvr>
                                        <p:cTn id="8" dur="500" fill="hold"/>
                                        <p:tgtEl>
                                          <p:spTgt spid="3995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9945"/>
                                        </p:tgtEl>
                                        <p:attrNameLst>
                                          <p:attrName>style.visibility</p:attrName>
                                        </p:attrNameLst>
                                      </p:cBhvr>
                                      <p:to>
                                        <p:strVal val="visible"/>
                                      </p:to>
                                    </p:set>
                                    <p:animEffect transition="in" filter="wipe(left)">
                                      <p:cBhvr>
                                        <p:cTn id="12" dur="500"/>
                                        <p:tgtEl>
                                          <p:spTgt spid="39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4096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40964"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096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4096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Anecdote</a:t>
            </a:r>
            <a:endParaRPr lang="en-US" sz="3200">
              <a:solidFill>
                <a:srgbClr val="C20000"/>
              </a:solidFill>
            </a:endParaRPr>
          </a:p>
        </p:txBody>
      </p:sp>
      <p:grpSp>
        <p:nvGrpSpPr>
          <p:cNvPr id="40983" name="Group 23"/>
          <p:cNvGrpSpPr>
            <a:grpSpLocks/>
          </p:cNvGrpSpPr>
          <p:nvPr/>
        </p:nvGrpSpPr>
        <p:grpSpPr bwMode="auto">
          <a:xfrm>
            <a:off x="1295400" y="2667000"/>
            <a:ext cx="7315200" cy="3295650"/>
            <a:chOff x="816" y="1680"/>
            <a:chExt cx="4608" cy="2076"/>
          </a:xfrm>
        </p:grpSpPr>
        <p:sp>
          <p:nvSpPr>
            <p:cNvPr id="40967" name="Text Box 7"/>
            <p:cNvSpPr txBox="1">
              <a:spLocks noChangeArrowheads="1"/>
            </p:cNvSpPr>
            <p:nvPr/>
          </p:nvSpPr>
          <p:spPr bwMode="auto">
            <a:xfrm>
              <a:off x="816" y="1680"/>
              <a:ext cx="4511" cy="231"/>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These brief examples are easy for readers to imagine.</a:t>
              </a:r>
              <a:endParaRPr lang="en-US"/>
            </a:p>
          </p:txBody>
        </p:sp>
        <p:sp>
          <p:nvSpPr>
            <p:cNvPr id="40968" name="Text Box 8"/>
            <p:cNvSpPr txBox="1">
              <a:spLocks noChangeArrowheads="1"/>
            </p:cNvSpPr>
            <p:nvPr/>
          </p:nvSpPr>
          <p:spPr bwMode="auto">
            <a:xfrm>
              <a:off x="1033" y="1968"/>
              <a:ext cx="4391" cy="1788"/>
            </a:xfrm>
            <a:prstGeom prst="rect">
              <a:avLst/>
            </a:prstGeom>
            <a:noFill/>
            <a:ln w="9525">
              <a:noFill/>
              <a:miter lim="800000"/>
              <a:headEnd/>
              <a:tailEnd/>
            </a:ln>
            <a:effectLst/>
          </p:spPr>
          <p:txBody>
            <a:bodyPr>
              <a:spAutoFit/>
            </a:bodyPr>
            <a:lstStyle/>
            <a:p>
              <a:r>
                <a:rPr lang="en-US" b="1">
                  <a:solidFill>
                    <a:srgbClr val="CB6600"/>
                  </a:solidFill>
                </a:rPr>
                <a:t>One summer, along about 1904, my father rented a camp on a lake in Maine and took us all there for the month of August. We all got ringworm from some kittens and had to rub Pond’s Extract on our arms and legs night and morning, and my father rolled over in the canoe with all his clothes on; but outside of that the vacation was a success</a:t>
              </a:r>
              <a:r>
                <a:rPr lang="en-US"/>
                <a:t> and from then on none of us ever thought there was any place in the world like that lake in Maine. We returned summer after summer—always on August 1 for one month.</a:t>
              </a:r>
            </a:p>
            <a:p>
              <a:r>
                <a:rPr lang="en-US"/>
                <a:t>		—E. B. White, “Once More to the Lake”</a:t>
              </a:r>
            </a:p>
          </p:txBody>
        </p:sp>
      </p:grpSp>
      <p:sp>
        <p:nvSpPr>
          <p:cNvPr id="40972" name="Text Box 12">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40973" name="Text Box 13">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40974" name="Text Box 14"/>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An anecdote is an interesting or amusing brief story, often about a person.</a:t>
            </a:r>
          </a:p>
        </p:txBody>
      </p:sp>
      <p:sp>
        <p:nvSpPr>
          <p:cNvPr id="40976" name="Rectangle 16">
            <a:hlinkClick r:id="" action="ppaction://hlinkshowjump?jump=endshow"/>
          </p:cNvPr>
          <p:cNvSpPr>
            <a:spLocks noChangeArrowheads="1"/>
          </p:cNvSpPr>
          <p:nvPr/>
        </p:nvSpPr>
        <p:spPr bwMode="auto">
          <a:xfrm>
            <a:off x="6477000" y="6134100"/>
            <a:ext cx="2667000" cy="723900"/>
          </a:xfrm>
          <a:prstGeom prst="rect">
            <a:avLst/>
          </a:prstGeom>
          <a:noFill/>
          <a:ln w="9525">
            <a:noFill/>
            <a:miter lim="800000"/>
            <a:headEnd/>
            <a:tailEnd/>
          </a:ln>
          <a:effectLst/>
        </p:spPr>
        <p:txBody>
          <a:bodyPr wrap="none" anchor="ctr"/>
          <a:lstStyle/>
          <a:p>
            <a:endParaRPr lang="en-US"/>
          </a:p>
        </p:txBody>
      </p:sp>
      <p:grpSp>
        <p:nvGrpSpPr>
          <p:cNvPr id="40977" name="Group 17"/>
          <p:cNvGrpSpPr>
            <a:grpSpLocks/>
          </p:cNvGrpSpPr>
          <p:nvPr/>
        </p:nvGrpSpPr>
        <p:grpSpPr bwMode="auto">
          <a:xfrm>
            <a:off x="6491288" y="6145213"/>
            <a:ext cx="2652712" cy="712787"/>
            <a:chOff x="4089" y="3871"/>
            <a:chExt cx="1671" cy="449"/>
          </a:xfrm>
        </p:grpSpPr>
        <p:pic>
          <p:nvPicPr>
            <p:cNvPr id="40978" name="Picture 18"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40979" name="Rectangle 19">
              <a:hlinkClick r:id="rId7" action="ppaction://hlinksldjump"/>
            </p:cNvPr>
            <p:cNvSpPr>
              <a:spLocks noChangeArrowheads="1"/>
            </p:cNvSpPr>
            <p:nvPr/>
          </p:nvSpPr>
          <p:spPr bwMode="auto">
            <a:xfrm>
              <a:off x="5012" y="3956"/>
              <a:ext cx="407"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40981" name="Rectangle 21">
            <a:hlinkClick r:id="rId5" action="ppaction://hlinksldjump"/>
          </p:cNvPr>
          <p:cNvSpPr>
            <a:spLocks noChangeArrowheads="1"/>
          </p:cNvSpPr>
          <p:nvPr/>
        </p:nvSpPr>
        <p:spPr bwMode="auto">
          <a:xfrm>
            <a:off x="7010400" y="6019800"/>
            <a:ext cx="21336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977"/>
                                        </p:tgtEl>
                                        <p:attrNameLst>
                                          <p:attrName>style.visibility</p:attrName>
                                        </p:attrNameLst>
                                      </p:cBhvr>
                                      <p:to>
                                        <p:strVal val="visible"/>
                                      </p:to>
                                    </p:set>
                                    <p:animEffect transition="in" filter="wipe(left)">
                                      <p:cBhvr>
                                        <p:cTn id="7" dur="500"/>
                                        <p:tgtEl>
                                          <p:spTgt spid="40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7" name="Picture 27"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0269" name="Text Box 29"/>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An introduction should capture a reader’s interest and tell what the writing will be about.</a:t>
            </a:r>
          </a:p>
        </p:txBody>
      </p:sp>
      <p:grpSp>
        <p:nvGrpSpPr>
          <p:cNvPr id="10270" name="Group 30"/>
          <p:cNvGrpSpPr>
            <a:grpSpLocks/>
          </p:cNvGrpSpPr>
          <p:nvPr/>
        </p:nvGrpSpPr>
        <p:grpSpPr bwMode="auto">
          <a:xfrm>
            <a:off x="1323975" y="2362200"/>
            <a:ext cx="6829425" cy="3492500"/>
            <a:chOff x="834" y="1488"/>
            <a:chExt cx="4302" cy="2200"/>
          </a:xfrm>
        </p:grpSpPr>
        <p:sp>
          <p:nvSpPr>
            <p:cNvPr id="10271" name="Text Box 31"/>
            <p:cNvSpPr txBox="1">
              <a:spLocks noChangeArrowheads="1"/>
            </p:cNvSpPr>
            <p:nvPr/>
          </p:nvSpPr>
          <p:spPr bwMode="auto">
            <a:xfrm>
              <a:off x="834" y="1488"/>
              <a:ext cx="4144" cy="404"/>
            </a:xfrm>
            <a:prstGeom prst="rect">
              <a:avLst/>
            </a:prstGeom>
            <a:noFill/>
            <a:ln w="9525">
              <a:noFill/>
              <a:miter lim="800000"/>
              <a:headEnd/>
              <a:tailEnd/>
            </a:ln>
            <a:effectLst/>
          </p:spPr>
          <p:txBody>
            <a:bodyPr>
              <a:spAutoFit/>
            </a:bodyPr>
            <a:lstStyle/>
            <a:p>
              <a:r>
                <a:rPr lang="en-US" b="1">
                  <a:solidFill>
                    <a:srgbClr val="026696"/>
                  </a:solidFill>
                </a:rPr>
                <a:t>Why is the second introduction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10272" name="Text Box 32"/>
            <p:cNvSpPr txBox="1">
              <a:spLocks noChangeArrowheads="1"/>
            </p:cNvSpPr>
            <p:nvPr/>
          </p:nvSpPr>
          <p:spPr bwMode="auto">
            <a:xfrm>
              <a:off x="1046" y="2592"/>
              <a:ext cx="4090" cy="1096"/>
            </a:xfrm>
            <a:prstGeom prst="rect">
              <a:avLst/>
            </a:prstGeom>
            <a:noFill/>
            <a:ln w="9525">
              <a:noFill/>
              <a:miter lim="800000"/>
              <a:headEnd/>
              <a:tailEnd/>
            </a:ln>
            <a:effectLst/>
          </p:spPr>
          <p:txBody>
            <a:bodyPr>
              <a:spAutoFit/>
            </a:bodyPr>
            <a:lstStyle/>
            <a:p>
              <a:pPr>
                <a:spcBef>
                  <a:spcPct val="50000"/>
                </a:spcBef>
              </a:pPr>
              <a:r>
                <a:rPr lang="en-US"/>
                <a:t>It had been rumbling and smoking for months, but no one expected such a violent explosion. Then, on August 27 and 28, 1883, a thunderous eruption blew the island apart and took the lives of more than 36,000 people. The eruption of Krakatoa, a volcanic island in Indonesia, was one of the most violent natural events ever witnessed by humans. </a:t>
              </a:r>
            </a:p>
          </p:txBody>
        </p:sp>
        <p:sp>
          <p:nvSpPr>
            <p:cNvPr id="10273" name="Text Box 33"/>
            <p:cNvSpPr txBox="1">
              <a:spLocks noChangeArrowheads="1"/>
            </p:cNvSpPr>
            <p:nvPr/>
          </p:nvSpPr>
          <p:spPr bwMode="auto">
            <a:xfrm>
              <a:off x="1047" y="1968"/>
              <a:ext cx="4032" cy="404"/>
            </a:xfrm>
            <a:prstGeom prst="rect">
              <a:avLst/>
            </a:prstGeom>
            <a:noFill/>
            <a:ln w="9525">
              <a:noFill/>
              <a:miter lim="800000"/>
              <a:headEnd/>
              <a:tailEnd/>
            </a:ln>
            <a:effectLst/>
          </p:spPr>
          <p:txBody>
            <a:bodyPr>
              <a:spAutoFit/>
            </a:bodyPr>
            <a:lstStyle/>
            <a:p>
              <a:pPr>
                <a:spcBef>
                  <a:spcPct val="50000"/>
                </a:spcBef>
              </a:pPr>
              <a:r>
                <a:rPr lang="en-US"/>
                <a:t>In August 1883, Krakatoa volcano in Indonesia erupted. It was a big eruption, and many people died as a result. </a:t>
              </a:r>
            </a:p>
          </p:txBody>
        </p:sp>
      </p:grpSp>
      <p:sp>
        <p:nvSpPr>
          <p:cNvPr id="10243"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0244"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0247" name="Text Box 7"/>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10252" name="Group 12"/>
          <p:cNvGrpSpPr>
            <a:grpSpLocks/>
          </p:cNvGrpSpPr>
          <p:nvPr/>
        </p:nvGrpSpPr>
        <p:grpSpPr bwMode="auto">
          <a:xfrm>
            <a:off x="1436688" y="3805238"/>
            <a:ext cx="236537" cy="320675"/>
            <a:chOff x="905" y="3141"/>
            <a:chExt cx="149" cy="202"/>
          </a:xfrm>
        </p:grpSpPr>
        <p:sp>
          <p:nvSpPr>
            <p:cNvPr id="10253" name="Oval 13"/>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10254" name="Text Box 14">
              <a:hlinkClick r:id="rId4" action="ppaction://hlinksldjump"/>
              <a:hlinkHover r:id="rId4"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grpSp>
        <p:nvGrpSpPr>
          <p:cNvPr id="10255" name="Group 15"/>
          <p:cNvGrpSpPr>
            <a:grpSpLocks/>
          </p:cNvGrpSpPr>
          <p:nvPr/>
        </p:nvGrpSpPr>
        <p:grpSpPr bwMode="auto">
          <a:xfrm>
            <a:off x="1435100" y="3048000"/>
            <a:ext cx="236538" cy="320675"/>
            <a:chOff x="905" y="3141"/>
            <a:chExt cx="149" cy="202"/>
          </a:xfrm>
        </p:grpSpPr>
        <p:sp>
          <p:nvSpPr>
            <p:cNvPr id="10256"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10257" name="Text Box 17">
              <a:hlinkClick r:id="rId4" action="ppaction://hlinksldjump"/>
              <a:hlinkHover r:id="rId4"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grpSp>
      <p:sp>
        <p:nvSpPr>
          <p:cNvPr id="10259" name="Rectangle 19"/>
          <p:cNvSpPr>
            <a:spLocks noChangeArrowheads="1"/>
          </p:cNvSpPr>
          <p:nvPr/>
        </p:nvSpPr>
        <p:spPr bwMode="auto">
          <a:xfrm>
            <a:off x="1371600" y="2971800"/>
            <a:ext cx="3751263" cy="25908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10260" name="Oval 20"/>
          <p:cNvSpPr>
            <a:spLocks noChangeArrowheads="1"/>
          </p:cNvSpPr>
          <p:nvPr/>
        </p:nvSpPr>
        <p:spPr bwMode="auto">
          <a:xfrm>
            <a:off x="1489075" y="30781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10261" name="Text Box 21"/>
          <p:cNvSpPr txBox="1">
            <a:spLocks noChangeArrowheads="1"/>
          </p:cNvSpPr>
          <p:nvPr/>
        </p:nvSpPr>
        <p:spPr bwMode="auto">
          <a:xfrm>
            <a:off x="1498600" y="30257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pitchFamily="80" charset="0"/>
              </a:rPr>
              <a:t>i</a:t>
            </a:r>
            <a:endParaRPr lang="en-US" sz="1500" b="1">
              <a:latin typeface="Times" pitchFamily="80" charset="0"/>
            </a:endParaRPr>
          </a:p>
        </p:txBody>
      </p:sp>
      <p:sp>
        <p:nvSpPr>
          <p:cNvPr id="10262" name="AutoShape 22"/>
          <p:cNvSpPr>
            <a:spLocks noChangeArrowheads="1"/>
          </p:cNvSpPr>
          <p:nvPr/>
        </p:nvSpPr>
        <p:spPr bwMode="auto">
          <a:xfrm>
            <a:off x="1473200" y="3783013"/>
            <a:ext cx="3570288" cy="169703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10263" name="AutoShape 23"/>
          <p:cNvSpPr>
            <a:spLocks noChangeArrowheads="1"/>
          </p:cNvSpPr>
          <p:nvPr/>
        </p:nvSpPr>
        <p:spPr bwMode="auto">
          <a:xfrm>
            <a:off x="4294188" y="309880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10264" name="Rectangle 24"/>
          <p:cNvSpPr>
            <a:spLocks noChangeArrowheads="1"/>
          </p:cNvSpPr>
          <p:nvPr/>
        </p:nvSpPr>
        <p:spPr bwMode="auto">
          <a:xfrm>
            <a:off x="1471613" y="33861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10265" name="Text Box 25"/>
          <p:cNvSpPr txBox="1">
            <a:spLocks noChangeArrowheads="1"/>
          </p:cNvSpPr>
          <p:nvPr/>
        </p:nvSpPr>
        <p:spPr bwMode="auto">
          <a:xfrm>
            <a:off x="1770063" y="3376613"/>
            <a:ext cx="3124200" cy="2047875"/>
          </a:xfrm>
          <a:prstGeom prst="rect">
            <a:avLst/>
          </a:prstGeom>
          <a:noFill/>
          <a:ln w="9525">
            <a:noFill/>
            <a:miter lim="800000"/>
            <a:headEnd/>
            <a:tailEnd/>
          </a:ln>
          <a:effectLst/>
        </p:spPr>
        <p:txBody>
          <a:bodyPr>
            <a:spAutoFit/>
          </a:bodyPr>
          <a:lstStyle/>
          <a:p>
            <a:pPr>
              <a:spcBef>
                <a:spcPct val="50000"/>
              </a:spcBef>
            </a:pPr>
            <a:r>
              <a:rPr lang="en-US" sz="1600"/>
              <a:t>This introduction is flat and uninteresting. It describes the event as a “big eruption” and says “many people died” without giving a number. There’s no suspense; readers are not engaged and have little reason to read on. </a:t>
            </a:r>
          </a:p>
        </p:txBody>
      </p:sp>
      <p:sp>
        <p:nvSpPr>
          <p:cNvPr id="10266" name="Text Box 26">
            <a:hlinkClick r:id="rId5" action="ppaction://hlinksldjump"/>
          </p:cNvPr>
          <p:cNvSpPr txBox="1">
            <a:spLocks noChangeArrowheads="1"/>
          </p:cNvSpPr>
          <p:nvPr/>
        </p:nvSpPr>
        <p:spPr bwMode="auto">
          <a:xfrm>
            <a:off x="4376738" y="308133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10268" name="Rectangle 28">
            <a:hlinkClick r:id="rId5" action="ppaction://hlinksldjump"/>
          </p:cNvPr>
          <p:cNvSpPr>
            <a:spLocks noChangeArrowheads="1"/>
          </p:cNvSpPr>
          <p:nvPr/>
        </p:nvSpPr>
        <p:spPr bwMode="auto">
          <a:xfrm>
            <a:off x="4267200" y="3009900"/>
            <a:ext cx="838200" cy="3048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4339" name="Text Box 3">
            <a:hlinkClick r:id="rId4" action="ppaction://hlinksldjump"/>
          </p:cNvPr>
          <p:cNvSpPr txBox="1">
            <a:spLocks noChangeArrowheads="1"/>
          </p:cNvSpPr>
          <p:nvPr/>
        </p:nvSpPr>
        <p:spPr bwMode="auto">
          <a:xfrm>
            <a:off x="7567613"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14340"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4343" name="Text Box 7">
            <a:hlinkClick r:id="rId5" action="ppaction://hlinksldjump"/>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14344" name="Text Box 8"/>
          <p:cNvSpPr txBox="1">
            <a:spLocks noChangeArrowheads="1"/>
          </p:cNvSpPr>
          <p:nvPr/>
        </p:nvSpPr>
        <p:spPr bwMode="auto">
          <a:xfrm>
            <a:off x="839788" y="804863"/>
            <a:ext cx="37338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4349" name="Text Box 13"/>
          <p:cNvSpPr txBox="1">
            <a:spLocks noChangeArrowheads="1"/>
          </p:cNvSpPr>
          <p:nvPr/>
        </p:nvSpPr>
        <p:spPr bwMode="auto">
          <a:xfrm>
            <a:off x="1295400" y="1600200"/>
            <a:ext cx="6578600" cy="396875"/>
          </a:xfrm>
          <a:prstGeom prst="rect">
            <a:avLst/>
          </a:prstGeom>
          <a:noFill/>
          <a:ln w="9525">
            <a:noFill/>
            <a:miter lim="800000"/>
            <a:headEnd/>
            <a:tailEnd/>
          </a:ln>
          <a:effectLst/>
        </p:spPr>
        <p:txBody>
          <a:bodyPr>
            <a:spAutoFit/>
          </a:bodyPr>
          <a:lstStyle/>
          <a:p>
            <a:r>
              <a:rPr lang="en-US" sz="2000" b="1">
                <a:solidFill>
                  <a:srgbClr val="026696"/>
                </a:solidFill>
              </a:rPr>
              <a:t>A successful introduction</a:t>
            </a:r>
            <a:endParaRPr lang="en-US" sz="2000" b="1"/>
          </a:p>
        </p:txBody>
      </p:sp>
      <p:sp>
        <p:nvSpPr>
          <p:cNvPr id="14350" name="Text Box 14"/>
          <p:cNvSpPr txBox="1">
            <a:spLocks noChangeArrowheads="1"/>
          </p:cNvSpPr>
          <p:nvPr/>
        </p:nvSpPr>
        <p:spPr bwMode="auto">
          <a:xfrm>
            <a:off x="1679575" y="2025650"/>
            <a:ext cx="6689725" cy="641350"/>
          </a:xfrm>
          <a:prstGeom prst="rect">
            <a:avLst/>
          </a:prstGeom>
          <a:noFill/>
          <a:ln w="9525">
            <a:noFill/>
            <a:miter lim="800000"/>
            <a:headEnd/>
            <a:tailEnd/>
          </a:ln>
          <a:effectLst/>
        </p:spPr>
        <p:txBody>
          <a:bodyPr>
            <a:spAutoFit/>
          </a:bodyPr>
          <a:lstStyle/>
          <a:p>
            <a:pPr marL="169863" indent="-169863">
              <a:buFontTx/>
              <a:buChar char="•"/>
            </a:pPr>
            <a:r>
              <a:rPr lang="en-US"/>
              <a:t>captures the reader’s interest</a:t>
            </a:r>
          </a:p>
          <a:p>
            <a:pPr marL="169863" indent="-169863">
              <a:buFontTx/>
              <a:buChar char="•"/>
            </a:pPr>
            <a:r>
              <a:rPr lang="en-US"/>
              <a:t>communicates the topic and purpose</a:t>
            </a:r>
          </a:p>
        </p:txBody>
      </p:sp>
      <p:grpSp>
        <p:nvGrpSpPr>
          <p:cNvPr id="14351" name="Group 15"/>
          <p:cNvGrpSpPr>
            <a:grpSpLocks/>
          </p:cNvGrpSpPr>
          <p:nvPr/>
        </p:nvGrpSpPr>
        <p:grpSpPr bwMode="auto">
          <a:xfrm>
            <a:off x="6491288" y="6145213"/>
            <a:ext cx="2652712" cy="712787"/>
            <a:chOff x="4089" y="3871"/>
            <a:chExt cx="1671" cy="449"/>
          </a:xfrm>
        </p:grpSpPr>
        <p:sp>
          <p:nvSpPr>
            <p:cNvPr id="14352" name="Text Box 16">
              <a:hlinkClick r:id="rId6"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14353" name="Picture 17" descr="verysmallnextbutton">
              <a:hlinkClick r:id="rId4" action="ppaction://hlinksldjump"/>
            </p:cNvPr>
            <p:cNvPicPr>
              <a:picLocks noChangeAspect="1" noChangeArrowheads="1"/>
            </p:cNvPicPr>
            <p:nvPr/>
          </p:nvPicPr>
          <p:blipFill>
            <a:blip r:embed="rId7"/>
            <a:srcRect l="70990" t="89607"/>
            <a:stretch>
              <a:fillRect/>
            </a:stretch>
          </p:blipFill>
          <p:spPr bwMode="auto">
            <a:xfrm>
              <a:off x="4089" y="3871"/>
              <a:ext cx="1671" cy="449"/>
            </a:xfrm>
            <a:prstGeom prst="rect">
              <a:avLst/>
            </a:prstGeom>
            <a:noFill/>
          </p:spPr>
        </p:pic>
        <p:sp>
          <p:nvSpPr>
            <p:cNvPr id="14354" name="Rectangle 18">
              <a:hlinkClick r:id="" action="ppaction://hlinkshowjump?jump=nextslide"/>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14355" name="Rectangle 19">
            <a:hlinkClick r:id="" action="ppaction://hlinkshowjump?jump=nextslide"/>
          </p:cNvPr>
          <p:cNvSpPr>
            <a:spLocks noChangeArrowheads="1"/>
          </p:cNvSpPr>
          <p:nvPr/>
        </p:nvSpPr>
        <p:spPr bwMode="auto">
          <a:xfrm>
            <a:off x="6400800" y="6096000"/>
            <a:ext cx="27432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4349"/>
                                        </p:tgtEl>
                                        <p:attrNameLst>
                                          <p:attrName>style.visibility</p:attrName>
                                        </p:attrNameLst>
                                      </p:cBhvr>
                                      <p:to>
                                        <p:strVal val="visible"/>
                                      </p:to>
                                    </p:set>
                                    <p:anim calcmode="lin" valueType="num">
                                      <p:cBhvr>
                                        <p:cTn id="7" dur="500" fill="hold"/>
                                        <p:tgtEl>
                                          <p:spTgt spid="14349"/>
                                        </p:tgtEl>
                                        <p:attrNameLst>
                                          <p:attrName>ppt_w</p:attrName>
                                        </p:attrNameLst>
                                      </p:cBhvr>
                                      <p:tavLst>
                                        <p:tav tm="0">
                                          <p:val>
                                            <p:fltVal val="0"/>
                                          </p:val>
                                        </p:tav>
                                        <p:tav tm="100000">
                                          <p:val>
                                            <p:strVal val="#ppt_w"/>
                                          </p:val>
                                        </p:tav>
                                      </p:tavLst>
                                    </p:anim>
                                    <p:anim calcmode="lin" valueType="num">
                                      <p:cBhvr>
                                        <p:cTn id="8" dur="500" fill="hold"/>
                                        <p:tgtEl>
                                          <p:spTgt spid="14349"/>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4350">
                                            <p:txEl>
                                              <p:pRg st="0" end="0"/>
                                            </p:txEl>
                                          </p:spTgt>
                                        </p:tgtEl>
                                        <p:attrNameLst>
                                          <p:attrName>style.visibility</p:attrName>
                                        </p:attrNameLst>
                                      </p:cBhvr>
                                      <p:to>
                                        <p:strVal val="visible"/>
                                      </p:to>
                                    </p:set>
                                    <p:anim calcmode="lin" valueType="num">
                                      <p:cBhvr additive="base">
                                        <p:cTn id="12" dur="500" fill="hold"/>
                                        <p:tgtEl>
                                          <p:spTgt spid="14350">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4350">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14350">
                                            <p:txEl>
                                              <p:pRg st="1" end="1"/>
                                            </p:txEl>
                                          </p:spTgt>
                                        </p:tgtEl>
                                        <p:attrNameLst>
                                          <p:attrName>style.visibility</p:attrName>
                                        </p:attrNameLst>
                                      </p:cBhvr>
                                      <p:to>
                                        <p:strVal val="visible"/>
                                      </p:to>
                                    </p:set>
                                    <p:anim calcmode="lin" valueType="num">
                                      <p:cBhvr additive="base">
                                        <p:cTn id="17" dur="500" fill="hold"/>
                                        <p:tgtEl>
                                          <p:spTgt spid="143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4350">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2" presetClass="entr" presetSubtype="8" fill="hold" nodeType="afterEffect">
                                  <p:stCondLst>
                                    <p:cond delay="0"/>
                                  </p:stCondLst>
                                  <p:childTnLst>
                                    <p:set>
                                      <p:cBhvr>
                                        <p:cTn id="21" dur="1" fill="hold">
                                          <p:stCondLst>
                                            <p:cond delay="0"/>
                                          </p:stCondLst>
                                        </p:cTn>
                                        <p:tgtEl>
                                          <p:spTgt spid="14351"/>
                                        </p:tgtEl>
                                        <p:attrNameLst>
                                          <p:attrName>style.visibility</p:attrName>
                                        </p:attrNameLst>
                                      </p:cBhvr>
                                      <p:to>
                                        <p:strVal val="visible"/>
                                      </p:to>
                                    </p:set>
                                    <p:animEffect transition="in" filter="wipe(left)">
                                      <p:cBhvr>
                                        <p:cTn id="22" dur="500"/>
                                        <p:tgtEl>
                                          <p:spTgt spid="14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9" grpId="0" autoUpdateAnimBg="0"/>
      <p:bldP spid="14350"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standardinstruction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6387" name="Text Box 3"/>
          <p:cNvSpPr txBox="1">
            <a:spLocks noChangeArrowheads="1"/>
          </p:cNvSpPr>
          <p:nvPr/>
        </p:nvSpPr>
        <p:spPr bwMode="auto">
          <a:xfrm>
            <a:off x="1336675" y="1495425"/>
            <a:ext cx="7254875" cy="701675"/>
          </a:xfrm>
          <a:prstGeom prst="rect">
            <a:avLst/>
          </a:prstGeom>
          <a:noFill/>
          <a:ln w="9525">
            <a:noFill/>
            <a:miter lim="800000"/>
            <a:headEnd/>
            <a:tailEnd/>
          </a:ln>
          <a:effectLst/>
        </p:spPr>
        <p:txBody>
          <a:bodyPr>
            <a:spAutoFit/>
          </a:bodyPr>
          <a:lstStyle/>
          <a:p>
            <a:r>
              <a:rPr lang="en-US" sz="2000" b="1"/>
              <a:t>You can use a variety of strategies to catch your reader’s attention. Click on the strategy you want to explore.</a:t>
            </a:r>
            <a:r>
              <a:rPr lang="en-US" sz="2000"/>
              <a:t> </a:t>
            </a:r>
          </a:p>
        </p:txBody>
      </p:sp>
      <p:sp>
        <p:nvSpPr>
          <p:cNvPr id="16389" name="Text Box 5">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6390" name="Text Box 6"/>
          <p:cNvSpPr txBox="1">
            <a:spLocks noChangeArrowheads="1"/>
          </p:cNvSpPr>
          <p:nvPr/>
        </p:nvSpPr>
        <p:spPr bwMode="auto">
          <a:xfrm>
            <a:off x="1670050" y="2535238"/>
            <a:ext cx="636588" cy="260350"/>
          </a:xfrm>
          <a:prstGeom prst="rect">
            <a:avLst/>
          </a:prstGeom>
          <a:noFill/>
          <a:ln w="9525">
            <a:noFill/>
            <a:miter lim="800000"/>
            <a:headEnd/>
            <a:tailEnd/>
          </a:ln>
          <a:effectLst/>
        </p:spPr>
        <p:txBody>
          <a:bodyPr>
            <a:spAutoFit/>
          </a:bodyPr>
          <a:lstStyle/>
          <a:p>
            <a:pPr>
              <a:spcBef>
                <a:spcPct val="50000"/>
              </a:spcBef>
            </a:pPr>
            <a:r>
              <a:rPr lang="en-US" sz="1100" b="1">
                <a:solidFill>
                  <a:srgbClr val="1E8AA1"/>
                </a:solidFill>
              </a:rPr>
              <a:t>MENU</a:t>
            </a:r>
          </a:p>
        </p:txBody>
      </p:sp>
      <p:sp>
        <p:nvSpPr>
          <p:cNvPr id="16391" name="Rectangle 7">
            <a:hlinkClick r:id="rId3" action="ppaction://hlinksldjump"/>
          </p:cNvPr>
          <p:cNvSpPr>
            <a:spLocks noChangeArrowheads="1"/>
          </p:cNvSpPr>
          <p:nvPr/>
        </p:nvSpPr>
        <p:spPr bwMode="auto">
          <a:xfrm>
            <a:off x="1725613" y="2705100"/>
            <a:ext cx="4365625" cy="355600"/>
          </a:xfrm>
          <a:prstGeom prst="rect">
            <a:avLst/>
          </a:prstGeom>
          <a:noFill/>
          <a:ln w="12700">
            <a:noFill/>
            <a:miter lim="800000"/>
            <a:headEnd/>
            <a:tailEnd/>
          </a:ln>
          <a:effectLst/>
        </p:spPr>
        <p:txBody>
          <a:bodyPr wrap="none" anchor="ctr"/>
          <a:lstStyle/>
          <a:p>
            <a:endParaRPr lang="en-US"/>
          </a:p>
        </p:txBody>
      </p:sp>
      <p:sp>
        <p:nvSpPr>
          <p:cNvPr id="16392" name="Rectangle 8">
            <a:hlinkClick r:id="rId4" action="ppaction://hlinksldjump"/>
          </p:cNvPr>
          <p:cNvSpPr>
            <a:spLocks noChangeArrowheads="1"/>
          </p:cNvSpPr>
          <p:nvPr/>
        </p:nvSpPr>
        <p:spPr bwMode="auto">
          <a:xfrm>
            <a:off x="1754188" y="3086100"/>
            <a:ext cx="4365625" cy="355600"/>
          </a:xfrm>
          <a:prstGeom prst="rect">
            <a:avLst/>
          </a:prstGeom>
          <a:noFill/>
          <a:ln w="12700">
            <a:noFill/>
            <a:miter lim="800000"/>
            <a:headEnd/>
            <a:tailEnd/>
          </a:ln>
          <a:effectLst/>
        </p:spPr>
        <p:txBody>
          <a:bodyPr wrap="none" anchor="ctr"/>
          <a:lstStyle/>
          <a:p>
            <a:endParaRPr lang="en-US"/>
          </a:p>
        </p:txBody>
      </p:sp>
      <p:sp>
        <p:nvSpPr>
          <p:cNvPr id="16393" name="Rectangle 9">
            <a:hlinkClick r:id="rId5" action="ppaction://hlinksldjump"/>
          </p:cNvPr>
          <p:cNvSpPr>
            <a:spLocks noChangeArrowheads="1"/>
          </p:cNvSpPr>
          <p:nvPr/>
        </p:nvSpPr>
        <p:spPr bwMode="auto">
          <a:xfrm>
            <a:off x="1725613" y="3467100"/>
            <a:ext cx="4365625" cy="355600"/>
          </a:xfrm>
          <a:prstGeom prst="rect">
            <a:avLst/>
          </a:prstGeom>
          <a:noFill/>
          <a:ln w="12700">
            <a:noFill/>
            <a:miter lim="800000"/>
            <a:headEnd/>
            <a:tailEnd/>
          </a:ln>
          <a:effectLst/>
        </p:spPr>
        <p:txBody>
          <a:bodyPr wrap="none" anchor="ctr"/>
          <a:lstStyle/>
          <a:p>
            <a:endParaRPr lang="en-US"/>
          </a:p>
        </p:txBody>
      </p:sp>
      <p:sp>
        <p:nvSpPr>
          <p:cNvPr id="16394" name="Rectangle 10">
            <a:hlinkClick r:id="rId6" action="ppaction://hlinksldjump"/>
          </p:cNvPr>
          <p:cNvSpPr>
            <a:spLocks noChangeArrowheads="1"/>
          </p:cNvSpPr>
          <p:nvPr/>
        </p:nvSpPr>
        <p:spPr bwMode="auto">
          <a:xfrm>
            <a:off x="1720850" y="3848100"/>
            <a:ext cx="4365625" cy="355600"/>
          </a:xfrm>
          <a:prstGeom prst="rect">
            <a:avLst/>
          </a:prstGeom>
          <a:noFill/>
          <a:ln w="12700">
            <a:noFill/>
            <a:miter lim="800000"/>
            <a:headEnd/>
            <a:tailEnd/>
          </a:ln>
          <a:effectLst/>
        </p:spPr>
        <p:txBody>
          <a:bodyPr wrap="none" anchor="ctr"/>
          <a:lstStyle/>
          <a:p>
            <a:endParaRPr lang="en-US"/>
          </a:p>
        </p:txBody>
      </p:sp>
      <p:sp>
        <p:nvSpPr>
          <p:cNvPr id="16395" name="Rectangle 11">
            <a:hlinkClick r:id="rId7" action="ppaction://hlinksldjump"/>
          </p:cNvPr>
          <p:cNvSpPr>
            <a:spLocks noChangeArrowheads="1"/>
          </p:cNvSpPr>
          <p:nvPr/>
        </p:nvSpPr>
        <p:spPr bwMode="auto">
          <a:xfrm>
            <a:off x="1701800" y="4610100"/>
            <a:ext cx="4365625" cy="355600"/>
          </a:xfrm>
          <a:prstGeom prst="rect">
            <a:avLst/>
          </a:prstGeom>
          <a:noFill/>
          <a:ln w="12700">
            <a:noFill/>
            <a:miter lim="800000"/>
            <a:headEnd/>
            <a:tailEnd/>
          </a:ln>
          <a:effectLst/>
        </p:spPr>
        <p:txBody>
          <a:bodyPr wrap="none" anchor="ctr"/>
          <a:lstStyle/>
          <a:p>
            <a:endParaRPr lang="en-US"/>
          </a:p>
        </p:txBody>
      </p:sp>
      <p:sp>
        <p:nvSpPr>
          <p:cNvPr id="16396" name="Rectangle 12">
            <a:hlinkClick r:id="rId8" action="ppaction://hlinksldjump"/>
          </p:cNvPr>
          <p:cNvSpPr>
            <a:spLocks noChangeArrowheads="1"/>
          </p:cNvSpPr>
          <p:nvPr/>
        </p:nvSpPr>
        <p:spPr bwMode="auto">
          <a:xfrm>
            <a:off x="1720850" y="4254500"/>
            <a:ext cx="4365625" cy="355600"/>
          </a:xfrm>
          <a:prstGeom prst="rect">
            <a:avLst/>
          </a:prstGeom>
          <a:noFill/>
          <a:ln w="12700">
            <a:noFill/>
            <a:miter lim="800000"/>
            <a:headEnd/>
            <a:tailEnd/>
          </a:ln>
          <a:effectLst/>
        </p:spPr>
        <p:txBody>
          <a:bodyPr wrap="none" anchor="ctr"/>
          <a:lstStyle/>
          <a:p>
            <a:endParaRPr lang="en-US"/>
          </a:p>
        </p:txBody>
      </p:sp>
      <p:sp>
        <p:nvSpPr>
          <p:cNvPr id="16397" name="Text Box 1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6398" name="Text Box 14">
            <a:hlinkClick r:id="rId9"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16399" name="Rectangle 15">
            <a:hlinkClick r:id="rId10" action="ppaction://hlinksldjump"/>
          </p:cNvPr>
          <p:cNvSpPr>
            <a:spLocks noChangeArrowheads="1"/>
          </p:cNvSpPr>
          <p:nvPr/>
        </p:nvSpPr>
        <p:spPr bwMode="auto">
          <a:xfrm>
            <a:off x="1711325" y="5011738"/>
            <a:ext cx="4365625" cy="355600"/>
          </a:xfrm>
          <a:prstGeom prst="rect">
            <a:avLst/>
          </a:prstGeom>
          <a:noFill/>
          <a:ln w="12700">
            <a:noFill/>
            <a:miter lim="800000"/>
            <a:headEnd/>
            <a:tailEnd/>
          </a:ln>
          <a:effectLst/>
        </p:spPr>
        <p:txBody>
          <a:bodyPr wrap="none" anchor="ctr"/>
          <a:lstStyle/>
          <a:p>
            <a:endParaRPr lang="en-US"/>
          </a:p>
        </p:txBody>
      </p:sp>
      <p:sp>
        <p:nvSpPr>
          <p:cNvPr id="16402" name="Text Box 18">
            <a:hlinkClick r:id="rId3" action="ppaction://hlinksldjump"/>
          </p:cNvPr>
          <p:cNvSpPr txBox="1">
            <a:spLocks noChangeArrowheads="1"/>
          </p:cNvSpPr>
          <p:nvPr/>
        </p:nvSpPr>
        <p:spPr bwMode="auto">
          <a:xfrm>
            <a:off x="1485900" y="2667000"/>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Lively Description</a:t>
            </a:r>
          </a:p>
        </p:txBody>
      </p:sp>
      <p:sp>
        <p:nvSpPr>
          <p:cNvPr id="16403" name="Text Box 19">
            <a:hlinkClick r:id="rId4" action="ppaction://hlinksldjump"/>
          </p:cNvPr>
          <p:cNvSpPr txBox="1">
            <a:spLocks noChangeArrowheads="1"/>
          </p:cNvSpPr>
          <p:nvPr/>
        </p:nvSpPr>
        <p:spPr bwMode="auto">
          <a:xfrm>
            <a:off x="1485900" y="3073400"/>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Surprising Statements</a:t>
            </a:r>
          </a:p>
        </p:txBody>
      </p:sp>
      <p:sp>
        <p:nvSpPr>
          <p:cNvPr id="16404" name="Text Box 20">
            <a:hlinkClick r:id="rId5" action="ppaction://hlinksldjump"/>
          </p:cNvPr>
          <p:cNvSpPr txBox="1">
            <a:spLocks noChangeArrowheads="1"/>
          </p:cNvSpPr>
          <p:nvPr/>
        </p:nvSpPr>
        <p:spPr bwMode="auto">
          <a:xfrm>
            <a:off x="1485900" y="3454400"/>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Quotations</a:t>
            </a:r>
          </a:p>
        </p:txBody>
      </p:sp>
      <p:sp>
        <p:nvSpPr>
          <p:cNvPr id="16405" name="Text Box 21">
            <a:hlinkClick r:id="rId6" action="ppaction://hlinksldjump"/>
          </p:cNvPr>
          <p:cNvSpPr txBox="1">
            <a:spLocks noChangeArrowheads="1"/>
          </p:cNvSpPr>
          <p:nvPr/>
        </p:nvSpPr>
        <p:spPr bwMode="auto">
          <a:xfrm>
            <a:off x="1485900" y="3835400"/>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Questions</a:t>
            </a:r>
          </a:p>
        </p:txBody>
      </p:sp>
      <p:sp>
        <p:nvSpPr>
          <p:cNvPr id="16406" name="Text Box 22">
            <a:hlinkClick r:id="rId8" action="ppaction://hlinksldjump"/>
          </p:cNvPr>
          <p:cNvSpPr txBox="1">
            <a:spLocks noChangeArrowheads="1"/>
          </p:cNvSpPr>
          <p:nvPr/>
        </p:nvSpPr>
        <p:spPr bwMode="auto">
          <a:xfrm>
            <a:off x="1485900" y="4225925"/>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Direct Address</a:t>
            </a:r>
          </a:p>
        </p:txBody>
      </p:sp>
      <p:sp>
        <p:nvSpPr>
          <p:cNvPr id="16407" name="Text Box 23">
            <a:hlinkClick r:id="rId7" action="ppaction://hlinksldjump"/>
          </p:cNvPr>
          <p:cNvSpPr txBox="1">
            <a:spLocks noChangeArrowheads="1"/>
          </p:cNvSpPr>
          <p:nvPr/>
        </p:nvSpPr>
        <p:spPr bwMode="auto">
          <a:xfrm>
            <a:off x="1485900" y="4597400"/>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Strong Opinions</a:t>
            </a:r>
          </a:p>
        </p:txBody>
      </p:sp>
      <p:sp>
        <p:nvSpPr>
          <p:cNvPr id="16408" name="Text Box 24">
            <a:hlinkClick r:id="rId10" action="ppaction://hlinksldjump"/>
          </p:cNvPr>
          <p:cNvSpPr txBox="1">
            <a:spLocks noChangeArrowheads="1"/>
          </p:cNvSpPr>
          <p:nvPr/>
        </p:nvSpPr>
        <p:spPr bwMode="auto">
          <a:xfrm>
            <a:off x="1485900" y="4987925"/>
            <a:ext cx="33528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b="1"/>
              <a:t>Anecdote</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p:cTn id="7" dur="500" fill="hold"/>
                                        <p:tgtEl>
                                          <p:spTgt spid="16387"/>
                                        </p:tgtEl>
                                        <p:attrNameLst>
                                          <p:attrName>ppt_w</p:attrName>
                                        </p:attrNameLst>
                                      </p:cBhvr>
                                      <p:tavLst>
                                        <p:tav tm="0">
                                          <p:val>
                                            <p:fltVal val="0"/>
                                          </p:val>
                                        </p:tav>
                                        <p:tav tm="100000">
                                          <p:val>
                                            <p:strVal val="#ppt_w"/>
                                          </p:val>
                                        </p:tav>
                                      </p:tavLst>
                                    </p:anim>
                                    <p:anim calcmode="lin" valueType="num">
                                      <p:cBhvr>
                                        <p:cTn id="8" dur="500" fill="hold"/>
                                        <p:tgtEl>
                                          <p:spTgt spid="1638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1000"/>
                                  </p:stCondLst>
                                  <p:childTnLst>
                                    <p:set>
                                      <p:cBhvr>
                                        <p:cTn id="11" dur="1" fill="hold">
                                          <p:stCondLst>
                                            <p:cond delay="0"/>
                                          </p:stCondLst>
                                        </p:cTn>
                                        <p:tgtEl>
                                          <p:spTgt spid="16390"/>
                                        </p:tgtEl>
                                        <p:attrNameLst>
                                          <p:attrName>style.visibility</p:attrName>
                                        </p:attrNameLst>
                                      </p:cBhvr>
                                      <p:to>
                                        <p:strVal val="visible"/>
                                      </p:to>
                                    </p:set>
                                    <p:animEffect transition="in" filter="wipe(up)">
                                      <p:cBhvr>
                                        <p:cTn id="12" dur="500"/>
                                        <p:tgtEl>
                                          <p:spTgt spid="16390"/>
                                        </p:tgtEl>
                                      </p:cBhvr>
                                    </p:animEffect>
                                  </p:childTnLst>
                                </p:cTn>
                              </p:par>
                            </p:childTnLst>
                          </p:cTn>
                        </p:par>
                        <p:par>
                          <p:cTn id="13" fill="hold">
                            <p:stCondLst>
                              <p:cond delay="2000"/>
                            </p:stCondLst>
                            <p:childTnLst>
                              <p:par>
                                <p:cTn id="14" presetID="2" presetClass="entr" presetSubtype="8" fill="hold" grpId="0" nodeType="afterEffect">
                                  <p:stCondLst>
                                    <p:cond delay="1000"/>
                                  </p:stCondLst>
                                  <p:childTnLst>
                                    <p:set>
                                      <p:cBhvr>
                                        <p:cTn id="15" dur="1" fill="hold">
                                          <p:stCondLst>
                                            <p:cond delay="0"/>
                                          </p:stCondLst>
                                        </p:cTn>
                                        <p:tgtEl>
                                          <p:spTgt spid="16402">
                                            <p:txEl>
                                              <p:pRg st="0" end="0"/>
                                            </p:txEl>
                                          </p:spTgt>
                                        </p:tgtEl>
                                        <p:attrNameLst>
                                          <p:attrName>style.visibility</p:attrName>
                                        </p:attrNameLst>
                                      </p:cBhvr>
                                      <p:to>
                                        <p:strVal val="visible"/>
                                      </p:to>
                                    </p:set>
                                    <p:anim calcmode="lin" valueType="num">
                                      <p:cBhvr additive="base">
                                        <p:cTn id="16" dur="500" fill="hold"/>
                                        <p:tgtEl>
                                          <p:spTgt spid="16402">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6402">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3500"/>
                            </p:stCondLst>
                            <p:childTnLst>
                              <p:par>
                                <p:cTn id="19" presetID="2" presetClass="entr" presetSubtype="8" fill="hold" grpId="0" nodeType="afterEffect">
                                  <p:stCondLst>
                                    <p:cond delay="1000"/>
                                  </p:stCondLst>
                                  <p:childTnLst>
                                    <p:set>
                                      <p:cBhvr>
                                        <p:cTn id="20" dur="1" fill="hold">
                                          <p:stCondLst>
                                            <p:cond delay="0"/>
                                          </p:stCondLst>
                                        </p:cTn>
                                        <p:tgtEl>
                                          <p:spTgt spid="16403">
                                            <p:txEl>
                                              <p:pRg st="0" end="0"/>
                                            </p:txEl>
                                          </p:spTgt>
                                        </p:tgtEl>
                                        <p:attrNameLst>
                                          <p:attrName>style.visibility</p:attrName>
                                        </p:attrNameLst>
                                      </p:cBhvr>
                                      <p:to>
                                        <p:strVal val="visible"/>
                                      </p:to>
                                    </p:set>
                                    <p:anim calcmode="lin" valueType="num">
                                      <p:cBhvr additive="base">
                                        <p:cTn id="21" dur="500" fill="hold"/>
                                        <p:tgtEl>
                                          <p:spTgt spid="16403">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6403">
                                            <p:txEl>
                                              <p:pRg st="0" end="0"/>
                                            </p:txEl>
                                          </p:spTgt>
                                        </p:tgtEl>
                                        <p:attrNameLst>
                                          <p:attrName>ppt_y</p:attrName>
                                        </p:attrNameLst>
                                      </p:cBhvr>
                                      <p:tavLst>
                                        <p:tav tm="0">
                                          <p:val>
                                            <p:strVal val="#ppt_y"/>
                                          </p:val>
                                        </p:tav>
                                        <p:tav tm="100000">
                                          <p:val>
                                            <p:strVal val="#ppt_y"/>
                                          </p:val>
                                        </p:tav>
                                      </p:tavLst>
                                    </p:anim>
                                  </p:childTnLst>
                                </p:cTn>
                              </p:par>
                            </p:childTnLst>
                          </p:cTn>
                        </p:par>
                        <p:par>
                          <p:cTn id="23" fill="hold">
                            <p:stCondLst>
                              <p:cond delay="5000"/>
                            </p:stCondLst>
                            <p:childTnLst>
                              <p:par>
                                <p:cTn id="24" presetID="2" presetClass="entr" presetSubtype="8" fill="hold" grpId="0" nodeType="afterEffect">
                                  <p:stCondLst>
                                    <p:cond delay="1000"/>
                                  </p:stCondLst>
                                  <p:childTnLst>
                                    <p:set>
                                      <p:cBhvr>
                                        <p:cTn id="25" dur="1" fill="hold">
                                          <p:stCondLst>
                                            <p:cond delay="0"/>
                                          </p:stCondLst>
                                        </p:cTn>
                                        <p:tgtEl>
                                          <p:spTgt spid="16404">
                                            <p:txEl>
                                              <p:pRg st="0" end="0"/>
                                            </p:txEl>
                                          </p:spTgt>
                                        </p:tgtEl>
                                        <p:attrNameLst>
                                          <p:attrName>style.visibility</p:attrName>
                                        </p:attrNameLst>
                                      </p:cBhvr>
                                      <p:to>
                                        <p:strVal val="visible"/>
                                      </p:to>
                                    </p:set>
                                    <p:anim calcmode="lin" valueType="num">
                                      <p:cBhvr additive="base">
                                        <p:cTn id="26" dur="500" fill="hold"/>
                                        <p:tgtEl>
                                          <p:spTgt spid="16404">
                                            <p:txEl>
                                              <p:pRg st="0" end="0"/>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16404">
                                            <p:txEl>
                                              <p:pRg st="0" end="0"/>
                                            </p:txEl>
                                          </p:spTgt>
                                        </p:tgtEl>
                                        <p:attrNameLst>
                                          <p:attrName>ppt_y</p:attrName>
                                        </p:attrNameLst>
                                      </p:cBhvr>
                                      <p:tavLst>
                                        <p:tav tm="0">
                                          <p:val>
                                            <p:strVal val="#ppt_y"/>
                                          </p:val>
                                        </p:tav>
                                        <p:tav tm="100000">
                                          <p:val>
                                            <p:strVal val="#ppt_y"/>
                                          </p:val>
                                        </p:tav>
                                      </p:tavLst>
                                    </p:anim>
                                  </p:childTnLst>
                                </p:cTn>
                              </p:par>
                            </p:childTnLst>
                          </p:cTn>
                        </p:par>
                        <p:par>
                          <p:cTn id="28" fill="hold">
                            <p:stCondLst>
                              <p:cond delay="6500"/>
                            </p:stCondLst>
                            <p:childTnLst>
                              <p:par>
                                <p:cTn id="29" presetID="2" presetClass="entr" presetSubtype="8" fill="hold" grpId="0" nodeType="afterEffect">
                                  <p:stCondLst>
                                    <p:cond delay="1000"/>
                                  </p:stCondLst>
                                  <p:childTnLst>
                                    <p:set>
                                      <p:cBhvr>
                                        <p:cTn id="30" dur="1" fill="hold">
                                          <p:stCondLst>
                                            <p:cond delay="0"/>
                                          </p:stCondLst>
                                        </p:cTn>
                                        <p:tgtEl>
                                          <p:spTgt spid="16405">
                                            <p:txEl>
                                              <p:pRg st="0" end="0"/>
                                            </p:txEl>
                                          </p:spTgt>
                                        </p:tgtEl>
                                        <p:attrNameLst>
                                          <p:attrName>style.visibility</p:attrName>
                                        </p:attrNameLst>
                                      </p:cBhvr>
                                      <p:to>
                                        <p:strVal val="visible"/>
                                      </p:to>
                                    </p:set>
                                    <p:anim calcmode="lin" valueType="num">
                                      <p:cBhvr additive="base">
                                        <p:cTn id="31" dur="500" fill="hold"/>
                                        <p:tgtEl>
                                          <p:spTgt spid="16405">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405">
                                            <p:txEl>
                                              <p:pRg st="0" end="0"/>
                                            </p:txEl>
                                          </p:spTgt>
                                        </p:tgtEl>
                                        <p:attrNameLst>
                                          <p:attrName>ppt_y</p:attrName>
                                        </p:attrNameLst>
                                      </p:cBhvr>
                                      <p:tavLst>
                                        <p:tav tm="0">
                                          <p:val>
                                            <p:strVal val="#ppt_y"/>
                                          </p:val>
                                        </p:tav>
                                        <p:tav tm="100000">
                                          <p:val>
                                            <p:strVal val="#ppt_y"/>
                                          </p:val>
                                        </p:tav>
                                      </p:tavLst>
                                    </p:anim>
                                  </p:childTnLst>
                                </p:cTn>
                              </p:par>
                            </p:childTnLst>
                          </p:cTn>
                        </p:par>
                        <p:par>
                          <p:cTn id="33" fill="hold">
                            <p:stCondLst>
                              <p:cond delay="8000"/>
                            </p:stCondLst>
                            <p:childTnLst>
                              <p:par>
                                <p:cTn id="34" presetID="2" presetClass="entr" presetSubtype="8" fill="hold" grpId="0" nodeType="afterEffect">
                                  <p:stCondLst>
                                    <p:cond delay="1000"/>
                                  </p:stCondLst>
                                  <p:childTnLst>
                                    <p:set>
                                      <p:cBhvr>
                                        <p:cTn id="35" dur="1" fill="hold">
                                          <p:stCondLst>
                                            <p:cond delay="0"/>
                                          </p:stCondLst>
                                        </p:cTn>
                                        <p:tgtEl>
                                          <p:spTgt spid="16406">
                                            <p:txEl>
                                              <p:pRg st="0" end="0"/>
                                            </p:txEl>
                                          </p:spTgt>
                                        </p:tgtEl>
                                        <p:attrNameLst>
                                          <p:attrName>style.visibility</p:attrName>
                                        </p:attrNameLst>
                                      </p:cBhvr>
                                      <p:to>
                                        <p:strVal val="visible"/>
                                      </p:to>
                                    </p:set>
                                    <p:anim calcmode="lin" valueType="num">
                                      <p:cBhvr additive="base">
                                        <p:cTn id="36" dur="500" fill="hold"/>
                                        <p:tgtEl>
                                          <p:spTgt spid="16406">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6406">
                                            <p:txEl>
                                              <p:pRg st="0" end="0"/>
                                            </p:txEl>
                                          </p:spTgt>
                                        </p:tgtEl>
                                        <p:attrNameLst>
                                          <p:attrName>ppt_y</p:attrName>
                                        </p:attrNameLst>
                                      </p:cBhvr>
                                      <p:tavLst>
                                        <p:tav tm="0">
                                          <p:val>
                                            <p:strVal val="#ppt_y"/>
                                          </p:val>
                                        </p:tav>
                                        <p:tav tm="100000">
                                          <p:val>
                                            <p:strVal val="#ppt_y"/>
                                          </p:val>
                                        </p:tav>
                                      </p:tavLst>
                                    </p:anim>
                                  </p:childTnLst>
                                </p:cTn>
                              </p:par>
                            </p:childTnLst>
                          </p:cTn>
                        </p:par>
                        <p:par>
                          <p:cTn id="38" fill="hold">
                            <p:stCondLst>
                              <p:cond delay="9500"/>
                            </p:stCondLst>
                            <p:childTnLst>
                              <p:par>
                                <p:cTn id="39" presetID="2" presetClass="entr" presetSubtype="8" fill="hold" grpId="0" nodeType="afterEffect">
                                  <p:stCondLst>
                                    <p:cond delay="1000"/>
                                  </p:stCondLst>
                                  <p:childTnLst>
                                    <p:set>
                                      <p:cBhvr>
                                        <p:cTn id="40" dur="1" fill="hold">
                                          <p:stCondLst>
                                            <p:cond delay="0"/>
                                          </p:stCondLst>
                                        </p:cTn>
                                        <p:tgtEl>
                                          <p:spTgt spid="16407">
                                            <p:txEl>
                                              <p:pRg st="0" end="0"/>
                                            </p:txEl>
                                          </p:spTgt>
                                        </p:tgtEl>
                                        <p:attrNameLst>
                                          <p:attrName>style.visibility</p:attrName>
                                        </p:attrNameLst>
                                      </p:cBhvr>
                                      <p:to>
                                        <p:strVal val="visible"/>
                                      </p:to>
                                    </p:set>
                                    <p:anim calcmode="lin" valueType="num">
                                      <p:cBhvr additive="base">
                                        <p:cTn id="41" dur="500" fill="hold"/>
                                        <p:tgtEl>
                                          <p:spTgt spid="16407">
                                            <p:txEl>
                                              <p:pRg st="0" end="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6407">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11000"/>
                            </p:stCondLst>
                            <p:childTnLst>
                              <p:par>
                                <p:cTn id="44" presetID="2" presetClass="entr" presetSubtype="8" fill="hold" grpId="0" nodeType="afterEffect">
                                  <p:stCondLst>
                                    <p:cond delay="1000"/>
                                  </p:stCondLst>
                                  <p:childTnLst>
                                    <p:set>
                                      <p:cBhvr>
                                        <p:cTn id="45" dur="1" fill="hold">
                                          <p:stCondLst>
                                            <p:cond delay="0"/>
                                          </p:stCondLst>
                                        </p:cTn>
                                        <p:tgtEl>
                                          <p:spTgt spid="16408">
                                            <p:txEl>
                                              <p:pRg st="0" end="0"/>
                                            </p:txEl>
                                          </p:spTgt>
                                        </p:tgtEl>
                                        <p:attrNameLst>
                                          <p:attrName>style.visibility</p:attrName>
                                        </p:attrNameLst>
                                      </p:cBhvr>
                                      <p:to>
                                        <p:strVal val="visible"/>
                                      </p:to>
                                    </p:set>
                                    <p:anim calcmode="lin" valueType="num">
                                      <p:cBhvr additive="base">
                                        <p:cTn id="46" dur="500" fill="hold"/>
                                        <p:tgtEl>
                                          <p:spTgt spid="16408">
                                            <p:txEl>
                                              <p:pRg st="0" end="0"/>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1640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90" grpId="0" autoUpdateAnimBg="0"/>
      <p:bldP spid="16402" grpId="0" build="p" autoUpdateAnimBg="0" advAuto="1000"/>
      <p:bldP spid="16403" grpId="0" build="p" autoUpdateAnimBg="0" advAuto="1000"/>
      <p:bldP spid="16404" grpId="0" build="p" autoUpdateAnimBg="0" advAuto="1000"/>
      <p:bldP spid="16405" grpId="0" build="p" autoUpdateAnimBg="0" advAuto="1000"/>
      <p:bldP spid="16406" grpId="0" build="p" autoUpdateAnimBg="0" advAuto="1000"/>
      <p:bldP spid="16407" grpId="0" build="p" autoUpdateAnimBg="0" advAuto="1000"/>
      <p:bldP spid="16408" grpId="0" build="p" autoUpdateAnimBg="0" advAuto="100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741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741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1741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7418" name="Text Box 10"/>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Lively Description</a:t>
            </a:r>
            <a:endParaRPr lang="en-US" sz="3200">
              <a:solidFill>
                <a:srgbClr val="C20000"/>
              </a:solidFill>
            </a:endParaRPr>
          </a:p>
        </p:txBody>
      </p:sp>
      <p:sp>
        <p:nvSpPr>
          <p:cNvPr id="17419" name="Text Box 11"/>
          <p:cNvSpPr txBox="1">
            <a:spLocks noChangeArrowheads="1"/>
          </p:cNvSpPr>
          <p:nvPr/>
        </p:nvSpPr>
        <p:spPr bwMode="auto">
          <a:xfrm>
            <a:off x="1292225" y="1938338"/>
            <a:ext cx="6572250" cy="1311275"/>
          </a:xfrm>
          <a:prstGeom prst="rect">
            <a:avLst/>
          </a:prstGeom>
          <a:noFill/>
          <a:ln w="9525">
            <a:noFill/>
            <a:miter lim="800000"/>
            <a:headEnd/>
            <a:tailEnd/>
          </a:ln>
          <a:effectLst/>
        </p:spPr>
        <p:txBody>
          <a:bodyPr>
            <a:spAutoFit/>
          </a:bodyPr>
          <a:lstStyle/>
          <a:p>
            <a:pPr>
              <a:spcBef>
                <a:spcPct val="50000"/>
              </a:spcBef>
            </a:pPr>
            <a:r>
              <a:rPr lang="en-US" sz="2000" b="1"/>
              <a:t>Sensory details and figurative language can add energy and interest to an introduction. Description can engage readers by painting a picture and establishing a mood.</a:t>
            </a:r>
            <a:r>
              <a:rPr lang="en-US"/>
              <a:t> </a:t>
            </a:r>
          </a:p>
        </p:txBody>
      </p:sp>
      <p:sp>
        <p:nvSpPr>
          <p:cNvPr id="17420" name="Text Box 12">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17421" name="Group 13"/>
          <p:cNvGrpSpPr>
            <a:grpSpLocks/>
          </p:cNvGrpSpPr>
          <p:nvPr/>
        </p:nvGrpSpPr>
        <p:grpSpPr bwMode="auto">
          <a:xfrm>
            <a:off x="6491288" y="6145213"/>
            <a:ext cx="2652712" cy="712787"/>
            <a:chOff x="4089" y="3871"/>
            <a:chExt cx="1671" cy="449"/>
          </a:xfrm>
        </p:grpSpPr>
        <p:sp>
          <p:nvSpPr>
            <p:cNvPr id="17422" name="Text Box 14">
              <a:hlinkClick r:id="rId5"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17423" name="Picture 15" descr="verysmallnextbutton">
              <a:hlinkClick r:id="" action="ppaction://hlinkshowjump?jump=nextslide"/>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17424" name="Rectangle 16">
              <a:hlinkClick r:id="" action="ppaction://hlinkshowjump?jump=nextslide"/>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17425" name="Rectangle 17">
            <a:hlinkClick r:id="" action="ppaction://hlinkshowjump?jump=nextslide"/>
          </p:cNvPr>
          <p:cNvSpPr>
            <a:spLocks noChangeArrowheads="1"/>
          </p:cNvSpPr>
          <p:nvPr/>
        </p:nvSpPr>
        <p:spPr bwMode="auto">
          <a:xfrm>
            <a:off x="6397625" y="6022975"/>
            <a:ext cx="2741613" cy="841375"/>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7418"/>
                                        </p:tgtEl>
                                        <p:attrNameLst>
                                          <p:attrName>style.visibility</p:attrName>
                                        </p:attrNameLst>
                                      </p:cBhvr>
                                      <p:to>
                                        <p:strVal val="visible"/>
                                      </p:to>
                                    </p:set>
                                    <p:anim calcmode="lin" valueType="num">
                                      <p:cBhvr>
                                        <p:cTn id="7" dur="500" fill="hold"/>
                                        <p:tgtEl>
                                          <p:spTgt spid="17418"/>
                                        </p:tgtEl>
                                        <p:attrNameLst>
                                          <p:attrName>ppt_x</p:attrName>
                                        </p:attrNameLst>
                                      </p:cBhvr>
                                      <p:tavLst>
                                        <p:tav tm="0">
                                          <p:val>
                                            <p:strVal val="#ppt_x-#ppt_w/2"/>
                                          </p:val>
                                        </p:tav>
                                        <p:tav tm="100000">
                                          <p:val>
                                            <p:strVal val="#ppt_x"/>
                                          </p:val>
                                        </p:tav>
                                      </p:tavLst>
                                    </p:anim>
                                    <p:anim calcmode="lin" valueType="num">
                                      <p:cBhvr>
                                        <p:cTn id="8" dur="500" fill="hold"/>
                                        <p:tgtEl>
                                          <p:spTgt spid="17418"/>
                                        </p:tgtEl>
                                        <p:attrNameLst>
                                          <p:attrName>ppt_y</p:attrName>
                                        </p:attrNameLst>
                                      </p:cBhvr>
                                      <p:tavLst>
                                        <p:tav tm="0">
                                          <p:val>
                                            <p:strVal val="#ppt_y"/>
                                          </p:val>
                                        </p:tav>
                                        <p:tav tm="100000">
                                          <p:val>
                                            <p:strVal val="#ppt_y"/>
                                          </p:val>
                                        </p:tav>
                                      </p:tavLst>
                                    </p:anim>
                                    <p:anim calcmode="lin" valueType="num">
                                      <p:cBhvr>
                                        <p:cTn id="9" dur="500" fill="hold"/>
                                        <p:tgtEl>
                                          <p:spTgt spid="17418"/>
                                        </p:tgtEl>
                                        <p:attrNameLst>
                                          <p:attrName>ppt_w</p:attrName>
                                        </p:attrNameLst>
                                      </p:cBhvr>
                                      <p:tavLst>
                                        <p:tav tm="0">
                                          <p:val>
                                            <p:fltVal val="0"/>
                                          </p:val>
                                        </p:tav>
                                        <p:tav tm="100000">
                                          <p:val>
                                            <p:strVal val="#ppt_w"/>
                                          </p:val>
                                        </p:tav>
                                      </p:tavLst>
                                    </p:anim>
                                    <p:anim calcmode="lin" valueType="num">
                                      <p:cBhvr>
                                        <p:cTn id="10" dur="500" fill="hold"/>
                                        <p:tgtEl>
                                          <p:spTgt spid="17418"/>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17419"/>
                                        </p:tgtEl>
                                        <p:attrNameLst>
                                          <p:attrName>style.visibility</p:attrName>
                                        </p:attrNameLst>
                                      </p:cBhvr>
                                      <p:to>
                                        <p:strVal val="visible"/>
                                      </p:to>
                                    </p:set>
                                    <p:anim calcmode="lin" valueType="num">
                                      <p:cBhvr>
                                        <p:cTn id="14" dur="500" fill="hold"/>
                                        <p:tgtEl>
                                          <p:spTgt spid="17419"/>
                                        </p:tgtEl>
                                        <p:attrNameLst>
                                          <p:attrName>ppt_w</p:attrName>
                                        </p:attrNameLst>
                                      </p:cBhvr>
                                      <p:tavLst>
                                        <p:tav tm="0">
                                          <p:val>
                                            <p:fltVal val="0"/>
                                          </p:val>
                                        </p:tav>
                                        <p:tav tm="100000">
                                          <p:val>
                                            <p:strVal val="#ppt_w"/>
                                          </p:val>
                                        </p:tav>
                                      </p:tavLst>
                                    </p:anim>
                                    <p:anim calcmode="lin" valueType="num">
                                      <p:cBhvr>
                                        <p:cTn id="15" dur="500" fill="hold"/>
                                        <p:tgtEl>
                                          <p:spTgt spid="17419"/>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17421"/>
                                        </p:tgtEl>
                                        <p:attrNameLst>
                                          <p:attrName>style.visibility</p:attrName>
                                        </p:attrNameLst>
                                      </p:cBhvr>
                                      <p:to>
                                        <p:strVal val="visible"/>
                                      </p:to>
                                    </p:set>
                                    <p:animEffect transition="in" filter="wipe(left)">
                                      <p:cBhvr>
                                        <p:cTn id="19" dur="500"/>
                                        <p:tgtEl>
                                          <p:spTgt spid="17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autoUpdateAnimBg="0"/>
      <p:bldP spid="1741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843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843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1843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843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Lively Description</a:t>
            </a:r>
            <a:endParaRPr lang="en-US" sz="3200">
              <a:solidFill>
                <a:srgbClr val="C20000"/>
              </a:solidFill>
            </a:endParaRPr>
          </a:p>
        </p:txBody>
      </p:sp>
      <p:grpSp>
        <p:nvGrpSpPr>
          <p:cNvPr id="18440" name="Group 8"/>
          <p:cNvGrpSpPr>
            <a:grpSpLocks/>
          </p:cNvGrpSpPr>
          <p:nvPr/>
        </p:nvGrpSpPr>
        <p:grpSpPr bwMode="auto">
          <a:xfrm>
            <a:off x="1292225" y="2209800"/>
            <a:ext cx="6807200" cy="2238375"/>
            <a:chOff x="950" y="1912"/>
            <a:chExt cx="4288" cy="1410"/>
          </a:xfrm>
        </p:grpSpPr>
        <p:sp>
          <p:nvSpPr>
            <p:cNvPr id="18441" name="Text Box 9"/>
            <p:cNvSpPr txBox="1">
              <a:spLocks noChangeArrowheads="1"/>
            </p:cNvSpPr>
            <p:nvPr/>
          </p:nvSpPr>
          <p:spPr bwMode="auto">
            <a:xfrm>
              <a:off x="950" y="1912"/>
              <a:ext cx="4288" cy="231"/>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could description be used to improve this introduction?</a:t>
              </a:r>
              <a:endParaRPr lang="en-US"/>
            </a:p>
          </p:txBody>
        </p:sp>
        <p:sp>
          <p:nvSpPr>
            <p:cNvPr id="18442" name="Text Box 10"/>
            <p:cNvSpPr txBox="1">
              <a:spLocks noChangeArrowheads="1"/>
            </p:cNvSpPr>
            <p:nvPr/>
          </p:nvSpPr>
          <p:spPr bwMode="auto">
            <a:xfrm>
              <a:off x="1169" y="2572"/>
              <a:ext cx="3789" cy="750"/>
            </a:xfrm>
            <a:prstGeom prst="rect">
              <a:avLst/>
            </a:prstGeom>
            <a:noFill/>
            <a:ln w="9525">
              <a:noFill/>
              <a:miter lim="800000"/>
              <a:headEnd/>
              <a:tailEnd/>
            </a:ln>
            <a:effectLst/>
          </p:spPr>
          <p:txBody>
            <a:bodyPr>
              <a:spAutoFit/>
            </a:bodyPr>
            <a:lstStyle/>
            <a:p>
              <a:pPr>
                <a:spcBef>
                  <a:spcPct val="50000"/>
                </a:spcBef>
              </a:pPr>
              <a:r>
                <a:rPr lang="en-US"/>
                <a:t>There was hardly any wind. It was a sunny day. Large clouds drifted across the sky, and now and then they obscured the sun. The prisoners had to work all day long in the field. </a:t>
              </a:r>
            </a:p>
          </p:txBody>
        </p:sp>
      </p:grpSp>
      <p:grpSp>
        <p:nvGrpSpPr>
          <p:cNvPr id="18443" name="Group 11"/>
          <p:cNvGrpSpPr>
            <a:grpSpLocks/>
          </p:cNvGrpSpPr>
          <p:nvPr/>
        </p:nvGrpSpPr>
        <p:grpSpPr bwMode="auto">
          <a:xfrm>
            <a:off x="5638800" y="6116638"/>
            <a:ext cx="3505200" cy="741362"/>
            <a:chOff x="3024" y="2983"/>
            <a:chExt cx="2208" cy="467"/>
          </a:xfrm>
        </p:grpSpPr>
        <p:pic>
          <p:nvPicPr>
            <p:cNvPr id="18444" name="Picture 12"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18445" name="Text Box 13">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18446" name="Text Box 14">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18447" name="Text Box 15">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sp>
        <p:nvSpPr>
          <p:cNvPr id="18449" name="Rectangle 17">
            <a:hlinkClick r:id="" action="ppaction://hlinkshowjump?jump=nextslide"/>
          </p:cNvPr>
          <p:cNvSpPr>
            <a:spLocks noChangeArrowheads="1"/>
          </p:cNvSpPr>
          <p:nvPr/>
        </p:nvSpPr>
        <p:spPr bwMode="auto">
          <a:xfrm>
            <a:off x="5791200" y="6019800"/>
            <a:ext cx="3352800" cy="838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8440"/>
                                        </p:tgtEl>
                                        <p:attrNameLst>
                                          <p:attrName>style.visibility</p:attrName>
                                        </p:attrNameLst>
                                      </p:cBhvr>
                                      <p:to>
                                        <p:strVal val="visible"/>
                                      </p:to>
                                    </p:set>
                                    <p:anim calcmode="lin" valueType="num">
                                      <p:cBhvr>
                                        <p:cTn id="7" dur="500" fill="hold"/>
                                        <p:tgtEl>
                                          <p:spTgt spid="18440"/>
                                        </p:tgtEl>
                                        <p:attrNameLst>
                                          <p:attrName>ppt_w</p:attrName>
                                        </p:attrNameLst>
                                      </p:cBhvr>
                                      <p:tavLst>
                                        <p:tav tm="0">
                                          <p:val>
                                            <p:fltVal val="0"/>
                                          </p:val>
                                        </p:tav>
                                        <p:tav tm="100000">
                                          <p:val>
                                            <p:strVal val="#ppt_w"/>
                                          </p:val>
                                        </p:tav>
                                      </p:tavLst>
                                    </p:anim>
                                    <p:anim calcmode="lin" valueType="num">
                                      <p:cBhvr>
                                        <p:cTn id="8" dur="500" fill="hold"/>
                                        <p:tgtEl>
                                          <p:spTgt spid="1844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18443"/>
                                        </p:tgtEl>
                                        <p:attrNameLst>
                                          <p:attrName>style.visibility</p:attrName>
                                        </p:attrNameLst>
                                      </p:cBhvr>
                                      <p:to>
                                        <p:strVal val="visible"/>
                                      </p:to>
                                    </p:set>
                                    <p:animEffect transition="in" filter="wipe(left)">
                                      <p:cBhvr>
                                        <p:cTn id="12" dur="500"/>
                                        <p:tgtEl>
                                          <p:spTgt spid="18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945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EXIT</a:t>
            </a:r>
            <a:endParaRPr lang="en-US" baseline="-25000">
              <a:ea typeface="ＭＳ Ｐゴシック" pitchFamily="80" charset="-128"/>
            </a:endParaRPr>
          </a:p>
        </p:txBody>
      </p:sp>
      <p:sp>
        <p:nvSpPr>
          <p:cNvPr id="1946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1946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Introductions</a:t>
            </a:r>
          </a:p>
        </p:txBody>
      </p:sp>
      <p:sp>
        <p:nvSpPr>
          <p:cNvPr id="1946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Lively Description</a:t>
            </a:r>
            <a:endParaRPr lang="en-US" sz="3200">
              <a:solidFill>
                <a:srgbClr val="C20000"/>
              </a:solidFill>
            </a:endParaRPr>
          </a:p>
        </p:txBody>
      </p:sp>
      <p:grpSp>
        <p:nvGrpSpPr>
          <p:cNvPr id="19474" name="Group 18"/>
          <p:cNvGrpSpPr>
            <a:grpSpLocks/>
          </p:cNvGrpSpPr>
          <p:nvPr/>
        </p:nvGrpSpPr>
        <p:grpSpPr bwMode="auto">
          <a:xfrm>
            <a:off x="1292225" y="2209800"/>
            <a:ext cx="6937375" cy="3062288"/>
            <a:chOff x="814" y="1392"/>
            <a:chExt cx="4370" cy="1929"/>
          </a:xfrm>
        </p:grpSpPr>
        <p:sp>
          <p:nvSpPr>
            <p:cNvPr id="19464" name="Text Box 8"/>
            <p:cNvSpPr txBox="1">
              <a:spLocks noChangeArrowheads="1"/>
            </p:cNvSpPr>
            <p:nvPr/>
          </p:nvSpPr>
          <p:spPr bwMode="auto">
            <a:xfrm>
              <a:off x="814" y="1392"/>
              <a:ext cx="4317" cy="577"/>
            </a:xfrm>
            <a:prstGeom prst="rect">
              <a:avLst/>
            </a:prstGeom>
            <a:noFill/>
            <a:ln w="9525">
              <a:noFill/>
              <a:miter lim="800000"/>
              <a:headEnd/>
              <a:tailEnd/>
            </a:ln>
            <a:effectLst/>
          </p:spPr>
          <p:txBody>
            <a:bodyPr>
              <a:spAutoFit/>
            </a:bodyPr>
            <a:lstStyle/>
            <a:p>
              <a:pPr>
                <a:spcBef>
                  <a:spcPct val="50000"/>
                </a:spcBef>
              </a:pPr>
              <a:r>
                <a:rPr lang="en-US" b="1">
                  <a:solidFill>
                    <a:srgbClr val="006696"/>
                  </a:solidFill>
                </a:rPr>
                <a:t>The writer uses specific details to paint a vivid picture of the calm, peaceful scene, which contrasts subtly with the ominous introduction of prisoners.</a:t>
              </a:r>
              <a:r>
                <a:rPr lang="en-US"/>
                <a:t> </a:t>
              </a:r>
            </a:p>
          </p:txBody>
        </p:sp>
        <p:sp>
          <p:nvSpPr>
            <p:cNvPr id="19465" name="Text Box 9"/>
            <p:cNvSpPr txBox="1">
              <a:spLocks noChangeArrowheads="1"/>
            </p:cNvSpPr>
            <p:nvPr/>
          </p:nvSpPr>
          <p:spPr bwMode="auto">
            <a:xfrm>
              <a:off x="1033" y="2052"/>
              <a:ext cx="4151" cy="1269"/>
            </a:xfrm>
            <a:prstGeom prst="rect">
              <a:avLst/>
            </a:prstGeom>
            <a:noFill/>
            <a:ln w="9525">
              <a:noFill/>
              <a:miter lim="800000"/>
              <a:headEnd/>
              <a:tailEnd/>
            </a:ln>
            <a:effectLst/>
          </p:spPr>
          <p:txBody>
            <a:bodyPr>
              <a:spAutoFit/>
            </a:bodyPr>
            <a:lstStyle/>
            <a:p>
              <a:r>
                <a:rPr lang="en-US" b="1">
                  <a:solidFill>
                    <a:srgbClr val="CB6600"/>
                  </a:solidFill>
                </a:rPr>
                <a:t>Scarcely a breath of wind disturbed the stillness of the day, and the long rows of cabbages were bright green in the sunlight. Large white clouds drifted slowly across the deep blue sky. Now and then they obscured the sun and caused a chill on the backs of the prisoners who had to work all day long in the cabbage field.</a:t>
              </a:r>
            </a:p>
            <a:p>
              <a:r>
                <a:rPr lang="en-US"/>
                <a:t>				—Bessie Head </a:t>
              </a:r>
            </a:p>
          </p:txBody>
        </p:sp>
      </p:grpSp>
      <p:sp>
        <p:nvSpPr>
          <p:cNvPr id="19469" name="Text Box 1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PREVIOUS</a:t>
            </a:r>
            <a:endParaRPr lang="en-US" baseline="-25000">
              <a:ea typeface="ＭＳ Ｐゴシック" pitchFamily="80" charset="-128"/>
            </a:endParaRPr>
          </a:p>
        </p:txBody>
      </p:sp>
      <p:sp>
        <p:nvSpPr>
          <p:cNvPr id="19470" name="Text Box 14">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80" charset="-128"/>
              </a:rPr>
              <a:t>MENU</a:t>
            </a:r>
            <a:endParaRPr lang="en-US" baseline="-25000">
              <a:ea typeface="ＭＳ Ｐゴシック" pitchFamily="80" charset="-128"/>
            </a:endParaRPr>
          </a:p>
        </p:txBody>
      </p:sp>
      <p:grpSp>
        <p:nvGrpSpPr>
          <p:cNvPr id="19471" name="Group 15"/>
          <p:cNvGrpSpPr>
            <a:grpSpLocks/>
          </p:cNvGrpSpPr>
          <p:nvPr/>
        </p:nvGrpSpPr>
        <p:grpSpPr bwMode="auto">
          <a:xfrm>
            <a:off x="6491288" y="6145213"/>
            <a:ext cx="2652712" cy="712787"/>
            <a:chOff x="4089" y="3871"/>
            <a:chExt cx="1671" cy="449"/>
          </a:xfrm>
        </p:grpSpPr>
        <p:pic>
          <p:nvPicPr>
            <p:cNvPr id="19472" name="Picture 16"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19473" name="Rectangle 17">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19475" name="Rectangle 19">
            <a:hlinkClick r:id="rId4" action="ppaction://hlinksldjump"/>
          </p:cNvPr>
          <p:cNvSpPr>
            <a:spLocks noChangeArrowheads="1"/>
          </p:cNvSpPr>
          <p:nvPr/>
        </p:nvSpPr>
        <p:spPr bwMode="auto">
          <a:xfrm>
            <a:off x="6553200" y="6096000"/>
            <a:ext cx="25908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9474"/>
                                        </p:tgtEl>
                                        <p:attrNameLst>
                                          <p:attrName>style.visibility</p:attrName>
                                        </p:attrNameLst>
                                      </p:cBhvr>
                                      <p:to>
                                        <p:strVal val="visible"/>
                                      </p:to>
                                    </p:set>
                                    <p:anim calcmode="lin" valueType="num">
                                      <p:cBhvr>
                                        <p:cTn id="7" dur="500" fill="hold"/>
                                        <p:tgtEl>
                                          <p:spTgt spid="19474"/>
                                        </p:tgtEl>
                                        <p:attrNameLst>
                                          <p:attrName>ppt_w</p:attrName>
                                        </p:attrNameLst>
                                      </p:cBhvr>
                                      <p:tavLst>
                                        <p:tav tm="0">
                                          <p:val>
                                            <p:fltVal val="0"/>
                                          </p:val>
                                        </p:tav>
                                        <p:tav tm="100000">
                                          <p:val>
                                            <p:strVal val="#ppt_w"/>
                                          </p:val>
                                        </p:tav>
                                      </p:tavLst>
                                    </p:anim>
                                    <p:anim calcmode="lin" valueType="num">
                                      <p:cBhvr>
                                        <p:cTn id="8" dur="500" fill="hold"/>
                                        <p:tgtEl>
                                          <p:spTgt spid="1947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9471"/>
                                        </p:tgtEl>
                                        <p:attrNameLst>
                                          <p:attrName>style.visibility</p:attrName>
                                        </p:attrNameLst>
                                      </p:cBhvr>
                                      <p:to>
                                        <p:strVal val="visible"/>
                                      </p:to>
                                    </p:set>
                                    <p:animEffect transition="in" filter="wipe(left)">
                                      <p:cBhvr>
                                        <p:cTn id="12" dur="500"/>
                                        <p:tgtEl>
                                          <p:spTgt spid="19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RL_g9_Intros">
  <a:themeElements>
    <a:clrScheme name="IRL_g8_10_Int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RL_g8_10_Intr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IRL_g8_10_Int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L_g8_10_Intr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L_g8_10_Intr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L_g8_10_Intr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L_g8_10_Intr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L_g8_10_Intr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L_g8_10_Intr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L_g8_10_Intr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L_g8_10_Intr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L_g8_10_Intr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L_g8_10_Intr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L_g8_10_Intr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B606D6AC8D230479D8F32D60BB5F7B1" ma:contentTypeVersion="13" ma:contentTypeDescription="Vytvoří nový dokument" ma:contentTypeScope="" ma:versionID="250c5c54f3393949e85764b290128eaa">
  <xsd:schema xmlns:xsd="http://www.w3.org/2001/XMLSchema" xmlns:xs="http://www.w3.org/2001/XMLSchema" xmlns:p="http://schemas.microsoft.com/office/2006/metadata/properties" xmlns:ns2="a2bec70c-4335-4332-91ed-836b708e14e5" xmlns:ns3="2ab1d26c-927a-416f-83ed-5dc0cc6dd226" targetNamespace="http://schemas.microsoft.com/office/2006/metadata/properties" ma:root="true" ma:fieldsID="fed5f49d487ba8f75f3e48e03e7fb77a" ns2:_="" ns3:_="">
    <xsd:import namespace="a2bec70c-4335-4332-91ed-836b708e14e5"/>
    <xsd:import namespace="2ab1d26c-927a-416f-83ed-5dc0cc6dd22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bec70c-4335-4332-91ed-836b708e14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ab1d26c-927a-416f-83ed-5dc0cc6dd226"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a2bec70c-4335-4332-91ed-836b708e14e5" xsi:nil="true"/>
  </documentManagement>
</p:properties>
</file>

<file path=customXml/itemProps1.xml><?xml version="1.0" encoding="utf-8"?>
<ds:datastoreItem xmlns:ds="http://schemas.openxmlformats.org/officeDocument/2006/customXml" ds:itemID="{E0616664-E1E0-4FF7-BF2A-22776864E0BF}"/>
</file>

<file path=customXml/itemProps2.xml><?xml version="1.0" encoding="utf-8"?>
<ds:datastoreItem xmlns:ds="http://schemas.openxmlformats.org/officeDocument/2006/customXml" ds:itemID="{087E5391-9BC1-4790-8D34-272E2B02429B}"/>
</file>

<file path=customXml/itemProps3.xml><?xml version="1.0" encoding="utf-8"?>
<ds:datastoreItem xmlns:ds="http://schemas.openxmlformats.org/officeDocument/2006/customXml" ds:itemID="{39297F53-7EA5-41B3-924D-D44A67E8AD40}"/>
</file>

<file path=docProps/app.xml><?xml version="1.0" encoding="utf-8"?>
<Properties xmlns="http://schemas.openxmlformats.org/officeDocument/2006/extended-properties" xmlns:vt="http://schemas.openxmlformats.org/officeDocument/2006/docPropsVTypes">
  <Template>IRL_g9_Intros</Template>
  <TotalTime>2</TotalTime>
  <Words>2319</Words>
  <Application>Microsoft Office PowerPoint</Application>
  <PresentationFormat>On-screen Show (4:3)</PresentationFormat>
  <Paragraphs>287</Paragraphs>
  <Slides>31</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ＭＳ Ｐゴシック</vt:lpstr>
      <vt:lpstr>Times</vt:lpstr>
      <vt:lpstr>IRL_g9_Intros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1</cp:revision>
  <cp:lastPrinted>2006-07-07T14:43:19Z</cp:lastPrinted>
  <dcterms:created xsi:type="dcterms:W3CDTF">2016-03-08T18:49:05Z</dcterms:created>
  <dcterms:modified xsi:type="dcterms:W3CDTF">2016-03-08T18:52:03Z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0x0101001B606D6AC8D230479D8F32D60BB5F7B1</vt:lpwstr>
  </property>
</Properties>
</file>