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5143500" type="screen16x9"/>
  <p:notesSz cx="6858000" cy="9144000"/>
  <p:embeddedFontLst>
    <p:embeddedFont>
      <p:font typeface="Calibri" panose="020F0502020204030204" pitchFamily="34" charset="0"/>
      <p:regular r:id="rId30"/>
      <p:bold r:id="rId31"/>
      <p:italic r:id="rId32"/>
      <p:boldItalic r:id="rId33"/>
    </p:embeddedFont>
    <p:embeddedFont>
      <p:font typeface="Roboto" panose="020B0604020202020204" charset="0"/>
      <p:regular r:id="rId34"/>
      <p:bold r:id="rId35"/>
      <p:italic r:id="rId36"/>
      <p:boldItalic r:id="rId37"/>
    </p:embeddedFont>
    <p:embeddedFont>
      <p:font typeface="Roboto Slab" panose="020B0604020202020204" charset="0"/>
      <p:regular r:id="rId38"/>
      <p:bold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3" d="100"/>
          <a:sy n="143" d="100"/>
        </p:scale>
        <p:origin x="684"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18448731d9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118448731d9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18448731d9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118448731d9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621e70434c_0_11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621e70434c_0_1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621e70434c_2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621e70434c_2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11a7e8ea99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11a7e8ea99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621e70434c_0_11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621e70434c_0_1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621e70434c_0_11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621e70434c_0_1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621e70434c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621e70434c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621e70434c_2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621e70434c_2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118448731d9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118448731d9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621e70434c_0_11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621e70434c_0_1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118448731d9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118448731d9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118448731d9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118448731d9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118448731d9_0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118448731d9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621e70434c_2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621e70434c_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621e70434c_0_13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621e70434c_0_13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118ce71c7b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118ce71c7b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11df44bae0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11df44bae0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11df44bae0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11df44bae0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5004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621e70434c_0_6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621e70434c_0_6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621e70434c_0_11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621e70434c_0_1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621e70434c_0_12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621e70434c_0_1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621e70434c_2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621e70434c_2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621e70434c_0_11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621e70434c_0_1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621e70434c_0_13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621e70434c_0_13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621e70434c_0_11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621e70434c_0_1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1524800" y="672606"/>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11" name="Google Shape;11;p2"/>
          <p:cNvSpPr/>
          <p:nvPr/>
        </p:nvSpPr>
        <p:spPr>
          <a:xfrm rot="10800000">
            <a:off x="6537563" y="33429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12" name="Google Shape;12;p2"/>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3" name="Google Shape;13;p2"/>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4" name="Google Shape;14;p2"/>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Google Shape;15;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1"/>
          <p:cNvSpPr txBox="1">
            <a:spLocks noGrp="1"/>
          </p:cNvSpPr>
          <p:nvPr>
            <p:ph type="title" hasCustomPrompt="1"/>
          </p:nvPr>
        </p:nvSpPr>
        <p:spPr>
          <a:xfrm>
            <a:off x="387900" y="1152450"/>
            <a:ext cx="8368200" cy="1538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a:spLocks noGrp="1"/>
          </p:cNvSpPr>
          <p:nvPr>
            <p:ph type="body" idx="1"/>
          </p:nvPr>
        </p:nvSpPr>
        <p:spPr>
          <a:xfrm>
            <a:off x="387900" y="2919450"/>
            <a:ext cx="83682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6" name="Google Shape;56;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8" name="Google Shape;18;p3"/>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2" name="Google Shape;22;p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7" name="Google Shape;27;p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5"/>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Google Shape;30;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w="38100" cap="flat" cmpd="sng">
            <a:solidFill>
              <a:schemeClr val="accent4"/>
            </a:solidFill>
            <a:prstDash val="solid"/>
            <a:round/>
            <a:headEnd type="none" w="sm" len="sm"/>
            <a:tailEnd type="none" w="sm" len="sm"/>
          </a:ln>
        </p:spPr>
      </p:cxnSp>
      <p:sp>
        <p:nvSpPr>
          <p:cNvPr id="36" name="Google Shape;36;p7"/>
          <p:cNvSpPr txBox="1">
            <a:spLocks noGrp="1"/>
          </p:cNvSpPr>
          <p:nvPr>
            <p:ph type="title"/>
          </p:nvPr>
        </p:nvSpPr>
        <p:spPr>
          <a:xfrm>
            <a:off x="3879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7" name="Google Shape;37;p7"/>
          <p:cNvSpPr txBox="1">
            <a:spLocks noGrp="1"/>
          </p:cNvSpPr>
          <p:nvPr>
            <p:ph type="body" idx="1"/>
          </p:nvPr>
        </p:nvSpPr>
        <p:spPr>
          <a:xfrm>
            <a:off x="387900" y="1594025"/>
            <a:ext cx="2808000" cy="26811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8" name="Google Shape;3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1" name="Google Shape;41;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 name="Google Shape;44;p9"/>
          <p:cNvCxnSpPr/>
          <p:nvPr/>
        </p:nvCxnSpPr>
        <p:spPr>
          <a:xfrm>
            <a:off x="5029675" y="4495503"/>
            <a:ext cx="540900" cy="0"/>
          </a:xfrm>
          <a:prstGeom prst="straightConnector1">
            <a:avLst/>
          </a:prstGeom>
          <a:noFill/>
          <a:ln w="38100" cap="flat" cmpd="sng">
            <a:solidFill>
              <a:schemeClr val="accent5"/>
            </a:solidFill>
            <a:prstDash val="solid"/>
            <a:round/>
            <a:headEnd type="none" w="sm" len="sm"/>
            <a:tailEnd type="none" w="sm" len="sm"/>
          </a:ln>
        </p:spPr>
      </p:cxnSp>
      <p:sp>
        <p:nvSpPr>
          <p:cNvPr id="45" name="Google Shape;45;p9"/>
          <p:cNvSpPr txBox="1">
            <a:spLocks noGrp="1"/>
          </p:cNvSpPr>
          <p:nvPr>
            <p:ph type="title"/>
          </p:nvPr>
        </p:nvSpPr>
        <p:spPr>
          <a:xfrm>
            <a:off x="265500" y="1209075"/>
            <a:ext cx="4045200" cy="1506300"/>
          </a:xfrm>
          <a:prstGeom prst="rect">
            <a:avLst/>
          </a:prstGeom>
        </p:spPr>
        <p:txBody>
          <a:bodyPr spcFirstLastPara="1" wrap="square" lIns="91425" tIns="91425" rIns="91425" bIns="91425" anchor="b" anchorCtr="0">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6" name="Google Shape;46;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47" name="Google Shape;47;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c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hyperlink" Target="https://zapier.com/blog/best-todo-list-apps/" TargetMode="External"/><Relationship Id="rId3" Type="http://schemas.openxmlformats.org/officeDocument/2006/relationships/hyperlink" Target="https://calendar.google.com" TargetMode="External"/><Relationship Id="rId7" Type="http://schemas.openxmlformats.org/officeDocument/2006/relationships/hyperlink" Target="https://trello.com/"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hyperlink" Target="https://evernote.com" TargetMode="External"/><Relationship Id="rId11" Type="http://schemas.openxmlformats.org/officeDocument/2006/relationships/hyperlink" Target="http://www.habitbull.com/" TargetMode="External"/><Relationship Id="rId5" Type="http://schemas.openxmlformats.org/officeDocument/2006/relationships/hyperlink" Target="https://support.google.com/tasks/answer/7675772?co=GENIE.Platform%3DDesktop&amp;hl=en" TargetMode="External"/><Relationship Id="rId10" Type="http://schemas.openxmlformats.org/officeDocument/2006/relationships/hyperlink" Target="https://www.konec-prokrastinace.cz/buzer-listek/" TargetMode="External"/><Relationship Id="rId4" Type="http://schemas.openxmlformats.org/officeDocument/2006/relationships/hyperlink" Target="http://keep.google.com" TargetMode="External"/><Relationship Id="rId9" Type="http://schemas.openxmlformats.org/officeDocument/2006/relationships/hyperlink" Target="https://momentumdash.com/"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adblockplus.org/" TargetMode="External"/><Relationship Id="rId3" Type="http://schemas.openxmlformats.org/officeDocument/2006/relationships/hyperlink" Target="https://www.forestapp.cc/" TargetMode="External"/><Relationship Id="rId7" Type="http://schemas.openxmlformats.org/officeDocument/2006/relationships/hyperlink" Target="https://chrome.google.com/webstore/detail/news-feed-eradicator/fjcldmjmjhkklehbacihaiopjklihlgg"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hyperlink" Target="https://chrome.google.com/webstore/detail/kill-news-feed/hjobfcedfgohjkaieocljfcppjbkglfd" TargetMode="External"/><Relationship Id="rId5" Type="http://schemas.openxmlformats.org/officeDocument/2006/relationships/hyperlink" Target="https://chrome.google.com/webstore/detail/stayfocusd/laankejkbhbdhmipfmgcngdelahlfoji" TargetMode="External"/><Relationship Id="rId4" Type="http://schemas.openxmlformats.org/officeDocument/2006/relationships/hyperlink" Target="https://getcoldturkey.com"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play.google.com/store/apps/details?id=com.google.android.apps.wellbeing&amp;hl=en_US&amp;gl=US" TargetMode="External"/><Relationship Id="rId3" Type="http://schemas.openxmlformats.org/officeDocument/2006/relationships/hyperlink" Target="https://routinery.app/" TargetMode="External"/><Relationship Id="rId7" Type="http://schemas.openxmlformats.org/officeDocument/2006/relationships/hyperlink" Target="https://habitica.com/"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hyperlink" Target="https://superbyte.site/habitrabbit/home" TargetMode="External"/><Relationship Id="rId5" Type="http://schemas.openxmlformats.org/officeDocument/2006/relationships/hyperlink" Target="https://www.superbyte.site/studybunny" TargetMode="External"/><Relationship Id="rId10" Type="http://schemas.openxmlformats.org/officeDocument/2006/relationships/hyperlink" Target="https://pomofocus.io/" TargetMode="External"/><Relationship Id="rId4" Type="http://schemas.openxmlformats.org/officeDocument/2006/relationships/hyperlink" Target="https://play.google.com/store/apps/details?id=com.AT.PomodoroTimer&amp;hl=cs&amp;gl=US" TargetMode="External"/><Relationship Id="rId9" Type="http://schemas.openxmlformats.org/officeDocument/2006/relationships/hyperlink" Target="https://www.notion.so/product"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mailto:zitko@teiresias.muni.cz"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hyperlink" Target="mailto:oulehlova@teiresias.muni.cz" TargetMode="External"/><Relationship Id="rId4" Type="http://schemas.openxmlformats.org/officeDocument/2006/relationships/hyperlink" Target="mailto:laznickova@teiresias.muni.cz"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farm2.staticflickr.com/1566/25752796803_38befecaf9_o.jpg"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hyperlink" Target="https://7calendar.com/cz/2022-1/"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3"/>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cs"/>
              <a:t>Základy plánování </a:t>
            </a:r>
            <a:endParaRPr/>
          </a:p>
          <a:p>
            <a:pPr marL="0" lvl="0" indent="0" algn="ctr" rtl="0">
              <a:spcBef>
                <a:spcPts val="0"/>
              </a:spcBef>
              <a:spcAft>
                <a:spcPts val="0"/>
              </a:spcAft>
              <a:buNone/>
            </a:pPr>
            <a:r>
              <a:rPr lang="cs"/>
              <a:t>a organizace času</a:t>
            </a:r>
            <a:endParaRPr/>
          </a:p>
        </p:txBody>
      </p:sp>
      <p:sp>
        <p:nvSpPr>
          <p:cNvPr id="64" name="Google Shape;64;p13"/>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cs" sz="1800"/>
              <a:t>14. 3. 2022</a:t>
            </a:r>
            <a:endParaRPr sz="1800"/>
          </a:p>
          <a:p>
            <a:pPr marL="0" lvl="0" indent="0" algn="ctr" rtl="0">
              <a:spcBef>
                <a:spcPts val="0"/>
              </a:spcBef>
              <a:spcAft>
                <a:spcPts val="0"/>
              </a:spcAft>
              <a:buNone/>
            </a:pPr>
            <a:endParaRPr sz="1800"/>
          </a:p>
          <a:p>
            <a:pPr marL="0" lvl="0" indent="0" algn="ctr" rtl="0">
              <a:spcBef>
                <a:spcPts val="0"/>
              </a:spcBef>
              <a:spcAft>
                <a:spcPts val="0"/>
              </a:spcAft>
              <a:buNone/>
            </a:pPr>
            <a:r>
              <a:rPr lang="cs" sz="1800"/>
              <a:t>Iva Oulehlová</a:t>
            </a:r>
            <a:endParaRPr sz="1800"/>
          </a:p>
          <a:p>
            <a:pPr marL="0" lvl="0" indent="0" algn="ctr" rtl="0">
              <a:spcBef>
                <a:spcPts val="0"/>
              </a:spcBef>
              <a:spcAft>
                <a:spcPts val="0"/>
              </a:spcAft>
              <a:buNone/>
            </a:pPr>
            <a:r>
              <a:rPr lang="cs" sz="1800"/>
              <a:t>Miroslav Zítko</a:t>
            </a:r>
            <a:endParaRPr sz="18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2"/>
          <p:cNvSpPr txBox="1">
            <a:spLocks noGrp="1"/>
          </p:cNvSpPr>
          <p:nvPr>
            <p:ph type="title"/>
          </p:nvPr>
        </p:nvSpPr>
        <p:spPr>
          <a:xfrm>
            <a:off x="349975"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cs">
                <a:solidFill>
                  <a:schemeClr val="accent5"/>
                </a:solidFill>
              </a:rPr>
              <a:t>Návyky - proč se nedaří</a:t>
            </a:r>
            <a:endParaRPr/>
          </a:p>
        </p:txBody>
      </p:sp>
      <p:sp>
        <p:nvSpPr>
          <p:cNvPr id="130" name="Google Shape;130;p22"/>
          <p:cNvSpPr txBox="1">
            <a:spLocks noGrp="1"/>
          </p:cNvSpPr>
          <p:nvPr>
            <p:ph type="body" idx="1"/>
          </p:nvPr>
        </p:nvSpPr>
        <p:spPr>
          <a:xfrm>
            <a:off x="387900" y="1501099"/>
            <a:ext cx="8368200" cy="3078900"/>
          </a:xfrm>
          <a:prstGeom prst="rect">
            <a:avLst/>
          </a:prstGeom>
        </p:spPr>
        <p:txBody>
          <a:bodyPr spcFirstLastPara="1" wrap="square" lIns="91425" tIns="91425" rIns="91425" bIns="91425" anchor="t" anchorCtr="0">
            <a:noAutofit/>
          </a:bodyPr>
          <a:lstStyle/>
          <a:p>
            <a:pPr marL="457200" marR="0" lvl="0" indent="-317500" algn="l" rtl="0">
              <a:lnSpc>
                <a:spcPct val="115000"/>
              </a:lnSpc>
              <a:spcBef>
                <a:spcPts val="0"/>
              </a:spcBef>
              <a:spcAft>
                <a:spcPts val="0"/>
              </a:spcAft>
              <a:buSzPts val="1400"/>
              <a:buChar char="●"/>
            </a:pPr>
            <a:r>
              <a:rPr lang="cs" sz="1400" b="1">
                <a:solidFill>
                  <a:schemeClr val="accent5"/>
                </a:solidFill>
              </a:rPr>
              <a:t>Málo konkrétní cíl</a:t>
            </a:r>
            <a:r>
              <a:rPr lang="cs" sz="1400">
                <a:solidFill>
                  <a:schemeClr val="accent5"/>
                </a:solidFill>
              </a:rPr>
              <a:t> </a:t>
            </a:r>
            <a:r>
              <a:rPr lang="cs" sz="1400"/>
              <a:t>-  např. “budu cvičit” - chybí kdy, kde, jak...</a:t>
            </a:r>
            <a:endParaRPr sz="1400"/>
          </a:p>
          <a:p>
            <a:pPr marL="457200" marR="0" lvl="0" indent="-317500" algn="l" rtl="0">
              <a:lnSpc>
                <a:spcPct val="115000"/>
              </a:lnSpc>
              <a:spcBef>
                <a:spcPts val="1000"/>
              </a:spcBef>
              <a:spcAft>
                <a:spcPts val="0"/>
              </a:spcAft>
              <a:buSzPts val="1400"/>
              <a:buChar char="●"/>
            </a:pPr>
            <a:r>
              <a:rPr lang="cs" sz="1400" b="1">
                <a:solidFill>
                  <a:schemeClr val="accent5"/>
                </a:solidFill>
              </a:rPr>
              <a:t>Málo času, únava</a:t>
            </a:r>
            <a:r>
              <a:rPr lang="cs" sz="1400"/>
              <a:t> - návyk zařadit hned na ráno, mít dobrou motivaci </a:t>
            </a:r>
            <a:endParaRPr sz="1400"/>
          </a:p>
          <a:p>
            <a:pPr marL="457200" marR="0" lvl="0" indent="-317500" algn="l" rtl="0">
              <a:lnSpc>
                <a:spcPct val="115000"/>
              </a:lnSpc>
              <a:spcBef>
                <a:spcPts val="1000"/>
              </a:spcBef>
              <a:spcAft>
                <a:spcPts val="0"/>
              </a:spcAft>
              <a:buSzPts val="1400"/>
              <a:buChar char="●"/>
            </a:pPr>
            <a:r>
              <a:rPr lang="cs" sz="1400" b="1">
                <a:solidFill>
                  <a:schemeClr val="accent5"/>
                </a:solidFill>
              </a:rPr>
              <a:t>Příliš radikální změna</a:t>
            </a:r>
            <a:r>
              <a:rPr lang="cs" sz="1400"/>
              <a:t> - nedávejte si na začátku příliš vysokou laťku - příliš velká změna a velké vybočení z komfortní zóny odradí, navíc snižovat laťku dodatečně v průběhu cesty je velmi demotivující.</a:t>
            </a:r>
            <a:endParaRPr sz="1400"/>
          </a:p>
          <a:p>
            <a:pPr marL="457200" marR="0" lvl="0" indent="-317500" algn="l" rtl="0">
              <a:lnSpc>
                <a:spcPct val="115000"/>
              </a:lnSpc>
              <a:spcBef>
                <a:spcPts val="1000"/>
              </a:spcBef>
              <a:spcAft>
                <a:spcPts val="0"/>
              </a:spcAft>
              <a:buSzPts val="1400"/>
              <a:buChar char="●"/>
            </a:pPr>
            <a:r>
              <a:rPr lang="cs" sz="1400" b="1">
                <a:solidFill>
                  <a:schemeClr val="accent5"/>
                </a:solidFill>
              </a:rPr>
              <a:t>Moc návyků najednou</a:t>
            </a:r>
            <a:r>
              <a:rPr lang="cs" sz="1400">
                <a:solidFill>
                  <a:schemeClr val="accent5"/>
                </a:solidFill>
              </a:rPr>
              <a:t> </a:t>
            </a:r>
            <a:r>
              <a:rPr lang="cs" sz="1400"/>
              <a:t>- často po shlédnutí motivačního videa, rozhovoru s kamarádem, nebo absolvování tohoto semináře</a:t>
            </a:r>
            <a:endParaRPr sz="1400"/>
          </a:p>
          <a:p>
            <a:pPr marL="457200" marR="0" lvl="0" indent="-317500" algn="l" rtl="0">
              <a:lnSpc>
                <a:spcPct val="115000"/>
              </a:lnSpc>
              <a:spcBef>
                <a:spcPts val="1000"/>
              </a:spcBef>
              <a:spcAft>
                <a:spcPts val="0"/>
              </a:spcAft>
              <a:buSzPts val="1400"/>
              <a:buChar char="●"/>
            </a:pPr>
            <a:r>
              <a:rPr lang="cs" sz="1400" b="1">
                <a:solidFill>
                  <a:schemeClr val="accent5"/>
                </a:solidFill>
              </a:rPr>
              <a:t>Těžké na udržení výchozí motivace</a:t>
            </a:r>
            <a:r>
              <a:rPr lang="cs" sz="1400"/>
              <a:t> - její síla upadá s časem a je potřeba s tím počítat, i když většinou máme pocit, že tentokrát to tak nebude</a:t>
            </a:r>
            <a:endParaRPr sz="1400"/>
          </a:p>
          <a:p>
            <a:pPr marL="0" marR="0" lvl="0" indent="0" algn="l" rtl="0">
              <a:lnSpc>
                <a:spcPct val="115000"/>
              </a:lnSpc>
              <a:spcBef>
                <a:spcPts val="1000"/>
              </a:spcBef>
              <a:spcAft>
                <a:spcPts val="0"/>
              </a:spcAft>
              <a:buNone/>
            </a:pPr>
            <a:r>
              <a:rPr lang="cs" sz="1400" b="1">
                <a:solidFill>
                  <a:schemeClr val="accent5"/>
                </a:solidFill>
              </a:rPr>
              <a:t>Zpočátku vyberte to nejdůležitější a zbytek si sepište a přidávejte postupně</a:t>
            </a:r>
            <a:endParaRPr sz="1100" b="1">
              <a:solidFill>
                <a:schemeClr val="accent5"/>
              </a:solidFill>
            </a:endParaRPr>
          </a:p>
          <a:p>
            <a:pPr marL="0" lvl="0" indent="0" algn="l" rtl="0">
              <a:spcBef>
                <a:spcPts val="1000"/>
              </a:spcBef>
              <a:spcAft>
                <a:spcPts val="1600"/>
              </a:spcAft>
              <a:buNone/>
            </a:pPr>
            <a:endParaRPr sz="11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3"/>
          <p:cNvSpPr txBox="1">
            <a:spLocks noGrp="1"/>
          </p:cNvSpPr>
          <p:nvPr>
            <p:ph type="title"/>
          </p:nvPr>
        </p:nvSpPr>
        <p:spPr>
          <a:xfrm>
            <a:off x="349975"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cs">
                <a:solidFill>
                  <a:schemeClr val="accent5"/>
                </a:solidFill>
              </a:rPr>
              <a:t>Návyky - proč se nedaří</a:t>
            </a:r>
            <a:endParaRPr/>
          </a:p>
        </p:txBody>
      </p:sp>
      <p:sp>
        <p:nvSpPr>
          <p:cNvPr id="136" name="Google Shape;136;p23"/>
          <p:cNvSpPr txBox="1">
            <a:spLocks noGrp="1"/>
          </p:cNvSpPr>
          <p:nvPr>
            <p:ph type="body" idx="1"/>
          </p:nvPr>
        </p:nvSpPr>
        <p:spPr>
          <a:xfrm>
            <a:off x="387900" y="1501099"/>
            <a:ext cx="8368200" cy="3078900"/>
          </a:xfrm>
          <a:prstGeom prst="rect">
            <a:avLst/>
          </a:prstGeom>
        </p:spPr>
        <p:txBody>
          <a:bodyPr spcFirstLastPara="1" wrap="square" lIns="91425" tIns="91425" rIns="91425" bIns="91425" anchor="t" anchorCtr="0">
            <a:noAutofit/>
          </a:bodyPr>
          <a:lstStyle/>
          <a:p>
            <a:pPr marL="457200" marR="0" lvl="0" indent="-317500" algn="l" rtl="0">
              <a:lnSpc>
                <a:spcPct val="115000"/>
              </a:lnSpc>
              <a:spcBef>
                <a:spcPts val="0"/>
              </a:spcBef>
              <a:spcAft>
                <a:spcPts val="0"/>
              </a:spcAft>
              <a:buSzPts val="1400"/>
              <a:buChar char="●"/>
            </a:pPr>
            <a:r>
              <a:rPr lang="cs" sz="1400" b="1">
                <a:solidFill>
                  <a:schemeClr val="accent5"/>
                </a:solidFill>
              </a:rPr>
              <a:t>Nebaví vás to nebo nenaplňuje</a:t>
            </a:r>
            <a:endParaRPr sz="1400"/>
          </a:p>
          <a:p>
            <a:pPr marL="914400" marR="0" lvl="1" indent="-317500" algn="l" rtl="0">
              <a:lnSpc>
                <a:spcPct val="115000"/>
              </a:lnSpc>
              <a:spcBef>
                <a:spcPts val="0"/>
              </a:spcBef>
              <a:spcAft>
                <a:spcPts val="0"/>
              </a:spcAft>
              <a:buSzPts val="1400"/>
              <a:buChar char="○"/>
            </a:pPr>
            <a:r>
              <a:rPr lang="cs"/>
              <a:t>Z</a:t>
            </a:r>
            <a:r>
              <a:rPr lang="cs" sz="1400"/>
              <a:t>volte takovou aktivitu, abyste ji zvládli dělat dlouhodobě</a:t>
            </a:r>
            <a:endParaRPr/>
          </a:p>
          <a:p>
            <a:pPr marL="914400" marR="0" lvl="1" indent="-317500" algn="l" rtl="0">
              <a:lnSpc>
                <a:spcPct val="115000"/>
              </a:lnSpc>
              <a:spcBef>
                <a:spcPts val="0"/>
              </a:spcBef>
              <a:spcAft>
                <a:spcPts val="0"/>
              </a:spcAft>
              <a:buSzPts val="1400"/>
              <a:buChar char="○"/>
            </a:pPr>
            <a:r>
              <a:rPr lang="cs"/>
              <a:t>S</a:t>
            </a:r>
            <a:r>
              <a:rPr lang="cs" sz="1400"/>
              <a:t>pojte méně příjemné s příjemným (při sportu např. poslouchejte podcasty/ hudbu, najděte si parťáka, zapojte se do internetové výzvy, využijte motivační aplikaci, spojte to s geocachingem apod.)</a:t>
            </a:r>
            <a:endParaRPr/>
          </a:p>
          <a:p>
            <a:pPr marL="914400" marR="0" lvl="1" indent="-317500" algn="l" rtl="0">
              <a:lnSpc>
                <a:spcPct val="115000"/>
              </a:lnSpc>
              <a:spcBef>
                <a:spcPts val="0"/>
              </a:spcBef>
              <a:spcAft>
                <a:spcPts val="0"/>
              </a:spcAft>
              <a:buSzPts val="1400"/>
              <a:buChar char="○"/>
            </a:pPr>
            <a:r>
              <a:rPr lang="cs" sz="1400"/>
              <a:t>Samotné racionální zdůvodnění užitečnosti návyku většinou nefunguje</a:t>
            </a:r>
            <a:endParaRPr/>
          </a:p>
          <a:p>
            <a:pPr marL="914400" marR="0" lvl="1" indent="-317500" algn="l" rtl="0">
              <a:lnSpc>
                <a:spcPct val="115000"/>
              </a:lnSpc>
              <a:spcBef>
                <a:spcPts val="0"/>
              </a:spcBef>
              <a:spcAft>
                <a:spcPts val="0"/>
              </a:spcAft>
              <a:buSzPts val="1400"/>
              <a:buChar char="○"/>
            </a:pPr>
            <a:r>
              <a:rPr lang="cs" sz="1400"/>
              <a:t>Odměna pomáhá zpočátku návyk opakovat - přirozená tendence opakovat chování, které je odměňováno</a:t>
            </a:r>
            <a:endParaRPr sz="1400"/>
          </a:p>
          <a:p>
            <a:pPr marL="457200" marR="0" lvl="0" indent="-317500" algn="l" rtl="0">
              <a:lnSpc>
                <a:spcPct val="115000"/>
              </a:lnSpc>
              <a:spcBef>
                <a:spcPts val="1000"/>
              </a:spcBef>
              <a:spcAft>
                <a:spcPts val="0"/>
              </a:spcAft>
              <a:buSzPts val="1400"/>
              <a:buChar char="●"/>
            </a:pPr>
            <a:r>
              <a:rPr lang="cs" sz="1400" b="1">
                <a:solidFill>
                  <a:schemeClr val="accent5"/>
                </a:solidFill>
              </a:rPr>
              <a:t>Chybí vám “proč” nebo je příliš slabé</a:t>
            </a:r>
            <a:endParaRPr sz="1400"/>
          </a:p>
          <a:p>
            <a:pPr marL="914400" marR="0" lvl="1" indent="-317500" algn="l" rtl="0">
              <a:lnSpc>
                <a:spcPct val="115000"/>
              </a:lnSpc>
              <a:spcBef>
                <a:spcPts val="0"/>
              </a:spcBef>
              <a:spcAft>
                <a:spcPts val="0"/>
              </a:spcAft>
              <a:buSzPts val="1400"/>
              <a:buChar char="○"/>
            </a:pPr>
            <a:r>
              <a:rPr lang="cs"/>
              <a:t>P</a:t>
            </a:r>
            <a:r>
              <a:rPr lang="cs" sz="1400"/>
              <a:t>řemluvil vás někdo z okolí, kopírujeme cestu někoho jiného a nestanovili jste si vlastní</a:t>
            </a:r>
            <a:endParaRPr/>
          </a:p>
          <a:p>
            <a:pPr marL="914400" marR="0" lvl="1" indent="-317500" algn="l" rtl="0">
              <a:lnSpc>
                <a:spcPct val="115000"/>
              </a:lnSpc>
              <a:spcBef>
                <a:spcPts val="0"/>
              </a:spcBef>
              <a:spcAft>
                <a:spcPts val="0"/>
              </a:spcAft>
              <a:buSzPts val="1400"/>
              <a:buChar char="○"/>
            </a:pPr>
            <a:r>
              <a:rPr lang="cs" sz="1400"/>
              <a:t>Je důležité přemýšlet, zda vás bude bavit i cesta - bude naplňovat hodně času</a:t>
            </a:r>
            <a:endParaRPr sz="1400"/>
          </a:p>
          <a:p>
            <a:pPr marL="0" marR="0" lvl="0" indent="0" algn="l" rtl="0">
              <a:lnSpc>
                <a:spcPct val="115000"/>
              </a:lnSpc>
              <a:spcBef>
                <a:spcPts val="1000"/>
              </a:spcBef>
              <a:spcAft>
                <a:spcPts val="0"/>
              </a:spcAft>
              <a:buNone/>
            </a:pPr>
            <a:r>
              <a:rPr lang="cs" sz="1400" b="1">
                <a:solidFill>
                  <a:schemeClr val="accent5"/>
                </a:solidFill>
              </a:rPr>
              <a:t>Dejte si konzistentnost jako cíl, dokažte sami sobě, že vytrváte</a:t>
            </a:r>
            <a:endParaRPr sz="1100" b="1">
              <a:solidFill>
                <a:schemeClr val="accent5"/>
              </a:solidFill>
            </a:endParaRPr>
          </a:p>
          <a:p>
            <a:pPr marL="0" lvl="0" indent="0" algn="l" rtl="0">
              <a:spcBef>
                <a:spcPts val="1600"/>
              </a:spcBef>
              <a:spcAft>
                <a:spcPts val="1600"/>
              </a:spcAft>
              <a:buNone/>
            </a:pPr>
            <a:endParaRPr sz="11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cs">
                <a:solidFill>
                  <a:schemeClr val="accent5"/>
                </a:solidFill>
              </a:rPr>
              <a:t>Zlozvyky</a:t>
            </a:r>
            <a:endParaRPr/>
          </a:p>
        </p:txBody>
      </p:sp>
      <p:sp>
        <p:nvSpPr>
          <p:cNvPr id="142" name="Google Shape;142;p2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cs" sz="1400"/>
              <a:t>utvářejí se dlouho, nelze čekat jejich okamžité odbourání</a:t>
            </a:r>
            <a:endParaRPr sz="1400"/>
          </a:p>
          <a:p>
            <a:pPr marL="457200" lvl="0" indent="-317500" algn="l" rtl="0">
              <a:spcBef>
                <a:spcPts val="0"/>
              </a:spcBef>
              <a:spcAft>
                <a:spcPts val="0"/>
              </a:spcAft>
              <a:buSzPts val="1400"/>
              <a:buChar char="●"/>
            </a:pPr>
            <a:r>
              <a:rPr lang="cs" sz="1400"/>
              <a:t>lze je postupně narušovat a oslabovat</a:t>
            </a:r>
            <a:endParaRPr sz="1400"/>
          </a:p>
          <a:p>
            <a:pPr marL="0" lvl="0" indent="0" algn="l" rtl="0">
              <a:spcBef>
                <a:spcPts val="1600"/>
              </a:spcBef>
              <a:spcAft>
                <a:spcPts val="0"/>
              </a:spcAft>
              <a:buNone/>
            </a:pPr>
            <a:r>
              <a:rPr lang="cs" sz="1400"/>
              <a:t>Eliminace zlozvyků:</a:t>
            </a:r>
            <a:endParaRPr sz="1400"/>
          </a:p>
          <a:p>
            <a:pPr marL="457200" lvl="0" indent="-317500" algn="l" rtl="0">
              <a:spcBef>
                <a:spcPts val="1600"/>
              </a:spcBef>
              <a:spcAft>
                <a:spcPts val="0"/>
              </a:spcAft>
              <a:buSzPts val="1400"/>
              <a:buChar char="●"/>
            </a:pPr>
            <a:r>
              <a:rPr lang="cs" sz="1400"/>
              <a:t>rozložit na jednotlivé komponenty a ty narušit/změnit (všechny, nebo alespoň jeden)</a:t>
            </a:r>
            <a:endParaRPr sz="1400"/>
          </a:p>
          <a:p>
            <a:pPr marL="914400" lvl="1" indent="-317500" algn="l" rtl="0">
              <a:spcBef>
                <a:spcPts val="0"/>
              </a:spcBef>
              <a:spcAft>
                <a:spcPts val="0"/>
              </a:spcAft>
              <a:buSzPts val="1400"/>
              <a:buChar char="○"/>
            </a:pPr>
            <a:r>
              <a:rPr lang="cs" b="1">
                <a:solidFill>
                  <a:schemeClr val="accent5"/>
                </a:solidFill>
              </a:rPr>
              <a:t>podnět</a:t>
            </a:r>
            <a:r>
              <a:rPr lang="cs" b="1"/>
              <a:t> </a:t>
            </a:r>
            <a:r>
              <a:rPr lang="cs"/>
              <a:t>(kdy to děláte) - vyhnout se mu</a:t>
            </a:r>
            <a:endParaRPr/>
          </a:p>
          <a:p>
            <a:pPr marL="914400" lvl="1" indent="-317500" algn="l" rtl="0">
              <a:spcBef>
                <a:spcPts val="0"/>
              </a:spcBef>
              <a:spcAft>
                <a:spcPts val="0"/>
              </a:spcAft>
              <a:buSzPts val="1400"/>
              <a:buChar char="○"/>
            </a:pPr>
            <a:r>
              <a:rPr lang="cs" b="1">
                <a:solidFill>
                  <a:schemeClr val="accent5"/>
                </a:solidFill>
              </a:rPr>
              <a:t>aktivita</a:t>
            </a:r>
            <a:r>
              <a:rPr lang="cs" b="1"/>
              <a:t> </a:t>
            </a:r>
            <a:r>
              <a:rPr lang="cs"/>
              <a:t>(čeho se chcete zbavit) - zaměnit za jinou aktivitu</a:t>
            </a:r>
            <a:endParaRPr/>
          </a:p>
          <a:p>
            <a:pPr marL="914400" lvl="1" indent="-317500" algn="l" rtl="0">
              <a:spcBef>
                <a:spcPts val="0"/>
              </a:spcBef>
              <a:spcAft>
                <a:spcPts val="0"/>
              </a:spcAft>
              <a:buSzPts val="1400"/>
              <a:buChar char="○"/>
            </a:pPr>
            <a:r>
              <a:rPr lang="cs" b="1">
                <a:solidFill>
                  <a:schemeClr val="accent5"/>
                </a:solidFill>
              </a:rPr>
              <a:t>odměna</a:t>
            </a:r>
            <a:r>
              <a:rPr lang="cs" b="1"/>
              <a:t> </a:t>
            </a:r>
            <a:r>
              <a:rPr lang="cs"/>
              <a:t>(proč tu negativní věc děláte) - eliminovat odměnu, odměnit náhradní aktivitu</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cs">
                <a:solidFill>
                  <a:schemeClr val="accent5"/>
                </a:solidFill>
              </a:rPr>
              <a:t>Buzer-lístek</a:t>
            </a:r>
            <a:r>
              <a:rPr lang="cs" sz="800">
                <a:latin typeface="Roboto"/>
                <a:ea typeface="Roboto"/>
                <a:cs typeface="Roboto"/>
                <a:sym typeface="Roboto"/>
              </a:rPr>
              <a:t>  (metoda z knihy P. Ludwiga: Konec prokrastinace)</a:t>
            </a:r>
            <a:endParaRPr>
              <a:solidFill>
                <a:schemeClr val="accent5"/>
              </a:solidFill>
            </a:endParaRPr>
          </a:p>
        </p:txBody>
      </p:sp>
      <p:sp>
        <p:nvSpPr>
          <p:cNvPr id="148" name="Google Shape;148;p25"/>
          <p:cNvSpPr txBox="1">
            <a:spLocks noGrp="1"/>
          </p:cNvSpPr>
          <p:nvPr>
            <p:ph type="body" idx="1"/>
          </p:nvPr>
        </p:nvSpPr>
        <p:spPr>
          <a:xfrm>
            <a:off x="387900" y="1249274"/>
            <a:ext cx="8368200" cy="30789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Char char="●"/>
            </a:pPr>
            <a:r>
              <a:rPr lang="cs" sz="1200"/>
              <a:t>pomáhá vypěstovat návyk nebo odnaučit zlozvyk</a:t>
            </a:r>
            <a:endParaRPr sz="1200"/>
          </a:p>
          <a:p>
            <a:pPr marL="457200" lvl="0" indent="-304800" algn="l" rtl="0">
              <a:spcBef>
                <a:spcPts val="0"/>
              </a:spcBef>
              <a:spcAft>
                <a:spcPts val="0"/>
              </a:spcAft>
              <a:buSzPts val="1200"/>
              <a:buChar char="●"/>
            </a:pPr>
            <a:r>
              <a:rPr lang="cs" sz="1200"/>
              <a:t>klíčem jsou malé kroky a jejich opakování, postupné zvyšování nároků</a:t>
            </a:r>
            <a:endParaRPr sz="1200"/>
          </a:p>
          <a:p>
            <a:pPr marL="457200" lvl="0" indent="-304800" algn="l" rtl="0">
              <a:spcBef>
                <a:spcPts val="0"/>
              </a:spcBef>
              <a:spcAft>
                <a:spcPts val="0"/>
              </a:spcAft>
              <a:buSzPts val="1200"/>
              <a:buChar char="●"/>
            </a:pPr>
            <a:r>
              <a:rPr lang="cs" sz="1200"/>
              <a:t>vůle je jako sval - pravidelným tréninkem sílí a zvládá větší překážky</a:t>
            </a:r>
            <a:br>
              <a:rPr lang="cs" sz="1200"/>
            </a:br>
            <a:endParaRPr sz="1200"/>
          </a:p>
          <a:p>
            <a:pPr marL="457200" lvl="0" indent="-304800" algn="l" rtl="0">
              <a:spcBef>
                <a:spcPts val="0"/>
              </a:spcBef>
              <a:spcAft>
                <a:spcPts val="0"/>
              </a:spcAft>
              <a:buSzPts val="1200"/>
              <a:buChar char="●"/>
            </a:pPr>
            <a:r>
              <a:rPr lang="cs" sz="1200"/>
              <a:t>úkol (překážku) snížit na minimum</a:t>
            </a:r>
            <a:endParaRPr sz="1200"/>
          </a:p>
          <a:p>
            <a:pPr marL="457200" lvl="0" indent="-304800" algn="l" rtl="0">
              <a:spcBef>
                <a:spcPts val="0"/>
              </a:spcBef>
              <a:spcAft>
                <a:spcPts val="0"/>
              </a:spcAft>
              <a:buSzPts val="1200"/>
              <a:buChar char="●"/>
            </a:pPr>
            <a:r>
              <a:rPr lang="cs" sz="1200"/>
              <a:t>25 - 30 opakování vede k upevnění návyku a zvládání úkolu bez averze</a:t>
            </a:r>
            <a:endParaRPr sz="1200"/>
          </a:p>
          <a:p>
            <a:pPr marL="457200" lvl="0" indent="-304800" algn="l" rtl="0">
              <a:spcBef>
                <a:spcPts val="0"/>
              </a:spcBef>
              <a:spcAft>
                <a:spcPts val="0"/>
              </a:spcAft>
              <a:buSzPts val="1200"/>
              <a:buChar char="●"/>
            </a:pPr>
            <a:r>
              <a:rPr lang="cs" sz="1200"/>
              <a:t>další měsíc lze úkol trochu zvýšit                                                                                  </a:t>
            </a:r>
            <a:endParaRPr sz="1200"/>
          </a:p>
          <a:p>
            <a:pPr marL="457200" lvl="0" indent="-304800" algn="l" rtl="0">
              <a:spcBef>
                <a:spcPts val="0"/>
              </a:spcBef>
              <a:spcAft>
                <a:spcPts val="0"/>
              </a:spcAft>
              <a:buSzPts val="1200"/>
              <a:buChar char="●"/>
            </a:pPr>
            <a:r>
              <a:rPr lang="cs" sz="1200"/>
              <a:t>pokud to někdy nevyjde - co nejdříve se vrátit a pokračovat</a:t>
            </a:r>
            <a:endParaRPr sz="1200"/>
          </a:p>
          <a:p>
            <a:pPr marL="457200" lvl="0" indent="-304800" algn="l" rtl="0">
              <a:spcBef>
                <a:spcPts val="0"/>
              </a:spcBef>
              <a:spcAft>
                <a:spcPts val="0"/>
              </a:spcAft>
              <a:buSzPts val="1200"/>
              <a:buChar char="●"/>
            </a:pPr>
            <a:r>
              <a:rPr lang="cs" sz="1200"/>
              <a:t>delší výpadek - tlustá čára a začít znovu od nízké náročnosti - tu párkrát zopakovat a pak zvýšit</a:t>
            </a:r>
            <a:endParaRPr sz="1200"/>
          </a:p>
          <a:p>
            <a:pPr marL="457200" lvl="0" indent="-304800" algn="l" rtl="0">
              <a:spcBef>
                <a:spcPts val="0"/>
              </a:spcBef>
              <a:spcAft>
                <a:spcPts val="0"/>
              </a:spcAft>
              <a:buSzPts val="1200"/>
              <a:buChar char="●"/>
            </a:pPr>
            <a:r>
              <a:rPr lang="cs" sz="1200"/>
              <a:t>dobré začít se 4-6 položkami</a:t>
            </a:r>
            <a:endParaRPr sz="1200"/>
          </a:p>
          <a:p>
            <a:pPr marL="457200" lvl="0" indent="-304800" algn="l" rtl="0">
              <a:spcBef>
                <a:spcPts val="0"/>
              </a:spcBef>
              <a:spcAft>
                <a:spcPts val="0"/>
              </a:spcAft>
              <a:buSzPts val="1200"/>
              <a:buChar char="●"/>
            </a:pPr>
            <a:r>
              <a:rPr lang="cs" sz="1200"/>
              <a:t>každý večer vyplnit příslušný řádek (mít buzer-lístek např. na nočním stolku)</a:t>
            </a:r>
            <a:endParaRPr sz="1200"/>
          </a:p>
          <a:p>
            <a:pPr marL="457200" lvl="0" indent="-304800" algn="l" rtl="0">
              <a:spcBef>
                <a:spcPts val="0"/>
              </a:spcBef>
              <a:spcAft>
                <a:spcPts val="0"/>
              </a:spcAft>
              <a:buSzPts val="1200"/>
              <a:buChar char="●"/>
            </a:pPr>
            <a:r>
              <a:rPr lang="cs" sz="1200"/>
              <a:t>splněno = zelený puntík, nesplněno = červený, nešlo splnit = modrý                    </a:t>
            </a:r>
            <a:endParaRPr sz="800"/>
          </a:p>
          <a:p>
            <a:pPr marL="457200" lvl="0" indent="-304800" algn="l" rtl="0">
              <a:spcBef>
                <a:spcPts val="0"/>
              </a:spcBef>
              <a:spcAft>
                <a:spcPts val="0"/>
              </a:spcAft>
              <a:buSzPts val="1200"/>
              <a:buChar char="●"/>
            </a:pPr>
            <a:r>
              <a:rPr lang="cs" sz="1200"/>
              <a:t>k puntíku zaznamenávejte i splněnou hodnotu</a:t>
            </a:r>
            <a:endParaRPr sz="1200"/>
          </a:p>
          <a:p>
            <a:pPr marL="457200" lvl="0" indent="-304800" algn="l" rtl="0">
              <a:spcBef>
                <a:spcPts val="0"/>
              </a:spcBef>
              <a:spcAft>
                <a:spcPts val="0"/>
              </a:spcAft>
              <a:buSzPts val="1200"/>
              <a:buChar char="●"/>
            </a:pPr>
            <a:r>
              <a:rPr lang="cs" sz="1200"/>
              <a:t>potenciál dne na stupnici 1-10, pokud jste splnili všechny úkoly, dejte ke dni zelený puntík, jinak červený</a:t>
            </a:r>
            <a:endParaRPr sz="1200"/>
          </a:p>
          <a:p>
            <a:pPr marL="457200" lvl="0" indent="-304800" algn="l" rtl="0">
              <a:spcBef>
                <a:spcPts val="0"/>
              </a:spcBef>
              <a:spcAft>
                <a:spcPts val="0"/>
              </a:spcAft>
              <a:buSzPts val="1200"/>
              <a:buChar char="●"/>
            </a:pPr>
            <a:r>
              <a:rPr lang="cs" sz="1200"/>
              <a:t>30denní výzva - zvolte si každý měsíc jeden nejdůležitější návyk a snažte se, aby jeho sloupec byl co nejvíce zelený</a:t>
            </a:r>
            <a:endParaRPr sz="1200"/>
          </a:p>
          <a:p>
            <a:pPr marL="0" lvl="0" indent="0" algn="l" rtl="0">
              <a:spcBef>
                <a:spcPts val="1600"/>
              </a:spcBef>
              <a:spcAft>
                <a:spcPts val="1600"/>
              </a:spcAft>
              <a:buNone/>
            </a:pPr>
            <a:endParaRPr sz="1200"/>
          </a:p>
        </p:txBody>
      </p:sp>
      <p:pic>
        <p:nvPicPr>
          <p:cNvPr id="149" name="Google Shape;149;p25"/>
          <p:cNvPicPr preferRelativeResize="0"/>
          <p:nvPr/>
        </p:nvPicPr>
        <p:blipFill>
          <a:blip r:embed="rId3">
            <a:alphaModFix/>
          </a:blip>
          <a:stretch>
            <a:fillRect/>
          </a:stretch>
        </p:blipFill>
        <p:spPr>
          <a:xfrm>
            <a:off x="5829450" y="458025"/>
            <a:ext cx="3134300" cy="20287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cs">
                <a:solidFill>
                  <a:schemeClr val="accent5"/>
                </a:solidFill>
              </a:rPr>
              <a:t>Pravidlo 20 sekund</a:t>
            </a:r>
            <a:endParaRPr>
              <a:solidFill>
                <a:schemeClr val="accent5"/>
              </a:solidFill>
            </a:endParaRPr>
          </a:p>
        </p:txBody>
      </p:sp>
      <p:sp>
        <p:nvSpPr>
          <p:cNvPr id="155" name="Google Shape;155;p26"/>
          <p:cNvSpPr txBox="1">
            <a:spLocks noGrp="1"/>
          </p:cNvSpPr>
          <p:nvPr>
            <p:ph type="body" idx="1"/>
          </p:nvPr>
        </p:nvSpPr>
        <p:spPr>
          <a:xfrm>
            <a:off x="387900" y="1249274"/>
            <a:ext cx="8368200" cy="30789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cs" sz="1100"/>
              <a:t>Čím snazší je začít nějakou činnost, tím pravděpodobnější je, že ji dělat budeme. Může se tedy stát, že některé činnosti odkládáme jen proto, že pro jejich započetí musíme vynaložit příliš energie a rozhodování.</a:t>
            </a:r>
            <a:endParaRPr sz="1100"/>
          </a:p>
          <a:p>
            <a:pPr marL="914400" lvl="1" indent="-298450" algn="just" rtl="0">
              <a:spcBef>
                <a:spcPts val="1000"/>
              </a:spcBef>
              <a:spcAft>
                <a:spcPts val="0"/>
              </a:spcAft>
              <a:buSzPts val="1100"/>
              <a:buChar char="○"/>
            </a:pPr>
            <a:r>
              <a:rPr lang="cs" sz="1100"/>
              <a:t>Například úkol “musím se učit” může být odložen pro přílišnou obecnost. Musíte před tím přemýšlet co se budete učit, kdy, z čeho a jak dlouho. </a:t>
            </a:r>
            <a:endParaRPr sz="1100"/>
          </a:p>
          <a:p>
            <a:pPr marL="914400" lvl="1" indent="-298450" algn="just" rtl="0">
              <a:spcBef>
                <a:spcPts val="1000"/>
              </a:spcBef>
              <a:spcAft>
                <a:spcPts val="0"/>
              </a:spcAft>
              <a:buSzPts val="1100"/>
              <a:buChar char="○"/>
            </a:pPr>
            <a:r>
              <a:rPr lang="cs" sz="1100"/>
              <a:t>Důležité je tedy minimalizovat všechny překážky a čas potřebný k započetí úkolu (stanovit si konkrétní téma, nachystat učebnici na konkrétní straně, určit konkrétní čas a nastavit si na něj upomínku, připravit si sešit a tužku na poznámky, pití…).</a:t>
            </a:r>
            <a:endParaRPr sz="1100"/>
          </a:p>
          <a:p>
            <a:pPr marL="457200" lvl="0" indent="-298450" algn="l" rtl="0">
              <a:spcBef>
                <a:spcPts val="1000"/>
              </a:spcBef>
              <a:spcAft>
                <a:spcPts val="0"/>
              </a:spcAft>
              <a:buSzPts val="1100"/>
              <a:buChar char="●"/>
            </a:pPr>
            <a:r>
              <a:rPr lang="cs" sz="1100"/>
              <a:t>Můžete jej využít i naopak - pokud něco dělat nechcete/chcete s něčím přestat, můžete si ztížit dostupnost takového předmětu nebo činnosti a zvýšit množství úsilí a rozhodování, které předtím budete muset udělat. Prostor, který budete muset překonat k tomu, abyste se k požadovanému předmětu dostali poskytne také čas pro zamyšlení se, z jakého důvodu jste věc ukryli.</a:t>
            </a:r>
            <a:endParaRPr sz="1100"/>
          </a:p>
          <a:p>
            <a:pPr marL="914400" lvl="1" indent="-298450" algn="just" rtl="0">
              <a:spcBef>
                <a:spcPts val="1000"/>
              </a:spcBef>
              <a:spcAft>
                <a:spcPts val="0"/>
              </a:spcAft>
              <a:buSzPts val="1100"/>
              <a:buFont typeface="Calibri"/>
              <a:buChar char="○"/>
            </a:pPr>
            <a:r>
              <a:rPr lang="cs" sz="1100"/>
              <a:t>Čokoládu například zamknout do šuplíku v jiné místnosti, nebo ještě lépe nechat v obchodě, abyste si ji museli dojít koupit.</a:t>
            </a:r>
            <a:endParaRPr sz="1100"/>
          </a:p>
          <a:p>
            <a:pPr marL="914400" lvl="1" indent="-298450" algn="just" rtl="0">
              <a:spcBef>
                <a:spcPts val="1000"/>
              </a:spcBef>
              <a:spcAft>
                <a:spcPts val="0"/>
              </a:spcAft>
              <a:buSzPts val="1100"/>
              <a:buFont typeface="Calibri"/>
              <a:buChar char="○"/>
            </a:pPr>
            <a:r>
              <a:rPr lang="cs" sz="1100"/>
              <a:t>Vyndat baterky z ovladače k televizi a schovat je.</a:t>
            </a:r>
            <a:endParaRPr sz="1100"/>
          </a:p>
          <a:p>
            <a:pPr marL="0" lvl="0" indent="0" algn="l" rtl="0">
              <a:spcBef>
                <a:spcPts val="1000"/>
              </a:spcBef>
              <a:spcAft>
                <a:spcPts val="1600"/>
              </a:spcAft>
              <a:buNone/>
            </a:pPr>
            <a:endParaRPr sz="12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cs">
                <a:solidFill>
                  <a:schemeClr val="accent5"/>
                </a:solidFill>
              </a:rPr>
              <a:t>Rutiny šetřící čas</a:t>
            </a:r>
            <a:endParaRPr/>
          </a:p>
        </p:txBody>
      </p:sp>
      <p:sp>
        <p:nvSpPr>
          <p:cNvPr id="161" name="Google Shape;161;p27"/>
          <p:cNvSpPr txBox="1">
            <a:spLocks noGrp="1"/>
          </p:cNvSpPr>
          <p:nvPr>
            <p:ph type="body" idx="1"/>
          </p:nvPr>
        </p:nvSpPr>
        <p:spPr>
          <a:xfrm>
            <a:off x="387900" y="1291724"/>
            <a:ext cx="8368200" cy="30789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Char char="●"/>
            </a:pPr>
            <a:r>
              <a:rPr lang="cs" sz="1200"/>
              <a:t>Skládají se ze sledu každodenních návyků</a:t>
            </a:r>
            <a:endParaRPr sz="1200"/>
          </a:p>
          <a:p>
            <a:pPr marL="457200" lvl="0" indent="-304800" algn="l" rtl="0">
              <a:spcBef>
                <a:spcPts val="0"/>
              </a:spcBef>
              <a:spcAft>
                <a:spcPts val="0"/>
              </a:spcAft>
              <a:buSzPts val="1200"/>
              <a:buChar char="●"/>
            </a:pPr>
            <a:r>
              <a:rPr lang="cs" sz="1200"/>
              <a:t>Chrání před chaosem, pomáhají zapnout autopilota</a:t>
            </a:r>
            <a:endParaRPr sz="1200"/>
          </a:p>
          <a:p>
            <a:pPr marL="914400" lvl="1" indent="-304800" algn="l" rtl="0">
              <a:spcBef>
                <a:spcPts val="0"/>
              </a:spcBef>
              <a:spcAft>
                <a:spcPts val="0"/>
              </a:spcAft>
              <a:buSzPts val="1200"/>
              <a:buChar char="○"/>
            </a:pPr>
            <a:r>
              <a:rPr lang="cs" sz="1200"/>
              <a:t>Večerní rutina - usnadní následující ráno a může obsahovat i prvky pro lepší spánek</a:t>
            </a:r>
            <a:endParaRPr sz="1200"/>
          </a:p>
          <a:p>
            <a:pPr marL="914400" lvl="1" indent="-304800" algn="l" rtl="0">
              <a:spcBef>
                <a:spcPts val="0"/>
              </a:spcBef>
              <a:spcAft>
                <a:spcPts val="0"/>
              </a:spcAft>
              <a:buSzPts val="1200"/>
              <a:buChar char="○"/>
            </a:pPr>
            <a:r>
              <a:rPr lang="cs" sz="1200"/>
              <a:t>Ranní rutina - pomáhá zvládnout včasný odchod z domu</a:t>
            </a:r>
            <a:br>
              <a:rPr lang="cs" sz="1200"/>
            </a:br>
            <a:endParaRPr sz="1200"/>
          </a:p>
          <a:p>
            <a:pPr marL="457200" lvl="0" indent="-304800" algn="l" rtl="0">
              <a:spcBef>
                <a:spcPts val="0"/>
              </a:spcBef>
              <a:spcAft>
                <a:spcPts val="0"/>
              </a:spcAft>
              <a:buClr>
                <a:schemeClr val="accent5"/>
              </a:buClr>
              <a:buSzPts val="1200"/>
              <a:buChar char="●"/>
            </a:pPr>
            <a:r>
              <a:rPr lang="cs" sz="1200" b="1">
                <a:solidFill>
                  <a:schemeClr val="accent5"/>
                </a:solidFill>
              </a:rPr>
              <a:t>Večerní rutina</a:t>
            </a:r>
            <a:endParaRPr sz="1200" b="1">
              <a:solidFill>
                <a:schemeClr val="accent5"/>
              </a:solidFill>
            </a:endParaRPr>
          </a:p>
          <a:p>
            <a:pPr marL="914400" lvl="1" indent="-304800" algn="l" rtl="0">
              <a:spcBef>
                <a:spcPts val="0"/>
              </a:spcBef>
              <a:spcAft>
                <a:spcPts val="0"/>
              </a:spcAft>
              <a:buSzPts val="1200"/>
              <a:buChar char="○"/>
            </a:pPr>
            <a:r>
              <a:rPr lang="cs" sz="1200"/>
              <a:t>Zkontrolujte si diář a sepište si seznam úkolů (to-do list) na další den, vyplňte buzer-lístek/habit tracker </a:t>
            </a:r>
            <a:endParaRPr sz="1200"/>
          </a:p>
          <a:p>
            <a:pPr marL="914400" lvl="1" indent="-304800" algn="l" rtl="0">
              <a:spcBef>
                <a:spcPts val="0"/>
              </a:spcBef>
              <a:spcAft>
                <a:spcPts val="0"/>
              </a:spcAft>
              <a:buSzPts val="1200"/>
              <a:buChar char="○"/>
            </a:pPr>
            <a:r>
              <a:rPr lang="cs" sz="1200"/>
              <a:t>Určete v kolik hodin potřebujete odejít z domu a z toho vypočtěte čas vstávání, nastavte budík(y) </a:t>
            </a:r>
            <a:endParaRPr sz="1200"/>
          </a:p>
          <a:p>
            <a:pPr marL="914400" lvl="1" indent="-304800" algn="l" rtl="0">
              <a:spcBef>
                <a:spcPts val="0"/>
              </a:spcBef>
              <a:spcAft>
                <a:spcPts val="0"/>
              </a:spcAft>
              <a:buSzPts val="1200"/>
              <a:buChar char="○"/>
            </a:pPr>
            <a:r>
              <a:rPr lang="cs" sz="1200"/>
              <a:t>Připravte si potřebné věci do batohu/kabelky, udělejte si svačinu (a pití)</a:t>
            </a:r>
            <a:endParaRPr sz="1200"/>
          </a:p>
          <a:p>
            <a:pPr marL="914400" lvl="1" indent="-304800" algn="l" rtl="0">
              <a:spcBef>
                <a:spcPts val="0"/>
              </a:spcBef>
              <a:spcAft>
                <a:spcPts val="0"/>
              </a:spcAft>
              <a:buSzPts val="1200"/>
              <a:buChar char="○"/>
            </a:pPr>
            <a:r>
              <a:rPr lang="cs" sz="1200"/>
              <a:t>Nachystejte si oblečení na další den, případně ho vyžehlete</a:t>
            </a:r>
            <a:endParaRPr sz="1200"/>
          </a:p>
          <a:p>
            <a:pPr marL="914400" lvl="1" indent="-304800" algn="l" rtl="0">
              <a:spcBef>
                <a:spcPts val="0"/>
              </a:spcBef>
              <a:spcAft>
                <a:spcPts val="0"/>
              </a:spcAft>
              <a:buSzPts val="1200"/>
              <a:buChar char="○"/>
            </a:pPr>
            <a:r>
              <a:rPr lang="cs" sz="1200"/>
              <a:t>Umyjte nádobí, ukliďte pracovní místo a nachystejte si učení na další den</a:t>
            </a:r>
            <a:br>
              <a:rPr lang="cs" sz="1200"/>
            </a:br>
            <a:endParaRPr sz="1200"/>
          </a:p>
          <a:p>
            <a:pPr marL="457200" lvl="0" indent="-304800" algn="l" rtl="0">
              <a:spcBef>
                <a:spcPts val="0"/>
              </a:spcBef>
              <a:spcAft>
                <a:spcPts val="0"/>
              </a:spcAft>
              <a:buClr>
                <a:schemeClr val="accent5"/>
              </a:buClr>
              <a:buSzPts val="1200"/>
              <a:buChar char="●"/>
            </a:pPr>
            <a:r>
              <a:rPr lang="cs" sz="1200" b="1">
                <a:solidFill>
                  <a:schemeClr val="accent5"/>
                </a:solidFill>
              </a:rPr>
              <a:t>Ranní rutina</a:t>
            </a:r>
            <a:endParaRPr sz="1200" b="1">
              <a:solidFill>
                <a:schemeClr val="accent5"/>
              </a:solidFill>
            </a:endParaRPr>
          </a:p>
          <a:p>
            <a:pPr marL="914400" lvl="1" indent="-304800" algn="l" rtl="0">
              <a:spcBef>
                <a:spcPts val="0"/>
              </a:spcBef>
              <a:spcAft>
                <a:spcPts val="0"/>
              </a:spcAft>
              <a:buSzPts val="1200"/>
              <a:buChar char="○"/>
            </a:pPr>
            <a:r>
              <a:rPr lang="cs" sz="1200"/>
              <a:t>Sepište si všechny ranní činnosti, které před odchodem děláte a napište si, kolik času zhruba zaberou. </a:t>
            </a:r>
            <a:endParaRPr sz="1200"/>
          </a:p>
          <a:p>
            <a:pPr marL="914400" lvl="1" indent="-304800" algn="l" rtl="0">
              <a:spcBef>
                <a:spcPts val="0"/>
              </a:spcBef>
              <a:spcAft>
                <a:spcPts val="0"/>
              </a:spcAft>
              <a:buSzPts val="1200"/>
              <a:buChar char="○"/>
            </a:pPr>
            <a:r>
              <a:rPr lang="cs" sz="1200"/>
              <a:t>Tyto časy sečtěte a připočtěte 15 minut rezervu na neočekávané situace. Toto je čas potřebný od ranního vstávání k odchodu z domu, podle něj můžete nařídit budík.</a:t>
            </a:r>
            <a:endParaRPr sz="1200"/>
          </a:p>
          <a:p>
            <a:pPr marL="914400" lvl="1" indent="-304800" algn="l" rtl="0">
              <a:spcBef>
                <a:spcPts val="0"/>
              </a:spcBef>
              <a:spcAft>
                <a:spcPts val="0"/>
              </a:spcAft>
              <a:buSzPts val="1200"/>
              <a:buChar char="○"/>
            </a:pPr>
            <a:r>
              <a:rPr lang="cs" sz="1200"/>
              <a:t>Seznam činností můžete mít zpočátku každé ráno po ruce, abyste nad nimi nemuseli přemýšlet</a:t>
            </a:r>
            <a:endParaRPr sz="1200"/>
          </a:p>
          <a:p>
            <a:pPr marL="457200" lvl="0" indent="0" algn="l" rtl="0">
              <a:spcBef>
                <a:spcPts val="1600"/>
              </a:spcBef>
              <a:spcAft>
                <a:spcPts val="160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8"/>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cs">
                <a:solidFill>
                  <a:schemeClr val="accent5"/>
                </a:solidFill>
              </a:rPr>
              <a:t>Překážky v organizaci času</a:t>
            </a:r>
            <a:endParaRPr/>
          </a:p>
        </p:txBody>
      </p:sp>
      <p:sp>
        <p:nvSpPr>
          <p:cNvPr id="167" name="Google Shape;167;p28"/>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chemeClr val="accent5"/>
              </a:buClr>
              <a:buSzPts val="1400"/>
              <a:buChar char="●"/>
            </a:pPr>
            <a:r>
              <a:rPr lang="cs" sz="1400" b="1">
                <a:solidFill>
                  <a:schemeClr val="accent5"/>
                </a:solidFill>
              </a:rPr>
              <a:t>Prokrastinace</a:t>
            </a:r>
            <a:endParaRPr sz="1400" b="1">
              <a:solidFill>
                <a:schemeClr val="accent5"/>
              </a:solidFill>
            </a:endParaRPr>
          </a:p>
          <a:p>
            <a:pPr marL="914400" lvl="1" indent="-317500" algn="l" rtl="0">
              <a:spcBef>
                <a:spcPts val="0"/>
              </a:spcBef>
              <a:spcAft>
                <a:spcPts val="0"/>
              </a:spcAft>
              <a:buSzPts val="1400"/>
              <a:buChar char="○"/>
            </a:pPr>
            <a:r>
              <a:rPr lang="cs"/>
              <a:t>chronická tendence odkládat úkoly na později</a:t>
            </a:r>
            <a:endParaRPr/>
          </a:p>
          <a:p>
            <a:pPr marL="914400" lvl="1" indent="-317500" algn="l" rtl="0">
              <a:spcBef>
                <a:spcPts val="0"/>
              </a:spcBef>
              <a:spcAft>
                <a:spcPts val="0"/>
              </a:spcAft>
              <a:buSzPts val="1400"/>
              <a:buChar char="○"/>
            </a:pPr>
            <a:r>
              <a:rPr lang="cs"/>
              <a:t>nejčastěji u složitějších úkolů a u úkolů, které mají termín až za dlouhou dobu</a:t>
            </a:r>
            <a:endParaRPr/>
          </a:p>
          <a:p>
            <a:pPr marL="914400" lvl="1" indent="-317500" algn="l" rtl="0">
              <a:spcBef>
                <a:spcPts val="0"/>
              </a:spcBef>
              <a:spcAft>
                <a:spcPts val="0"/>
              </a:spcAft>
              <a:buSzPts val="1400"/>
              <a:buChar char="○"/>
            </a:pPr>
            <a:r>
              <a:rPr lang="cs"/>
              <a:t>místo daných úkolů se člověk věnuje činnostem, které nejsou produktivní a nevedou k cíli</a:t>
            </a:r>
            <a:endParaRPr/>
          </a:p>
          <a:p>
            <a:pPr marL="914400" lvl="1" indent="-317500" algn="l" rtl="0">
              <a:spcBef>
                <a:spcPts val="0"/>
              </a:spcBef>
              <a:spcAft>
                <a:spcPts val="0"/>
              </a:spcAft>
              <a:buSzPts val="1400"/>
              <a:buChar char="○"/>
            </a:pPr>
            <a:r>
              <a:rPr lang="cs"/>
              <a:t>zkuste prokrastinovat produktivně (přípravou na jiný předmět, odpovídáním e-mailů, cizím jazykem…)</a:t>
            </a:r>
            <a:br>
              <a:rPr lang="cs"/>
            </a:br>
            <a:endParaRPr>
              <a:solidFill>
                <a:schemeClr val="accent5"/>
              </a:solidFill>
            </a:endParaRPr>
          </a:p>
          <a:p>
            <a:pPr marL="457200" lvl="0" indent="-317500" algn="l" rtl="0">
              <a:spcBef>
                <a:spcPts val="0"/>
              </a:spcBef>
              <a:spcAft>
                <a:spcPts val="0"/>
              </a:spcAft>
              <a:buSzPts val="1400"/>
              <a:buChar char="●"/>
            </a:pPr>
            <a:r>
              <a:rPr lang="cs" sz="1400" b="1">
                <a:solidFill>
                  <a:schemeClr val="accent5"/>
                </a:solidFill>
              </a:rPr>
              <a:t>Vliv prostředí</a:t>
            </a:r>
            <a:r>
              <a:rPr lang="cs" sz="1400"/>
              <a:t> - uvědomit si ho, co můžete změnit</a:t>
            </a:r>
            <a:endParaRPr sz="1400"/>
          </a:p>
          <a:p>
            <a:pPr marL="914400" lvl="1" indent="-317500" algn="l" rtl="0">
              <a:spcBef>
                <a:spcPts val="0"/>
              </a:spcBef>
              <a:spcAft>
                <a:spcPts val="0"/>
              </a:spcAft>
              <a:buSzPts val="1400"/>
              <a:buChar char="○"/>
            </a:pPr>
            <a:r>
              <a:rPr lang="cs"/>
              <a:t>omezení rušivých prvků (poslech hudby, špunty do uší)</a:t>
            </a:r>
            <a:endParaRPr/>
          </a:p>
          <a:p>
            <a:pPr marL="914400" lvl="1" indent="-317500" algn="l" rtl="0">
              <a:spcBef>
                <a:spcPts val="0"/>
              </a:spcBef>
              <a:spcAft>
                <a:spcPts val="0"/>
              </a:spcAft>
              <a:buSzPts val="1400"/>
              <a:buChar char="○"/>
            </a:pPr>
            <a:r>
              <a:rPr lang="cs"/>
              <a:t>omezení přístupu k aplikacím (vypnutí telefonu, speciální aplikace)</a:t>
            </a:r>
            <a:endParaRPr/>
          </a:p>
          <a:p>
            <a:pPr marL="914400" lvl="1" indent="-317500" algn="l" rtl="0">
              <a:spcBef>
                <a:spcPts val="0"/>
              </a:spcBef>
              <a:spcAft>
                <a:spcPts val="0"/>
              </a:spcAft>
              <a:buSzPts val="1400"/>
              <a:buChar char="○"/>
            </a:pPr>
            <a:r>
              <a:rPr lang="cs"/>
              <a:t>změna prostředí (učení v posteli x u stolu, vlastní pokoj x knihovna)</a:t>
            </a:r>
            <a:endParaRPr/>
          </a:p>
          <a:p>
            <a:pPr marL="457200" lvl="0" indent="0" algn="l" rtl="0">
              <a:spcBef>
                <a:spcPts val="1600"/>
              </a:spcBef>
              <a:spcAft>
                <a:spcPts val="160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9"/>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cs">
                <a:solidFill>
                  <a:schemeClr val="accent5"/>
                </a:solidFill>
              </a:rPr>
              <a:t>Produktivita</a:t>
            </a:r>
            <a:endParaRPr/>
          </a:p>
        </p:txBody>
      </p:sp>
      <p:sp>
        <p:nvSpPr>
          <p:cNvPr id="173" name="Google Shape;173;p29"/>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cs" sz="1400" dirty="0">
                <a:solidFill>
                  <a:srgbClr val="FF0000"/>
                </a:solidFill>
              </a:rPr>
              <a:t>❌</a:t>
            </a:r>
            <a:r>
              <a:rPr lang="cs" sz="1400" dirty="0"/>
              <a:t> Produktivita</a:t>
            </a:r>
            <a:r>
              <a:rPr lang="cs" sz="1400" dirty="0">
                <a:solidFill>
                  <a:schemeClr val="accent5"/>
                </a:solidFill>
              </a:rPr>
              <a:t> neznamená </a:t>
            </a:r>
            <a:r>
              <a:rPr lang="cs" sz="1400" dirty="0"/>
              <a:t>dělat velké množství věcí a zaplnit diář, pracovat stále více a déle</a:t>
            </a:r>
            <a:endParaRPr sz="1400" dirty="0"/>
          </a:p>
          <a:p>
            <a:pPr marL="0" lvl="0" indent="0" algn="l" rtl="0">
              <a:lnSpc>
                <a:spcPct val="150000"/>
              </a:lnSpc>
              <a:spcBef>
                <a:spcPts val="1600"/>
              </a:spcBef>
              <a:spcAft>
                <a:spcPts val="0"/>
              </a:spcAft>
              <a:buNone/>
            </a:pPr>
            <a:r>
              <a:rPr lang="cs" sz="1400" dirty="0">
                <a:solidFill>
                  <a:schemeClr val="accent2">
                    <a:lumMod val="40000"/>
                    <a:lumOff val="60000"/>
                  </a:schemeClr>
                </a:solidFill>
              </a:rPr>
              <a:t>✅</a:t>
            </a:r>
            <a:r>
              <a:rPr lang="cs" sz="1400" dirty="0"/>
              <a:t> Produktivita </a:t>
            </a:r>
            <a:r>
              <a:rPr lang="cs" sz="1400" dirty="0">
                <a:solidFill>
                  <a:schemeClr val="accent5"/>
                </a:solidFill>
              </a:rPr>
              <a:t>znamená</a:t>
            </a:r>
            <a:r>
              <a:rPr lang="cs" sz="1400" dirty="0"/>
              <a:t> s minimem úsilí dosáhnout co nejlepších výsledků, využít čas efektivněji</a:t>
            </a:r>
            <a:endParaRPr sz="1400" dirty="0"/>
          </a:p>
          <a:p>
            <a:pPr marL="457200" lvl="0" indent="-317500" algn="l" rtl="0">
              <a:lnSpc>
                <a:spcPct val="150000"/>
              </a:lnSpc>
              <a:spcBef>
                <a:spcPts val="1600"/>
              </a:spcBef>
              <a:spcAft>
                <a:spcPts val="0"/>
              </a:spcAft>
              <a:buSzPts val="1400"/>
              <a:buChar char="●"/>
            </a:pPr>
            <a:r>
              <a:rPr lang="cs" sz="1400" dirty="0"/>
              <a:t>ne všechny aktivity mají stejnou efektivitu - vybrat, co funguje nejlépe</a:t>
            </a:r>
            <a:endParaRPr sz="1400" dirty="0"/>
          </a:p>
          <a:p>
            <a:pPr marL="457200" lvl="0" indent="-317500" algn="l" rtl="0">
              <a:lnSpc>
                <a:spcPct val="150000"/>
              </a:lnSpc>
              <a:spcBef>
                <a:spcPts val="0"/>
              </a:spcBef>
              <a:spcAft>
                <a:spcPts val="0"/>
              </a:spcAft>
              <a:buSzPts val="1400"/>
              <a:buChar char="●"/>
            </a:pPr>
            <a:r>
              <a:rPr lang="cs" sz="1400" dirty="0"/>
              <a:t>multitasking nefunguje, snižuje produktivitu a kvalitu práce</a:t>
            </a:r>
            <a:endParaRPr sz="1400" dirty="0"/>
          </a:p>
          <a:p>
            <a:pPr marL="457200" lvl="0" indent="-317500" algn="l" rtl="0">
              <a:lnSpc>
                <a:spcPct val="150000"/>
              </a:lnSpc>
              <a:spcBef>
                <a:spcPts val="0"/>
              </a:spcBef>
              <a:spcAft>
                <a:spcPts val="0"/>
              </a:spcAft>
              <a:buSzPts val="1400"/>
              <a:buChar char="●"/>
            </a:pPr>
            <a:r>
              <a:rPr lang="cs" sz="1400" dirty="0"/>
              <a:t>návrat k soustředění po vyrušení zabere až 20 minut</a:t>
            </a:r>
            <a:endParaRPr sz="1400" dirty="0"/>
          </a:p>
          <a:p>
            <a:pPr marL="914400" lvl="0" indent="0" algn="l" rtl="0">
              <a:lnSpc>
                <a:spcPct val="100000"/>
              </a:lnSpc>
              <a:spcBef>
                <a:spcPts val="1600"/>
              </a:spcBef>
              <a:spcAft>
                <a:spcPts val="0"/>
              </a:spcAft>
              <a:buNone/>
            </a:pP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0"/>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cs">
                <a:solidFill>
                  <a:schemeClr val="accent5"/>
                </a:solidFill>
              </a:rPr>
              <a:t>Jak zvýšit produktivitu</a:t>
            </a:r>
            <a:endParaRPr/>
          </a:p>
        </p:txBody>
      </p:sp>
      <p:sp>
        <p:nvSpPr>
          <p:cNvPr id="179" name="Google Shape;179;p30"/>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457200" lvl="0" indent="-317500" algn="l" rtl="0">
              <a:lnSpc>
                <a:spcPct val="150000"/>
              </a:lnSpc>
              <a:spcBef>
                <a:spcPts val="0"/>
              </a:spcBef>
              <a:spcAft>
                <a:spcPts val="0"/>
              </a:spcAft>
              <a:buSzPts val="1400"/>
              <a:buChar char="●"/>
            </a:pPr>
            <a:r>
              <a:rPr lang="cs" sz="1400" b="1">
                <a:solidFill>
                  <a:schemeClr val="accent5"/>
                </a:solidFill>
              </a:rPr>
              <a:t>Pravidlo 2 minut</a:t>
            </a:r>
            <a:r>
              <a:rPr lang="cs" sz="1400" b="1"/>
              <a:t> </a:t>
            </a:r>
            <a:r>
              <a:rPr lang="cs" sz="1400"/>
              <a:t>- úkoly zvládnutelné do 2 minut udělejte hned a nikam je neplánujte</a:t>
            </a:r>
            <a:endParaRPr sz="1400"/>
          </a:p>
          <a:p>
            <a:pPr marL="457200" lvl="0" indent="-317500" algn="l" rtl="0">
              <a:lnSpc>
                <a:spcPct val="150000"/>
              </a:lnSpc>
              <a:spcBef>
                <a:spcPts val="0"/>
              </a:spcBef>
              <a:spcAft>
                <a:spcPts val="0"/>
              </a:spcAft>
              <a:buSzPts val="1400"/>
              <a:buChar char="●"/>
            </a:pPr>
            <a:r>
              <a:rPr lang="cs" sz="1400" b="1">
                <a:solidFill>
                  <a:schemeClr val="accent5"/>
                </a:solidFill>
              </a:rPr>
              <a:t>Snězte tu žábu</a:t>
            </a:r>
            <a:r>
              <a:rPr lang="cs" sz="1400"/>
              <a:t> - začněte den jedním úkolem, do kterého se vám opravdu nechce -&gt; motivace</a:t>
            </a:r>
            <a:endParaRPr sz="1400"/>
          </a:p>
          <a:p>
            <a:pPr marL="457200" lvl="0" indent="-317500" algn="l" rtl="0">
              <a:lnSpc>
                <a:spcPct val="150000"/>
              </a:lnSpc>
              <a:spcBef>
                <a:spcPts val="0"/>
              </a:spcBef>
              <a:spcAft>
                <a:spcPts val="0"/>
              </a:spcAft>
              <a:buSzPts val="1400"/>
              <a:buChar char="●"/>
            </a:pPr>
            <a:r>
              <a:rPr lang="cs" sz="1400" b="1">
                <a:solidFill>
                  <a:schemeClr val="accent5"/>
                </a:solidFill>
              </a:rPr>
              <a:t>Pomodoro</a:t>
            </a:r>
            <a:r>
              <a:rPr lang="cs" sz="1400"/>
              <a:t> - 25 minut práce + 5 minut pauza (opakovat 4x) - funguje u úkolů “bez konce”</a:t>
            </a:r>
            <a:endParaRPr sz="1400"/>
          </a:p>
          <a:p>
            <a:pPr marL="457200" lvl="0" indent="-317500" algn="l" rtl="0">
              <a:lnSpc>
                <a:spcPct val="150000"/>
              </a:lnSpc>
              <a:spcBef>
                <a:spcPts val="0"/>
              </a:spcBef>
              <a:spcAft>
                <a:spcPts val="0"/>
              </a:spcAft>
              <a:buSzPts val="1400"/>
              <a:buChar char="●"/>
            </a:pPr>
            <a:r>
              <a:rPr lang="cs" sz="1400" b="1">
                <a:solidFill>
                  <a:schemeClr val="accent5"/>
                </a:solidFill>
              </a:rPr>
              <a:t>Time boxing</a:t>
            </a:r>
            <a:r>
              <a:rPr lang="cs" sz="1400"/>
              <a:t> - plánovat do diáře i nenaléhavé důležité úkoly (dlouhodobé cíle) a odpočinek</a:t>
            </a:r>
            <a:endParaRPr sz="1400"/>
          </a:p>
          <a:p>
            <a:pPr marL="457200" lvl="0" indent="-317500" algn="l" rtl="0">
              <a:lnSpc>
                <a:spcPct val="150000"/>
              </a:lnSpc>
              <a:spcBef>
                <a:spcPts val="0"/>
              </a:spcBef>
              <a:spcAft>
                <a:spcPts val="0"/>
              </a:spcAft>
              <a:buSzPts val="1400"/>
              <a:buChar char="●"/>
            </a:pPr>
            <a:r>
              <a:rPr lang="cs" sz="1400" b="1">
                <a:solidFill>
                  <a:schemeClr val="accent5"/>
                </a:solidFill>
              </a:rPr>
              <a:t>Seskupování podobných úkolů</a:t>
            </a:r>
            <a:r>
              <a:rPr lang="cs" sz="1400"/>
              <a:t> - plánování, komunikace (maily, telefonáty), studium, úklid</a:t>
            </a:r>
            <a:endParaRPr sz="1400"/>
          </a:p>
          <a:p>
            <a:pPr marL="457200" lvl="0" indent="-317500" algn="l" rtl="0">
              <a:lnSpc>
                <a:spcPct val="150000"/>
              </a:lnSpc>
              <a:spcBef>
                <a:spcPts val="0"/>
              </a:spcBef>
              <a:spcAft>
                <a:spcPts val="0"/>
              </a:spcAft>
              <a:buSzPts val="1400"/>
              <a:buChar char="●"/>
            </a:pPr>
            <a:r>
              <a:rPr lang="cs" sz="1400" b="1">
                <a:solidFill>
                  <a:schemeClr val="accent5"/>
                </a:solidFill>
              </a:rPr>
              <a:t>Vlastní rytmus</a:t>
            </a:r>
            <a:r>
              <a:rPr lang="cs" sz="1400"/>
              <a:t> - využívat časů, kdy se dobře soustředíte, dělat přestávky (cca 20 min po 90-120 minutách práce), využívat časových prostojů (v čekárně u lékaře, v MHD, na zastávce…)</a:t>
            </a:r>
            <a:endParaRPr sz="1400"/>
          </a:p>
          <a:p>
            <a:pPr marL="457200" lvl="0" indent="-317500" algn="l" rtl="0">
              <a:lnSpc>
                <a:spcPct val="150000"/>
              </a:lnSpc>
              <a:spcBef>
                <a:spcPts val="0"/>
              </a:spcBef>
              <a:spcAft>
                <a:spcPts val="0"/>
              </a:spcAft>
              <a:buSzPts val="1400"/>
              <a:buChar char="●"/>
            </a:pPr>
            <a:r>
              <a:rPr lang="cs" sz="1400" b="1">
                <a:solidFill>
                  <a:schemeClr val="accent5"/>
                </a:solidFill>
              </a:rPr>
              <a:t>Mozková popelnice</a:t>
            </a:r>
            <a:r>
              <a:rPr lang="cs" sz="1400"/>
              <a:t> - mějte poruce papír/sešit, kam si zapíšete všechny myšlenky a nápady, které vás během práce na úkolu rozptylují, vraťte se k nim po skončení práce a rozřiďte je</a:t>
            </a:r>
            <a:endParaRPr sz="14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1"/>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cs">
                <a:solidFill>
                  <a:schemeClr val="accent5"/>
                </a:solidFill>
              </a:rPr>
              <a:t>Pomodoro</a:t>
            </a:r>
            <a:endParaRPr/>
          </a:p>
        </p:txBody>
      </p:sp>
      <p:sp>
        <p:nvSpPr>
          <p:cNvPr id="185" name="Google Shape;185;p31"/>
          <p:cNvSpPr txBox="1">
            <a:spLocks noGrp="1"/>
          </p:cNvSpPr>
          <p:nvPr>
            <p:ph type="body" idx="1"/>
          </p:nvPr>
        </p:nvSpPr>
        <p:spPr>
          <a:xfrm>
            <a:off x="387900" y="1411999"/>
            <a:ext cx="8368200" cy="3078900"/>
          </a:xfrm>
          <a:prstGeom prst="rect">
            <a:avLst/>
          </a:prstGeom>
        </p:spPr>
        <p:txBody>
          <a:bodyPr spcFirstLastPara="1" wrap="square" lIns="91425" tIns="91425" rIns="91425" bIns="91425" anchor="t" anchorCtr="0">
            <a:noAutofit/>
          </a:bodyPr>
          <a:lstStyle/>
          <a:p>
            <a:pPr marL="457200" lvl="0" indent="-311150" algn="l" rtl="0">
              <a:lnSpc>
                <a:spcPct val="150000"/>
              </a:lnSpc>
              <a:spcBef>
                <a:spcPts val="0"/>
              </a:spcBef>
              <a:spcAft>
                <a:spcPts val="0"/>
              </a:spcAft>
              <a:buSzPts val="1300"/>
              <a:buChar char="●"/>
            </a:pPr>
            <a:r>
              <a:rPr lang="cs" sz="1300"/>
              <a:t>dělí splnění úkolu na několik časově ohraničených úseků</a:t>
            </a:r>
            <a:endParaRPr sz="1300"/>
          </a:p>
          <a:p>
            <a:pPr marL="457200" lvl="0" indent="-311150" algn="l" rtl="0">
              <a:lnSpc>
                <a:spcPct val="150000"/>
              </a:lnSpc>
              <a:spcBef>
                <a:spcPts val="0"/>
              </a:spcBef>
              <a:spcAft>
                <a:spcPts val="0"/>
              </a:spcAft>
              <a:buSzPts val="1300"/>
              <a:buChar char="●"/>
            </a:pPr>
            <a:r>
              <a:rPr lang="cs" sz="1300"/>
              <a:t>název podle kuchyňské minutky, která mívala tvar rajčete</a:t>
            </a:r>
            <a:endParaRPr sz="1300"/>
          </a:p>
          <a:p>
            <a:pPr marL="457200" lvl="0" indent="-311150" algn="l" rtl="0">
              <a:lnSpc>
                <a:spcPct val="150000"/>
              </a:lnSpc>
              <a:spcBef>
                <a:spcPts val="0"/>
              </a:spcBef>
              <a:spcAft>
                <a:spcPts val="0"/>
              </a:spcAft>
              <a:buSzPts val="1300"/>
              <a:buChar char="●"/>
            </a:pPr>
            <a:r>
              <a:rPr lang="cs" sz="1300"/>
              <a:t>1 pomodoro = 30 minut (25 minut práce + 5 minut pauza)</a:t>
            </a:r>
            <a:endParaRPr sz="1300"/>
          </a:p>
          <a:p>
            <a:pPr marL="457200" lvl="0" indent="0" algn="l" rtl="0">
              <a:lnSpc>
                <a:spcPct val="150000"/>
              </a:lnSpc>
              <a:spcBef>
                <a:spcPts val="0"/>
              </a:spcBef>
              <a:spcAft>
                <a:spcPts val="0"/>
              </a:spcAft>
              <a:buNone/>
            </a:pPr>
            <a:endParaRPr sz="1300"/>
          </a:p>
          <a:p>
            <a:pPr marL="457200" lvl="0" indent="-292100" algn="just" rtl="0">
              <a:spcBef>
                <a:spcPts val="600"/>
              </a:spcBef>
              <a:spcAft>
                <a:spcPts val="0"/>
              </a:spcAft>
              <a:buSzPts val="1000"/>
              <a:buFont typeface="Calibri"/>
              <a:buChar char="●"/>
            </a:pPr>
            <a:r>
              <a:rPr lang="cs" sz="1300"/>
              <a:t>Vyberte si ze svého to-do listu úkol, který chcete splnit. Pokud by zabral více, než 5 pomodor, rozdělte ho na menší úkoly.</a:t>
            </a:r>
            <a:endParaRPr sz="1300"/>
          </a:p>
          <a:p>
            <a:pPr marL="457200" lvl="0" indent="-292100" algn="just" rtl="0">
              <a:spcBef>
                <a:spcPts val="0"/>
              </a:spcBef>
              <a:spcAft>
                <a:spcPts val="0"/>
              </a:spcAft>
              <a:buSzPts val="1000"/>
              <a:buFont typeface="Calibri"/>
              <a:buChar char="●"/>
            </a:pPr>
            <a:r>
              <a:rPr lang="cs" sz="1300"/>
              <a:t>Nastavte časomíru (obvykle na 25 minut, ale můžete si úseky upravit +/- 10 minut)</a:t>
            </a:r>
            <a:endParaRPr sz="1300"/>
          </a:p>
          <a:p>
            <a:pPr marL="457200" lvl="0" indent="-292100" algn="just" rtl="0">
              <a:spcBef>
                <a:spcPts val="0"/>
              </a:spcBef>
              <a:spcAft>
                <a:spcPts val="0"/>
              </a:spcAft>
              <a:buSzPts val="1000"/>
              <a:buFont typeface="Calibri"/>
              <a:buChar char="●"/>
            </a:pPr>
            <a:r>
              <a:rPr lang="cs" sz="1300"/>
              <a:t>Pracujte na úkolu, dokud časomíra nezazvoní. Neodbíhejte k jiným úkolům, 25 minut může cokoliv počkat, pokud vám zrovna nehoří byt. Pokud vás něco nebo někdo vyruší, udělejte si čárku na papír, kam zapisujete pomodora a pokračujte v práci.</a:t>
            </a:r>
            <a:endParaRPr sz="1300"/>
          </a:p>
          <a:p>
            <a:pPr marL="457200" lvl="0" indent="-292100" algn="just" rtl="0">
              <a:spcBef>
                <a:spcPts val="0"/>
              </a:spcBef>
              <a:spcAft>
                <a:spcPts val="0"/>
              </a:spcAft>
              <a:buSzPts val="1000"/>
              <a:buFont typeface="Calibri"/>
              <a:buChar char="●"/>
            </a:pPr>
            <a:r>
              <a:rPr lang="cs" sz="1300"/>
              <a:t>Až časomíra zazvoní, udělejte si křížek na papír/to-do list - máte splněno jedno pomodoro</a:t>
            </a:r>
            <a:endParaRPr sz="1300"/>
          </a:p>
          <a:p>
            <a:pPr marL="457200" lvl="0" indent="-292100" algn="just" rtl="0">
              <a:spcBef>
                <a:spcPts val="0"/>
              </a:spcBef>
              <a:spcAft>
                <a:spcPts val="0"/>
              </a:spcAft>
              <a:buSzPts val="1000"/>
              <a:buFont typeface="Calibri"/>
              <a:buChar char="●"/>
            </a:pPr>
            <a:r>
              <a:rPr lang="cs" sz="1300"/>
              <a:t>Dokud nemáte splněná 4 pomodora, pauza je vždy 5 minut. Pak celý postup zopakujte</a:t>
            </a:r>
            <a:endParaRPr sz="1300"/>
          </a:p>
          <a:p>
            <a:pPr marL="457200" lvl="0" indent="-292100" algn="just" rtl="0">
              <a:spcBef>
                <a:spcPts val="0"/>
              </a:spcBef>
              <a:spcAft>
                <a:spcPts val="0"/>
              </a:spcAft>
              <a:buSzPts val="1000"/>
              <a:buFont typeface="Calibri"/>
              <a:buChar char="●"/>
            </a:pPr>
            <a:r>
              <a:rPr lang="cs" sz="1300"/>
              <a:t>Po čtyřech pomodoro cyklech si dejte delší pauzu (15-30 minut) a pokračujte znovu krokem číslo 1</a:t>
            </a:r>
            <a:endParaRPr sz="1300"/>
          </a:p>
        </p:txBody>
      </p:sp>
      <p:pic>
        <p:nvPicPr>
          <p:cNvPr id="186" name="Google Shape;186;p31"/>
          <p:cNvPicPr preferRelativeResize="0"/>
          <p:nvPr/>
        </p:nvPicPr>
        <p:blipFill>
          <a:blip r:embed="rId3">
            <a:alphaModFix/>
          </a:blip>
          <a:stretch>
            <a:fillRect/>
          </a:stretch>
        </p:blipFill>
        <p:spPr>
          <a:xfrm>
            <a:off x="6486300" y="458025"/>
            <a:ext cx="2269800" cy="21927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cs">
                <a:solidFill>
                  <a:schemeClr val="accent5"/>
                </a:solidFill>
              </a:rPr>
              <a:t>O čem dnes budeme mluvit</a:t>
            </a:r>
            <a:endParaRPr>
              <a:solidFill>
                <a:schemeClr val="accent5"/>
              </a:solidFill>
            </a:endParaRPr>
          </a:p>
        </p:txBody>
      </p:sp>
      <p:sp>
        <p:nvSpPr>
          <p:cNvPr id="70" name="Google Shape;70;p1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cs"/>
              <a:t>motivace</a:t>
            </a:r>
            <a:endParaRPr/>
          </a:p>
          <a:p>
            <a:pPr marL="457200" lvl="0" indent="-342900" algn="l" rtl="0">
              <a:spcBef>
                <a:spcPts val="0"/>
              </a:spcBef>
              <a:spcAft>
                <a:spcPts val="0"/>
              </a:spcAft>
              <a:buSzPts val="1800"/>
              <a:buChar char="●"/>
            </a:pPr>
            <a:r>
              <a:rPr lang="cs"/>
              <a:t>plánování</a:t>
            </a:r>
            <a:endParaRPr/>
          </a:p>
          <a:p>
            <a:pPr marL="457200" lvl="0" indent="-342900" algn="l" rtl="0">
              <a:spcBef>
                <a:spcPts val="0"/>
              </a:spcBef>
              <a:spcAft>
                <a:spcPts val="0"/>
              </a:spcAft>
              <a:buSzPts val="1800"/>
              <a:buChar char="●"/>
            </a:pPr>
            <a:r>
              <a:rPr lang="cs"/>
              <a:t>důležité a nedůležité úkoly</a:t>
            </a:r>
            <a:endParaRPr/>
          </a:p>
          <a:p>
            <a:pPr marL="457200" lvl="0" indent="-342900" algn="l" rtl="0">
              <a:spcBef>
                <a:spcPts val="0"/>
              </a:spcBef>
              <a:spcAft>
                <a:spcPts val="0"/>
              </a:spcAft>
              <a:buSzPts val="1800"/>
              <a:buChar char="●"/>
            </a:pPr>
            <a:r>
              <a:rPr lang="cs"/>
              <a:t>rutiny šetřící čas</a:t>
            </a:r>
            <a:endParaRPr/>
          </a:p>
          <a:p>
            <a:pPr marL="457200" lvl="0" indent="-342900" algn="l" rtl="0">
              <a:spcBef>
                <a:spcPts val="0"/>
              </a:spcBef>
              <a:spcAft>
                <a:spcPts val="0"/>
              </a:spcAft>
              <a:buSzPts val="1800"/>
              <a:buChar char="●"/>
            </a:pPr>
            <a:r>
              <a:rPr lang="cs"/>
              <a:t>návyky a zlozvyky</a:t>
            </a:r>
            <a:endParaRPr/>
          </a:p>
          <a:p>
            <a:pPr marL="457200" lvl="0" indent="-342900" algn="l" rtl="0">
              <a:spcBef>
                <a:spcPts val="0"/>
              </a:spcBef>
              <a:spcAft>
                <a:spcPts val="0"/>
              </a:spcAft>
              <a:buSzPts val="1800"/>
              <a:buChar char="●"/>
            </a:pPr>
            <a:r>
              <a:rPr lang="cs"/>
              <a:t>prokrastinace</a:t>
            </a:r>
            <a:endParaRPr/>
          </a:p>
          <a:p>
            <a:pPr marL="457200" lvl="0" indent="-342900" algn="l" rtl="0">
              <a:spcBef>
                <a:spcPts val="0"/>
              </a:spcBef>
              <a:spcAft>
                <a:spcPts val="0"/>
              </a:spcAft>
              <a:buSzPts val="1800"/>
              <a:buChar char="●"/>
            </a:pPr>
            <a:r>
              <a:rPr lang="cs"/>
              <a:t>produktivita</a:t>
            </a:r>
            <a:endParaRPr/>
          </a:p>
          <a:p>
            <a:pPr marL="457200" lvl="0" indent="-342900" algn="l" rtl="0">
              <a:spcBef>
                <a:spcPts val="0"/>
              </a:spcBef>
              <a:spcAft>
                <a:spcPts val="0"/>
              </a:spcAft>
              <a:buSzPts val="1800"/>
              <a:buChar char="●"/>
            </a:pPr>
            <a:r>
              <a:rPr lang="cs"/>
              <a:t>tipy a aplikace</a:t>
            </a:r>
            <a:endParaRPr/>
          </a:p>
          <a:p>
            <a:pPr marL="457200" lvl="0" indent="0" algn="l" rtl="0">
              <a:spcBef>
                <a:spcPts val="1600"/>
              </a:spcBef>
              <a:spcAft>
                <a:spcPts val="160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2"/>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cs">
                <a:solidFill>
                  <a:schemeClr val="accent5"/>
                </a:solidFill>
              </a:rPr>
              <a:t>Pomodoro - pravidla a tipy</a:t>
            </a:r>
            <a:endParaRPr/>
          </a:p>
        </p:txBody>
      </p:sp>
      <p:sp>
        <p:nvSpPr>
          <p:cNvPr id="192" name="Google Shape;192;p32"/>
          <p:cNvSpPr txBox="1">
            <a:spLocks noGrp="1"/>
          </p:cNvSpPr>
          <p:nvPr>
            <p:ph type="body" idx="1"/>
          </p:nvPr>
        </p:nvSpPr>
        <p:spPr>
          <a:xfrm>
            <a:off x="387900" y="1412000"/>
            <a:ext cx="8368200" cy="3078900"/>
          </a:xfrm>
          <a:prstGeom prst="rect">
            <a:avLst/>
          </a:prstGeom>
        </p:spPr>
        <p:txBody>
          <a:bodyPr spcFirstLastPara="1" wrap="square" lIns="91425" tIns="91425" rIns="91425" bIns="91425" anchor="t" anchorCtr="0">
            <a:noAutofit/>
          </a:bodyPr>
          <a:lstStyle/>
          <a:p>
            <a:pPr marL="457200" lvl="0" indent="-298450" rtl="0">
              <a:spcBef>
                <a:spcPts val="600"/>
              </a:spcBef>
              <a:spcAft>
                <a:spcPts val="0"/>
              </a:spcAft>
              <a:buSzPts val="1100"/>
              <a:buFont typeface="Calibri"/>
              <a:buChar char="●"/>
            </a:pPr>
            <a:r>
              <a:rPr lang="cs" sz="1300" dirty="0"/>
              <a:t>Pomodoro je nedělitelná jednotka, jakmile spustíte časomíru, </a:t>
            </a:r>
            <a:br>
              <a:rPr lang="cs" sz="1300" dirty="0"/>
            </a:br>
            <a:r>
              <a:rPr lang="cs" sz="1300" dirty="0"/>
              <a:t>musíte pracovat naplno</a:t>
            </a:r>
            <a:endParaRPr sz="1300" dirty="0"/>
          </a:p>
          <a:p>
            <a:pPr marL="457200" lvl="0" indent="-298450" rtl="0">
              <a:spcBef>
                <a:spcPts val="1000"/>
              </a:spcBef>
              <a:spcAft>
                <a:spcPts val="0"/>
              </a:spcAft>
              <a:buSzPts val="1100"/>
              <a:buFont typeface="Calibri"/>
              <a:buChar char="●"/>
            </a:pPr>
            <a:r>
              <a:rPr lang="cs" sz="1300" dirty="0"/>
              <a:t>Pokud úkol dokončíte, než pomodoro uplyne, pusťte se do </a:t>
            </a:r>
            <a:br>
              <a:rPr lang="cs" sz="1300" dirty="0"/>
            </a:br>
            <a:r>
              <a:rPr lang="cs" sz="1300" dirty="0"/>
              <a:t>dalšího a pracujte na něm, než časomíra zazvoní</a:t>
            </a:r>
            <a:endParaRPr sz="1300" dirty="0"/>
          </a:p>
          <a:p>
            <a:pPr marL="457200" lvl="0" indent="-298450" rtl="0">
              <a:spcBef>
                <a:spcPts val="1000"/>
              </a:spcBef>
              <a:spcAft>
                <a:spcPts val="0"/>
              </a:spcAft>
              <a:buSzPts val="1100"/>
              <a:buFont typeface="Calibri"/>
              <a:buChar char="●"/>
            </a:pPr>
            <a:r>
              <a:rPr lang="cs" sz="1300" dirty="0"/>
              <a:t>Pokud časomíra zazvoní, můžete pracovat ještě chvilku, </a:t>
            </a:r>
            <a:br>
              <a:rPr lang="cs" sz="1300" dirty="0"/>
            </a:br>
            <a:r>
              <a:rPr lang="cs" sz="1300" dirty="0"/>
              <a:t>než dokončíte logický celek - například dočtete stránku nebo odstavec</a:t>
            </a:r>
            <a:endParaRPr sz="1300" dirty="0"/>
          </a:p>
          <a:p>
            <a:pPr marL="457200" lvl="0" indent="-298450" algn="just" rtl="0">
              <a:spcBef>
                <a:spcPts val="1000"/>
              </a:spcBef>
              <a:spcAft>
                <a:spcPts val="0"/>
              </a:spcAft>
              <a:buSzPts val="1100"/>
              <a:buFont typeface="Calibri"/>
              <a:buChar char="●"/>
            </a:pPr>
            <a:r>
              <a:rPr lang="cs" sz="1300" dirty="0"/>
              <a:t>Pokud vás něco nebo někdo vyruší a nelze to odvrátit, resetujte poslední pomodoro a jakmile se budete moci k práci vrátit, začněte znovu s posledním cyklem</a:t>
            </a:r>
            <a:endParaRPr sz="1300" dirty="0"/>
          </a:p>
          <a:p>
            <a:pPr marL="457200" lvl="0" indent="-298450" algn="just" rtl="0">
              <a:spcBef>
                <a:spcPts val="1000"/>
              </a:spcBef>
              <a:spcAft>
                <a:spcPts val="0"/>
              </a:spcAft>
              <a:buSzPts val="1100"/>
              <a:buFont typeface="Calibri"/>
              <a:buChar char="●"/>
            </a:pPr>
            <a:r>
              <a:rPr lang="cs" sz="1300" dirty="0"/>
              <a:t>Pomodoro by se nemělo využívat na volnočasové aktivity, volný čas byste si měli užít. Pokud ale víte, že máte problém přerušit sledování seriálů nebo hraní her, můžete si na ně nastavit časomíru</a:t>
            </a:r>
            <a:endParaRPr sz="1300" dirty="0"/>
          </a:p>
          <a:p>
            <a:pPr marL="457200" lvl="0" indent="-298450" algn="just" rtl="0">
              <a:spcBef>
                <a:spcPts val="1000"/>
              </a:spcBef>
              <a:spcAft>
                <a:spcPts val="0"/>
              </a:spcAft>
              <a:buSzPts val="1100"/>
              <a:buFont typeface="Calibri"/>
              <a:buChar char="●"/>
            </a:pPr>
            <a:r>
              <a:rPr lang="cs" sz="1300" dirty="0"/>
              <a:t>Pomodoro může sloužit jako pomůcka pro zlepšování odhadu času Zkuste předem k úkolu připsat, kolik pomodor zabere a na konci porovnejte s reálným počtem křížků</a:t>
            </a:r>
            <a:endParaRPr sz="1100" dirty="0">
              <a:solidFill>
                <a:srgbClr val="202122"/>
              </a:solidFill>
              <a:latin typeface="Calibri"/>
              <a:ea typeface="Calibri"/>
              <a:cs typeface="Calibri"/>
              <a:sym typeface="Calibri"/>
            </a:endParaRPr>
          </a:p>
          <a:p>
            <a:pPr marL="457200" lvl="0" indent="0" algn="just" rtl="0">
              <a:spcBef>
                <a:spcPts val="1000"/>
              </a:spcBef>
              <a:spcAft>
                <a:spcPts val="100"/>
              </a:spcAft>
              <a:buNone/>
            </a:pPr>
            <a:endParaRPr sz="1300" dirty="0"/>
          </a:p>
        </p:txBody>
      </p:sp>
      <p:pic>
        <p:nvPicPr>
          <p:cNvPr id="193" name="Google Shape;193;p32"/>
          <p:cNvPicPr preferRelativeResize="0"/>
          <p:nvPr/>
        </p:nvPicPr>
        <p:blipFill>
          <a:blip r:embed="rId3">
            <a:alphaModFix/>
          </a:blip>
          <a:stretch>
            <a:fillRect/>
          </a:stretch>
        </p:blipFill>
        <p:spPr>
          <a:xfrm>
            <a:off x="5590525" y="693650"/>
            <a:ext cx="3292325" cy="18781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3"/>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cs">
                <a:solidFill>
                  <a:schemeClr val="accent5"/>
                </a:solidFill>
              </a:rPr>
              <a:t>Digitální detox</a:t>
            </a:r>
            <a:endParaRPr/>
          </a:p>
        </p:txBody>
      </p:sp>
      <p:sp>
        <p:nvSpPr>
          <p:cNvPr id="199" name="Google Shape;199;p33"/>
          <p:cNvSpPr txBox="1">
            <a:spLocks noGrp="1"/>
          </p:cNvSpPr>
          <p:nvPr>
            <p:ph type="body" idx="1"/>
          </p:nvPr>
        </p:nvSpPr>
        <p:spPr>
          <a:xfrm>
            <a:off x="387900" y="1334175"/>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sz="1200" b="1" i="1">
                <a:solidFill>
                  <a:schemeClr val="accent5"/>
                </a:solidFill>
                <a:latin typeface="Calibri"/>
                <a:ea typeface="Calibri"/>
                <a:cs typeface="Calibri"/>
                <a:sym typeface="Calibri"/>
              </a:rPr>
              <a:t>“Zásadní rozdíl mezi knihou a internetem je v tom, že kniha má poslední stránku, kdežto na konec Facebooku nebo Youtube ještě nikdo nedošel.” </a:t>
            </a:r>
            <a:r>
              <a:rPr lang="cs" sz="1200" b="1">
                <a:solidFill>
                  <a:schemeClr val="accent5"/>
                </a:solidFill>
                <a:latin typeface="Calibri"/>
                <a:ea typeface="Calibri"/>
                <a:cs typeface="Calibri"/>
                <a:sym typeface="Calibri"/>
              </a:rPr>
              <a:t>(Matěj Krejčí, 2019)</a:t>
            </a:r>
            <a:endParaRPr sz="1200" b="1">
              <a:solidFill>
                <a:schemeClr val="accent5"/>
              </a:solidFill>
              <a:latin typeface="Calibri"/>
              <a:ea typeface="Calibri"/>
              <a:cs typeface="Calibri"/>
              <a:sym typeface="Calibri"/>
            </a:endParaRPr>
          </a:p>
          <a:p>
            <a:pPr marL="457200" lvl="0" indent="-304800" algn="just" rtl="0">
              <a:spcBef>
                <a:spcPts val="1000"/>
              </a:spcBef>
              <a:spcAft>
                <a:spcPts val="0"/>
              </a:spcAft>
              <a:buSzPts val="1200"/>
              <a:buChar char="●"/>
            </a:pPr>
            <a:r>
              <a:rPr lang="cs" sz="1200"/>
              <a:t>Kolikrát vezmete během dne do ruky svůj telefon a kolik na něm strávíte času? </a:t>
            </a:r>
            <a:endParaRPr sz="1200"/>
          </a:p>
          <a:p>
            <a:pPr marL="457200" lvl="0" indent="-298450" algn="just" rtl="0">
              <a:spcBef>
                <a:spcPts val="1000"/>
              </a:spcBef>
              <a:spcAft>
                <a:spcPts val="0"/>
              </a:spcAft>
              <a:buSzPts val="1100"/>
              <a:buFont typeface="Calibri"/>
              <a:buChar char="●"/>
            </a:pPr>
            <a:r>
              <a:rPr lang="cs" sz="1200"/>
              <a:t>Kontrolujete messenger a SMS a jste naštvaní, když někdo hned neodpoví? Nebo když dokonce neodpoví, i když se vám zobrazuje, že si zprávu přečetl? </a:t>
            </a:r>
            <a:endParaRPr sz="1200"/>
          </a:p>
          <a:p>
            <a:pPr marL="457200" marR="0" lvl="0" indent="-298450" algn="just" rtl="0">
              <a:lnSpc>
                <a:spcPct val="115000"/>
              </a:lnSpc>
              <a:spcBef>
                <a:spcPts val="1000"/>
              </a:spcBef>
              <a:spcAft>
                <a:spcPts val="0"/>
              </a:spcAft>
              <a:buSzPts val="1100"/>
              <a:buFont typeface="Calibri"/>
              <a:buChar char="●"/>
            </a:pPr>
            <a:r>
              <a:rPr lang="cs" sz="1200"/>
              <a:t>U čeho opravdu potřebujete dostávat upozornění? Kdy je to ještě pomoc a kdy už spíše vyrušování?</a:t>
            </a:r>
            <a:endParaRPr sz="1200"/>
          </a:p>
          <a:p>
            <a:pPr marL="457200" marR="0" lvl="0" indent="-298450" algn="just" rtl="0">
              <a:lnSpc>
                <a:spcPct val="115000"/>
              </a:lnSpc>
              <a:spcBef>
                <a:spcPts val="1000"/>
              </a:spcBef>
              <a:spcAft>
                <a:spcPts val="0"/>
              </a:spcAft>
              <a:buSzPts val="1100"/>
              <a:buFont typeface="Calibri"/>
              <a:buChar char="●"/>
            </a:pPr>
            <a:r>
              <a:rPr lang="cs" sz="1200"/>
              <a:t>Co děláte na internetu? Zkuste si otevřít historii a podívat se, kolik času jste dnes strávili na jednotlivých stránkách.</a:t>
            </a:r>
            <a:endParaRPr sz="1200"/>
          </a:p>
          <a:p>
            <a:pPr marL="457200" marR="0" lvl="0" indent="-304800" algn="just" rtl="0">
              <a:lnSpc>
                <a:spcPct val="115000"/>
              </a:lnSpc>
              <a:spcBef>
                <a:spcPts val="1000"/>
              </a:spcBef>
              <a:spcAft>
                <a:spcPts val="0"/>
              </a:spcAft>
              <a:buSzPts val="1200"/>
              <a:buChar char="●"/>
            </a:pPr>
            <a:r>
              <a:rPr lang="cs" sz="1200"/>
              <a:t>Kolik času trávíte na sociálních sítích? Přináší radost, nebo občas spíše závist a depresi? Pasivní prožívání emocí druhých lidí může být vyčerpávající.</a:t>
            </a:r>
            <a:endParaRPr sz="1200"/>
          </a:p>
          <a:p>
            <a:pPr marL="457200" marR="0" lvl="0" indent="-304800" algn="just" rtl="0">
              <a:lnSpc>
                <a:spcPct val="115000"/>
              </a:lnSpc>
              <a:spcBef>
                <a:spcPts val="1000"/>
              </a:spcBef>
              <a:spcAft>
                <a:spcPts val="0"/>
              </a:spcAft>
              <a:buSzPts val="1200"/>
              <a:buChar char="●"/>
            </a:pPr>
            <a:r>
              <a:rPr lang="cs" sz="1200"/>
              <a:t>Kolik máte na sociálních sítích přátel? U kolika vás opravdu zajímá, co dělají?</a:t>
            </a:r>
            <a:endParaRPr sz="1200"/>
          </a:p>
          <a:p>
            <a:pPr marL="457200" marR="0" lvl="0" indent="-304800" algn="just" rtl="0">
              <a:lnSpc>
                <a:spcPct val="115000"/>
              </a:lnSpc>
              <a:spcBef>
                <a:spcPts val="1000"/>
              </a:spcBef>
              <a:spcAft>
                <a:spcPts val="0"/>
              </a:spcAft>
              <a:buSzPts val="1200"/>
              <a:buChar char="●"/>
            </a:pPr>
            <a:r>
              <a:rPr lang="cs" sz="1200"/>
              <a:t>Kolik máte v prohlížeči záložek, které si přečtete, až jednou bude volná chvíle?</a:t>
            </a:r>
            <a:endParaRPr sz="1200"/>
          </a:p>
          <a:p>
            <a:pPr marL="457200" marR="0" lvl="0" indent="-304800" algn="just" rtl="0">
              <a:lnSpc>
                <a:spcPct val="115000"/>
              </a:lnSpc>
              <a:spcBef>
                <a:spcPts val="1000"/>
              </a:spcBef>
              <a:spcAft>
                <a:spcPts val="0"/>
              </a:spcAft>
              <a:buSzPts val="1200"/>
              <a:buChar char="●"/>
            </a:pPr>
            <a:r>
              <a:rPr lang="cs" sz="1200"/>
              <a:t>Zálohujete? Když zítra ztratíte telefon nebo se rozbije počítač, o kolik důležitých dat přijdete?</a:t>
            </a:r>
            <a:endParaRPr sz="1200"/>
          </a:p>
          <a:p>
            <a:pPr marL="457200" lvl="0" indent="0" algn="just" rtl="0">
              <a:spcBef>
                <a:spcPts val="1000"/>
              </a:spcBef>
              <a:spcAft>
                <a:spcPts val="100"/>
              </a:spcAft>
              <a:buNone/>
            </a:pPr>
            <a:endParaRPr sz="13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cs">
                <a:solidFill>
                  <a:schemeClr val="accent5"/>
                </a:solidFill>
              </a:rPr>
              <a:t>Digitální detox - pár tipů</a:t>
            </a:r>
            <a:endParaRPr/>
          </a:p>
        </p:txBody>
      </p:sp>
      <p:sp>
        <p:nvSpPr>
          <p:cNvPr id="205" name="Google Shape;205;p34"/>
          <p:cNvSpPr txBox="1">
            <a:spLocks noGrp="1"/>
          </p:cNvSpPr>
          <p:nvPr>
            <p:ph type="body" idx="1"/>
          </p:nvPr>
        </p:nvSpPr>
        <p:spPr>
          <a:xfrm>
            <a:off x="387900" y="1334175"/>
            <a:ext cx="8368200" cy="3078900"/>
          </a:xfrm>
          <a:prstGeom prst="rect">
            <a:avLst/>
          </a:prstGeom>
        </p:spPr>
        <p:txBody>
          <a:bodyPr spcFirstLastPara="1" wrap="square" lIns="91425" tIns="91425" rIns="91425" bIns="91425" anchor="t" anchorCtr="0">
            <a:noAutofit/>
          </a:bodyPr>
          <a:lstStyle/>
          <a:p>
            <a:pPr marL="457200" marR="0" lvl="0" indent="-298450" algn="just" rtl="0">
              <a:lnSpc>
                <a:spcPct val="115000"/>
              </a:lnSpc>
              <a:spcBef>
                <a:spcPts val="0"/>
              </a:spcBef>
              <a:spcAft>
                <a:spcPts val="0"/>
              </a:spcAft>
              <a:buSzPts val="1100"/>
              <a:buFont typeface="Calibri"/>
              <a:buChar char="●"/>
            </a:pPr>
            <a:r>
              <a:rPr lang="cs" sz="1200"/>
              <a:t>Naučte sebe i okolí, že nejste neustále digitálně dostupní - nemusíte na zprávy a e-maily odpovídat ihned</a:t>
            </a:r>
            <a:endParaRPr sz="1200"/>
          </a:p>
          <a:p>
            <a:pPr marL="457200" marR="0" lvl="0" indent="-298450" algn="just" rtl="0">
              <a:lnSpc>
                <a:spcPct val="115000"/>
              </a:lnSpc>
              <a:spcBef>
                <a:spcPts val="1000"/>
              </a:spcBef>
              <a:spcAft>
                <a:spcPts val="0"/>
              </a:spcAft>
              <a:buSzPts val="1100"/>
              <a:buFont typeface="Calibri"/>
              <a:buChar char="●"/>
            </a:pPr>
            <a:r>
              <a:rPr lang="cs" sz="1200"/>
              <a:t>Netflix a seriály sledujte jen s někým dalším (sociální kontext, hlídání času)</a:t>
            </a:r>
            <a:endParaRPr sz="1200"/>
          </a:p>
          <a:p>
            <a:pPr marL="457200" marR="0" lvl="0" indent="-298450" algn="just" rtl="0">
              <a:lnSpc>
                <a:spcPct val="115000"/>
              </a:lnSpc>
              <a:spcBef>
                <a:spcPts val="1000"/>
              </a:spcBef>
              <a:spcAft>
                <a:spcPts val="0"/>
              </a:spcAft>
              <a:buSzPts val="1100"/>
              <a:buFont typeface="Calibri"/>
              <a:buChar char="●"/>
            </a:pPr>
            <a:r>
              <a:rPr lang="cs" sz="1200"/>
              <a:t>Při povídání s kamarádem nechte telefon doma, nebo alespoň v batohu. Je prokázáno, že i když mobil jen leží na stole, nejde konverzace tak do hloubky. </a:t>
            </a:r>
            <a:endParaRPr sz="1200"/>
          </a:p>
          <a:p>
            <a:pPr marL="457200" marR="0" lvl="0" indent="-298450" algn="just" rtl="0">
              <a:lnSpc>
                <a:spcPct val="115000"/>
              </a:lnSpc>
              <a:spcBef>
                <a:spcPts val="1000"/>
              </a:spcBef>
              <a:spcAft>
                <a:spcPts val="0"/>
              </a:spcAft>
              <a:buSzPts val="1100"/>
              <a:buFont typeface="Calibri"/>
              <a:buChar char="●"/>
            </a:pPr>
            <a:r>
              <a:rPr lang="cs" sz="1200"/>
              <a:t>Přepněte si mobil dočasně do černobílého zobrazení - nebude tolik lákavý k poflakování. Nuda je velmi přínosná pro kreativitu a dlouhodobou paměť, dejte mozku prostor chvíli nic nedělat a jen “zet” v časoprostoru.</a:t>
            </a:r>
            <a:endParaRPr sz="1200"/>
          </a:p>
          <a:p>
            <a:pPr marL="457200" marR="0" lvl="0" indent="-298450" algn="just" rtl="0">
              <a:lnSpc>
                <a:spcPct val="115000"/>
              </a:lnSpc>
              <a:spcBef>
                <a:spcPts val="1000"/>
              </a:spcBef>
              <a:spcAft>
                <a:spcPts val="0"/>
              </a:spcAft>
              <a:buSzPts val="1100"/>
              <a:buFont typeface="Calibri"/>
              <a:buChar char="●"/>
            </a:pPr>
            <a:r>
              <a:rPr lang="cs" sz="1200"/>
              <a:t>Omezte světlo displejů před spaním, přečtěte si knihu, nebo poslouchejte hudbu/audioknihu, pište deník. Na noc telefon vypněte, nebo přepněte do letadlového režimu, pokud potřebujete budík.</a:t>
            </a:r>
            <a:endParaRPr sz="1200"/>
          </a:p>
          <a:p>
            <a:pPr marL="457200" marR="0" lvl="0" indent="-298450" algn="just" rtl="0">
              <a:lnSpc>
                <a:spcPct val="115000"/>
              </a:lnSpc>
              <a:spcBef>
                <a:spcPts val="1000"/>
              </a:spcBef>
              <a:spcAft>
                <a:spcPts val="0"/>
              </a:spcAft>
              <a:buSzPts val="1100"/>
              <a:buFont typeface="Calibri"/>
              <a:buChar char="●"/>
            </a:pPr>
            <a:r>
              <a:rPr lang="cs" sz="1200"/>
              <a:t>Najděte si každý den alespoň hodinu bez digitálních technologií</a:t>
            </a:r>
            <a:endParaRPr sz="1200"/>
          </a:p>
          <a:p>
            <a:pPr marL="457200" marR="0" lvl="0" indent="-298450" algn="just" rtl="0">
              <a:lnSpc>
                <a:spcPct val="115000"/>
              </a:lnSpc>
              <a:spcBef>
                <a:spcPts val="1000"/>
              </a:spcBef>
              <a:spcAft>
                <a:spcPts val="0"/>
              </a:spcAft>
              <a:buSzPts val="1100"/>
              <a:buFont typeface="Calibri"/>
              <a:buChar char="●"/>
            </a:pPr>
            <a:r>
              <a:rPr lang="cs" sz="1200"/>
              <a:t>Zkuste jeden den strávit offline (naplánujte si předem, jak si takový den užijete)</a:t>
            </a:r>
            <a:endParaRPr sz="1200"/>
          </a:p>
          <a:p>
            <a:pPr marL="457200" marR="0" lvl="0" indent="-298450" algn="just" rtl="0">
              <a:lnSpc>
                <a:spcPct val="115000"/>
              </a:lnSpc>
              <a:spcBef>
                <a:spcPts val="1000"/>
              </a:spcBef>
              <a:spcAft>
                <a:spcPts val="0"/>
              </a:spcAft>
              <a:buSzPts val="1100"/>
              <a:buFont typeface="Calibri"/>
              <a:buChar char="●"/>
            </a:pPr>
            <a:r>
              <a:rPr lang="cs" sz="1200"/>
              <a:t>Odinstalujte aplikace, které vám kradou pozornost, klid a spánek</a:t>
            </a:r>
            <a:endParaRPr sz="1200"/>
          </a:p>
          <a:p>
            <a:pPr marL="457200" marR="0" lvl="0" indent="-298450" algn="just" rtl="0">
              <a:lnSpc>
                <a:spcPct val="115000"/>
              </a:lnSpc>
              <a:spcBef>
                <a:spcPts val="1000"/>
              </a:spcBef>
              <a:spcAft>
                <a:spcPts val="0"/>
              </a:spcAft>
              <a:buSzPts val="1100"/>
              <a:buFont typeface="Calibri"/>
              <a:buChar char="●"/>
            </a:pPr>
            <a:r>
              <a:rPr lang="cs" sz="1200"/>
              <a:t>Nechte si sociální sítě jen na jednom zařízení</a:t>
            </a:r>
            <a:endParaRPr sz="1200">
              <a:latin typeface="Calibri"/>
              <a:ea typeface="Calibri"/>
              <a:cs typeface="Calibri"/>
              <a:sym typeface="Calibri"/>
            </a:endParaRPr>
          </a:p>
          <a:p>
            <a:pPr marL="457200" lvl="0" indent="0" algn="just" rtl="0">
              <a:spcBef>
                <a:spcPts val="1000"/>
              </a:spcBef>
              <a:spcAft>
                <a:spcPts val="100"/>
              </a:spcAft>
              <a:buNone/>
            </a:pPr>
            <a:endParaRPr sz="1300"/>
          </a:p>
        </p:txBody>
      </p:sp>
      <p:pic>
        <p:nvPicPr>
          <p:cNvPr id="206" name="Google Shape;206;p34"/>
          <p:cNvPicPr preferRelativeResize="0"/>
          <p:nvPr/>
        </p:nvPicPr>
        <p:blipFill>
          <a:blip r:embed="rId3">
            <a:alphaModFix/>
          </a:blip>
          <a:stretch>
            <a:fillRect/>
          </a:stretch>
        </p:blipFill>
        <p:spPr>
          <a:xfrm>
            <a:off x="6445300" y="3580250"/>
            <a:ext cx="2377250" cy="12448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cs">
                <a:solidFill>
                  <a:schemeClr val="accent5"/>
                </a:solidFill>
              </a:rPr>
              <a:t>Jak to nevzdat</a:t>
            </a:r>
            <a:endParaRPr/>
          </a:p>
        </p:txBody>
      </p:sp>
      <p:sp>
        <p:nvSpPr>
          <p:cNvPr id="212" name="Google Shape;212;p35"/>
          <p:cNvSpPr txBox="1">
            <a:spLocks noGrp="1"/>
          </p:cNvSpPr>
          <p:nvPr>
            <p:ph type="body" idx="1"/>
          </p:nvPr>
        </p:nvSpPr>
        <p:spPr>
          <a:xfrm>
            <a:off x="387900" y="1440299"/>
            <a:ext cx="8368200" cy="3078900"/>
          </a:xfrm>
          <a:prstGeom prst="rect">
            <a:avLst/>
          </a:prstGeom>
        </p:spPr>
        <p:txBody>
          <a:bodyPr spcFirstLastPara="1" wrap="square" lIns="91425" tIns="91425" rIns="91425" bIns="91425" anchor="t" anchorCtr="0">
            <a:noAutofit/>
          </a:bodyPr>
          <a:lstStyle/>
          <a:p>
            <a:pPr marL="457200" lvl="0" indent="-317500" algn="l" rtl="0">
              <a:lnSpc>
                <a:spcPct val="150000"/>
              </a:lnSpc>
              <a:spcBef>
                <a:spcPts val="0"/>
              </a:spcBef>
              <a:spcAft>
                <a:spcPts val="0"/>
              </a:spcAft>
              <a:buSzPts val="1400"/>
              <a:buChar char="●"/>
            </a:pPr>
            <a:r>
              <a:rPr lang="cs" sz="1400"/>
              <a:t>Každý se může změnit, zlepšovat, učit - úsilí je nejdůležitější předpoklad</a:t>
            </a:r>
            <a:endParaRPr sz="1400"/>
          </a:p>
          <a:p>
            <a:pPr marL="457200" lvl="0" indent="-317500" algn="l" rtl="0">
              <a:lnSpc>
                <a:spcPct val="150000"/>
              </a:lnSpc>
              <a:spcBef>
                <a:spcPts val="0"/>
              </a:spcBef>
              <a:spcAft>
                <a:spcPts val="0"/>
              </a:spcAft>
              <a:buSzPts val="1400"/>
              <a:buChar char="●"/>
            </a:pPr>
            <a:r>
              <a:rPr lang="cs" sz="1400"/>
              <a:t>Buďte realisté - při plánování se nepřeceňujte (ale ani si nedávejte příliš nízké cíle)</a:t>
            </a:r>
            <a:endParaRPr sz="1400"/>
          </a:p>
          <a:p>
            <a:pPr marL="457200" lvl="0" indent="-317500" algn="l" rtl="0">
              <a:lnSpc>
                <a:spcPct val="150000"/>
              </a:lnSpc>
              <a:spcBef>
                <a:spcPts val="0"/>
              </a:spcBef>
              <a:spcAft>
                <a:spcPts val="0"/>
              </a:spcAft>
              <a:buSzPts val="1400"/>
              <a:buChar char="●"/>
            </a:pPr>
            <a:r>
              <a:rPr lang="cs" sz="1400"/>
              <a:t>Budujte si systém a strukturu - možnost částečně zapnout autopilota</a:t>
            </a:r>
            <a:endParaRPr sz="1400"/>
          </a:p>
          <a:p>
            <a:pPr marL="457200" lvl="0" indent="-317500" algn="l" rtl="0">
              <a:lnSpc>
                <a:spcPct val="150000"/>
              </a:lnSpc>
              <a:spcBef>
                <a:spcPts val="0"/>
              </a:spcBef>
              <a:spcAft>
                <a:spcPts val="0"/>
              </a:spcAft>
              <a:buSzPts val="1400"/>
              <a:buChar char="●"/>
            </a:pPr>
            <a:r>
              <a:rPr lang="cs" sz="1400"/>
              <a:t>Najděte důvody, proč se změnou začít hned (viz motivace)</a:t>
            </a:r>
            <a:endParaRPr sz="1400"/>
          </a:p>
          <a:p>
            <a:pPr marL="457200" lvl="0" indent="-317500" algn="l" rtl="0">
              <a:lnSpc>
                <a:spcPct val="150000"/>
              </a:lnSpc>
              <a:spcBef>
                <a:spcPts val="0"/>
              </a:spcBef>
              <a:spcAft>
                <a:spcPts val="0"/>
              </a:spcAft>
              <a:buSzPts val="1400"/>
              <a:buChar char="●"/>
            </a:pPr>
            <a:r>
              <a:rPr lang="cs" sz="1400"/>
              <a:t>Postupujte krok po kroku, změna je dřina, ale výsledky se dostaví</a:t>
            </a:r>
            <a:endParaRPr sz="1400"/>
          </a:p>
          <a:p>
            <a:pPr marL="457200" lvl="0" indent="-317500" algn="l" rtl="0">
              <a:lnSpc>
                <a:spcPct val="150000"/>
              </a:lnSpc>
              <a:spcBef>
                <a:spcPts val="0"/>
              </a:spcBef>
              <a:spcAft>
                <a:spcPts val="0"/>
              </a:spcAft>
              <a:buSzPts val="1400"/>
              <a:buChar char="●"/>
            </a:pPr>
            <a:r>
              <a:rPr lang="cs" sz="1400"/>
              <a:t>Štěstí nepřináší pouhé dosažení cíle, ale i jeho udržení</a:t>
            </a:r>
            <a:endParaRPr sz="1400"/>
          </a:p>
          <a:p>
            <a:pPr marL="457200" lvl="0" indent="-317500" algn="l" rtl="0">
              <a:lnSpc>
                <a:spcPct val="150000"/>
              </a:lnSpc>
              <a:spcBef>
                <a:spcPts val="0"/>
              </a:spcBef>
              <a:spcAft>
                <a:spcPts val="0"/>
              </a:spcAft>
              <a:buSzPts val="1400"/>
              <a:buChar char="●"/>
            </a:pPr>
            <a:r>
              <a:rPr lang="cs" sz="1400"/>
              <a:t>Snažte se u budování návyku nevynechat sledovanou činnost dvakrát po sobě</a:t>
            </a:r>
            <a:endParaRPr sz="1400"/>
          </a:p>
          <a:p>
            <a:pPr marL="457200" lvl="0" indent="-317500" algn="l" rtl="0">
              <a:lnSpc>
                <a:spcPct val="150000"/>
              </a:lnSpc>
              <a:spcBef>
                <a:spcPts val="0"/>
              </a:spcBef>
              <a:spcAft>
                <a:spcPts val="0"/>
              </a:spcAft>
              <a:buSzPts val="1400"/>
              <a:buChar char="●"/>
            </a:pPr>
            <a:r>
              <a:rPr lang="cs" sz="1400"/>
              <a:t>Při neúspěchu si odpusťte a pokračujte v plánu</a:t>
            </a:r>
            <a:endParaRPr sz="1400"/>
          </a:p>
          <a:p>
            <a:pPr marL="457200" lvl="0" indent="-317500" algn="l" rtl="0">
              <a:lnSpc>
                <a:spcPct val="150000"/>
              </a:lnSpc>
              <a:spcBef>
                <a:spcPts val="0"/>
              </a:spcBef>
              <a:spcAft>
                <a:spcPts val="0"/>
              </a:spcAft>
              <a:buSzPts val="1400"/>
              <a:buChar char="●"/>
            </a:pPr>
            <a:r>
              <a:rPr lang="cs" sz="1400"/>
              <a:t>Za splnění větších či dlouhodobějších cílů se odměňte</a:t>
            </a:r>
            <a:endParaRPr sz="14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cs">
                <a:solidFill>
                  <a:schemeClr val="accent5"/>
                </a:solidFill>
              </a:rPr>
              <a:t>Užitečné odkazy</a:t>
            </a:r>
            <a:endParaRPr/>
          </a:p>
        </p:txBody>
      </p:sp>
      <p:sp>
        <p:nvSpPr>
          <p:cNvPr id="218" name="Google Shape;218;p36"/>
          <p:cNvSpPr txBox="1">
            <a:spLocks noGrp="1"/>
          </p:cNvSpPr>
          <p:nvPr>
            <p:ph type="body" idx="1"/>
          </p:nvPr>
        </p:nvSpPr>
        <p:spPr>
          <a:xfrm>
            <a:off x="387900" y="1245625"/>
            <a:ext cx="8368200" cy="35340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cs" sz="1400"/>
              <a:t>Plánování</a:t>
            </a:r>
            <a:endParaRPr sz="1400"/>
          </a:p>
          <a:p>
            <a:pPr marL="457200" lvl="0" indent="-317500" algn="l" rtl="0">
              <a:lnSpc>
                <a:spcPct val="100000"/>
              </a:lnSpc>
              <a:spcBef>
                <a:spcPts val="1000"/>
              </a:spcBef>
              <a:spcAft>
                <a:spcPts val="0"/>
              </a:spcAft>
              <a:buSzPts val="1400"/>
              <a:buChar char="●"/>
            </a:pPr>
            <a:r>
              <a:rPr lang="cs" sz="1400" u="sng">
                <a:solidFill>
                  <a:schemeClr val="hlink"/>
                </a:solidFill>
                <a:hlinkClick r:id="rId3"/>
              </a:rPr>
              <a:t>Google Calendar</a:t>
            </a:r>
            <a:r>
              <a:rPr lang="cs" sz="1400">
                <a:solidFill>
                  <a:schemeClr val="hlink"/>
                </a:solidFill>
              </a:rPr>
              <a:t>, </a:t>
            </a:r>
            <a:r>
              <a:rPr lang="cs" sz="1400" u="sng">
                <a:solidFill>
                  <a:schemeClr val="hlink"/>
                </a:solidFill>
                <a:hlinkClick r:id="rId4"/>
              </a:rPr>
              <a:t>Google Keep</a:t>
            </a:r>
            <a:r>
              <a:rPr lang="cs" sz="1400">
                <a:solidFill>
                  <a:schemeClr val="hlink"/>
                </a:solidFill>
              </a:rPr>
              <a:t>, </a:t>
            </a:r>
            <a:r>
              <a:rPr lang="cs" sz="1400" u="sng">
                <a:solidFill>
                  <a:schemeClr val="hlink"/>
                </a:solidFill>
                <a:hlinkClick r:id="rId5"/>
              </a:rPr>
              <a:t>Google Tasks</a:t>
            </a:r>
            <a:endParaRPr sz="1400" u="sng"/>
          </a:p>
          <a:p>
            <a:pPr marL="457200" lvl="0" indent="-317500" algn="l" rtl="0">
              <a:lnSpc>
                <a:spcPct val="100000"/>
              </a:lnSpc>
              <a:spcBef>
                <a:spcPts val="1000"/>
              </a:spcBef>
              <a:spcAft>
                <a:spcPts val="0"/>
              </a:spcAft>
              <a:buSzPts val="1400"/>
              <a:buChar char="●"/>
            </a:pPr>
            <a:r>
              <a:rPr lang="cs" sz="1400" u="sng">
                <a:solidFill>
                  <a:schemeClr val="hlink"/>
                </a:solidFill>
                <a:hlinkClick r:id="rId6"/>
              </a:rPr>
              <a:t>Evernote</a:t>
            </a:r>
            <a:r>
              <a:rPr lang="cs" sz="1400">
                <a:solidFill>
                  <a:schemeClr val="accent5"/>
                </a:solidFill>
              </a:rPr>
              <a:t>, </a:t>
            </a:r>
            <a:r>
              <a:rPr lang="cs" sz="1400" u="sng">
                <a:solidFill>
                  <a:schemeClr val="hlink"/>
                </a:solidFill>
                <a:hlinkClick r:id="rId7"/>
              </a:rPr>
              <a:t>Trello</a:t>
            </a:r>
            <a:endParaRPr sz="1400"/>
          </a:p>
          <a:p>
            <a:pPr marL="457200" lvl="0" indent="-317500" algn="l" rtl="0">
              <a:lnSpc>
                <a:spcPct val="100000"/>
              </a:lnSpc>
              <a:spcBef>
                <a:spcPts val="1000"/>
              </a:spcBef>
              <a:spcAft>
                <a:spcPts val="0"/>
              </a:spcAft>
              <a:buSzPts val="1400"/>
              <a:buChar char="●"/>
            </a:pPr>
            <a:r>
              <a:rPr lang="cs" sz="1400" u="sng">
                <a:solidFill>
                  <a:schemeClr val="hlink"/>
                </a:solidFill>
                <a:hlinkClick r:id="rId8"/>
              </a:rPr>
              <a:t>To do</a:t>
            </a:r>
            <a:r>
              <a:rPr lang="cs" sz="1400"/>
              <a:t> - různé aplikace (Todoist, Habitica, TickTick, Remember the milk…)</a:t>
            </a:r>
            <a:endParaRPr sz="1400"/>
          </a:p>
          <a:p>
            <a:pPr marL="457200" lvl="0" indent="-317500" algn="l" rtl="0">
              <a:lnSpc>
                <a:spcPct val="100000"/>
              </a:lnSpc>
              <a:spcBef>
                <a:spcPts val="1000"/>
              </a:spcBef>
              <a:spcAft>
                <a:spcPts val="0"/>
              </a:spcAft>
              <a:buSzPts val="1400"/>
              <a:buChar char="●"/>
            </a:pPr>
            <a:r>
              <a:rPr lang="cs" sz="1400" u="sng">
                <a:solidFill>
                  <a:schemeClr val="hlink"/>
                </a:solidFill>
                <a:hlinkClick r:id="rId9"/>
              </a:rPr>
              <a:t>Momentum </a:t>
            </a:r>
            <a:r>
              <a:rPr lang="cs" sz="1400"/>
              <a:t>- při otevření nové záložky v Chromu/Safari se zobrazí motivační okno s fotkou, citátem, hlavním cílem dne a to-do listem</a:t>
            </a:r>
            <a:endParaRPr sz="1400"/>
          </a:p>
          <a:p>
            <a:pPr marL="457200" lvl="0" indent="0" algn="l" rtl="0">
              <a:lnSpc>
                <a:spcPct val="100000"/>
              </a:lnSpc>
              <a:spcBef>
                <a:spcPts val="1000"/>
              </a:spcBef>
              <a:spcAft>
                <a:spcPts val="0"/>
              </a:spcAft>
              <a:buNone/>
            </a:pPr>
            <a:endParaRPr sz="1400"/>
          </a:p>
          <a:p>
            <a:pPr marL="0" lvl="0" indent="0" algn="l" rtl="0">
              <a:lnSpc>
                <a:spcPct val="100000"/>
              </a:lnSpc>
              <a:spcBef>
                <a:spcPts val="0"/>
              </a:spcBef>
              <a:spcAft>
                <a:spcPts val="0"/>
              </a:spcAft>
              <a:buNone/>
            </a:pPr>
            <a:r>
              <a:rPr lang="cs" sz="1400"/>
              <a:t>Návyky</a:t>
            </a:r>
            <a:endParaRPr sz="1400"/>
          </a:p>
          <a:p>
            <a:pPr marL="457200" lvl="0" indent="-317500" algn="l" rtl="0">
              <a:lnSpc>
                <a:spcPct val="100000"/>
              </a:lnSpc>
              <a:spcBef>
                <a:spcPts val="1000"/>
              </a:spcBef>
              <a:spcAft>
                <a:spcPts val="0"/>
              </a:spcAft>
              <a:buSzPts val="1400"/>
              <a:buChar char="●"/>
            </a:pPr>
            <a:r>
              <a:rPr lang="cs" sz="1400" u="sng">
                <a:solidFill>
                  <a:schemeClr val="hlink"/>
                </a:solidFill>
                <a:hlinkClick r:id="rId10"/>
              </a:rPr>
              <a:t>Buzer-lístek</a:t>
            </a:r>
            <a:endParaRPr sz="1400" u="sng"/>
          </a:p>
          <a:p>
            <a:pPr marL="457200" lvl="0" indent="-317500" algn="l" rtl="0">
              <a:lnSpc>
                <a:spcPct val="100000"/>
              </a:lnSpc>
              <a:spcBef>
                <a:spcPts val="1000"/>
              </a:spcBef>
              <a:spcAft>
                <a:spcPts val="0"/>
              </a:spcAft>
              <a:buSzPts val="1400"/>
              <a:buChar char="●"/>
            </a:pPr>
            <a:r>
              <a:rPr lang="cs" sz="1400" u="sng">
                <a:solidFill>
                  <a:schemeClr val="hlink"/>
                </a:solidFill>
                <a:hlinkClick r:id="rId11"/>
              </a:rPr>
              <a:t>Habitbul</a:t>
            </a:r>
            <a:r>
              <a:rPr lang="cs" sz="1400" u="sng">
                <a:solidFill>
                  <a:schemeClr val="hlink"/>
                </a:solidFill>
                <a:hlinkClick r:id="rId11"/>
              </a:rPr>
              <a:t>l</a:t>
            </a:r>
            <a:br>
              <a:rPr lang="cs" sz="1400"/>
            </a:br>
            <a:endParaRPr sz="1400"/>
          </a:p>
          <a:p>
            <a:pPr marL="0" lvl="0" indent="0" algn="l" rtl="0">
              <a:lnSpc>
                <a:spcPct val="100000"/>
              </a:lnSpc>
              <a:spcBef>
                <a:spcPts val="0"/>
              </a:spcBef>
              <a:spcAft>
                <a:spcPts val="0"/>
              </a:spcAft>
              <a:buNone/>
            </a:pPr>
            <a:endParaRPr sz="1100"/>
          </a:p>
          <a:p>
            <a:pPr marL="0" lvl="0" indent="0" algn="l" rtl="0">
              <a:lnSpc>
                <a:spcPct val="100000"/>
              </a:lnSpc>
              <a:spcBef>
                <a:spcPts val="0"/>
              </a:spcBef>
              <a:spcAft>
                <a:spcPts val="0"/>
              </a:spcAft>
              <a:buNone/>
            </a:pPr>
            <a:endParaRPr sz="12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cs">
                <a:solidFill>
                  <a:schemeClr val="accent5"/>
                </a:solidFill>
              </a:rPr>
              <a:t>Užitečné odkazy</a:t>
            </a:r>
            <a:endParaRPr/>
          </a:p>
        </p:txBody>
      </p:sp>
      <p:sp>
        <p:nvSpPr>
          <p:cNvPr id="224" name="Google Shape;224;p37"/>
          <p:cNvSpPr txBox="1">
            <a:spLocks noGrp="1"/>
          </p:cNvSpPr>
          <p:nvPr>
            <p:ph type="body" idx="1"/>
          </p:nvPr>
        </p:nvSpPr>
        <p:spPr>
          <a:xfrm>
            <a:off x="387900" y="1245625"/>
            <a:ext cx="8368200" cy="35340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cs" sz="1400"/>
              <a:t>Omezení přístupu </a:t>
            </a:r>
            <a:endParaRPr sz="1400"/>
          </a:p>
          <a:p>
            <a:pPr marL="457200" lvl="0" indent="-317500" algn="l" rtl="0">
              <a:lnSpc>
                <a:spcPct val="100000"/>
              </a:lnSpc>
              <a:spcBef>
                <a:spcPts val="1000"/>
              </a:spcBef>
              <a:spcAft>
                <a:spcPts val="0"/>
              </a:spcAft>
              <a:buSzPts val="1400"/>
              <a:buChar char="●"/>
            </a:pPr>
            <a:r>
              <a:rPr lang="cs" sz="1400" u="sng">
                <a:solidFill>
                  <a:schemeClr val="accent5"/>
                </a:solidFill>
                <a:hlinkClick r:id="rId3">
                  <a:extLst>
                    <a:ext uri="{A12FA001-AC4F-418D-AE19-62706E023703}">
                      <ahyp:hlinkClr xmlns:ahyp="http://schemas.microsoft.com/office/drawing/2018/hyperlinkcolor" val="tx"/>
                    </a:ext>
                  </a:extLst>
                </a:hlinkClick>
              </a:rPr>
              <a:t>Forest</a:t>
            </a:r>
            <a:r>
              <a:rPr lang="cs" sz="1400"/>
              <a:t> - vychází z techniky pomodoro, na zvolený čas zamezí přístupu k telefonu, pokud čas dodržíte, vypěstujete si strom, pokud ne, strom uschne</a:t>
            </a:r>
            <a:endParaRPr sz="1400"/>
          </a:p>
          <a:p>
            <a:pPr marL="457200" lvl="0" indent="-317500" algn="l" rtl="0">
              <a:lnSpc>
                <a:spcPct val="100000"/>
              </a:lnSpc>
              <a:spcBef>
                <a:spcPts val="1000"/>
              </a:spcBef>
              <a:spcAft>
                <a:spcPts val="0"/>
              </a:spcAft>
              <a:buSzPts val="1400"/>
              <a:buChar char="●"/>
            </a:pPr>
            <a:r>
              <a:rPr lang="cs" sz="1400" u="sng">
                <a:solidFill>
                  <a:schemeClr val="hlink"/>
                </a:solidFill>
                <a:hlinkClick r:id="rId4"/>
              </a:rPr>
              <a:t>Cold Turkey </a:t>
            </a:r>
            <a:r>
              <a:rPr lang="cs" sz="1400"/>
              <a:t> - omezení přístupu na nastavené weby</a:t>
            </a:r>
            <a:endParaRPr sz="1400"/>
          </a:p>
          <a:p>
            <a:pPr marL="457200" lvl="0" indent="-317500" algn="l" rtl="0">
              <a:lnSpc>
                <a:spcPct val="100000"/>
              </a:lnSpc>
              <a:spcBef>
                <a:spcPts val="1000"/>
              </a:spcBef>
              <a:spcAft>
                <a:spcPts val="0"/>
              </a:spcAft>
              <a:buSzPts val="1400"/>
              <a:buChar char="●"/>
            </a:pPr>
            <a:r>
              <a:rPr lang="cs" sz="1400" u="sng">
                <a:solidFill>
                  <a:schemeClr val="hlink"/>
                </a:solidFill>
                <a:hlinkClick r:id="rId5"/>
              </a:rPr>
              <a:t>Stay Focusd</a:t>
            </a:r>
            <a:r>
              <a:rPr lang="cs" sz="1400"/>
              <a:t> - omezení přístupu na nastavené weby, rozšíření pro Google chrome</a:t>
            </a:r>
            <a:endParaRPr sz="1400"/>
          </a:p>
          <a:p>
            <a:pPr marL="457200" lvl="0" indent="-317500" algn="l" rtl="0">
              <a:lnSpc>
                <a:spcPct val="100000"/>
              </a:lnSpc>
              <a:spcBef>
                <a:spcPts val="1000"/>
              </a:spcBef>
              <a:spcAft>
                <a:spcPts val="0"/>
              </a:spcAft>
              <a:buSzPts val="1400"/>
              <a:buChar char="●"/>
            </a:pPr>
            <a:r>
              <a:rPr lang="cs" sz="1400" u="sng">
                <a:solidFill>
                  <a:schemeClr val="hlink"/>
                </a:solidFill>
                <a:hlinkClick r:id="rId6"/>
              </a:rPr>
              <a:t>Kill News Feed</a:t>
            </a:r>
            <a:r>
              <a:rPr lang="cs" sz="1400">
                <a:solidFill>
                  <a:schemeClr val="hlink"/>
                </a:solidFill>
                <a:uFill>
                  <a:noFill/>
                </a:uFill>
                <a:hlinkClick r:id="rId6"/>
              </a:rPr>
              <a:t> </a:t>
            </a:r>
            <a:r>
              <a:rPr lang="cs" sz="1400"/>
              <a:t>- rozšíření pro Google chrome, zobrazí Facebook bez hlavní stránky s příspěvky ostatních</a:t>
            </a:r>
            <a:endParaRPr sz="1400"/>
          </a:p>
          <a:p>
            <a:pPr marL="457200" lvl="0" indent="-317500" algn="l" rtl="0">
              <a:lnSpc>
                <a:spcPct val="100000"/>
              </a:lnSpc>
              <a:spcBef>
                <a:spcPts val="1000"/>
              </a:spcBef>
              <a:spcAft>
                <a:spcPts val="0"/>
              </a:spcAft>
              <a:buSzPts val="1400"/>
              <a:buChar char="●"/>
            </a:pPr>
            <a:r>
              <a:rPr lang="cs" sz="1400" u="sng">
                <a:solidFill>
                  <a:schemeClr val="hlink"/>
                </a:solidFill>
                <a:hlinkClick r:id="rId7"/>
              </a:rPr>
              <a:t>News feed eradicator </a:t>
            </a:r>
            <a:r>
              <a:rPr lang="cs" sz="1400"/>
              <a:t>- citát místo facebookové/twitterové zdi - můžete dál používat messenger, ale neplýtváte čas scrollováním</a:t>
            </a:r>
            <a:endParaRPr sz="1400"/>
          </a:p>
          <a:p>
            <a:pPr marL="457200" lvl="0" indent="-298450" algn="l" rtl="0">
              <a:lnSpc>
                <a:spcPct val="100000"/>
              </a:lnSpc>
              <a:spcBef>
                <a:spcPts val="1000"/>
              </a:spcBef>
              <a:spcAft>
                <a:spcPts val="0"/>
              </a:spcAft>
              <a:buSzPts val="1100"/>
              <a:buChar char="●"/>
            </a:pPr>
            <a:r>
              <a:rPr lang="cs" sz="1400" u="sng">
                <a:solidFill>
                  <a:schemeClr val="hlink"/>
                </a:solidFill>
                <a:hlinkClick r:id="rId8"/>
              </a:rPr>
              <a:t>AdBlock</a:t>
            </a:r>
            <a:r>
              <a:rPr lang="cs" sz="1400"/>
              <a:t> - blokuje v prohlížeči reklamy</a:t>
            </a:r>
            <a:br>
              <a:rPr lang="cs" sz="1100"/>
            </a:br>
            <a:endParaRPr sz="1100"/>
          </a:p>
          <a:p>
            <a:pPr marL="0" lvl="0" indent="0" algn="l" rtl="0">
              <a:lnSpc>
                <a:spcPct val="100000"/>
              </a:lnSpc>
              <a:spcBef>
                <a:spcPts val="0"/>
              </a:spcBef>
              <a:spcAft>
                <a:spcPts val="0"/>
              </a:spcAft>
              <a:buNone/>
            </a:pPr>
            <a:endParaRPr sz="1100"/>
          </a:p>
          <a:p>
            <a:pPr marL="0" lvl="0" indent="0" algn="l" rtl="0">
              <a:lnSpc>
                <a:spcPct val="100000"/>
              </a:lnSpc>
              <a:spcBef>
                <a:spcPts val="0"/>
              </a:spcBef>
              <a:spcAft>
                <a:spcPts val="0"/>
              </a:spcAft>
              <a:buNone/>
            </a:pPr>
            <a:endParaRPr sz="12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8"/>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cs">
                <a:solidFill>
                  <a:schemeClr val="accent5"/>
                </a:solidFill>
              </a:rPr>
              <a:t>Tipy od studentů</a:t>
            </a:r>
            <a:endParaRPr/>
          </a:p>
        </p:txBody>
      </p:sp>
      <p:sp>
        <p:nvSpPr>
          <p:cNvPr id="230" name="Google Shape;230;p38"/>
          <p:cNvSpPr txBox="1">
            <a:spLocks noGrp="1"/>
          </p:cNvSpPr>
          <p:nvPr>
            <p:ph type="body" idx="1"/>
          </p:nvPr>
        </p:nvSpPr>
        <p:spPr>
          <a:xfrm>
            <a:off x="387900" y="1245625"/>
            <a:ext cx="8368200" cy="3534000"/>
          </a:xfrm>
          <a:prstGeom prst="rect">
            <a:avLst/>
          </a:prstGeom>
        </p:spPr>
        <p:txBody>
          <a:bodyPr spcFirstLastPara="1" wrap="square" lIns="91425" tIns="91425" rIns="91425" bIns="91425" anchor="t" anchorCtr="0">
            <a:noAutofit/>
          </a:bodyPr>
          <a:lstStyle/>
          <a:p>
            <a:pPr marL="457200" lvl="0" indent="-298450" algn="l" rtl="0">
              <a:lnSpc>
                <a:spcPct val="100000"/>
              </a:lnSpc>
              <a:spcBef>
                <a:spcPts val="1000"/>
              </a:spcBef>
              <a:spcAft>
                <a:spcPts val="0"/>
              </a:spcAft>
              <a:buSzPts val="1100"/>
              <a:buChar char="●"/>
            </a:pPr>
            <a:r>
              <a:rPr lang="cs" sz="1400" u="sng" dirty="0">
                <a:solidFill>
                  <a:schemeClr val="hlink"/>
                </a:solidFill>
                <a:hlinkClick r:id="rId3"/>
              </a:rPr>
              <a:t>Routinery</a:t>
            </a:r>
            <a:r>
              <a:rPr lang="cs" sz="1400" dirty="0"/>
              <a:t> - plánovač návyků a rutin, každou aktivitu připomene</a:t>
            </a:r>
            <a:endParaRPr sz="1400" dirty="0"/>
          </a:p>
          <a:p>
            <a:pPr marL="457200" lvl="0" indent="-298450" algn="l" rtl="0">
              <a:lnSpc>
                <a:spcPct val="100000"/>
              </a:lnSpc>
              <a:spcBef>
                <a:spcPts val="1000"/>
              </a:spcBef>
              <a:spcAft>
                <a:spcPts val="0"/>
              </a:spcAft>
              <a:buSzPts val="1100"/>
              <a:buChar char="●"/>
            </a:pPr>
            <a:r>
              <a:rPr lang="cs" sz="1400" u="sng" dirty="0">
                <a:solidFill>
                  <a:schemeClr val="hlink"/>
                </a:solidFill>
                <a:hlinkClick r:id="rId4"/>
              </a:rPr>
              <a:t>Brain focus</a:t>
            </a:r>
            <a:r>
              <a:rPr lang="cs" sz="1400" dirty="0"/>
              <a:t> - plánování práce a přestávek</a:t>
            </a:r>
            <a:endParaRPr sz="1400" dirty="0"/>
          </a:p>
          <a:p>
            <a:pPr marL="457200" lvl="0" indent="-298450" algn="l" rtl="0">
              <a:lnSpc>
                <a:spcPct val="100000"/>
              </a:lnSpc>
              <a:spcBef>
                <a:spcPts val="1000"/>
              </a:spcBef>
              <a:spcAft>
                <a:spcPts val="0"/>
              </a:spcAft>
              <a:buSzPts val="1100"/>
              <a:buChar char="●"/>
            </a:pPr>
            <a:r>
              <a:rPr lang="cs" sz="1400" u="sng" dirty="0">
                <a:solidFill>
                  <a:schemeClr val="hlink"/>
                </a:solidFill>
                <a:hlinkClick r:id="rId5"/>
              </a:rPr>
              <a:t>Study bunny</a:t>
            </a:r>
            <a:r>
              <a:rPr lang="cs" sz="1400" dirty="0"/>
              <a:t> - obdoba aplikace Forest - plánování práce a přestávek</a:t>
            </a:r>
            <a:endParaRPr sz="1400" dirty="0"/>
          </a:p>
          <a:p>
            <a:pPr marL="457200" lvl="0" indent="-298450" algn="l" rtl="0">
              <a:lnSpc>
                <a:spcPct val="100000"/>
              </a:lnSpc>
              <a:spcBef>
                <a:spcPts val="1000"/>
              </a:spcBef>
              <a:spcAft>
                <a:spcPts val="0"/>
              </a:spcAft>
              <a:buSzPts val="1100"/>
              <a:buChar char="●"/>
            </a:pPr>
            <a:r>
              <a:rPr lang="cs" sz="1400" u="sng" dirty="0">
                <a:solidFill>
                  <a:schemeClr val="hlink"/>
                </a:solidFill>
                <a:hlinkClick r:id="rId6"/>
              </a:rPr>
              <a:t>Habit rabbit </a:t>
            </a:r>
            <a:r>
              <a:rPr lang="cs" sz="1400" dirty="0"/>
              <a:t>- habit tracker - mapování návyků </a:t>
            </a:r>
            <a:endParaRPr sz="1400" dirty="0"/>
          </a:p>
          <a:p>
            <a:pPr marL="457200" lvl="0" indent="-298450" algn="l" rtl="0">
              <a:lnSpc>
                <a:spcPct val="100000"/>
              </a:lnSpc>
              <a:spcBef>
                <a:spcPts val="1000"/>
              </a:spcBef>
              <a:spcAft>
                <a:spcPts val="0"/>
              </a:spcAft>
              <a:buSzPts val="1100"/>
              <a:buChar char="●"/>
            </a:pPr>
            <a:r>
              <a:rPr lang="cs" sz="1400" u="sng" dirty="0">
                <a:solidFill>
                  <a:schemeClr val="hlink"/>
                </a:solidFill>
                <a:hlinkClick r:id="rId7"/>
              </a:rPr>
              <a:t>Habitica </a:t>
            </a:r>
            <a:r>
              <a:rPr lang="cs" sz="1400" dirty="0"/>
              <a:t>- plánovač úkolů a návyků s prvky hry (“tuníte” si figurku)</a:t>
            </a:r>
            <a:endParaRPr sz="1400" dirty="0"/>
          </a:p>
          <a:p>
            <a:pPr marL="457200" lvl="0" indent="-298450" algn="l" rtl="0">
              <a:lnSpc>
                <a:spcPct val="100000"/>
              </a:lnSpc>
              <a:spcBef>
                <a:spcPts val="1000"/>
              </a:spcBef>
              <a:spcAft>
                <a:spcPts val="0"/>
              </a:spcAft>
              <a:buSzPts val="1100"/>
              <a:buChar char="●"/>
            </a:pPr>
            <a:r>
              <a:rPr lang="cs" sz="1400" u="sng" dirty="0">
                <a:solidFill>
                  <a:schemeClr val="hlink"/>
                </a:solidFill>
                <a:hlinkClick r:id="rId8"/>
              </a:rPr>
              <a:t>Digital well being</a:t>
            </a:r>
            <a:r>
              <a:rPr lang="cs" sz="1400" dirty="0"/>
              <a:t> (android) / Nerušit (apple) - omezení dostupnosti na telefonu pro okolí, mapování používání telefonu, různé režimy upozornění v telefonu…</a:t>
            </a:r>
            <a:endParaRPr sz="1400" dirty="0"/>
          </a:p>
          <a:p>
            <a:pPr marL="457200" lvl="0" indent="-298450" algn="l" rtl="0">
              <a:lnSpc>
                <a:spcPct val="100000"/>
              </a:lnSpc>
              <a:spcBef>
                <a:spcPts val="1000"/>
              </a:spcBef>
              <a:spcAft>
                <a:spcPts val="0"/>
              </a:spcAft>
              <a:buSzPts val="1100"/>
              <a:buChar char="●"/>
            </a:pPr>
            <a:r>
              <a:rPr lang="cs" sz="1400" u="sng" dirty="0">
                <a:solidFill>
                  <a:schemeClr val="hlink"/>
                </a:solidFill>
                <a:hlinkClick r:id="rId9"/>
              </a:rPr>
              <a:t>Notion</a:t>
            </a:r>
            <a:r>
              <a:rPr lang="cs" sz="1400" dirty="0"/>
              <a:t> - tvorba a správa dokumentů a projektů, synchronizace, mnoho možností využití při studiu</a:t>
            </a:r>
            <a:endParaRPr sz="1400" dirty="0"/>
          </a:p>
          <a:p>
            <a:pPr marL="457200" lvl="0" indent="-298450" algn="l" rtl="0">
              <a:lnSpc>
                <a:spcPct val="100000"/>
              </a:lnSpc>
              <a:spcBef>
                <a:spcPts val="1000"/>
              </a:spcBef>
              <a:spcAft>
                <a:spcPts val="0"/>
              </a:spcAft>
              <a:buSzPts val="1100"/>
              <a:buChar char="●"/>
            </a:pPr>
            <a:r>
              <a:rPr lang="cs" sz="1400" u="sng" dirty="0">
                <a:solidFill>
                  <a:schemeClr val="hlink"/>
                </a:solidFill>
                <a:hlinkClick r:id="rId10"/>
              </a:rPr>
              <a:t>Pomofocus</a:t>
            </a:r>
            <a:r>
              <a:rPr lang="cs" sz="1400" dirty="0"/>
              <a:t> - online pomodoro časovač + to-do list</a:t>
            </a:r>
            <a:endParaRPr sz="1400" dirty="0"/>
          </a:p>
          <a:p>
            <a:pPr marL="457200" lvl="0" indent="0" algn="l" rtl="0">
              <a:lnSpc>
                <a:spcPct val="100000"/>
              </a:lnSpc>
              <a:spcBef>
                <a:spcPts val="1000"/>
              </a:spcBef>
              <a:spcAft>
                <a:spcPts val="0"/>
              </a:spcAft>
              <a:buNone/>
            </a:pPr>
            <a:br>
              <a:rPr lang="cs" sz="1100" dirty="0"/>
            </a:br>
            <a:endParaRPr sz="1100" dirty="0"/>
          </a:p>
          <a:p>
            <a:pPr marL="0" lvl="0" indent="0" algn="l" rtl="0">
              <a:lnSpc>
                <a:spcPct val="100000"/>
              </a:lnSpc>
              <a:spcBef>
                <a:spcPts val="0"/>
              </a:spcBef>
              <a:spcAft>
                <a:spcPts val="0"/>
              </a:spcAft>
              <a:buNone/>
            </a:pPr>
            <a:endParaRPr sz="1100" dirty="0"/>
          </a:p>
          <a:p>
            <a:pPr marL="0" lvl="0" indent="0" algn="l" rtl="0">
              <a:lnSpc>
                <a:spcPct val="100000"/>
              </a:lnSpc>
              <a:spcBef>
                <a:spcPts val="0"/>
              </a:spcBef>
              <a:spcAft>
                <a:spcPts val="0"/>
              </a:spcAft>
              <a:buNone/>
            </a:pPr>
            <a:endParaRPr sz="12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8"/>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cs-CZ" dirty="0">
                <a:solidFill>
                  <a:schemeClr val="accent5"/>
                </a:solidFill>
              </a:rPr>
              <a:t>Kontakty</a:t>
            </a:r>
            <a:endParaRPr dirty="0"/>
          </a:p>
        </p:txBody>
      </p:sp>
      <p:sp>
        <p:nvSpPr>
          <p:cNvPr id="230" name="Google Shape;230;p38"/>
          <p:cNvSpPr txBox="1">
            <a:spLocks noGrp="1"/>
          </p:cNvSpPr>
          <p:nvPr>
            <p:ph type="body" idx="1"/>
          </p:nvPr>
        </p:nvSpPr>
        <p:spPr>
          <a:xfrm>
            <a:off x="387900" y="1245625"/>
            <a:ext cx="8368200" cy="3534000"/>
          </a:xfrm>
          <a:prstGeom prst="rect">
            <a:avLst/>
          </a:prstGeom>
        </p:spPr>
        <p:txBody>
          <a:bodyPr spcFirstLastPara="1" wrap="square" lIns="91425" tIns="91425" rIns="91425" bIns="91425" anchor="t" anchorCtr="0">
            <a:noAutofit/>
          </a:bodyPr>
          <a:lstStyle/>
          <a:p>
            <a:pPr marL="158750" lvl="0" indent="0" algn="l" rtl="0">
              <a:lnSpc>
                <a:spcPct val="100000"/>
              </a:lnSpc>
              <a:spcBef>
                <a:spcPts val="1000"/>
              </a:spcBef>
              <a:spcAft>
                <a:spcPts val="0"/>
              </a:spcAft>
              <a:buSzPts val="1100"/>
              <a:buNone/>
            </a:pPr>
            <a:r>
              <a:rPr lang="cs-CZ" sz="1400" dirty="0">
                <a:solidFill>
                  <a:schemeClr val="tx1"/>
                </a:solidFill>
              </a:rPr>
              <a:t>Pro individuální konzultace k plánování času se nám neváhejte ozvat:</a:t>
            </a:r>
          </a:p>
          <a:p>
            <a:pPr marL="158750" lvl="0" indent="0" algn="l" rtl="0">
              <a:lnSpc>
                <a:spcPct val="100000"/>
              </a:lnSpc>
              <a:spcBef>
                <a:spcPts val="1000"/>
              </a:spcBef>
              <a:spcAft>
                <a:spcPts val="0"/>
              </a:spcAft>
              <a:buSzPts val="1100"/>
              <a:buNone/>
            </a:pPr>
            <a:endParaRPr lang="cs-CZ" sz="1400" dirty="0">
              <a:solidFill>
                <a:schemeClr val="hlink"/>
              </a:solidFill>
            </a:endParaRPr>
          </a:p>
          <a:p>
            <a:pPr marL="444500" indent="-285750">
              <a:lnSpc>
                <a:spcPct val="100000"/>
              </a:lnSpc>
              <a:spcBef>
                <a:spcPts val="1000"/>
              </a:spcBef>
              <a:buSzPts val="1100"/>
              <a:buFontTx/>
              <a:buChar char="-"/>
            </a:pPr>
            <a:r>
              <a:rPr lang="cs-CZ" sz="1400" dirty="0">
                <a:solidFill>
                  <a:schemeClr val="tx1"/>
                </a:solidFill>
              </a:rPr>
              <a:t>Mgr. Miroslav Zítko (</a:t>
            </a:r>
            <a:r>
              <a:rPr lang="cs-CZ" sz="1400" dirty="0">
                <a:solidFill>
                  <a:schemeClr val="tx1"/>
                </a:solidFill>
                <a:hlinkClick r:id="rId3">
                  <a:extLst>
                    <a:ext uri="{A12FA001-AC4F-418D-AE19-62706E023703}">
                      <ahyp:hlinkClr xmlns:ahyp="http://schemas.microsoft.com/office/drawing/2018/hyperlinkcolor" val="tx"/>
                    </a:ext>
                  </a:extLst>
                </a:hlinkClick>
              </a:rPr>
              <a:t>zitko@teiresias.muni.cz</a:t>
            </a:r>
            <a:r>
              <a:rPr lang="cs-CZ" sz="1400" dirty="0">
                <a:solidFill>
                  <a:schemeClr val="tx1"/>
                </a:solidFill>
              </a:rPr>
              <a:t>)</a:t>
            </a:r>
          </a:p>
          <a:p>
            <a:pPr marL="444500" lvl="0" indent="-285750" algn="l" rtl="0">
              <a:lnSpc>
                <a:spcPct val="100000"/>
              </a:lnSpc>
              <a:spcBef>
                <a:spcPts val="1000"/>
              </a:spcBef>
              <a:spcAft>
                <a:spcPts val="0"/>
              </a:spcAft>
              <a:buSzPts val="1100"/>
              <a:buFontTx/>
              <a:buChar char="-"/>
            </a:pPr>
            <a:r>
              <a:rPr lang="cs-CZ" sz="1400" dirty="0">
                <a:solidFill>
                  <a:schemeClr val="tx1"/>
                </a:solidFill>
              </a:rPr>
              <a:t>Mgr. Andrea Lázničková (</a:t>
            </a:r>
            <a:r>
              <a:rPr lang="cs-CZ" sz="1400" dirty="0">
                <a:solidFill>
                  <a:schemeClr val="tx1"/>
                </a:solidFill>
                <a:hlinkClick r:id="rId4">
                  <a:extLst>
                    <a:ext uri="{A12FA001-AC4F-418D-AE19-62706E023703}">
                      <ahyp:hlinkClr xmlns:ahyp="http://schemas.microsoft.com/office/drawing/2018/hyperlinkcolor" val="tx"/>
                    </a:ext>
                  </a:extLst>
                </a:hlinkClick>
              </a:rPr>
              <a:t>laznickova@teiresias.muni.cz</a:t>
            </a:r>
            <a:r>
              <a:rPr lang="cs-CZ" sz="1400" dirty="0">
                <a:solidFill>
                  <a:schemeClr val="tx1"/>
                </a:solidFill>
              </a:rPr>
              <a:t>)</a:t>
            </a:r>
          </a:p>
          <a:p>
            <a:pPr marL="444500" lvl="0" indent="-285750" algn="l" rtl="0">
              <a:lnSpc>
                <a:spcPct val="100000"/>
              </a:lnSpc>
              <a:spcBef>
                <a:spcPts val="1000"/>
              </a:spcBef>
              <a:spcAft>
                <a:spcPts val="0"/>
              </a:spcAft>
              <a:buSzPts val="1100"/>
              <a:buFontTx/>
              <a:buChar char="-"/>
            </a:pPr>
            <a:r>
              <a:rPr lang="cs-CZ" sz="1400" dirty="0">
                <a:solidFill>
                  <a:schemeClr val="tx1"/>
                </a:solidFill>
              </a:rPr>
              <a:t>Mgr. Iva Oulehlová (</a:t>
            </a:r>
            <a:r>
              <a:rPr lang="cs-CZ" sz="1400" dirty="0">
                <a:solidFill>
                  <a:schemeClr val="tx1"/>
                </a:solidFill>
                <a:hlinkClick r:id="rId5">
                  <a:extLst>
                    <a:ext uri="{A12FA001-AC4F-418D-AE19-62706E023703}">
                      <ahyp:hlinkClr xmlns:ahyp="http://schemas.microsoft.com/office/drawing/2018/hyperlinkcolor" val="tx"/>
                    </a:ext>
                  </a:extLst>
                </a:hlinkClick>
              </a:rPr>
              <a:t>oulehlova@teiresias.muni.cz</a:t>
            </a:r>
            <a:r>
              <a:rPr lang="cs-CZ" sz="1400" dirty="0">
                <a:solidFill>
                  <a:schemeClr val="tx1"/>
                </a:solidFill>
              </a:rPr>
              <a:t>) – k dispozici jen do poloviny dubna 2022</a:t>
            </a:r>
            <a:endParaRPr sz="1400" dirty="0">
              <a:solidFill>
                <a:schemeClr val="tx1"/>
              </a:solidFill>
            </a:endParaRPr>
          </a:p>
          <a:p>
            <a:pPr marL="457200" lvl="0" indent="0" algn="l" rtl="0">
              <a:lnSpc>
                <a:spcPct val="100000"/>
              </a:lnSpc>
              <a:spcBef>
                <a:spcPts val="1000"/>
              </a:spcBef>
              <a:spcAft>
                <a:spcPts val="0"/>
              </a:spcAft>
              <a:buNone/>
            </a:pPr>
            <a:br>
              <a:rPr lang="cs" sz="1100" dirty="0"/>
            </a:br>
            <a:endParaRPr sz="1100" dirty="0"/>
          </a:p>
          <a:p>
            <a:pPr marL="0" lvl="0" indent="0" algn="l" rtl="0">
              <a:lnSpc>
                <a:spcPct val="100000"/>
              </a:lnSpc>
              <a:spcBef>
                <a:spcPts val="0"/>
              </a:spcBef>
              <a:spcAft>
                <a:spcPts val="0"/>
              </a:spcAft>
              <a:buNone/>
            </a:pPr>
            <a:endParaRPr sz="1100" dirty="0"/>
          </a:p>
          <a:p>
            <a:pPr marL="0" lvl="0" indent="0" algn="l" rtl="0">
              <a:lnSpc>
                <a:spcPct val="100000"/>
              </a:lnSpc>
              <a:spcBef>
                <a:spcPts val="0"/>
              </a:spcBef>
              <a:spcAft>
                <a:spcPts val="0"/>
              </a:spcAft>
              <a:buNone/>
            </a:pPr>
            <a:endParaRPr sz="1200" dirty="0"/>
          </a:p>
        </p:txBody>
      </p:sp>
    </p:spTree>
    <p:extLst>
      <p:ext uri="{BB962C8B-B14F-4D97-AF65-F5344CB8AC3E}">
        <p14:creationId xmlns:p14="http://schemas.microsoft.com/office/powerpoint/2010/main" val="95005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cs">
                <a:solidFill>
                  <a:schemeClr val="accent5"/>
                </a:solidFill>
              </a:rPr>
              <a:t>Motivace</a:t>
            </a:r>
            <a:endParaRPr>
              <a:solidFill>
                <a:schemeClr val="accent5"/>
              </a:solidFill>
            </a:endParaRPr>
          </a:p>
        </p:txBody>
      </p:sp>
      <p:sp>
        <p:nvSpPr>
          <p:cNvPr id="76" name="Google Shape;76;p15"/>
          <p:cNvSpPr txBox="1">
            <a:spLocks noGrp="1"/>
          </p:cNvSpPr>
          <p:nvPr>
            <p:ph type="body" idx="1"/>
          </p:nvPr>
        </p:nvSpPr>
        <p:spPr>
          <a:xfrm>
            <a:off x="387900" y="1467274"/>
            <a:ext cx="8368200" cy="30789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cs" sz="1400"/>
              <a:t>Co je pro vás důležité?</a:t>
            </a:r>
            <a:endParaRPr sz="1400"/>
          </a:p>
          <a:p>
            <a:pPr marL="457200" lvl="0" indent="-317500" algn="l" rtl="0">
              <a:spcBef>
                <a:spcPts val="0"/>
              </a:spcBef>
              <a:spcAft>
                <a:spcPts val="0"/>
              </a:spcAft>
              <a:buSzPts val="1400"/>
              <a:buChar char="●"/>
            </a:pPr>
            <a:r>
              <a:rPr lang="cs" sz="1400"/>
              <a:t>Co vám dává v životě smysl?</a:t>
            </a:r>
            <a:endParaRPr sz="1400"/>
          </a:p>
          <a:p>
            <a:pPr marL="457200" lvl="0" indent="-317500" algn="l" rtl="0">
              <a:spcBef>
                <a:spcPts val="0"/>
              </a:spcBef>
              <a:spcAft>
                <a:spcPts val="0"/>
              </a:spcAft>
              <a:buSzPts val="1400"/>
              <a:buChar char="●"/>
            </a:pPr>
            <a:r>
              <a:rPr lang="cs" sz="1400"/>
              <a:t>Jaká práce by vás bavila?</a:t>
            </a:r>
            <a:br>
              <a:rPr lang="cs" sz="1400"/>
            </a:br>
            <a:endParaRPr sz="1400"/>
          </a:p>
          <a:p>
            <a:pPr marL="0" lvl="0" indent="0" algn="l" rtl="0">
              <a:spcBef>
                <a:spcPts val="1600"/>
              </a:spcBef>
              <a:spcAft>
                <a:spcPts val="0"/>
              </a:spcAft>
              <a:buNone/>
            </a:pPr>
            <a:r>
              <a:rPr lang="cs" sz="1400">
                <a:solidFill>
                  <a:schemeClr val="accent5"/>
                </a:solidFill>
              </a:rPr>
              <a:t>-&gt; motivace je předpokladem pro plánování</a:t>
            </a:r>
            <a:endParaRPr sz="1400">
              <a:solidFill>
                <a:schemeClr val="accent5"/>
              </a:solidFill>
            </a:endParaRPr>
          </a:p>
          <a:p>
            <a:pPr marL="0" lvl="0" indent="0" algn="l" rtl="0">
              <a:spcBef>
                <a:spcPts val="1600"/>
              </a:spcBef>
              <a:spcAft>
                <a:spcPts val="0"/>
              </a:spcAft>
              <a:buNone/>
            </a:pPr>
            <a:endParaRPr sz="1400">
              <a:solidFill>
                <a:schemeClr val="accent5"/>
              </a:solidFill>
            </a:endParaRPr>
          </a:p>
          <a:p>
            <a:pPr marL="457200" lvl="0" indent="-317500" algn="l" rtl="0">
              <a:spcBef>
                <a:spcPts val="0"/>
              </a:spcBef>
              <a:spcAft>
                <a:spcPts val="0"/>
              </a:spcAft>
              <a:buSzPts val="1400"/>
              <a:buChar char="●"/>
            </a:pPr>
            <a:r>
              <a:rPr lang="cs" sz="1400"/>
              <a:t>Proč chcete cíle dosáhnout? </a:t>
            </a:r>
            <a:endParaRPr sz="1400"/>
          </a:p>
          <a:p>
            <a:pPr marL="457200" lvl="0" indent="-317500" algn="l" rtl="0">
              <a:spcBef>
                <a:spcPts val="0"/>
              </a:spcBef>
              <a:spcAft>
                <a:spcPts val="0"/>
              </a:spcAft>
              <a:buSzPts val="1400"/>
              <a:buChar char="●"/>
            </a:pPr>
            <a:r>
              <a:rPr lang="cs" sz="1400"/>
              <a:t>Co vám to přinese? </a:t>
            </a:r>
            <a:endParaRPr sz="1400"/>
          </a:p>
          <a:p>
            <a:pPr marL="457200" lvl="0" indent="-317500" algn="l" rtl="0">
              <a:spcBef>
                <a:spcPts val="0"/>
              </a:spcBef>
              <a:spcAft>
                <a:spcPts val="0"/>
              </a:spcAft>
              <a:buSzPts val="1400"/>
              <a:buChar char="●"/>
            </a:pPr>
            <a:r>
              <a:rPr lang="cs" sz="1400"/>
              <a:t>Představa splněného cíle před začátkem práce.</a:t>
            </a:r>
            <a:endParaRPr sz="1400"/>
          </a:p>
        </p:txBody>
      </p:sp>
      <p:pic>
        <p:nvPicPr>
          <p:cNvPr id="77" name="Google Shape;77;p15"/>
          <p:cNvPicPr preferRelativeResize="0"/>
          <p:nvPr/>
        </p:nvPicPr>
        <p:blipFill>
          <a:blip r:embed="rId3">
            <a:alphaModFix/>
          </a:blip>
          <a:stretch>
            <a:fillRect/>
          </a:stretch>
        </p:blipFill>
        <p:spPr>
          <a:xfrm>
            <a:off x="5653829" y="1279713"/>
            <a:ext cx="3102270" cy="2584075"/>
          </a:xfrm>
          <a:prstGeom prst="rect">
            <a:avLst/>
          </a:prstGeom>
          <a:noFill/>
          <a:ln>
            <a:noFill/>
          </a:ln>
        </p:spPr>
      </p:pic>
      <p:sp>
        <p:nvSpPr>
          <p:cNvPr id="78" name="Google Shape;78;p15"/>
          <p:cNvSpPr txBox="1"/>
          <p:nvPr/>
        </p:nvSpPr>
        <p:spPr>
          <a:xfrm>
            <a:off x="6311264" y="3863800"/>
            <a:ext cx="17874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cs" sz="800">
                <a:solidFill>
                  <a:schemeClr val="dk1"/>
                </a:solidFill>
                <a:latin typeface="Roboto"/>
                <a:ea typeface="Roboto"/>
                <a:cs typeface="Roboto"/>
                <a:sym typeface="Roboto"/>
              </a:rPr>
              <a:t>zdroj: www.konec-prokrastinace.cz</a:t>
            </a:r>
            <a:endParaRPr sz="800">
              <a:solidFill>
                <a:schemeClr val="dk1"/>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marR="0" lvl="0" indent="0" algn="l" rtl="0">
              <a:lnSpc>
                <a:spcPct val="100000"/>
              </a:lnSpc>
              <a:spcBef>
                <a:spcPts val="0"/>
              </a:spcBef>
              <a:spcAft>
                <a:spcPts val="0"/>
              </a:spcAft>
              <a:buNone/>
            </a:pPr>
            <a:r>
              <a:rPr lang="cs">
                <a:solidFill>
                  <a:schemeClr val="accent5"/>
                </a:solidFill>
              </a:rPr>
              <a:t>Plánování</a:t>
            </a:r>
            <a:endParaRPr>
              <a:solidFill>
                <a:schemeClr val="accent5"/>
              </a:solidFill>
            </a:endParaRPr>
          </a:p>
        </p:txBody>
      </p:sp>
      <p:sp>
        <p:nvSpPr>
          <p:cNvPr id="84" name="Google Shape;84;p16"/>
          <p:cNvSpPr txBox="1">
            <a:spLocks noGrp="1"/>
          </p:cNvSpPr>
          <p:nvPr>
            <p:ph type="body" idx="1"/>
          </p:nvPr>
        </p:nvSpPr>
        <p:spPr>
          <a:xfrm>
            <a:off x="387900" y="1444499"/>
            <a:ext cx="8368200" cy="30789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cs" sz="1400"/>
              <a:t>Obecné cíle -&gt; pro plánování třeba upřesnit -&gt; konkrétní cíle</a:t>
            </a:r>
            <a:endParaRPr sz="1400"/>
          </a:p>
          <a:p>
            <a:pPr marL="914400" lvl="1" indent="-317500" algn="l" rtl="0">
              <a:spcBef>
                <a:spcPts val="0"/>
              </a:spcBef>
              <a:spcAft>
                <a:spcPts val="0"/>
              </a:spcAft>
              <a:buSzPts val="1400"/>
              <a:buChar char="○"/>
            </a:pPr>
            <a:r>
              <a:rPr lang="cs"/>
              <a:t>např. napsání diplomové práce zahrnuje více kroků</a:t>
            </a:r>
            <a:br>
              <a:rPr lang="cs" sz="1400"/>
            </a:br>
            <a:endParaRPr sz="1400"/>
          </a:p>
          <a:p>
            <a:pPr marL="457200" lvl="0" indent="-317500" algn="l" rtl="0">
              <a:spcBef>
                <a:spcPts val="0"/>
              </a:spcBef>
              <a:spcAft>
                <a:spcPts val="0"/>
              </a:spcAft>
              <a:buSzPts val="1400"/>
              <a:buChar char="●"/>
            </a:pPr>
            <a:r>
              <a:rPr lang="cs" sz="1400" b="1">
                <a:solidFill>
                  <a:schemeClr val="accent5"/>
                </a:solidFill>
              </a:rPr>
              <a:t>Dlouhodobé cíle</a:t>
            </a:r>
            <a:r>
              <a:rPr lang="cs" sz="1400"/>
              <a:t> </a:t>
            </a:r>
            <a:r>
              <a:rPr lang="cs" sz="1400" b="1">
                <a:solidFill>
                  <a:schemeClr val="accent5"/>
                </a:solidFill>
              </a:rPr>
              <a:t>(projekty)</a:t>
            </a:r>
            <a:r>
              <a:rPr lang="cs" sz="1400"/>
              <a:t> - dát jim termín, vytvořit akční plán - dílčí kroky (time boxing, diáře, kalendáře, plánovače, upomínky)</a:t>
            </a:r>
            <a:br>
              <a:rPr lang="cs" sz="1400"/>
            </a:br>
            <a:endParaRPr sz="1400"/>
          </a:p>
          <a:p>
            <a:pPr marL="457200" lvl="0" indent="-317500" algn="l" rtl="0">
              <a:spcBef>
                <a:spcPts val="0"/>
              </a:spcBef>
              <a:spcAft>
                <a:spcPts val="0"/>
              </a:spcAft>
              <a:buSzPts val="1400"/>
              <a:buChar char="●"/>
            </a:pPr>
            <a:r>
              <a:rPr lang="cs" sz="1400" b="1">
                <a:solidFill>
                  <a:schemeClr val="accent5"/>
                </a:solidFill>
              </a:rPr>
              <a:t>Krátkodobé cíle, akční kroky</a:t>
            </a:r>
            <a:r>
              <a:rPr lang="cs" sz="1400"/>
              <a:t> (TO-DO list, upomínky) </a:t>
            </a:r>
            <a:br>
              <a:rPr lang="cs" sz="1400"/>
            </a:br>
            <a:endParaRPr sz="1400"/>
          </a:p>
          <a:p>
            <a:pPr marL="457200" lvl="0" indent="-317500" algn="l" rtl="0">
              <a:spcBef>
                <a:spcPts val="0"/>
              </a:spcBef>
              <a:spcAft>
                <a:spcPts val="0"/>
              </a:spcAft>
              <a:buSzPts val="1400"/>
              <a:buChar char="●"/>
            </a:pPr>
            <a:r>
              <a:rPr lang="cs" sz="1400" b="1">
                <a:solidFill>
                  <a:schemeClr val="accent5"/>
                </a:solidFill>
              </a:rPr>
              <a:t>Návyky</a:t>
            </a:r>
            <a:r>
              <a:rPr lang="cs" sz="1400">
                <a:solidFill>
                  <a:schemeClr val="accent5"/>
                </a:solidFill>
              </a:rPr>
              <a:t> </a:t>
            </a:r>
            <a:r>
              <a:rPr lang="cs" sz="1400"/>
              <a:t>- pravidelně se opakující každodenní činnost</a:t>
            </a:r>
            <a:br>
              <a:rPr lang="cs" sz="1400"/>
            </a:br>
            <a:endParaRPr sz="1400"/>
          </a:p>
          <a:p>
            <a:pPr marL="457200" lvl="0" indent="-317500" algn="l" rtl="0">
              <a:spcBef>
                <a:spcPts val="0"/>
              </a:spcBef>
              <a:spcAft>
                <a:spcPts val="0"/>
              </a:spcAft>
              <a:buSzPts val="1400"/>
              <a:buChar char="●"/>
            </a:pPr>
            <a:r>
              <a:rPr lang="cs" sz="1400"/>
              <a:t>Neúspěchy jsou normální, vracejte se k plánu, upravujte ho pokud jste přecenili své možnosti</a:t>
            </a:r>
            <a:endParaRPr sz="1400"/>
          </a:p>
          <a:p>
            <a:pPr marL="457200" lvl="0" indent="0" algn="l" rtl="0">
              <a:spcBef>
                <a:spcPts val="1600"/>
              </a:spcBef>
              <a:spcAft>
                <a:spcPts val="160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marR="0" lvl="0" indent="0" algn="l" rtl="0">
              <a:lnSpc>
                <a:spcPct val="100000"/>
              </a:lnSpc>
              <a:spcBef>
                <a:spcPts val="0"/>
              </a:spcBef>
              <a:spcAft>
                <a:spcPts val="0"/>
              </a:spcAft>
              <a:buNone/>
            </a:pPr>
            <a:r>
              <a:rPr lang="cs">
                <a:solidFill>
                  <a:schemeClr val="accent5"/>
                </a:solidFill>
              </a:rPr>
              <a:t>Plánovací</a:t>
            </a:r>
            <a:r>
              <a:rPr lang="cs"/>
              <a:t> </a:t>
            </a:r>
            <a:r>
              <a:rPr lang="cs">
                <a:solidFill>
                  <a:schemeClr val="accent5"/>
                </a:solidFill>
              </a:rPr>
              <a:t>nástroje</a:t>
            </a:r>
            <a:endParaRPr/>
          </a:p>
        </p:txBody>
      </p:sp>
      <p:sp>
        <p:nvSpPr>
          <p:cNvPr id="90" name="Google Shape;90;p17"/>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cs" sz="1400" dirty="0"/>
              <a:t>papírové, elektronické</a:t>
            </a:r>
            <a:endParaRPr sz="1400" dirty="0"/>
          </a:p>
          <a:p>
            <a:pPr marL="457200" lvl="0" indent="-317500" algn="l" rtl="0">
              <a:spcBef>
                <a:spcPts val="0"/>
              </a:spcBef>
              <a:spcAft>
                <a:spcPts val="0"/>
              </a:spcAft>
              <a:buSzPts val="1400"/>
              <a:buChar char="●"/>
            </a:pPr>
            <a:r>
              <a:rPr lang="cs" sz="1400" dirty="0"/>
              <a:t>běžné (diář, kalendář, plánovač)</a:t>
            </a:r>
            <a:endParaRPr sz="1400" dirty="0"/>
          </a:p>
          <a:p>
            <a:pPr marL="457200" lvl="0" indent="-317500" algn="l" rtl="0">
              <a:spcBef>
                <a:spcPts val="0"/>
              </a:spcBef>
              <a:spcAft>
                <a:spcPts val="0"/>
              </a:spcAft>
              <a:buSzPts val="1400"/>
              <a:buChar char="●"/>
            </a:pPr>
            <a:r>
              <a:rPr lang="cs" sz="1400" dirty="0"/>
              <a:t>úkolové (Google Tasks, Google keep, To do list, Trello)</a:t>
            </a:r>
            <a:endParaRPr sz="1400" dirty="0"/>
          </a:p>
          <a:p>
            <a:pPr marL="457200" lvl="0" indent="-317500" algn="l" rtl="0">
              <a:spcBef>
                <a:spcPts val="0"/>
              </a:spcBef>
              <a:spcAft>
                <a:spcPts val="0"/>
              </a:spcAft>
              <a:buSzPts val="1400"/>
              <a:buChar char="●"/>
            </a:pPr>
            <a:r>
              <a:rPr lang="cs" sz="1400" dirty="0"/>
              <a:t>režimové (buzer-lístek, habit tracker)</a:t>
            </a:r>
            <a:br>
              <a:rPr lang="cs" sz="1400" dirty="0"/>
            </a:br>
            <a:endParaRPr sz="1400" dirty="0"/>
          </a:p>
          <a:p>
            <a:pPr marL="457200" lvl="0" indent="-317500" algn="l" rtl="0">
              <a:spcBef>
                <a:spcPts val="0"/>
              </a:spcBef>
              <a:spcAft>
                <a:spcPts val="0"/>
              </a:spcAft>
              <a:buSzPts val="1400"/>
              <a:buChar char="●"/>
            </a:pPr>
            <a:r>
              <a:rPr lang="cs" sz="1400" dirty="0"/>
              <a:t>Plán je potřeba pravidelně kontrolovat</a:t>
            </a:r>
            <a:endParaRPr sz="1400" dirty="0"/>
          </a:p>
          <a:p>
            <a:pPr marL="457200" lvl="0" indent="-317500" algn="l" rtl="0">
              <a:spcBef>
                <a:spcPts val="0"/>
              </a:spcBef>
              <a:spcAft>
                <a:spcPts val="0"/>
              </a:spcAft>
              <a:buSzPts val="1400"/>
              <a:buChar char="●"/>
            </a:pPr>
            <a:r>
              <a:rPr lang="cs" sz="1400" dirty="0"/>
              <a:t>Odměna za úspěch u dlouhodobých cílů</a:t>
            </a:r>
            <a:endParaRPr sz="1400" dirty="0"/>
          </a:p>
          <a:p>
            <a:pPr marL="0" lvl="0" indent="0" algn="l" rtl="0">
              <a:spcBef>
                <a:spcPts val="1600"/>
              </a:spcBef>
              <a:spcAft>
                <a:spcPts val="0"/>
              </a:spcAft>
              <a:buNone/>
            </a:pPr>
            <a:r>
              <a:rPr lang="cs" sz="1400" u="sng" dirty="0">
                <a:solidFill>
                  <a:schemeClr val="hlink"/>
                </a:solidFill>
                <a:hlinkClick r:id="rId3"/>
              </a:rPr>
              <a:t>Týdenní plánovač k tisku</a:t>
            </a:r>
            <a:endParaRPr sz="1400" dirty="0"/>
          </a:p>
          <a:p>
            <a:pPr marL="0" lvl="0" indent="0" algn="l" rtl="0">
              <a:spcBef>
                <a:spcPts val="1600"/>
              </a:spcBef>
              <a:spcAft>
                <a:spcPts val="1600"/>
              </a:spcAft>
              <a:buNone/>
            </a:pPr>
            <a:r>
              <a:rPr lang="cs" sz="1400" u="sng" dirty="0">
                <a:solidFill>
                  <a:schemeClr val="hlink"/>
                </a:solidFill>
                <a:hlinkClick r:id="rId4"/>
              </a:rPr>
              <a:t>Měsíční plánovač k tisku</a:t>
            </a:r>
            <a:endParaRPr sz="1400" dirty="0"/>
          </a:p>
        </p:txBody>
      </p:sp>
      <p:pic>
        <p:nvPicPr>
          <p:cNvPr id="91" name="Google Shape;91;p17"/>
          <p:cNvPicPr preferRelativeResize="0"/>
          <p:nvPr/>
        </p:nvPicPr>
        <p:blipFill>
          <a:blip r:embed="rId5">
            <a:alphaModFix/>
          </a:blip>
          <a:stretch>
            <a:fillRect/>
          </a:stretch>
        </p:blipFill>
        <p:spPr>
          <a:xfrm>
            <a:off x="5364950" y="1102250"/>
            <a:ext cx="3466476" cy="34664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8"/>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cs">
                <a:solidFill>
                  <a:schemeClr val="accent5"/>
                </a:solidFill>
              </a:rPr>
              <a:t>To do list</a:t>
            </a:r>
            <a:endParaRPr/>
          </a:p>
        </p:txBody>
      </p:sp>
      <p:sp>
        <p:nvSpPr>
          <p:cNvPr id="97" name="Google Shape;97;p18"/>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457200" marR="0" lvl="0" indent="-317500" algn="l" rtl="0">
              <a:lnSpc>
                <a:spcPct val="150000"/>
              </a:lnSpc>
              <a:spcBef>
                <a:spcPts val="0"/>
              </a:spcBef>
              <a:spcAft>
                <a:spcPts val="0"/>
              </a:spcAft>
              <a:buSzPts val="1400"/>
              <a:buChar char="●"/>
            </a:pPr>
            <a:r>
              <a:rPr lang="cs" sz="1400"/>
              <a:t>Vyzkoušejte metodu 1-3-5 – splňte každý den jeden velký úkol, tři menší a pět drobností</a:t>
            </a:r>
            <a:endParaRPr sz="1400"/>
          </a:p>
          <a:p>
            <a:pPr marL="457200" marR="0" lvl="0" indent="-317500" algn="l" rtl="0">
              <a:lnSpc>
                <a:spcPct val="150000"/>
              </a:lnSpc>
              <a:spcBef>
                <a:spcPts val="0"/>
              </a:spcBef>
              <a:spcAft>
                <a:spcPts val="0"/>
              </a:spcAft>
              <a:buSzPts val="1400"/>
              <a:buChar char="●"/>
            </a:pPr>
            <a:r>
              <a:rPr lang="cs" sz="1400"/>
              <a:t>Mějte jen jeden seznam na všechny úkoly daného dne a jeden nákupní seznam</a:t>
            </a:r>
            <a:endParaRPr sz="1400"/>
          </a:p>
          <a:p>
            <a:pPr marL="457200" marR="0" lvl="0" indent="-317500" algn="l" rtl="0">
              <a:lnSpc>
                <a:spcPct val="150000"/>
              </a:lnSpc>
              <a:spcBef>
                <a:spcPts val="0"/>
              </a:spcBef>
              <a:spcAft>
                <a:spcPts val="0"/>
              </a:spcAft>
              <a:buSzPts val="1400"/>
              <a:buChar char="●"/>
            </a:pPr>
            <a:r>
              <a:rPr lang="cs" sz="1400"/>
              <a:t>Pište si na seznam jasně formulované úkoly – místo „seminárka“ si napište „najít zdroje v knihovně”,  „sepsat osnovu“</a:t>
            </a:r>
            <a:endParaRPr sz="1400"/>
          </a:p>
          <a:p>
            <a:pPr marL="457200" marR="0" lvl="0" indent="-317500" algn="l" rtl="0">
              <a:lnSpc>
                <a:spcPct val="150000"/>
              </a:lnSpc>
              <a:spcBef>
                <a:spcPts val="0"/>
              </a:spcBef>
              <a:spcAft>
                <a:spcPts val="0"/>
              </a:spcAft>
              <a:buSzPts val="1400"/>
              <a:buChar char="●"/>
            </a:pPr>
            <a:r>
              <a:rPr lang="cs" sz="1400"/>
              <a:t>Škrtejte, delegujte - za den se dá stihnout jen omezený počet úkolů, vypusťte ty méně důležité (ale pozor na prokrastinaci)</a:t>
            </a:r>
            <a:endParaRPr sz="1400"/>
          </a:p>
          <a:p>
            <a:pPr marL="457200" marR="0" lvl="0" indent="-317500" algn="l" rtl="0">
              <a:lnSpc>
                <a:spcPct val="150000"/>
              </a:lnSpc>
              <a:spcBef>
                <a:spcPts val="0"/>
              </a:spcBef>
              <a:spcAft>
                <a:spcPts val="0"/>
              </a:spcAft>
              <a:buSzPts val="1400"/>
              <a:buChar char="●"/>
            </a:pPr>
            <a:r>
              <a:rPr lang="cs" sz="1400"/>
              <a:t>Nepište věci, které víte, že nemůžete reálně splnit, zbytečně budete frustrovaní z jejich nesplnění</a:t>
            </a:r>
            <a:endParaRPr sz="1100">
              <a:solidFill>
                <a:srgbClr val="000000"/>
              </a:solidFill>
              <a:highlight>
                <a:srgbClr val="FFFFFF"/>
              </a:highlight>
              <a:latin typeface="Arial"/>
              <a:ea typeface="Arial"/>
              <a:cs typeface="Arial"/>
              <a:sym typeface="Arial"/>
            </a:endParaRPr>
          </a:p>
          <a:p>
            <a:pPr marL="0" lvl="0" indent="0" algn="l" rtl="0">
              <a:spcBef>
                <a:spcPts val="1600"/>
              </a:spcBef>
              <a:spcAft>
                <a:spcPts val="160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9"/>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cs">
                <a:solidFill>
                  <a:schemeClr val="accent5"/>
                </a:solidFill>
              </a:rPr>
              <a:t>Důležité a nedůležité úkoly</a:t>
            </a:r>
            <a:endParaRPr/>
          </a:p>
        </p:txBody>
      </p:sp>
      <p:sp>
        <p:nvSpPr>
          <p:cNvPr id="103" name="Google Shape;103;p19"/>
          <p:cNvSpPr txBox="1">
            <a:spLocks noGrp="1"/>
          </p:cNvSpPr>
          <p:nvPr>
            <p:ph type="body" idx="1"/>
          </p:nvPr>
        </p:nvSpPr>
        <p:spPr>
          <a:xfrm>
            <a:off x="387900" y="1259325"/>
            <a:ext cx="8368200" cy="36186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sz="1400"/>
          </a:p>
          <a:p>
            <a:pPr marL="457200" lvl="0" indent="0" algn="l" rtl="0">
              <a:spcBef>
                <a:spcPts val="0"/>
              </a:spcBef>
              <a:spcAft>
                <a:spcPts val="0"/>
              </a:spcAft>
              <a:buNone/>
            </a:pPr>
            <a:endParaRPr/>
          </a:p>
          <a:p>
            <a:pPr marL="0" lvl="0" indent="0" algn="l" rtl="0">
              <a:spcBef>
                <a:spcPts val="1600"/>
              </a:spcBef>
              <a:spcAft>
                <a:spcPts val="0"/>
              </a:spcAft>
              <a:buNone/>
            </a:pPr>
            <a:endParaRPr/>
          </a:p>
          <a:p>
            <a:pPr marL="457200" lvl="0" indent="0" algn="l" rtl="0">
              <a:spcBef>
                <a:spcPts val="1600"/>
              </a:spcBef>
              <a:spcAft>
                <a:spcPts val="0"/>
              </a:spcAft>
              <a:buNone/>
            </a:pPr>
            <a:endParaRPr/>
          </a:p>
          <a:p>
            <a:pPr marL="457200" lvl="0" indent="0" algn="l" rtl="0">
              <a:spcBef>
                <a:spcPts val="1600"/>
              </a:spcBef>
              <a:spcAft>
                <a:spcPts val="0"/>
              </a:spcAft>
              <a:buNone/>
            </a:pPr>
            <a:endParaRPr/>
          </a:p>
          <a:p>
            <a:pPr marL="457200" lvl="0" indent="0" algn="l" rtl="0">
              <a:spcBef>
                <a:spcPts val="1600"/>
              </a:spcBef>
              <a:spcAft>
                <a:spcPts val="0"/>
              </a:spcAft>
              <a:buNone/>
            </a:pPr>
            <a:endParaRPr/>
          </a:p>
          <a:p>
            <a:pPr marL="457200" lvl="0" indent="0" algn="l" rtl="0">
              <a:spcBef>
                <a:spcPts val="1600"/>
              </a:spcBef>
              <a:spcAft>
                <a:spcPts val="0"/>
              </a:spcAft>
              <a:buNone/>
            </a:pPr>
            <a:endParaRPr/>
          </a:p>
          <a:p>
            <a:pPr marL="0" lvl="0" indent="0" algn="l" rtl="0">
              <a:lnSpc>
                <a:spcPct val="100000"/>
              </a:lnSpc>
              <a:spcBef>
                <a:spcPts val="1600"/>
              </a:spcBef>
              <a:spcAft>
                <a:spcPts val="0"/>
              </a:spcAft>
              <a:buNone/>
            </a:pPr>
            <a:r>
              <a:rPr lang="cs" sz="1400"/>
              <a:t>                                                            </a:t>
            </a:r>
            <a:r>
              <a:rPr lang="cs" sz="1400">
                <a:solidFill>
                  <a:schemeClr val="accent5"/>
                </a:solidFill>
              </a:rPr>
              <a:t>nenaléhavé (mohou počkat, nemají termín)</a:t>
            </a:r>
            <a:endParaRPr>
              <a:solidFill>
                <a:schemeClr val="accent5"/>
              </a:solidFill>
            </a:endParaRPr>
          </a:p>
        </p:txBody>
      </p:sp>
      <p:cxnSp>
        <p:nvCxnSpPr>
          <p:cNvPr id="104" name="Google Shape;104;p19"/>
          <p:cNvCxnSpPr/>
          <p:nvPr/>
        </p:nvCxnSpPr>
        <p:spPr>
          <a:xfrm>
            <a:off x="4520050" y="1653800"/>
            <a:ext cx="30300" cy="2880000"/>
          </a:xfrm>
          <a:prstGeom prst="straightConnector1">
            <a:avLst/>
          </a:prstGeom>
          <a:noFill/>
          <a:ln w="76200" cap="flat" cmpd="sng">
            <a:solidFill>
              <a:schemeClr val="dk1"/>
            </a:solidFill>
            <a:prstDash val="solid"/>
            <a:round/>
            <a:headEnd type="none" w="med" len="med"/>
            <a:tailEnd type="none" w="med" len="med"/>
          </a:ln>
        </p:spPr>
      </p:cxnSp>
      <p:cxnSp>
        <p:nvCxnSpPr>
          <p:cNvPr id="105" name="Google Shape;105;p19"/>
          <p:cNvCxnSpPr/>
          <p:nvPr/>
        </p:nvCxnSpPr>
        <p:spPr>
          <a:xfrm>
            <a:off x="3095200" y="3042100"/>
            <a:ext cx="2880000" cy="22800"/>
          </a:xfrm>
          <a:prstGeom prst="straightConnector1">
            <a:avLst/>
          </a:prstGeom>
          <a:noFill/>
          <a:ln w="76200" cap="flat" cmpd="sng">
            <a:solidFill>
              <a:schemeClr val="dk1"/>
            </a:solidFill>
            <a:prstDash val="solid"/>
            <a:round/>
            <a:headEnd type="none" w="med" len="med"/>
            <a:tailEnd type="none" w="med" len="med"/>
          </a:ln>
        </p:spPr>
      </p:cxnSp>
      <p:sp>
        <p:nvSpPr>
          <p:cNvPr id="106" name="Google Shape;106;p19"/>
          <p:cNvSpPr txBox="1"/>
          <p:nvPr/>
        </p:nvSpPr>
        <p:spPr>
          <a:xfrm>
            <a:off x="2864825" y="1304775"/>
            <a:ext cx="4009200" cy="25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cs">
                <a:solidFill>
                  <a:srgbClr val="FF0000"/>
                </a:solidFill>
                <a:latin typeface="Roboto"/>
                <a:ea typeface="Roboto"/>
                <a:cs typeface="Roboto"/>
                <a:sym typeface="Roboto"/>
              </a:rPr>
              <a:t>naléhavé (nemohou počkat, mají termín)</a:t>
            </a:r>
            <a:endParaRPr>
              <a:solidFill>
                <a:srgbClr val="FF0000"/>
              </a:solidFill>
              <a:latin typeface="Roboto"/>
              <a:ea typeface="Roboto"/>
              <a:cs typeface="Roboto"/>
              <a:sym typeface="Roboto"/>
            </a:endParaRPr>
          </a:p>
        </p:txBody>
      </p:sp>
      <p:sp>
        <p:nvSpPr>
          <p:cNvPr id="107" name="Google Shape;107;p19"/>
          <p:cNvSpPr txBox="1"/>
          <p:nvPr/>
        </p:nvSpPr>
        <p:spPr>
          <a:xfrm>
            <a:off x="2070950" y="2841550"/>
            <a:ext cx="985800" cy="29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cs">
                <a:solidFill>
                  <a:srgbClr val="FF0000"/>
                </a:solidFill>
                <a:latin typeface="Roboto"/>
                <a:ea typeface="Roboto"/>
                <a:cs typeface="Roboto"/>
                <a:sym typeface="Roboto"/>
              </a:rPr>
              <a:t>důležité</a:t>
            </a:r>
            <a:endParaRPr>
              <a:solidFill>
                <a:srgbClr val="FF0000"/>
              </a:solidFill>
              <a:latin typeface="Roboto"/>
              <a:ea typeface="Roboto"/>
              <a:cs typeface="Roboto"/>
              <a:sym typeface="Roboto"/>
            </a:endParaRPr>
          </a:p>
          <a:p>
            <a:pPr marL="0" lvl="0" indent="0" algn="l" rtl="0">
              <a:spcBef>
                <a:spcPts val="0"/>
              </a:spcBef>
              <a:spcAft>
                <a:spcPts val="0"/>
              </a:spcAft>
              <a:buNone/>
            </a:pPr>
            <a:r>
              <a:rPr lang="cs">
                <a:solidFill>
                  <a:srgbClr val="FF0000"/>
                </a:solidFill>
                <a:latin typeface="Roboto"/>
                <a:ea typeface="Roboto"/>
                <a:cs typeface="Roboto"/>
                <a:sym typeface="Roboto"/>
              </a:rPr>
              <a:t>(musím)</a:t>
            </a:r>
            <a:endParaRPr>
              <a:solidFill>
                <a:srgbClr val="FF0000"/>
              </a:solidFill>
              <a:latin typeface="Roboto"/>
              <a:ea typeface="Roboto"/>
              <a:cs typeface="Roboto"/>
              <a:sym typeface="Roboto"/>
            </a:endParaRPr>
          </a:p>
        </p:txBody>
      </p:sp>
      <p:sp>
        <p:nvSpPr>
          <p:cNvPr id="108" name="Google Shape;108;p19"/>
          <p:cNvSpPr txBox="1"/>
          <p:nvPr/>
        </p:nvSpPr>
        <p:spPr>
          <a:xfrm>
            <a:off x="6077325" y="2841550"/>
            <a:ext cx="2236800" cy="29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cs">
                <a:solidFill>
                  <a:schemeClr val="accent5"/>
                </a:solidFill>
                <a:latin typeface="Roboto"/>
                <a:ea typeface="Roboto"/>
                <a:cs typeface="Roboto"/>
                <a:sym typeface="Roboto"/>
              </a:rPr>
              <a:t>nedůležité</a:t>
            </a:r>
            <a:endParaRPr>
              <a:solidFill>
                <a:schemeClr val="accent5"/>
              </a:solidFill>
              <a:latin typeface="Roboto"/>
              <a:ea typeface="Roboto"/>
              <a:cs typeface="Roboto"/>
              <a:sym typeface="Roboto"/>
            </a:endParaRPr>
          </a:p>
          <a:p>
            <a:pPr marL="0" lvl="0" indent="0" algn="l" rtl="0">
              <a:spcBef>
                <a:spcPts val="0"/>
              </a:spcBef>
              <a:spcAft>
                <a:spcPts val="0"/>
              </a:spcAft>
              <a:buNone/>
            </a:pPr>
            <a:r>
              <a:rPr lang="cs">
                <a:solidFill>
                  <a:schemeClr val="accent5"/>
                </a:solidFill>
                <a:latin typeface="Roboto"/>
                <a:ea typeface="Roboto"/>
                <a:cs typeface="Roboto"/>
                <a:sym typeface="Roboto"/>
              </a:rPr>
              <a:t>(měl bych/chtěl bych)</a:t>
            </a:r>
            <a:endParaRPr>
              <a:solidFill>
                <a:schemeClr val="accent5"/>
              </a:solidFill>
              <a:latin typeface="Roboto"/>
              <a:ea typeface="Roboto"/>
              <a:cs typeface="Roboto"/>
              <a:sym typeface="Roboto"/>
            </a:endParaRPr>
          </a:p>
        </p:txBody>
      </p:sp>
      <p:sp>
        <p:nvSpPr>
          <p:cNvPr id="109" name="Google Shape;109;p19"/>
          <p:cNvSpPr txBox="1"/>
          <p:nvPr/>
        </p:nvSpPr>
        <p:spPr>
          <a:xfrm>
            <a:off x="2955250" y="1776825"/>
            <a:ext cx="1403400" cy="50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cs" sz="1100">
                <a:solidFill>
                  <a:schemeClr val="dk1"/>
                </a:solidFill>
                <a:latin typeface="Roboto"/>
                <a:ea typeface="Roboto"/>
                <a:cs typeface="Roboto"/>
                <a:sym typeface="Roboto"/>
              </a:rPr>
              <a:t>Vyřešit hned</a:t>
            </a:r>
            <a:endParaRPr sz="1100">
              <a:solidFill>
                <a:schemeClr val="dk1"/>
              </a:solidFill>
              <a:latin typeface="Roboto"/>
              <a:ea typeface="Roboto"/>
              <a:cs typeface="Roboto"/>
              <a:sym typeface="Roboto"/>
            </a:endParaRPr>
          </a:p>
          <a:p>
            <a:pPr marL="0" lvl="0" indent="0" algn="l" rtl="0">
              <a:spcBef>
                <a:spcPts val="0"/>
              </a:spcBef>
              <a:spcAft>
                <a:spcPts val="0"/>
              </a:spcAft>
              <a:buNone/>
            </a:pPr>
            <a:r>
              <a:rPr lang="cs" sz="1100">
                <a:solidFill>
                  <a:schemeClr val="dk1"/>
                </a:solidFill>
                <a:latin typeface="Roboto"/>
                <a:ea typeface="Roboto"/>
                <a:cs typeface="Roboto"/>
                <a:sym typeface="Roboto"/>
              </a:rPr>
              <a:t>Předcházet jim</a:t>
            </a:r>
            <a:endParaRPr sz="1100">
              <a:solidFill>
                <a:schemeClr val="dk1"/>
              </a:solidFill>
              <a:latin typeface="Roboto"/>
              <a:ea typeface="Roboto"/>
              <a:cs typeface="Roboto"/>
              <a:sym typeface="Roboto"/>
            </a:endParaRPr>
          </a:p>
          <a:p>
            <a:pPr marL="0" lvl="0" indent="0" algn="l" rtl="0">
              <a:spcBef>
                <a:spcPts val="0"/>
              </a:spcBef>
              <a:spcAft>
                <a:spcPts val="0"/>
              </a:spcAft>
              <a:buNone/>
            </a:pPr>
            <a:endParaRPr sz="900">
              <a:solidFill>
                <a:schemeClr val="dk1"/>
              </a:solidFill>
              <a:latin typeface="Roboto"/>
              <a:ea typeface="Roboto"/>
              <a:cs typeface="Roboto"/>
              <a:sym typeface="Roboto"/>
            </a:endParaRPr>
          </a:p>
          <a:p>
            <a:pPr marL="0" lvl="0" indent="0" algn="l" rtl="0">
              <a:spcBef>
                <a:spcPts val="0"/>
              </a:spcBef>
              <a:spcAft>
                <a:spcPts val="0"/>
              </a:spcAft>
              <a:buNone/>
            </a:pPr>
            <a:r>
              <a:rPr lang="cs" sz="900">
                <a:solidFill>
                  <a:schemeClr val="dk1"/>
                </a:solidFill>
                <a:latin typeface="Roboto"/>
                <a:ea typeface="Roboto"/>
                <a:cs typeface="Roboto"/>
                <a:sym typeface="Roboto"/>
              </a:rPr>
              <a:t>př. seminárka do zítřka, příprava pracovní pohovor…</a:t>
            </a:r>
            <a:endParaRPr sz="900">
              <a:solidFill>
                <a:schemeClr val="dk1"/>
              </a:solidFill>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p:txBody>
      </p:sp>
      <p:sp>
        <p:nvSpPr>
          <p:cNvPr id="110" name="Google Shape;110;p19"/>
          <p:cNvSpPr txBox="1"/>
          <p:nvPr/>
        </p:nvSpPr>
        <p:spPr>
          <a:xfrm>
            <a:off x="4711750" y="1738000"/>
            <a:ext cx="2028600" cy="50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cs" sz="1100">
                <a:solidFill>
                  <a:schemeClr val="dk1"/>
                </a:solidFill>
                <a:latin typeface="Roboto"/>
                <a:ea typeface="Roboto"/>
                <a:cs typeface="Roboto"/>
                <a:sym typeface="Roboto"/>
              </a:rPr>
              <a:t>Může s nimi někdo pomoci?</a:t>
            </a:r>
            <a:endParaRPr sz="1100">
              <a:solidFill>
                <a:schemeClr val="dk1"/>
              </a:solidFill>
              <a:latin typeface="Roboto"/>
              <a:ea typeface="Roboto"/>
              <a:cs typeface="Roboto"/>
              <a:sym typeface="Roboto"/>
            </a:endParaRPr>
          </a:p>
          <a:p>
            <a:pPr marL="0" lvl="0" indent="0" algn="l" rtl="0">
              <a:spcBef>
                <a:spcPts val="0"/>
              </a:spcBef>
              <a:spcAft>
                <a:spcPts val="0"/>
              </a:spcAft>
              <a:buNone/>
            </a:pPr>
            <a:r>
              <a:rPr lang="cs" sz="1100">
                <a:solidFill>
                  <a:schemeClr val="dk1"/>
                </a:solidFill>
                <a:latin typeface="Roboto"/>
                <a:ea typeface="Roboto"/>
                <a:cs typeface="Roboto"/>
                <a:sym typeface="Roboto"/>
              </a:rPr>
              <a:t>Zařadit do denního plánu</a:t>
            </a:r>
            <a:endParaRPr sz="1100">
              <a:solidFill>
                <a:schemeClr val="dk1"/>
              </a:solidFill>
              <a:latin typeface="Roboto"/>
              <a:ea typeface="Roboto"/>
              <a:cs typeface="Roboto"/>
              <a:sym typeface="Roboto"/>
            </a:endParaRPr>
          </a:p>
          <a:p>
            <a:pPr marL="0" lvl="0" indent="0" algn="l" rtl="0">
              <a:spcBef>
                <a:spcPts val="0"/>
              </a:spcBef>
              <a:spcAft>
                <a:spcPts val="0"/>
              </a:spcAft>
              <a:buNone/>
            </a:pPr>
            <a:endParaRPr sz="900">
              <a:solidFill>
                <a:schemeClr val="dk1"/>
              </a:solidFill>
              <a:latin typeface="Roboto"/>
              <a:ea typeface="Roboto"/>
              <a:cs typeface="Roboto"/>
              <a:sym typeface="Roboto"/>
            </a:endParaRPr>
          </a:p>
          <a:p>
            <a:pPr marL="0" lvl="0" indent="0" algn="l" rtl="0">
              <a:spcBef>
                <a:spcPts val="0"/>
              </a:spcBef>
              <a:spcAft>
                <a:spcPts val="0"/>
              </a:spcAft>
              <a:buNone/>
            </a:pPr>
            <a:r>
              <a:rPr lang="cs" sz="900">
                <a:solidFill>
                  <a:schemeClr val="dk1"/>
                </a:solidFill>
                <a:latin typeface="Roboto"/>
                <a:ea typeface="Roboto"/>
                <a:cs typeface="Roboto"/>
                <a:sym typeface="Roboto"/>
              </a:rPr>
              <a:t>př. vymyslet sestře dárek k narozeninám, přihlásit se na kurz</a:t>
            </a:r>
            <a:endParaRPr sz="900">
              <a:solidFill>
                <a:schemeClr val="dk1"/>
              </a:solidFill>
              <a:latin typeface="Roboto"/>
              <a:ea typeface="Roboto"/>
              <a:cs typeface="Roboto"/>
              <a:sym typeface="Roboto"/>
            </a:endParaRPr>
          </a:p>
          <a:p>
            <a:pPr marL="0" lvl="0" indent="0" algn="l" rtl="0">
              <a:spcBef>
                <a:spcPts val="0"/>
              </a:spcBef>
              <a:spcAft>
                <a:spcPts val="0"/>
              </a:spcAft>
              <a:buNone/>
            </a:pPr>
            <a:r>
              <a:rPr lang="cs" sz="900">
                <a:solidFill>
                  <a:schemeClr val="dk1"/>
                </a:solidFill>
                <a:latin typeface="Roboto"/>
                <a:ea typeface="Roboto"/>
                <a:cs typeface="Roboto"/>
                <a:sym typeface="Roboto"/>
              </a:rPr>
              <a:t>o plánování času…</a:t>
            </a:r>
            <a:endParaRPr sz="900">
              <a:solidFill>
                <a:schemeClr val="dk1"/>
              </a:solidFill>
              <a:latin typeface="Roboto"/>
              <a:ea typeface="Roboto"/>
              <a:cs typeface="Roboto"/>
              <a:sym typeface="Roboto"/>
            </a:endParaRPr>
          </a:p>
          <a:p>
            <a:pPr marL="0" lvl="0" indent="0" algn="l" rtl="0">
              <a:spcBef>
                <a:spcPts val="0"/>
              </a:spcBef>
              <a:spcAft>
                <a:spcPts val="0"/>
              </a:spcAft>
              <a:buNone/>
            </a:pPr>
            <a:endParaRPr sz="1200">
              <a:solidFill>
                <a:schemeClr val="dk1"/>
              </a:solidFill>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p:txBody>
      </p:sp>
      <p:sp>
        <p:nvSpPr>
          <p:cNvPr id="111" name="Google Shape;111;p19"/>
          <p:cNvSpPr txBox="1"/>
          <p:nvPr/>
        </p:nvSpPr>
        <p:spPr>
          <a:xfrm>
            <a:off x="2905250" y="3211150"/>
            <a:ext cx="1645200" cy="50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cs" sz="1100">
                <a:solidFill>
                  <a:schemeClr val="accent6"/>
                </a:solidFill>
                <a:latin typeface="Roboto"/>
                <a:ea typeface="Roboto"/>
                <a:cs typeface="Roboto"/>
                <a:sym typeface="Roboto"/>
              </a:rPr>
              <a:t>Vedou k plnění dlouhodobých cílů - jsou nejdůležitější</a:t>
            </a:r>
            <a:endParaRPr sz="1100">
              <a:solidFill>
                <a:schemeClr val="accent6"/>
              </a:solidFill>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r>
              <a:rPr lang="cs" sz="900">
                <a:solidFill>
                  <a:schemeClr val="dk1"/>
                </a:solidFill>
                <a:latin typeface="Roboto"/>
                <a:ea typeface="Roboto"/>
                <a:cs typeface="Roboto"/>
                <a:sym typeface="Roboto"/>
              </a:rPr>
              <a:t>př. psát diplomku, učit se AJ, trénovat na maraton…</a:t>
            </a:r>
            <a:endParaRPr>
              <a:latin typeface="Roboto"/>
              <a:ea typeface="Roboto"/>
              <a:cs typeface="Roboto"/>
              <a:sym typeface="Roboto"/>
            </a:endParaRPr>
          </a:p>
        </p:txBody>
      </p:sp>
      <p:sp>
        <p:nvSpPr>
          <p:cNvPr id="112" name="Google Shape;112;p19"/>
          <p:cNvSpPr txBox="1"/>
          <p:nvPr/>
        </p:nvSpPr>
        <p:spPr>
          <a:xfrm>
            <a:off x="4711750" y="3301850"/>
            <a:ext cx="1827600" cy="50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cs" sz="1100">
                <a:solidFill>
                  <a:schemeClr val="dk1"/>
                </a:solidFill>
                <a:latin typeface="Roboto"/>
                <a:ea typeface="Roboto"/>
                <a:cs typeface="Roboto"/>
                <a:sym typeface="Roboto"/>
              </a:rPr>
              <a:t>Zbavit se jich</a:t>
            </a:r>
            <a:endParaRPr sz="1100">
              <a:solidFill>
                <a:schemeClr val="dk1"/>
              </a:solidFill>
              <a:latin typeface="Roboto"/>
              <a:ea typeface="Roboto"/>
              <a:cs typeface="Roboto"/>
              <a:sym typeface="Roboto"/>
            </a:endParaRPr>
          </a:p>
          <a:p>
            <a:pPr marL="0" lvl="0" indent="0" algn="l" rtl="0">
              <a:spcBef>
                <a:spcPts val="0"/>
              </a:spcBef>
              <a:spcAft>
                <a:spcPts val="0"/>
              </a:spcAft>
              <a:buNone/>
            </a:pPr>
            <a:r>
              <a:rPr lang="cs" sz="1100">
                <a:solidFill>
                  <a:schemeClr val="dk1"/>
                </a:solidFill>
                <a:latin typeface="Roboto"/>
                <a:ea typeface="Roboto"/>
                <a:cs typeface="Roboto"/>
                <a:sym typeface="Roboto"/>
              </a:rPr>
              <a:t>Dělat je za odměnu</a:t>
            </a:r>
            <a:endParaRPr sz="1100">
              <a:solidFill>
                <a:schemeClr val="dk1"/>
              </a:solidFill>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r>
              <a:rPr lang="cs" sz="900">
                <a:solidFill>
                  <a:schemeClr val="dk1"/>
                </a:solidFill>
                <a:latin typeface="Roboto"/>
                <a:ea typeface="Roboto"/>
                <a:cs typeface="Roboto"/>
                <a:sym typeface="Roboto"/>
              </a:rPr>
              <a:t>př. zajít s kamarády na koncert, uspořádat filmový večírek, zjistit více o investování peněz…</a:t>
            </a:r>
            <a:endParaRPr>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0"/>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cs">
                <a:solidFill>
                  <a:schemeClr val="accent5"/>
                </a:solidFill>
              </a:rPr>
              <a:t>Důležité nenaléhavé cíle</a:t>
            </a:r>
            <a:endParaRPr/>
          </a:p>
        </p:txBody>
      </p:sp>
      <p:sp>
        <p:nvSpPr>
          <p:cNvPr id="118" name="Google Shape;118;p20"/>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cs" sz="1300"/>
              <a:t>Uměle je udělat naléhavými = stanovit jim termín</a:t>
            </a:r>
            <a:endParaRPr sz="1300"/>
          </a:p>
          <a:p>
            <a:pPr marL="914400" lvl="1" indent="-311150" algn="l" rtl="0">
              <a:spcBef>
                <a:spcPts val="0"/>
              </a:spcBef>
              <a:spcAft>
                <a:spcPts val="0"/>
              </a:spcAft>
              <a:buSzPts val="1300"/>
              <a:buChar char="○"/>
            </a:pPr>
            <a:r>
              <a:rPr lang="cs" sz="1300" b="1">
                <a:solidFill>
                  <a:schemeClr val="accent5"/>
                </a:solidFill>
              </a:rPr>
              <a:t>Konkretizovat cíl </a:t>
            </a:r>
            <a:r>
              <a:rPr lang="cs" sz="1300"/>
              <a:t>= vyjádřit číslem (napíši diplomku v rozsahu 60 stran)</a:t>
            </a:r>
            <a:endParaRPr sz="1300"/>
          </a:p>
          <a:p>
            <a:pPr marL="914400" lvl="1" indent="-311150" algn="l" rtl="0">
              <a:spcBef>
                <a:spcPts val="0"/>
              </a:spcBef>
              <a:spcAft>
                <a:spcPts val="0"/>
              </a:spcAft>
              <a:buSzPts val="1300"/>
              <a:buChar char="○"/>
            </a:pPr>
            <a:r>
              <a:rPr lang="cs" sz="1300" b="1">
                <a:solidFill>
                  <a:schemeClr val="accent5"/>
                </a:solidFill>
              </a:rPr>
              <a:t>Stanovit dlouhodobý termín</a:t>
            </a:r>
            <a:r>
              <a:rPr lang="cs" sz="1300"/>
              <a:t> = do kdy cíle dosáhnout (do konce dubna)</a:t>
            </a:r>
            <a:endParaRPr sz="1300"/>
          </a:p>
          <a:p>
            <a:pPr marL="914400" lvl="1" indent="-311150" algn="l" rtl="0">
              <a:spcBef>
                <a:spcPts val="0"/>
              </a:spcBef>
              <a:spcAft>
                <a:spcPts val="0"/>
              </a:spcAft>
              <a:buSzPts val="1300"/>
              <a:buChar char="○"/>
            </a:pPr>
            <a:r>
              <a:rPr lang="cs" sz="1300" b="1">
                <a:solidFill>
                  <a:schemeClr val="accent5"/>
                </a:solidFill>
              </a:rPr>
              <a:t>Sepsat akční plán</a:t>
            </a:r>
            <a:r>
              <a:rPr lang="cs" sz="1300"/>
              <a:t> = rozdrobit cíl na menší kroky a ty naplánovat do kalendáře</a:t>
            </a:r>
            <a:endParaRPr sz="1300"/>
          </a:p>
          <a:p>
            <a:pPr marL="1371600" lvl="2" indent="-298450" algn="l" rtl="0">
              <a:spcBef>
                <a:spcPts val="0"/>
              </a:spcBef>
              <a:spcAft>
                <a:spcPts val="0"/>
              </a:spcAft>
              <a:buSzPts val="1100"/>
              <a:buChar char="■"/>
            </a:pPr>
            <a:r>
              <a:rPr lang="cs" sz="1100"/>
              <a:t>vymyslet/vybrat si téma (do poloviny října)</a:t>
            </a:r>
            <a:endParaRPr sz="1100"/>
          </a:p>
          <a:p>
            <a:pPr marL="1371600" lvl="2" indent="-298450" algn="l" rtl="0">
              <a:spcBef>
                <a:spcPts val="0"/>
              </a:spcBef>
              <a:spcAft>
                <a:spcPts val="0"/>
              </a:spcAft>
              <a:buSzPts val="1100"/>
              <a:buChar char="■"/>
            </a:pPr>
            <a:r>
              <a:rPr lang="cs" sz="1100"/>
              <a:t>domluvit si vedoucího a probrat s ním téma (do konce října) </a:t>
            </a:r>
            <a:endParaRPr sz="1100"/>
          </a:p>
          <a:p>
            <a:pPr marL="1371600" lvl="2" indent="-298450" algn="l" rtl="0">
              <a:spcBef>
                <a:spcPts val="0"/>
              </a:spcBef>
              <a:spcAft>
                <a:spcPts val="0"/>
              </a:spcAft>
              <a:buSzPts val="1100"/>
              <a:buChar char="■"/>
            </a:pPr>
            <a:r>
              <a:rPr lang="cs" sz="1100"/>
              <a:t>vytvořit osnovu (první týden v listopadu)</a:t>
            </a:r>
            <a:endParaRPr sz="1100"/>
          </a:p>
          <a:p>
            <a:pPr marL="1371600" lvl="2" indent="-298450" algn="l" rtl="0">
              <a:spcBef>
                <a:spcPts val="0"/>
              </a:spcBef>
              <a:spcAft>
                <a:spcPts val="0"/>
              </a:spcAft>
              <a:buSzPts val="1100"/>
              <a:buChar char="■"/>
            </a:pPr>
            <a:r>
              <a:rPr lang="cs" sz="1100"/>
              <a:t>promyslet výzkumnou část (do poloviny listopadu)</a:t>
            </a:r>
            <a:endParaRPr sz="1100"/>
          </a:p>
          <a:p>
            <a:pPr marL="1371600" lvl="2" indent="-304800" algn="l" rtl="0">
              <a:spcBef>
                <a:spcPts val="0"/>
              </a:spcBef>
              <a:spcAft>
                <a:spcPts val="0"/>
              </a:spcAft>
              <a:buSzPts val="1200"/>
              <a:buChar char="■"/>
            </a:pPr>
            <a:r>
              <a:rPr lang="cs" sz="1100"/>
              <a:t>pondělí, středa, pátek - 2 hodiny v knihovně hledat ve zdrojích a dělat výpisky (od 17 do 19 hodin)</a:t>
            </a:r>
            <a:br>
              <a:rPr lang="cs" sz="1200"/>
            </a:br>
            <a:endParaRPr sz="1200"/>
          </a:p>
          <a:p>
            <a:pPr marL="914400" lvl="1" indent="-311150" algn="l" rtl="0">
              <a:spcBef>
                <a:spcPts val="0"/>
              </a:spcBef>
              <a:spcAft>
                <a:spcPts val="0"/>
              </a:spcAft>
              <a:buSzPts val="1300"/>
              <a:buChar char="○"/>
            </a:pPr>
            <a:r>
              <a:rPr lang="cs" sz="1300" b="1">
                <a:solidFill>
                  <a:schemeClr val="accent5"/>
                </a:solidFill>
              </a:rPr>
              <a:t>Vytvořit</a:t>
            </a:r>
            <a:r>
              <a:rPr lang="cs" sz="1300" b="1"/>
              <a:t> </a:t>
            </a:r>
            <a:r>
              <a:rPr lang="cs" sz="1300" b="1">
                <a:solidFill>
                  <a:schemeClr val="accent5"/>
                </a:solidFill>
              </a:rPr>
              <a:t>dílčí denní cíle a návyky</a:t>
            </a:r>
            <a:r>
              <a:rPr lang="cs" sz="1300"/>
              <a:t> = denně se opakují, šetří energii, zvyšují produktivitu</a:t>
            </a:r>
            <a:endParaRPr sz="1300"/>
          </a:p>
          <a:p>
            <a:pPr marL="1371600" lvl="2" indent="-298450" algn="l" rtl="0">
              <a:spcBef>
                <a:spcPts val="0"/>
              </a:spcBef>
              <a:spcAft>
                <a:spcPts val="0"/>
              </a:spcAft>
              <a:buSzPts val="1100"/>
              <a:buChar char="■"/>
            </a:pPr>
            <a:r>
              <a:rPr lang="cs" sz="1100"/>
              <a:t>budu denně vstávat o hodinu dříve pro více času</a:t>
            </a:r>
            <a:endParaRPr sz="1100"/>
          </a:p>
          <a:p>
            <a:pPr marL="1371600" lvl="2" indent="-298450" algn="l" rtl="0">
              <a:spcBef>
                <a:spcPts val="0"/>
              </a:spcBef>
              <a:spcAft>
                <a:spcPts val="0"/>
              </a:spcAft>
              <a:buSzPts val="1100"/>
              <a:buChar char="■"/>
            </a:pPr>
            <a:r>
              <a:rPr lang="cs" sz="1100"/>
              <a:t>každý den napíši 500 slov práce</a:t>
            </a:r>
            <a:endParaRPr sz="1100"/>
          </a:p>
          <a:p>
            <a:pPr marL="1371600" lvl="2" indent="-298450" algn="l" rtl="0">
              <a:spcBef>
                <a:spcPts val="0"/>
              </a:spcBef>
              <a:spcAft>
                <a:spcPts val="0"/>
              </a:spcAft>
              <a:buSzPts val="1100"/>
              <a:buChar char="■"/>
            </a:pPr>
            <a:r>
              <a:rPr lang="cs" sz="1100"/>
              <a:t>před snídaní přečtu odborný článek týkající se tématu diplomky - spojit nový návyk (článek) s již fungujícím (snídaně)</a:t>
            </a:r>
            <a:endParaRPr sz="1100"/>
          </a:p>
          <a:p>
            <a:pPr marL="1371600" lvl="0" indent="0" algn="l" rtl="0">
              <a:spcBef>
                <a:spcPts val="1600"/>
              </a:spcBef>
              <a:spcAft>
                <a:spcPts val="0"/>
              </a:spcAft>
              <a:buNone/>
            </a:pPr>
            <a:endParaRPr sz="1100"/>
          </a:p>
          <a:p>
            <a:pPr marL="1371600" lvl="0" indent="0" algn="l" rtl="0">
              <a:spcBef>
                <a:spcPts val="1600"/>
              </a:spcBef>
              <a:spcAft>
                <a:spcPts val="160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1"/>
          <p:cNvSpPr txBox="1">
            <a:spLocks noGrp="1"/>
          </p:cNvSpPr>
          <p:nvPr>
            <p:ph type="title"/>
          </p:nvPr>
        </p:nvSpPr>
        <p:spPr>
          <a:xfrm>
            <a:off x="349975"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cs">
                <a:solidFill>
                  <a:schemeClr val="accent5"/>
                </a:solidFill>
              </a:rPr>
              <a:t>Návyky</a:t>
            </a:r>
            <a:endParaRPr/>
          </a:p>
        </p:txBody>
      </p:sp>
      <p:sp>
        <p:nvSpPr>
          <p:cNvPr id="124" name="Google Shape;124;p21"/>
          <p:cNvSpPr txBox="1">
            <a:spLocks noGrp="1"/>
          </p:cNvSpPr>
          <p:nvPr>
            <p:ph type="body" idx="1"/>
          </p:nvPr>
        </p:nvSpPr>
        <p:spPr>
          <a:xfrm>
            <a:off x="387900" y="1564774"/>
            <a:ext cx="8368200" cy="30789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cs" sz="1400"/>
              <a:t>Autopilot = šetří energii, nemusíme nad nimi přemýšlet</a:t>
            </a:r>
            <a:endParaRPr sz="1400"/>
          </a:p>
          <a:p>
            <a:pPr marL="457200" lvl="0" indent="-317500" algn="l" rtl="0">
              <a:spcBef>
                <a:spcPts val="0"/>
              </a:spcBef>
              <a:spcAft>
                <a:spcPts val="0"/>
              </a:spcAft>
              <a:buSzPts val="1400"/>
              <a:buChar char="●"/>
            </a:pPr>
            <a:r>
              <a:rPr lang="cs" sz="1400"/>
              <a:t>Jsou důležité i na cestě za dlouhodobými cíli</a:t>
            </a:r>
            <a:endParaRPr sz="1400"/>
          </a:p>
          <a:p>
            <a:pPr marL="457200" lvl="0" indent="-317500" algn="l" rtl="0">
              <a:spcBef>
                <a:spcPts val="0"/>
              </a:spcBef>
              <a:spcAft>
                <a:spcPts val="0"/>
              </a:spcAft>
              <a:buSzPts val="1400"/>
              <a:buChar char="●"/>
            </a:pPr>
            <a:r>
              <a:rPr lang="cs" sz="1400"/>
              <a:t>Stačí 25 - 30 opakování k osvojení si nového návyku</a:t>
            </a:r>
            <a:endParaRPr sz="1400"/>
          </a:p>
          <a:p>
            <a:pPr marL="0" lvl="0" indent="457200" algn="l" rtl="0">
              <a:spcBef>
                <a:spcPts val="1600"/>
              </a:spcBef>
              <a:spcAft>
                <a:spcPts val="0"/>
              </a:spcAft>
              <a:buNone/>
            </a:pPr>
            <a:r>
              <a:rPr lang="cs" sz="1400" b="1">
                <a:solidFill>
                  <a:schemeClr val="accent5"/>
                </a:solidFill>
              </a:rPr>
              <a:t>podnět - aktivita - odměna</a:t>
            </a:r>
            <a:endParaRPr sz="1400" b="1">
              <a:solidFill>
                <a:schemeClr val="accent5"/>
              </a:solidFill>
            </a:endParaRPr>
          </a:p>
          <a:p>
            <a:pPr marL="457200" lvl="0" indent="0" algn="l" rtl="0">
              <a:spcBef>
                <a:spcPts val="1600"/>
              </a:spcBef>
              <a:spcAft>
                <a:spcPts val="0"/>
              </a:spcAft>
              <a:buNone/>
            </a:pPr>
            <a:r>
              <a:rPr lang="cs" sz="1400"/>
              <a:t>Budování návyku:</a:t>
            </a:r>
            <a:endParaRPr sz="1400"/>
          </a:p>
          <a:p>
            <a:pPr marL="914400" lvl="0" indent="-317500" algn="l" rtl="0">
              <a:spcBef>
                <a:spcPts val="1600"/>
              </a:spcBef>
              <a:spcAft>
                <a:spcPts val="0"/>
              </a:spcAft>
              <a:buSzPts val="1400"/>
              <a:buChar char="●"/>
            </a:pPr>
            <a:r>
              <a:rPr lang="cs" sz="1400"/>
              <a:t>stanovit aktivitu (budu běhat)</a:t>
            </a:r>
            <a:endParaRPr sz="1400"/>
          </a:p>
          <a:p>
            <a:pPr marL="914400" lvl="0" indent="-317500" algn="l" rtl="0">
              <a:spcBef>
                <a:spcPts val="0"/>
              </a:spcBef>
              <a:spcAft>
                <a:spcPts val="0"/>
              </a:spcAft>
              <a:buSzPts val="1400"/>
              <a:buChar char="●"/>
            </a:pPr>
            <a:r>
              <a:rPr lang="cs" sz="1400"/>
              <a:t>stanovit podnět - automatický spouštěč - propojit s již existující činností (ráno před snídaní)</a:t>
            </a:r>
            <a:endParaRPr sz="1400"/>
          </a:p>
          <a:p>
            <a:pPr marL="914400" lvl="0" indent="-317500" algn="l" rtl="0">
              <a:spcBef>
                <a:spcPts val="0"/>
              </a:spcBef>
              <a:spcAft>
                <a:spcPts val="0"/>
              </a:spcAft>
              <a:buSzPts val="1400"/>
              <a:buChar char="●"/>
            </a:pPr>
            <a:r>
              <a:rPr lang="cs" sz="1400"/>
              <a:t>najít odměnu - pomůže s automatizací (endorfiny, čokoláda, 1 díl seriálu, časopis…)</a:t>
            </a:r>
            <a:endParaRPr sz="1400"/>
          </a:p>
          <a:p>
            <a:pPr marL="457200" marR="0" lvl="0" indent="0" algn="l" rtl="0">
              <a:lnSpc>
                <a:spcPct val="115000"/>
              </a:lnSpc>
              <a:spcBef>
                <a:spcPts val="1600"/>
              </a:spcBef>
              <a:spcAft>
                <a:spcPts val="1600"/>
              </a:spcAft>
              <a:buNone/>
            </a:pPr>
            <a:endParaRPr sz="1400"/>
          </a:p>
        </p:txBody>
      </p:sp>
    </p:spTree>
  </p:cSld>
  <p:clrMapOvr>
    <a:masterClrMapping/>
  </p:clrMapOvr>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3044</Words>
  <Application>Microsoft Office PowerPoint</Application>
  <PresentationFormat>Předvádění na obrazovce (16:9)</PresentationFormat>
  <Paragraphs>269</Paragraphs>
  <Slides>27</Slides>
  <Notes>27</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27</vt:i4>
      </vt:variant>
    </vt:vector>
  </HeadingPairs>
  <TitlesOfParts>
    <vt:vector size="32" baseType="lpstr">
      <vt:lpstr>Roboto</vt:lpstr>
      <vt:lpstr>Roboto Slab</vt:lpstr>
      <vt:lpstr>Arial</vt:lpstr>
      <vt:lpstr>Calibri</vt:lpstr>
      <vt:lpstr>Marina</vt:lpstr>
      <vt:lpstr>Základy plánování  a organizace času</vt:lpstr>
      <vt:lpstr>O čem dnes budeme mluvit</vt:lpstr>
      <vt:lpstr>Motivace</vt:lpstr>
      <vt:lpstr>Plánování</vt:lpstr>
      <vt:lpstr>Plánovací nástroje</vt:lpstr>
      <vt:lpstr>To do list</vt:lpstr>
      <vt:lpstr>Důležité a nedůležité úkoly</vt:lpstr>
      <vt:lpstr>Důležité nenaléhavé cíle</vt:lpstr>
      <vt:lpstr>Návyky</vt:lpstr>
      <vt:lpstr>Návyky - proč se nedaří</vt:lpstr>
      <vt:lpstr>Návyky - proč se nedaří</vt:lpstr>
      <vt:lpstr>Zlozvyky</vt:lpstr>
      <vt:lpstr>Buzer-lístek  (metoda z knihy P. Ludwiga: Konec prokrastinace)</vt:lpstr>
      <vt:lpstr>Pravidlo 20 sekund</vt:lpstr>
      <vt:lpstr>Rutiny šetřící čas</vt:lpstr>
      <vt:lpstr>Překážky v organizaci času</vt:lpstr>
      <vt:lpstr>Produktivita</vt:lpstr>
      <vt:lpstr>Jak zvýšit produktivitu</vt:lpstr>
      <vt:lpstr>Pomodoro</vt:lpstr>
      <vt:lpstr>Pomodoro - pravidla a tipy</vt:lpstr>
      <vt:lpstr>Digitální detox</vt:lpstr>
      <vt:lpstr>Digitální detox - pár tipů</vt:lpstr>
      <vt:lpstr>Jak to nevzdat</vt:lpstr>
      <vt:lpstr>Užitečné odkazy</vt:lpstr>
      <vt:lpstr>Užitečné odkazy</vt:lpstr>
      <vt:lpstr>Tipy od studentů</vt:lpstr>
      <vt:lpstr>Kontakty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Základy plánování  a organizace času</dc:title>
  <cp:lastModifiedBy>Iva Oulehlová</cp:lastModifiedBy>
  <cp:revision>6</cp:revision>
  <dcterms:modified xsi:type="dcterms:W3CDTF">2022-03-23T16:28:29Z</dcterms:modified>
</cp:coreProperties>
</file>