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58" r:id="rId5"/>
    <p:sldId id="273" r:id="rId6"/>
    <p:sldId id="275" r:id="rId7"/>
    <p:sldId id="259" r:id="rId8"/>
    <p:sldId id="274" r:id="rId9"/>
    <p:sldId id="260" r:id="rId10"/>
    <p:sldId id="261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6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C76D5B5-C9ED-41EB-B989-6EDC0B5557F7}" type="datetimeFigureOut">
              <a:rPr lang="cs-CZ"/>
              <a:pPr>
                <a:defRPr/>
              </a:pPr>
              <a:t>12.9.2013</a:t>
            </a:fld>
            <a:endParaRPr lang="cs-CZ"/>
          </a:p>
        </p:txBody>
      </p:sp>
      <p:sp>
        <p:nvSpPr>
          <p:cNvPr id="7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4E662B7-EC47-4E1D-A45C-D273B5A73F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7DA6B-57A3-4495-A9EB-3FD16A21ECA5}" type="datetimeFigureOut">
              <a:rPr lang="cs-CZ"/>
              <a:pPr>
                <a:defRPr/>
              </a:pPr>
              <a:t>12.9.2013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7BBB3-A5E8-47BF-BBE7-D57E0AEDC3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E541AD-9F10-4177-95EA-D1383F92CEAB}" type="datetimeFigureOut">
              <a:rPr lang="cs-CZ"/>
              <a:pPr>
                <a:defRPr/>
              </a:pPr>
              <a:t>12.9.2013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0E383AC-22EC-42FB-9AE6-52A1CBA0F2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AC576-3179-4D3B-816E-9827B3869A65}" type="datetimeFigureOut">
              <a:rPr lang="cs-CZ"/>
              <a:pPr>
                <a:defRPr/>
              </a:pPr>
              <a:t>12.9.2013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573C5-5749-4B90-A92E-E50B4A1DC8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362734F-65D5-47C2-A410-0968153D2231}" type="datetimeFigureOut">
              <a:rPr lang="cs-CZ"/>
              <a:pPr>
                <a:defRPr/>
              </a:pPr>
              <a:t>12.9.2013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CEAB36-A193-4F6F-91CE-F8E11513E8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12F36-5EED-4E98-8D3F-30578D11156E}" type="datetimeFigureOut">
              <a:rPr lang="cs-CZ"/>
              <a:pPr>
                <a:defRPr/>
              </a:pPr>
              <a:t>12.9.2013</a:t>
            </a:fld>
            <a:endParaRPr lang="cs-CZ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01C08-E25B-4650-A8A1-3D0E272570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8915A-6827-4420-A6C5-3E50B3F309BC}" type="datetimeFigureOut">
              <a:rPr lang="cs-CZ"/>
              <a:pPr>
                <a:defRPr/>
              </a:pPr>
              <a:t>12.9.2013</a:t>
            </a:fld>
            <a:endParaRPr lang="cs-CZ"/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58345-467A-4489-BDBC-92073408E6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5F632-CFF0-4022-B38C-80FD8057498D}" type="datetimeFigureOut">
              <a:rPr lang="cs-CZ"/>
              <a:pPr>
                <a:defRPr/>
              </a:pPr>
              <a:t>12.9.2013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158D3-EDCD-4418-B43A-8EB42DBEF6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7BD1F-F975-4C3A-89F2-04E52787583F}" type="datetimeFigureOut">
              <a:rPr lang="cs-CZ"/>
              <a:pPr>
                <a:defRPr/>
              </a:pPr>
              <a:t>12.9.2013</a:t>
            </a:fld>
            <a:endParaRPr lang="cs-CZ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A362-48A9-41AC-9A2D-392993291B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D41D3-3567-4721-937F-BC6C84B1ECC8}" type="datetimeFigureOut">
              <a:rPr lang="cs-CZ"/>
              <a:pPr>
                <a:defRPr/>
              </a:pPr>
              <a:t>12.9.2013</a:t>
            </a:fld>
            <a:endParaRPr lang="cs-CZ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3436B-25E9-4607-B0F5-11E4EA431B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797253-92C0-4BEA-AF22-58A0556E56CE}" type="datetimeFigureOut">
              <a:rPr lang="cs-CZ"/>
              <a:pPr>
                <a:defRPr/>
              </a:pPr>
              <a:t>12.9.2013</a:t>
            </a:fld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CAF30A-E956-4308-9C67-C79AFA5824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0" name="Zástupný symbol pro text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EA1EC18-D1CB-47FA-9240-FF39D28DAF7E}" type="datetimeFigureOut">
              <a:rPr lang="cs-CZ"/>
              <a:pPr>
                <a:defRPr/>
              </a:pPr>
              <a:t>12.9.2013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349EDD1-48CF-4475-8460-245284A1A9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6" r:id="rId2"/>
    <p:sldLayoutId id="2147483684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5" r:id="rId9"/>
    <p:sldLayoutId id="2147483682" r:id="rId10"/>
    <p:sldLayoutId id="214748368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lmcyrilametodej.cz/en/about-fil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89680" y="665153"/>
            <a:ext cx="5105400" cy="411197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u="sng" dirty="0" err="1" smtClean="0"/>
              <a:t>The</a:t>
            </a:r>
            <a:r>
              <a:rPr lang="cs-CZ" u="sng" dirty="0" smtClean="0"/>
              <a:t> </a:t>
            </a:r>
            <a:r>
              <a:rPr lang="cs-CZ" u="sng" dirty="0" err="1" smtClean="0"/>
              <a:t>brief</a:t>
            </a:r>
            <a:r>
              <a:rPr lang="cs-CZ" u="sng" dirty="0" smtClean="0"/>
              <a:t> </a:t>
            </a:r>
            <a:r>
              <a:rPr lang="cs-CZ" u="sng" dirty="0" err="1" smtClean="0"/>
              <a:t>outline</a:t>
            </a:r>
            <a:r>
              <a:rPr lang="cs-CZ" u="sng" dirty="0" smtClean="0"/>
              <a:t> </a:t>
            </a:r>
            <a:r>
              <a:rPr lang="cs-CZ" u="sng" dirty="0" err="1" smtClean="0"/>
              <a:t>of</a:t>
            </a:r>
            <a:r>
              <a:rPr lang="cs-CZ" u="sng" dirty="0" smtClean="0"/>
              <a:t> </a:t>
            </a:r>
            <a:r>
              <a:rPr lang="cs-CZ" u="sng" dirty="0" err="1" smtClean="0"/>
              <a:t>the</a:t>
            </a:r>
            <a:r>
              <a:rPr lang="cs-CZ" u="sng" dirty="0" smtClean="0"/>
              <a:t> </a:t>
            </a:r>
            <a:r>
              <a:rPr lang="cs-CZ" u="sng" dirty="0" err="1" smtClean="0"/>
              <a:t>history</a:t>
            </a:r>
            <a:r>
              <a:rPr lang="cs-CZ" u="sng" dirty="0" smtClean="0"/>
              <a:t> </a:t>
            </a:r>
            <a:r>
              <a:rPr lang="cs-CZ" u="sng" dirty="0" err="1" smtClean="0"/>
              <a:t>of</a:t>
            </a:r>
            <a:r>
              <a:rPr lang="cs-CZ" u="sng" dirty="0" smtClean="0"/>
              <a:t> </a:t>
            </a:r>
            <a:r>
              <a:rPr lang="cs-CZ" u="sng" dirty="0" err="1" smtClean="0"/>
              <a:t>the</a:t>
            </a:r>
            <a:r>
              <a:rPr lang="cs-CZ" u="sng" dirty="0" smtClean="0"/>
              <a:t> </a:t>
            </a:r>
            <a:r>
              <a:rPr lang="cs-CZ" u="sng" dirty="0" err="1" smtClean="0"/>
              <a:t>Czech</a:t>
            </a:r>
            <a:r>
              <a:rPr lang="cs-CZ" u="sng" dirty="0" smtClean="0"/>
              <a:t> </a:t>
            </a:r>
            <a:r>
              <a:rPr lang="cs-CZ" u="sng" dirty="0" err="1" smtClean="0"/>
              <a:t>Lands</a:t>
            </a:r>
            <a:r>
              <a:rPr lang="cs-CZ" u="sng" dirty="0" smtClean="0"/>
              <a:t> in </a:t>
            </a:r>
            <a:r>
              <a:rPr lang="cs-CZ" u="sng" dirty="0" err="1" smtClean="0"/>
              <a:t>the</a:t>
            </a:r>
            <a:r>
              <a:rPr lang="cs-CZ" u="sng" dirty="0" smtClean="0"/>
              <a:t> </a:t>
            </a:r>
            <a:r>
              <a:rPr lang="cs-CZ" u="sng" dirty="0" err="1" smtClean="0"/>
              <a:t>Middle</a:t>
            </a:r>
            <a:r>
              <a:rPr lang="cs-CZ" u="sng" dirty="0" smtClean="0"/>
              <a:t> </a:t>
            </a:r>
            <a:r>
              <a:rPr lang="cs-CZ" u="sng" dirty="0" err="1" smtClean="0"/>
              <a:t>Ages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6147" name="Podnadpis 2"/>
          <p:cNvSpPr>
            <a:spLocks noGrp="1"/>
          </p:cNvSpPr>
          <p:nvPr>
            <p:ph type="subTitle" idx="1"/>
          </p:nvPr>
        </p:nvSpPr>
        <p:spPr>
          <a:xfrm>
            <a:off x="3354388" y="5445125"/>
            <a:ext cx="5114925" cy="936625"/>
          </a:xfrm>
        </p:spPr>
        <p:txBody>
          <a:bodyPr/>
          <a:lstStyle/>
          <a:p>
            <a:r>
              <a:rPr lang="cs-CZ" dirty="0" smtClean="0"/>
              <a:t>Jana </a:t>
            </a:r>
            <a:r>
              <a:rPr lang="cs-CZ" dirty="0" smtClean="0"/>
              <a:t>Hrabcova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5760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The </a:t>
            </a:r>
            <a:r>
              <a:rPr lang="en-US" sz="2800" dirty="0" err="1" smtClean="0"/>
              <a:t>Hussite</a:t>
            </a:r>
            <a:r>
              <a:rPr lang="en-US" sz="2800" dirty="0" smtClean="0"/>
              <a:t> Revolution (1419 - 1436)</a:t>
            </a:r>
            <a:endParaRPr lang="en-US" sz="28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9512" y="1124744"/>
            <a:ext cx="8280920" cy="5733255"/>
          </a:xfrm>
        </p:spPr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b="1" dirty="0" err="1" smtClean="0"/>
              <a:t>Wenceslaus</a:t>
            </a:r>
            <a:r>
              <a:rPr lang="cs-CZ" b="1" dirty="0" smtClean="0"/>
              <a:t> IV </a:t>
            </a:r>
            <a:r>
              <a:rPr lang="cs-CZ" dirty="0" smtClean="0"/>
              <a:t>(1378–1419) – </a:t>
            </a:r>
            <a:r>
              <a:rPr lang="cs-CZ" dirty="0" err="1" smtClean="0"/>
              <a:t>weak</a:t>
            </a:r>
            <a:r>
              <a:rPr lang="cs-CZ" dirty="0" smtClean="0"/>
              <a:t> </a:t>
            </a:r>
            <a:r>
              <a:rPr lang="cs-CZ" dirty="0" err="1" smtClean="0"/>
              <a:t>ruler</a:t>
            </a:r>
            <a:r>
              <a:rPr lang="cs-CZ" dirty="0" smtClean="0"/>
              <a:t>, King </a:t>
            </a:r>
            <a:r>
              <a:rPr lang="cs-CZ" dirty="0" err="1" smtClean="0"/>
              <a:t>of</a:t>
            </a:r>
            <a:r>
              <a:rPr lang="cs-CZ" dirty="0" smtClean="0"/>
              <a:t> Bohemia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b="1" dirty="0" err="1" smtClean="0"/>
              <a:t>Sigismund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Luxembourg</a:t>
            </a:r>
            <a:r>
              <a:rPr lang="cs-CZ" dirty="0" smtClean="0"/>
              <a:t>(1410–1437) – king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Romans</a:t>
            </a: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/>
              <a:t>religious</a:t>
            </a:r>
            <a:r>
              <a:rPr lang="cs-CZ" dirty="0" smtClean="0"/>
              <a:t> </a:t>
            </a:r>
            <a:r>
              <a:rPr lang="cs-CZ" dirty="0" err="1" smtClean="0"/>
              <a:t>struggles</a:t>
            </a:r>
            <a:r>
              <a:rPr lang="cs-CZ" dirty="0" smtClean="0"/>
              <a:t> in Bohemian </a:t>
            </a:r>
            <a:r>
              <a:rPr lang="cs-CZ" dirty="0" err="1" smtClean="0"/>
              <a:t>lands</a:t>
            </a: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b="1" dirty="0" smtClean="0">
                <a:solidFill>
                  <a:schemeClr val="accent1"/>
                </a:solidFill>
              </a:rPr>
              <a:t>Master Jan Hus </a:t>
            </a:r>
            <a:r>
              <a:rPr lang="cs-CZ" dirty="0" smtClean="0"/>
              <a:t>– </a:t>
            </a:r>
            <a:r>
              <a:rPr lang="cs-CZ" dirty="0" err="1" smtClean="0"/>
              <a:t>became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forerunners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Protestant </a:t>
            </a:r>
            <a:r>
              <a:rPr lang="cs-CZ" dirty="0" err="1" smtClean="0"/>
              <a:t>Reformation</a:t>
            </a:r>
            <a:r>
              <a:rPr lang="cs-CZ" dirty="0" smtClean="0"/>
              <a:t>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/>
              <a:t>clergyman</a:t>
            </a:r>
            <a:r>
              <a:rPr lang="cs-CZ" dirty="0" smtClean="0"/>
              <a:t>, </a:t>
            </a:r>
            <a:r>
              <a:rPr lang="cs-CZ" dirty="0" err="1" smtClean="0"/>
              <a:t>preacher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Professor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Prague</a:t>
            </a:r>
            <a:r>
              <a:rPr lang="cs-CZ" dirty="0" smtClean="0"/>
              <a:t> University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/>
              <a:t>wanted</a:t>
            </a:r>
            <a:r>
              <a:rPr lang="cs-CZ" dirty="0" smtClean="0"/>
              <a:t> to </a:t>
            </a:r>
            <a:r>
              <a:rPr lang="cs-CZ" dirty="0" err="1" smtClean="0"/>
              <a:t>reform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Catholic</a:t>
            </a:r>
            <a:r>
              <a:rPr lang="cs-CZ" dirty="0" smtClean="0"/>
              <a:t> </a:t>
            </a:r>
            <a:r>
              <a:rPr lang="cs-CZ" dirty="0" err="1" smtClean="0"/>
              <a:t>Church</a:t>
            </a:r>
            <a:r>
              <a:rPr lang="cs-CZ" dirty="0" smtClean="0"/>
              <a:t>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he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protesting</a:t>
            </a:r>
            <a:r>
              <a:rPr lang="cs-CZ" dirty="0" smtClean="0"/>
              <a:t> 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dirty="0" err="1" smtClean="0"/>
              <a:t>clerical</a:t>
            </a:r>
            <a:r>
              <a:rPr lang="cs-CZ" dirty="0" smtClean="0"/>
              <a:t> </a:t>
            </a:r>
            <a:r>
              <a:rPr lang="cs-CZ" dirty="0" err="1" smtClean="0"/>
              <a:t>abuses</a:t>
            </a:r>
            <a:r>
              <a:rPr lang="cs-CZ" dirty="0" smtClean="0"/>
              <a:t>, </a:t>
            </a:r>
            <a:r>
              <a:rPr lang="cs-CZ" dirty="0" err="1" smtClean="0"/>
              <a:t>especially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sale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indulgences</a:t>
            </a:r>
            <a:r>
              <a:rPr lang="cs-CZ" dirty="0" smtClean="0"/>
              <a:t> (</a:t>
            </a:r>
            <a:r>
              <a:rPr lang="cs-CZ" dirty="0" err="1" smtClean="0"/>
              <a:t>paying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forgivness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sins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confession</a:t>
            </a:r>
            <a:r>
              <a:rPr lang="cs-CZ" dirty="0" smtClean="0"/>
              <a:t>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he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declared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clergy</a:t>
            </a:r>
            <a:r>
              <a:rPr lang="cs-CZ" dirty="0" smtClean="0"/>
              <a:t> </a:t>
            </a:r>
            <a:r>
              <a:rPr lang="cs-CZ" dirty="0" err="1" smtClean="0"/>
              <a:t>should</a:t>
            </a:r>
            <a:r>
              <a:rPr lang="cs-CZ" dirty="0" smtClean="0"/>
              <a:t> live </a:t>
            </a:r>
            <a:r>
              <a:rPr lang="cs-CZ" dirty="0" err="1" smtClean="0"/>
              <a:t>according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Bible, in </a:t>
            </a:r>
            <a:r>
              <a:rPr lang="cs-CZ" dirty="0" err="1" smtClean="0"/>
              <a:t>poverty</a:t>
            </a:r>
            <a:r>
              <a:rPr lang="cs-CZ" dirty="0" smtClean="0"/>
              <a:t>, </a:t>
            </a:r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property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a </a:t>
            </a:r>
            <a:r>
              <a:rPr lang="cs-CZ" dirty="0" err="1" smtClean="0"/>
              <a:t>secular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mortal</a:t>
            </a:r>
            <a:r>
              <a:rPr lang="cs-CZ" dirty="0" smtClean="0"/>
              <a:t> </a:t>
            </a:r>
            <a:r>
              <a:rPr lang="cs-CZ" dirty="0" err="1" smtClean="0"/>
              <a:t>sins</a:t>
            </a:r>
            <a:r>
              <a:rPr lang="cs-CZ" dirty="0" smtClean="0"/>
              <a:t> </a:t>
            </a:r>
            <a:r>
              <a:rPr lang="cs-CZ" dirty="0" err="1" smtClean="0"/>
              <a:t>should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prohibited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punished</a:t>
            </a: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he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proclaimed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believers</a:t>
            </a:r>
            <a:r>
              <a:rPr lang="cs-CZ" dirty="0" smtClean="0"/>
              <a:t> </a:t>
            </a:r>
            <a:r>
              <a:rPr lang="cs-CZ" dirty="0" err="1" smtClean="0"/>
              <a:t>should</a:t>
            </a:r>
            <a:r>
              <a:rPr lang="cs-CZ" dirty="0" smtClean="0"/>
              <a:t> </a:t>
            </a:r>
            <a:r>
              <a:rPr lang="cs-CZ" dirty="0" err="1" smtClean="0"/>
              <a:t>understand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Holy</a:t>
            </a:r>
            <a:r>
              <a:rPr lang="cs-CZ" dirty="0" smtClean="0"/>
              <a:t> </a:t>
            </a:r>
            <a:r>
              <a:rPr lang="cs-CZ" dirty="0" err="1" smtClean="0"/>
              <a:t>Writ</a:t>
            </a:r>
            <a:r>
              <a:rPr lang="cs-CZ" dirty="0" smtClean="0"/>
              <a:t> </a:t>
            </a:r>
            <a:r>
              <a:rPr lang="cs-CZ" dirty="0" err="1" smtClean="0"/>
              <a:t>so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should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proclaimed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languages</a:t>
            </a:r>
            <a:r>
              <a:rPr lang="cs-CZ" dirty="0" smtClean="0"/>
              <a:t>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89098" y="764704"/>
            <a:ext cx="3429000" cy="108012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 smtClean="0"/>
              <a:t>Master Jan Hus</a:t>
            </a:r>
            <a:endParaRPr lang="cs-CZ" sz="2800" dirty="0"/>
          </a:p>
        </p:txBody>
      </p:sp>
      <p:sp>
        <p:nvSpPr>
          <p:cNvPr id="12291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5389563" y="2276475"/>
            <a:ext cx="3286893" cy="324075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cs-CZ" sz="2800" dirty="0" smtClean="0"/>
              <a:t>Master Jan Hus </a:t>
            </a:r>
            <a:r>
              <a:rPr lang="cs-CZ" sz="2800" dirty="0" err="1" smtClean="0"/>
              <a:t>was</a:t>
            </a:r>
            <a:r>
              <a:rPr lang="cs-CZ" sz="2800" dirty="0" smtClean="0"/>
              <a:t> </a:t>
            </a:r>
            <a:r>
              <a:rPr lang="cs-CZ" sz="2800" dirty="0" err="1" smtClean="0"/>
              <a:t>sentenced</a:t>
            </a:r>
            <a:r>
              <a:rPr lang="cs-CZ" sz="2800" dirty="0" smtClean="0"/>
              <a:t> to </a:t>
            </a:r>
            <a:r>
              <a:rPr lang="cs-CZ" sz="2800" dirty="0" err="1" smtClean="0"/>
              <a:t>death</a:t>
            </a:r>
            <a:r>
              <a:rPr lang="cs-CZ" sz="2800" dirty="0" smtClean="0"/>
              <a:t> </a:t>
            </a:r>
            <a:r>
              <a:rPr lang="cs-CZ" sz="2800" dirty="0" err="1" smtClean="0"/>
              <a:t>and</a:t>
            </a:r>
            <a:r>
              <a:rPr lang="cs-CZ" sz="2800" dirty="0" smtClean="0"/>
              <a:t> </a:t>
            </a:r>
            <a:r>
              <a:rPr lang="cs-CZ" sz="2800" dirty="0" err="1" smtClean="0"/>
              <a:t>burnt</a:t>
            </a:r>
            <a:r>
              <a:rPr lang="cs-CZ" sz="2800" dirty="0" smtClean="0"/>
              <a:t> </a:t>
            </a:r>
            <a:r>
              <a:rPr lang="cs-CZ" sz="2800" dirty="0" smtClean="0"/>
              <a:t>to </a:t>
            </a:r>
            <a:r>
              <a:rPr lang="cs-CZ" sz="2800" dirty="0" err="1" smtClean="0"/>
              <a:t>death</a:t>
            </a:r>
            <a:r>
              <a:rPr lang="cs-CZ" sz="2800" dirty="0" smtClean="0"/>
              <a:t> in 1415 </a:t>
            </a:r>
            <a:r>
              <a:rPr lang="cs-CZ" sz="2800" dirty="0" err="1" smtClean="0"/>
              <a:t>at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Council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Constance</a:t>
            </a:r>
            <a:endParaRPr lang="cs-CZ" sz="2800" dirty="0" smtClean="0"/>
          </a:p>
          <a:p>
            <a:pPr>
              <a:spcBef>
                <a:spcPct val="0"/>
              </a:spcBef>
            </a:pPr>
            <a:endParaRPr lang="cs-CZ" dirty="0" smtClean="0"/>
          </a:p>
        </p:txBody>
      </p:sp>
      <p:pic>
        <p:nvPicPr>
          <p:cNvPr id="21506" name="Picture 2" descr="http://forum.valka.cz/files/up_len_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6421" r="16421"/>
          <a:stretch>
            <a:fillRect/>
          </a:stretch>
        </p:blipFill>
        <p:spPr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Hussites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512"/>
            <a:ext cx="7848872" cy="5616847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/>
              <a:t>the</a:t>
            </a:r>
            <a:r>
              <a:rPr lang="cs-CZ" dirty="0" smtClean="0"/>
              <a:t> Bohemian </a:t>
            </a:r>
            <a:r>
              <a:rPr lang="cs-CZ" dirty="0" err="1" smtClean="0"/>
              <a:t>people</a:t>
            </a:r>
            <a:r>
              <a:rPr lang="cs-CZ" dirty="0" smtClean="0"/>
              <a:t> </a:t>
            </a:r>
            <a:r>
              <a:rPr lang="cs-CZ" dirty="0" err="1" smtClean="0"/>
              <a:t>blamed</a:t>
            </a:r>
            <a:r>
              <a:rPr lang="cs-CZ" dirty="0" smtClean="0"/>
              <a:t> </a:t>
            </a:r>
            <a:r>
              <a:rPr lang="cs-CZ" dirty="0" err="1" smtClean="0"/>
              <a:t>Emperor</a:t>
            </a:r>
            <a:r>
              <a:rPr lang="cs-CZ" dirty="0" smtClean="0"/>
              <a:t> </a:t>
            </a:r>
            <a:r>
              <a:rPr lang="cs-CZ" dirty="0" err="1" smtClean="0"/>
              <a:t>Sigismund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Hus´ </a:t>
            </a:r>
            <a:r>
              <a:rPr lang="cs-CZ" dirty="0" err="1" smtClean="0"/>
              <a:t>death</a:t>
            </a:r>
            <a:r>
              <a:rPr lang="cs-CZ" dirty="0" smtClean="0"/>
              <a:t> </a:t>
            </a:r>
            <a:r>
              <a:rPr lang="cs-CZ" dirty="0" err="1" smtClean="0"/>
              <a:t>so</a:t>
            </a:r>
            <a:r>
              <a:rPr lang="cs-CZ" dirty="0" smtClean="0"/>
              <a:t>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did</a:t>
            </a:r>
            <a:r>
              <a:rPr lang="cs-CZ" dirty="0" smtClean="0"/>
              <a:t> not </a:t>
            </a:r>
            <a:r>
              <a:rPr lang="cs-CZ" dirty="0" err="1" smtClean="0"/>
              <a:t>want</a:t>
            </a:r>
            <a:r>
              <a:rPr lang="cs-CZ" dirty="0" smtClean="0"/>
              <a:t> </a:t>
            </a:r>
            <a:r>
              <a:rPr lang="cs-CZ" dirty="0" err="1" smtClean="0"/>
              <a:t>him</a:t>
            </a:r>
            <a:r>
              <a:rPr lang="cs-CZ" dirty="0" smtClean="0"/>
              <a:t> to </a:t>
            </a:r>
            <a:r>
              <a:rPr lang="cs-CZ" dirty="0" err="1" smtClean="0"/>
              <a:t>become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king </a:t>
            </a:r>
            <a:r>
              <a:rPr lang="cs-CZ" dirty="0" err="1" smtClean="0"/>
              <a:t>of</a:t>
            </a:r>
            <a:r>
              <a:rPr lang="cs-CZ" dirty="0" smtClean="0"/>
              <a:t> Bohemia </a:t>
            </a:r>
            <a:r>
              <a:rPr lang="cs-CZ" dirty="0" err="1" smtClean="0"/>
              <a:t>although</a:t>
            </a:r>
            <a:r>
              <a:rPr lang="cs-CZ" dirty="0" smtClean="0"/>
              <a:t> he </a:t>
            </a:r>
            <a:r>
              <a:rPr lang="cs-CZ" dirty="0" err="1" smtClean="0"/>
              <a:t>was</a:t>
            </a:r>
            <a:r>
              <a:rPr lang="cs-CZ" dirty="0" smtClean="0"/>
              <a:t> Charles IV´s son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Hus´s </a:t>
            </a:r>
            <a:r>
              <a:rPr lang="cs-CZ" dirty="0" err="1" smtClean="0"/>
              <a:t>followers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called</a:t>
            </a:r>
            <a:r>
              <a:rPr lang="cs-CZ" dirty="0" smtClean="0"/>
              <a:t>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Hussites</a:t>
            </a:r>
            <a:r>
              <a:rPr lang="cs-CZ" dirty="0" smtClean="0"/>
              <a:t>; (</a:t>
            </a:r>
            <a:r>
              <a:rPr lang="cs-CZ" dirty="0" err="1" smtClean="0"/>
              <a:t>Men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Chalice</a:t>
            </a:r>
            <a:r>
              <a:rPr lang="cs-CZ" dirty="0" smtClean="0"/>
              <a:t> - </a:t>
            </a:r>
            <a:r>
              <a:rPr lang="cs-CZ" dirty="0" err="1" smtClean="0"/>
              <a:t>the</a:t>
            </a:r>
            <a:r>
              <a:rPr lang="cs-CZ" dirty="0" smtClean="0"/>
              <a:t> symbol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Hussites</a:t>
            </a:r>
            <a:r>
              <a:rPr lang="cs-CZ" dirty="0" smtClean="0"/>
              <a:t> </a:t>
            </a:r>
            <a:r>
              <a:rPr lang="cs-CZ" dirty="0" err="1" smtClean="0"/>
              <a:t>movement</a:t>
            </a:r>
            <a:r>
              <a:rPr lang="cs-CZ" dirty="0" smtClean="0"/>
              <a:t>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/>
              <a:t>Sigismund</a:t>
            </a:r>
            <a:r>
              <a:rPr lang="cs-CZ" dirty="0" smtClean="0"/>
              <a:t> </a:t>
            </a:r>
            <a:r>
              <a:rPr lang="cs-CZ" dirty="0" err="1" smtClean="0"/>
              <a:t>organized</a:t>
            </a:r>
            <a:r>
              <a:rPr lang="cs-CZ" dirty="0" smtClean="0"/>
              <a:t> </a:t>
            </a:r>
            <a:r>
              <a:rPr lang="cs-CZ" dirty="0" err="1" smtClean="0"/>
              <a:t>five</a:t>
            </a:r>
            <a:r>
              <a:rPr lang="cs-CZ" dirty="0" smtClean="0"/>
              <a:t> </a:t>
            </a:r>
            <a:r>
              <a:rPr lang="cs-CZ" dirty="0" err="1" smtClean="0"/>
              <a:t>crusade</a:t>
            </a:r>
            <a:r>
              <a:rPr lang="cs-CZ" dirty="0" smtClean="0"/>
              <a:t> </a:t>
            </a:r>
            <a:r>
              <a:rPr lang="cs-CZ" dirty="0" err="1" smtClean="0"/>
              <a:t>campains</a:t>
            </a:r>
            <a:r>
              <a:rPr lang="cs-CZ" dirty="0" smtClean="0"/>
              <a:t> 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dirty="0" err="1" smtClean="0"/>
              <a:t>Hussites</a:t>
            </a:r>
            <a:r>
              <a:rPr lang="cs-CZ" dirty="0" smtClean="0"/>
              <a:t> 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campains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unsuccesfull</a:t>
            </a: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/>
              <a:t>almost</a:t>
            </a:r>
            <a:r>
              <a:rPr lang="cs-CZ" dirty="0" smtClean="0"/>
              <a:t> 15 </a:t>
            </a:r>
            <a:r>
              <a:rPr lang="cs-CZ" dirty="0" err="1" smtClean="0"/>
              <a:t>years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religious</a:t>
            </a:r>
            <a:r>
              <a:rPr lang="cs-CZ" dirty="0" smtClean="0"/>
              <a:t> </a:t>
            </a:r>
            <a:r>
              <a:rPr lang="cs-CZ" dirty="0" err="1" smtClean="0"/>
              <a:t>struggles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wars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country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destroyed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plundered</a:t>
            </a: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moderate</a:t>
            </a:r>
            <a:r>
              <a:rPr lang="cs-CZ" dirty="0" smtClean="0"/>
              <a:t> </a:t>
            </a:r>
            <a:r>
              <a:rPr lang="cs-CZ" dirty="0" err="1" smtClean="0"/>
              <a:t>Hussites</a:t>
            </a:r>
            <a:r>
              <a:rPr lang="cs-CZ" dirty="0" smtClean="0"/>
              <a:t> </a:t>
            </a:r>
            <a:r>
              <a:rPr lang="cs-CZ" dirty="0" err="1" smtClean="0"/>
              <a:t>wanted</a:t>
            </a:r>
            <a:r>
              <a:rPr lang="cs-CZ" dirty="0" smtClean="0"/>
              <a:t> to </a:t>
            </a:r>
            <a:r>
              <a:rPr lang="cs-CZ" dirty="0" err="1" smtClean="0"/>
              <a:t>finish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warfare</a:t>
            </a:r>
            <a:r>
              <a:rPr lang="cs-CZ" dirty="0" smtClean="0"/>
              <a:t> </a:t>
            </a:r>
            <a:r>
              <a:rPr lang="cs-CZ" dirty="0" err="1" smtClean="0"/>
              <a:t>so</a:t>
            </a:r>
            <a:r>
              <a:rPr lang="cs-CZ" dirty="0" smtClean="0"/>
              <a:t>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united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Catholics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destroyed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radical</a:t>
            </a:r>
            <a:r>
              <a:rPr lang="cs-CZ" dirty="0" smtClean="0"/>
              <a:t> </a:t>
            </a:r>
            <a:r>
              <a:rPr lang="cs-CZ" dirty="0" err="1" smtClean="0"/>
              <a:t>Hussites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b="1" dirty="0" err="1" smtClean="0"/>
              <a:t>battle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Lipany in May 1434</a:t>
            </a: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both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religions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Catholic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Hussite</a:t>
            </a:r>
            <a:r>
              <a:rPr lang="cs-CZ" dirty="0" smtClean="0"/>
              <a:t> </a:t>
            </a:r>
            <a:r>
              <a:rPr lang="cs-CZ" dirty="0" err="1" smtClean="0"/>
              <a:t>became</a:t>
            </a:r>
            <a:r>
              <a:rPr lang="cs-CZ" dirty="0" smtClean="0"/>
              <a:t> </a:t>
            </a:r>
            <a:r>
              <a:rPr lang="cs-CZ" dirty="0" err="1" smtClean="0"/>
              <a:t>legal</a:t>
            </a:r>
            <a:r>
              <a:rPr lang="cs-CZ" dirty="0" smtClean="0"/>
              <a:t> in Bohemia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churches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formed</a:t>
            </a: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1436 – </a:t>
            </a:r>
            <a:r>
              <a:rPr lang="cs-CZ" dirty="0" err="1" smtClean="0"/>
              <a:t>Sigismund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accepted</a:t>
            </a:r>
            <a:r>
              <a:rPr lang="cs-CZ" dirty="0" smtClean="0"/>
              <a:t> as </a:t>
            </a:r>
            <a:r>
              <a:rPr lang="cs-CZ" dirty="0" err="1" smtClean="0"/>
              <a:t>the</a:t>
            </a:r>
            <a:r>
              <a:rPr lang="cs-CZ" dirty="0" smtClean="0"/>
              <a:t> King </a:t>
            </a:r>
            <a:r>
              <a:rPr lang="cs-CZ" dirty="0" err="1" smtClean="0"/>
              <a:t>of</a:t>
            </a:r>
            <a:r>
              <a:rPr lang="cs-CZ" dirty="0" smtClean="0"/>
              <a:t> Bohemia, </a:t>
            </a:r>
            <a:r>
              <a:rPr lang="cs-CZ" dirty="0" err="1" smtClean="0"/>
              <a:t>but</a:t>
            </a:r>
            <a:r>
              <a:rPr lang="cs-CZ" dirty="0" smtClean="0"/>
              <a:t> he </a:t>
            </a:r>
            <a:r>
              <a:rPr lang="cs-CZ" dirty="0" err="1" smtClean="0"/>
              <a:t>died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year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Hussites</a:t>
            </a:r>
            <a:endParaRPr lang="cs-CZ" sz="28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1520" y="1052513"/>
            <a:ext cx="7444680" cy="5616575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3300" dirty="0" err="1" smtClean="0"/>
              <a:t>after</a:t>
            </a:r>
            <a:r>
              <a:rPr lang="cs-CZ" sz="3300" dirty="0" smtClean="0"/>
              <a:t> </a:t>
            </a:r>
            <a:r>
              <a:rPr lang="cs-CZ" sz="3300" dirty="0" err="1" smtClean="0"/>
              <a:t>Sigismund</a:t>
            </a:r>
            <a:r>
              <a:rPr lang="cs-CZ" sz="3300" dirty="0" smtClean="0"/>
              <a:t>´s </a:t>
            </a:r>
            <a:r>
              <a:rPr lang="cs-CZ" sz="3300" dirty="0" err="1" smtClean="0"/>
              <a:t>death</a:t>
            </a:r>
            <a:r>
              <a:rPr lang="cs-CZ" sz="3300" dirty="0" smtClean="0"/>
              <a:t>, a Bohemian </a:t>
            </a:r>
            <a:r>
              <a:rPr lang="cs-CZ" sz="3300" dirty="0" err="1" smtClean="0"/>
              <a:t>nobleman</a:t>
            </a:r>
            <a:r>
              <a:rPr lang="cs-CZ" sz="3300" dirty="0" smtClean="0"/>
              <a:t> </a:t>
            </a:r>
            <a:r>
              <a:rPr lang="cs-CZ" sz="3300" dirty="0" err="1" smtClean="0"/>
              <a:t>and</a:t>
            </a:r>
            <a:r>
              <a:rPr lang="cs-CZ" sz="3300" dirty="0" smtClean="0"/>
              <a:t> </a:t>
            </a:r>
            <a:r>
              <a:rPr lang="cs-CZ" sz="3300" dirty="0" err="1" smtClean="0"/>
              <a:t>the</a:t>
            </a:r>
            <a:r>
              <a:rPr lang="cs-CZ" sz="3300" dirty="0" smtClean="0"/>
              <a:t> leader </a:t>
            </a:r>
            <a:r>
              <a:rPr lang="cs-CZ" sz="3300" dirty="0" err="1" smtClean="0"/>
              <a:t>of</a:t>
            </a:r>
            <a:r>
              <a:rPr lang="cs-CZ" sz="3300" dirty="0" smtClean="0"/>
              <a:t> </a:t>
            </a:r>
            <a:r>
              <a:rPr lang="cs-CZ" sz="3300" dirty="0" err="1" smtClean="0"/>
              <a:t>the</a:t>
            </a:r>
            <a:r>
              <a:rPr lang="cs-CZ" sz="3300" dirty="0" smtClean="0"/>
              <a:t> </a:t>
            </a:r>
            <a:r>
              <a:rPr lang="cs-CZ" sz="3300" dirty="0" err="1" smtClean="0"/>
              <a:t>Hussites</a:t>
            </a:r>
            <a:r>
              <a:rPr lang="cs-CZ" sz="3300" dirty="0" smtClean="0"/>
              <a:t> </a:t>
            </a:r>
            <a:r>
              <a:rPr lang="cs-CZ" sz="3300" b="1" dirty="0" err="1" smtClean="0"/>
              <a:t>George</a:t>
            </a:r>
            <a:r>
              <a:rPr lang="cs-CZ" sz="3300" b="1" dirty="0" smtClean="0"/>
              <a:t> </a:t>
            </a:r>
            <a:r>
              <a:rPr lang="cs-CZ" sz="3300" b="1" dirty="0" err="1" smtClean="0"/>
              <a:t>of</a:t>
            </a:r>
            <a:r>
              <a:rPr lang="cs-CZ" sz="3300" b="1" dirty="0" smtClean="0"/>
              <a:t> </a:t>
            </a:r>
            <a:r>
              <a:rPr lang="cs-CZ" sz="3300" b="1" dirty="0" err="1" smtClean="0"/>
              <a:t>Kunštát</a:t>
            </a:r>
            <a:r>
              <a:rPr lang="cs-CZ" sz="3300" b="1" dirty="0" smtClean="0"/>
              <a:t> </a:t>
            </a:r>
            <a:r>
              <a:rPr lang="cs-CZ" sz="3300" b="1" dirty="0" err="1" smtClean="0"/>
              <a:t>and</a:t>
            </a:r>
            <a:r>
              <a:rPr lang="cs-CZ" sz="3300" b="1" dirty="0" smtClean="0"/>
              <a:t> Poděbrady</a:t>
            </a:r>
            <a:r>
              <a:rPr lang="cs-CZ" sz="3300" dirty="0" smtClean="0"/>
              <a:t> (1458–1471) </a:t>
            </a:r>
            <a:r>
              <a:rPr lang="cs-CZ" sz="3300" dirty="0" err="1" smtClean="0"/>
              <a:t>was</a:t>
            </a:r>
            <a:r>
              <a:rPr lang="cs-CZ" sz="3300" dirty="0" smtClean="0"/>
              <a:t> </a:t>
            </a:r>
            <a:r>
              <a:rPr lang="cs-CZ" sz="3300" dirty="0" err="1" smtClean="0"/>
              <a:t>elected</a:t>
            </a:r>
            <a:r>
              <a:rPr lang="cs-CZ" sz="3300" dirty="0" smtClean="0"/>
              <a:t> a king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cs-CZ" sz="33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3300" dirty="0" smtClean="0"/>
              <a:t>he </a:t>
            </a:r>
            <a:r>
              <a:rPr lang="cs-CZ" sz="3300" dirty="0" err="1" smtClean="0"/>
              <a:t>suggested</a:t>
            </a:r>
            <a:r>
              <a:rPr lang="cs-CZ" sz="3300" dirty="0" smtClean="0"/>
              <a:t> </a:t>
            </a:r>
            <a:r>
              <a:rPr lang="cs-CZ" sz="3300" dirty="0" err="1" smtClean="0"/>
              <a:t>something</a:t>
            </a:r>
            <a:r>
              <a:rPr lang="cs-CZ" sz="3300" dirty="0" smtClean="0"/>
              <a:t> </a:t>
            </a:r>
            <a:r>
              <a:rPr lang="cs-CZ" sz="3300" dirty="0" err="1" smtClean="0"/>
              <a:t>what</a:t>
            </a:r>
            <a:r>
              <a:rPr lang="cs-CZ" sz="3300" dirty="0" smtClean="0"/>
              <a:t> </a:t>
            </a:r>
            <a:r>
              <a:rPr lang="cs-CZ" sz="3300" dirty="0" err="1" smtClean="0"/>
              <a:t>could</a:t>
            </a:r>
            <a:r>
              <a:rPr lang="cs-CZ" sz="3300" dirty="0" smtClean="0"/>
              <a:t> </a:t>
            </a:r>
            <a:r>
              <a:rPr lang="cs-CZ" sz="3300" dirty="0" err="1" smtClean="0"/>
              <a:t>be</a:t>
            </a:r>
            <a:r>
              <a:rPr lang="cs-CZ" sz="3300" dirty="0" smtClean="0"/>
              <a:t> </a:t>
            </a:r>
            <a:r>
              <a:rPr lang="cs-CZ" sz="3300" dirty="0" err="1" smtClean="0"/>
              <a:t>considered</a:t>
            </a:r>
            <a:r>
              <a:rPr lang="cs-CZ" sz="3300" dirty="0" smtClean="0"/>
              <a:t> as a </a:t>
            </a:r>
            <a:r>
              <a:rPr lang="cs-CZ" sz="3300" dirty="0" err="1" smtClean="0"/>
              <a:t>proposal</a:t>
            </a:r>
            <a:r>
              <a:rPr lang="cs-CZ" sz="3300" dirty="0" smtClean="0"/>
              <a:t> </a:t>
            </a:r>
            <a:r>
              <a:rPr lang="cs-CZ" sz="3300" dirty="0" err="1" smtClean="0"/>
              <a:t>of</a:t>
            </a:r>
            <a:r>
              <a:rPr lang="cs-CZ" sz="3300" dirty="0" smtClean="0"/>
              <a:t> </a:t>
            </a:r>
            <a:r>
              <a:rPr lang="cs-CZ" sz="3300" dirty="0" err="1" smtClean="0"/>
              <a:t>latter</a:t>
            </a:r>
            <a:r>
              <a:rPr lang="cs-CZ" sz="3300" dirty="0" smtClean="0"/>
              <a:t> </a:t>
            </a:r>
            <a:r>
              <a:rPr lang="cs-CZ" sz="3300" dirty="0" err="1" smtClean="0"/>
              <a:t>European</a:t>
            </a:r>
            <a:r>
              <a:rPr lang="cs-CZ" sz="3300" dirty="0" smtClean="0"/>
              <a:t> Union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cs-CZ" sz="33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3300" dirty="0" smtClean="0"/>
              <a:t>he </a:t>
            </a:r>
            <a:r>
              <a:rPr lang="cs-CZ" sz="3300" dirty="0" err="1" smtClean="0"/>
              <a:t>tried</a:t>
            </a:r>
            <a:r>
              <a:rPr lang="cs-CZ" sz="3300" dirty="0" smtClean="0"/>
              <a:t> to </a:t>
            </a:r>
            <a:r>
              <a:rPr lang="cs-CZ" sz="3300" dirty="0" err="1" smtClean="0"/>
              <a:t>prevent</a:t>
            </a:r>
            <a:r>
              <a:rPr lang="cs-CZ" sz="3300" dirty="0" smtClean="0"/>
              <a:t> </a:t>
            </a:r>
            <a:r>
              <a:rPr lang="cs-CZ" sz="3300" dirty="0" err="1" smtClean="0"/>
              <a:t>isolation</a:t>
            </a:r>
            <a:r>
              <a:rPr lang="cs-CZ" sz="3300" dirty="0" smtClean="0"/>
              <a:t> </a:t>
            </a:r>
            <a:r>
              <a:rPr lang="cs-CZ" sz="3300" dirty="0" err="1" smtClean="0"/>
              <a:t>of</a:t>
            </a:r>
            <a:r>
              <a:rPr lang="cs-CZ" sz="3300" dirty="0" smtClean="0"/>
              <a:t> </a:t>
            </a:r>
            <a:r>
              <a:rPr lang="cs-CZ" sz="3300" dirty="0" err="1" smtClean="0"/>
              <a:t>hussite</a:t>
            </a:r>
            <a:r>
              <a:rPr lang="cs-CZ" sz="3300" dirty="0" smtClean="0"/>
              <a:t> Bohemia in </a:t>
            </a:r>
            <a:r>
              <a:rPr lang="cs-CZ" sz="3300" dirty="0" err="1" smtClean="0"/>
              <a:t>catholic</a:t>
            </a:r>
            <a:r>
              <a:rPr lang="cs-CZ" sz="3300" dirty="0" smtClean="0"/>
              <a:t> </a:t>
            </a:r>
            <a:r>
              <a:rPr lang="cs-CZ" sz="3300" dirty="0" err="1" smtClean="0"/>
              <a:t>Europe</a:t>
            </a:r>
            <a:r>
              <a:rPr lang="cs-CZ" sz="3300" dirty="0" smtClean="0"/>
              <a:t>, </a:t>
            </a:r>
            <a:r>
              <a:rPr lang="cs-CZ" sz="3300" dirty="0" err="1" smtClean="0"/>
              <a:t>so</a:t>
            </a:r>
            <a:r>
              <a:rPr lang="cs-CZ" sz="3300" dirty="0" smtClean="0"/>
              <a:t> he </a:t>
            </a:r>
            <a:r>
              <a:rPr lang="cs-CZ" sz="3300" dirty="0" err="1" smtClean="0"/>
              <a:t>proposed</a:t>
            </a:r>
            <a:r>
              <a:rPr lang="cs-CZ" sz="3300" dirty="0" smtClean="0"/>
              <a:t> a </a:t>
            </a:r>
            <a:r>
              <a:rPr lang="cs-CZ" sz="3300" dirty="0" err="1" smtClean="0"/>
              <a:t>treaty</a:t>
            </a:r>
            <a:r>
              <a:rPr lang="cs-CZ" sz="3300" dirty="0" smtClean="0"/>
              <a:t> </a:t>
            </a:r>
            <a:r>
              <a:rPr lang="cs-CZ" sz="3300" dirty="0" err="1" smtClean="0"/>
              <a:t>among</a:t>
            </a:r>
            <a:r>
              <a:rPr lang="cs-CZ" sz="3300" dirty="0" smtClean="0"/>
              <a:t> </a:t>
            </a:r>
            <a:r>
              <a:rPr lang="cs-CZ" sz="3300" dirty="0" err="1" smtClean="0"/>
              <a:t>all</a:t>
            </a:r>
            <a:r>
              <a:rPr lang="cs-CZ" sz="3300" dirty="0" smtClean="0"/>
              <a:t> Christian </a:t>
            </a:r>
            <a:r>
              <a:rPr lang="cs-CZ" sz="3300" dirty="0" err="1" smtClean="0"/>
              <a:t>powers</a:t>
            </a:r>
            <a:r>
              <a:rPr lang="cs-CZ" sz="3300" dirty="0" smtClean="0"/>
              <a:t>, </a:t>
            </a:r>
            <a:r>
              <a:rPr lang="cs-CZ" sz="3300" dirty="0" err="1" smtClean="0"/>
              <a:t>the</a:t>
            </a:r>
            <a:r>
              <a:rPr lang="cs-CZ" sz="3300" dirty="0" smtClean="0"/>
              <a:t> </a:t>
            </a:r>
            <a:r>
              <a:rPr lang="cs-CZ" sz="3300" dirty="0" err="1" smtClean="0"/>
              <a:t>member</a:t>
            </a:r>
            <a:r>
              <a:rPr lang="cs-CZ" sz="3300" dirty="0" smtClean="0"/>
              <a:t> </a:t>
            </a:r>
            <a:r>
              <a:rPr lang="cs-CZ" sz="3300" dirty="0" err="1" smtClean="0"/>
              <a:t>states</a:t>
            </a:r>
            <a:r>
              <a:rPr lang="cs-CZ" sz="3300" dirty="0" smtClean="0"/>
              <a:t> </a:t>
            </a:r>
            <a:r>
              <a:rPr lang="cs-CZ" sz="3300" dirty="0" err="1" smtClean="0"/>
              <a:t>should</a:t>
            </a:r>
            <a:r>
              <a:rPr lang="cs-CZ" sz="3300" dirty="0" smtClean="0"/>
              <a:t> </a:t>
            </a:r>
            <a:r>
              <a:rPr lang="cs-CZ" sz="3300" dirty="0" err="1" smtClean="0"/>
              <a:t>pledge</a:t>
            </a:r>
            <a:r>
              <a:rPr lang="cs-CZ" sz="3300" dirty="0" smtClean="0"/>
              <a:t> to </a:t>
            </a:r>
            <a:r>
              <a:rPr lang="cs-CZ" sz="3300" dirty="0" err="1" smtClean="0"/>
              <a:t>settle</a:t>
            </a:r>
            <a:r>
              <a:rPr lang="cs-CZ" sz="3300" dirty="0" smtClean="0"/>
              <a:t> </a:t>
            </a:r>
            <a:r>
              <a:rPr lang="cs-CZ" sz="3300" dirty="0" err="1" smtClean="0"/>
              <a:t>all</a:t>
            </a:r>
            <a:r>
              <a:rPr lang="cs-CZ" sz="3300" dirty="0" smtClean="0"/>
              <a:t> </a:t>
            </a:r>
            <a:r>
              <a:rPr lang="cs-CZ" sz="3300" dirty="0" err="1" smtClean="0"/>
              <a:t>differences</a:t>
            </a:r>
            <a:r>
              <a:rPr lang="cs-CZ" sz="3300" dirty="0" smtClean="0"/>
              <a:t> by </a:t>
            </a:r>
            <a:r>
              <a:rPr lang="cs-CZ" sz="3300" dirty="0" err="1" smtClean="0"/>
              <a:t>exclusively</a:t>
            </a:r>
            <a:r>
              <a:rPr lang="cs-CZ" sz="3300" dirty="0" smtClean="0"/>
              <a:t> </a:t>
            </a:r>
            <a:r>
              <a:rPr lang="cs-CZ" sz="3300" dirty="0" err="1" smtClean="0"/>
              <a:t>peaceful</a:t>
            </a:r>
            <a:r>
              <a:rPr lang="cs-CZ" sz="3300" dirty="0" smtClean="0"/>
              <a:t> </a:t>
            </a:r>
            <a:r>
              <a:rPr lang="cs-CZ" sz="3300" dirty="0" err="1" smtClean="0"/>
              <a:t>means</a:t>
            </a:r>
            <a:r>
              <a:rPr lang="cs-CZ" sz="3300" dirty="0" smtClean="0"/>
              <a:t> </a:t>
            </a:r>
            <a:r>
              <a:rPr lang="cs-CZ" sz="3300" dirty="0" err="1" smtClean="0"/>
              <a:t>and</a:t>
            </a:r>
            <a:r>
              <a:rPr lang="cs-CZ" sz="3300" dirty="0" smtClean="0"/>
              <a:t> </a:t>
            </a:r>
            <a:r>
              <a:rPr lang="cs-CZ" sz="3300" dirty="0" err="1" smtClean="0"/>
              <a:t>fight</a:t>
            </a:r>
            <a:r>
              <a:rPr lang="cs-CZ" sz="3300" dirty="0" smtClean="0"/>
              <a:t> </a:t>
            </a:r>
            <a:r>
              <a:rPr lang="cs-CZ" sz="3300" dirty="0" err="1" smtClean="0"/>
              <a:t>altogether</a:t>
            </a:r>
            <a:r>
              <a:rPr lang="cs-CZ" sz="3300" dirty="0" smtClean="0"/>
              <a:t> </a:t>
            </a:r>
            <a:r>
              <a:rPr lang="cs-CZ" sz="3300" dirty="0" err="1" smtClean="0"/>
              <a:t>against</a:t>
            </a:r>
            <a:r>
              <a:rPr lang="cs-CZ" sz="3300" dirty="0" smtClean="0"/>
              <a:t> Osman </a:t>
            </a:r>
            <a:r>
              <a:rPr lang="cs-CZ" sz="3300" dirty="0" err="1" smtClean="0"/>
              <a:t>Turks</a:t>
            </a:r>
            <a:r>
              <a:rPr lang="cs-CZ" sz="3300" dirty="0" smtClean="0"/>
              <a:t> </a:t>
            </a:r>
            <a:r>
              <a:rPr lang="cs-CZ" sz="3300" dirty="0" err="1" smtClean="0"/>
              <a:t>who</a:t>
            </a:r>
            <a:r>
              <a:rPr lang="cs-CZ" sz="3300" dirty="0" smtClean="0"/>
              <a:t> </a:t>
            </a:r>
            <a:r>
              <a:rPr lang="cs-CZ" sz="3300" dirty="0" err="1" smtClean="0"/>
              <a:t>were</a:t>
            </a:r>
            <a:r>
              <a:rPr lang="cs-CZ" sz="3300" dirty="0" smtClean="0"/>
              <a:t> </a:t>
            </a:r>
            <a:r>
              <a:rPr lang="cs-CZ" sz="3300" dirty="0" err="1" smtClean="0"/>
              <a:t>threatening</a:t>
            </a:r>
            <a:r>
              <a:rPr lang="cs-CZ" sz="3300" dirty="0" smtClean="0"/>
              <a:t> </a:t>
            </a:r>
            <a:r>
              <a:rPr lang="cs-CZ" sz="3300" dirty="0" err="1" smtClean="0"/>
              <a:t>Central</a:t>
            </a:r>
            <a:r>
              <a:rPr lang="cs-CZ" sz="3300" dirty="0" smtClean="0"/>
              <a:t> </a:t>
            </a:r>
            <a:r>
              <a:rPr lang="cs-CZ" sz="3300" dirty="0" err="1" smtClean="0"/>
              <a:t>Europe</a:t>
            </a:r>
            <a:endParaRPr lang="cs-CZ" sz="33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cs-CZ" sz="2800" i="1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i="1" dirty="0" err="1" smtClean="0"/>
              <a:t>Readings</a:t>
            </a:r>
            <a:r>
              <a:rPr lang="cs-CZ" sz="2800" i="1" dirty="0" smtClean="0"/>
              <a:t>:</a:t>
            </a:r>
            <a:endParaRPr lang="cs-CZ" sz="28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sz="2800" i="1" dirty="0" smtClean="0"/>
              <a:t>	Doležalová, Eva – Pánek, Jaroslav (2011): </a:t>
            </a:r>
            <a:r>
              <a:rPr lang="cs-CZ" sz="2800" i="1" dirty="0" err="1" smtClean="0"/>
              <a:t>Confession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and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nation</a:t>
            </a:r>
            <a:r>
              <a:rPr lang="cs-CZ" sz="2800" i="1" dirty="0" smtClean="0"/>
              <a:t> in </a:t>
            </a:r>
            <a:r>
              <a:rPr lang="cs-CZ" sz="2800" i="1" dirty="0" err="1" smtClean="0"/>
              <a:t>the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era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of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reformations</a:t>
            </a:r>
            <a:r>
              <a:rPr lang="cs-CZ" sz="2800" i="1" dirty="0" smtClean="0"/>
              <a:t>: </a:t>
            </a:r>
            <a:r>
              <a:rPr lang="cs-CZ" sz="2800" i="1" dirty="0" err="1" smtClean="0"/>
              <a:t>Central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Europe</a:t>
            </a:r>
            <a:r>
              <a:rPr lang="cs-CZ" sz="2800" i="1" dirty="0" smtClean="0"/>
              <a:t> in </a:t>
            </a:r>
            <a:r>
              <a:rPr lang="cs-CZ" sz="2800" i="1" dirty="0" err="1" smtClean="0"/>
              <a:t>comparative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Perspective</a:t>
            </a:r>
            <a:r>
              <a:rPr lang="cs-CZ" sz="2800" i="1" dirty="0" smtClean="0"/>
              <a:t>). </a:t>
            </a:r>
            <a:r>
              <a:rPr lang="cs-CZ" sz="2800" i="1" dirty="0" err="1" smtClean="0"/>
              <a:t>Prague</a:t>
            </a:r>
            <a:r>
              <a:rPr lang="cs-CZ" sz="2800" i="1" dirty="0" smtClean="0"/>
              <a:t>.</a:t>
            </a:r>
            <a:endParaRPr lang="cs-CZ" sz="28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cs-CZ" sz="33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</p:txBody>
      </p:sp>
      <p:sp>
        <p:nvSpPr>
          <p:cNvPr id="14340" name="Zástupný symbol pro obsah 5"/>
          <p:cNvSpPr>
            <a:spLocks noGrp="1"/>
          </p:cNvSpPr>
          <p:nvPr>
            <p:ph sz="half" idx="4294967295"/>
          </p:nvPr>
        </p:nvSpPr>
        <p:spPr>
          <a:xfrm>
            <a:off x="5622925" y="1600200"/>
            <a:ext cx="3521075" cy="45259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cs-CZ" smtClean="0"/>
          </a:p>
          <a:p>
            <a:endParaRPr lang="cs-CZ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242048" cy="64807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3100" dirty="0" err="1" smtClean="0"/>
              <a:t>The</a:t>
            </a:r>
            <a:r>
              <a:rPr lang="cs-CZ" sz="3100" dirty="0" smtClean="0"/>
              <a:t> Great </a:t>
            </a:r>
            <a:r>
              <a:rPr lang="cs-CZ" sz="3100" dirty="0" err="1" smtClean="0"/>
              <a:t>Moravia</a:t>
            </a:r>
            <a:r>
              <a:rPr lang="cs-CZ" sz="3100" dirty="0" smtClean="0"/>
              <a:t> in </a:t>
            </a:r>
            <a:r>
              <a:rPr lang="cs-CZ" sz="3100" dirty="0" err="1" smtClean="0"/>
              <a:t>the</a:t>
            </a:r>
            <a:r>
              <a:rPr lang="cs-CZ" sz="3100" dirty="0" smtClean="0"/>
              <a:t> 9</a:t>
            </a:r>
            <a:r>
              <a:rPr lang="cs-CZ" sz="3100" baseline="30000" dirty="0" smtClean="0"/>
              <a:t>th</a:t>
            </a:r>
            <a:r>
              <a:rPr lang="cs-CZ" sz="3100" dirty="0" smtClean="0"/>
              <a:t> </a:t>
            </a:r>
            <a:r>
              <a:rPr lang="cs-CZ" sz="3100" dirty="0" err="1" smtClean="0"/>
              <a:t>century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7171" name="Zástupný symbol pro obrázek 10" descr="CyM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196752"/>
            <a:ext cx="2808312" cy="4249968"/>
          </a:xfrm>
        </p:spPr>
      </p:pic>
      <p:sp>
        <p:nvSpPr>
          <p:cNvPr id="7172" name="Zástupný symbol pro obsah 2"/>
          <p:cNvSpPr>
            <a:spLocks noGrp="1"/>
          </p:cNvSpPr>
          <p:nvPr>
            <p:ph sz="half" idx="2"/>
          </p:nvPr>
        </p:nvSpPr>
        <p:spPr>
          <a:xfrm>
            <a:off x="3203848" y="908720"/>
            <a:ext cx="5256584" cy="594928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cs-CZ" sz="2000" dirty="0" smtClean="0"/>
              <a:t> </a:t>
            </a:r>
            <a:r>
              <a:rPr lang="cs-CZ" sz="2100" dirty="0" smtClean="0"/>
              <a:t>6th </a:t>
            </a:r>
            <a:r>
              <a:rPr lang="cs-CZ" sz="2100" dirty="0" err="1" smtClean="0"/>
              <a:t>century</a:t>
            </a:r>
            <a:r>
              <a:rPr lang="cs-CZ" sz="2100" dirty="0" smtClean="0"/>
              <a:t> – </a:t>
            </a:r>
            <a:r>
              <a:rPr lang="cs-CZ" sz="2100" dirty="0" err="1" smtClean="0"/>
              <a:t>the</a:t>
            </a:r>
            <a:r>
              <a:rPr lang="cs-CZ" sz="2100" dirty="0" smtClean="0"/>
              <a:t> Slavic </a:t>
            </a:r>
            <a:r>
              <a:rPr lang="cs-CZ" sz="2100" dirty="0" err="1" smtClean="0"/>
              <a:t>tribes</a:t>
            </a:r>
            <a:r>
              <a:rPr lang="cs-CZ" sz="2100" dirty="0" smtClean="0"/>
              <a:t> </a:t>
            </a:r>
            <a:r>
              <a:rPr lang="cs-CZ" sz="2100" dirty="0" err="1" smtClean="0"/>
              <a:t>came</a:t>
            </a:r>
            <a:r>
              <a:rPr lang="cs-CZ" sz="2100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cs-CZ" sz="2100" dirty="0" err="1" smtClean="0"/>
              <a:t>the</a:t>
            </a:r>
            <a:r>
              <a:rPr lang="cs-CZ" sz="2100" dirty="0" smtClean="0"/>
              <a:t> </a:t>
            </a:r>
            <a:r>
              <a:rPr lang="cs-CZ" sz="2100" dirty="0" smtClean="0"/>
              <a:t>Slavic </a:t>
            </a:r>
            <a:r>
              <a:rPr lang="cs-CZ" sz="2100" dirty="0" err="1" smtClean="0"/>
              <a:t>state</a:t>
            </a:r>
            <a:r>
              <a:rPr lang="cs-CZ" sz="2100" dirty="0" smtClean="0"/>
              <a:t> in </a:t>
            </a:r>
            <a:r>
              <a:rPr lang="cs-CZ" sz="2100" dirty="0" err="1" smtClean="0"/>
              <a:t>the</a:t>
            </a:r>
            <a:r>
              <a:rPr lang="cs-CZ" sz="2100" dirty="0" smtClean="0"/>
              <a:t> 9</a:t>
            </a:r>
            <a:r>
              <a:rPr lang="cs-CZ" sz="2100" baseline="30000" dirty="0" smtClean="0"/>
              <a:t>th</a:t>
            </a:r>
            <a:r>
              <a:rPr lang="cs-CZ" sz="2100" dirty="0" smtClean="0"/>
              <a:t> </a:t>
            </a:r>
            <a:r>
              <a:rPr lang="cs-CZ" sz="2100" dirty="0" err="1" smtClean="0"/>
              <a:t>century</a:t>
            </a:r>
            <a:r>
              <a:rPr lang="cs-CZ" sz="2100" dirty="0" smtClean="0"/>
              <a:t> </a:t>
            </a:r>
            <a:r>
              <a:rPr lang="cs-CZ" sz="2100" dirty="0" err="1" smtClean="0"/>
              <a:t>situated</a:t>
            </a:r>
            <a:r>
              <a:rPr lang="cs-CZ" sz="2100" dirty="0" smtClean="0"/>
              <a:t> </a:t>
            </a:r>
            <a:r>
              <a:rPr lang="cs-CZ" sz="2100" dirty="0" err="1" smtClean="0"/>
              <a:t>mostly</a:t>
            </a:r>
            <a:r>
              <a:rPr lang="cs-CZ" sz="2100" dirty="0" smtClean="0"/>
              <a:t> in </a:t>
            </a:r>
            <a:r>
              <a:rPr lang="cs-CZ" sz="2100" dirty="0" err="1" smtClean="0"/>
              <a:t>Moravia</a:t>
            </a:r>
            <a:endParaRPr lang="cs-CZ" sz="2100" dirty="0" smtClean="0"/>
          </a:p>
          <a:p>
            <a:pPr>
              <a:buFont typeface="Wingdings" pitchFamily="2" charset="2"/>
              <a:buChar char="q"/>
            </a:pPr>
            <a:r>
              <a:rPr lang="cs-CZ" sz="2100" dirty="0" smtClean="0"/>
              <a:t> </a:t>
            </a:r>
            <a:r>
              <a:rPr lang="cs-CZ" sz="2100" dirty="0" err="1" smtClean="0"/>
              <a:t>cultural</a:t>
            </a:r>
            <a:r>
              <a:rPr lang="cs-CZ" sz="2100" dirty="0" smtClean="0"/>
              <a:t> </a:t>
            </a:r>
            <a:r>
              <a:rPr lang="cs-CZ" sz="2100" dirty="0" err="1" smtClean="0"/>
              <a:t>development</a:t>
            </a:r>
            <a:r>
              <a:rPr lang="cs-CZ" sz="2100" dirty="0" smtClean="0"/>
              <a:t> </a:t>
            </a:r>
            <a:r>
              <a:rPr lang="cs-CZ" sz="2100" dirty="0" err="1" smtClean="0"/>
              <a:t>resulted</a:t>
            </a:r>
            <a:r>
              <a:rPr lang="cs-CZ" sz="2100" dirty="0" smtClean="0"/>
              <a:t> </a:t>
            </a:r>
            <a:r>
              <a:rPr lang="cs-CZ" sz="2100" dirty="0" err="1" smtClean="0"/>
              <a:t>from</a:t>
            </a:r>
            <a:r>
              <a:rPr lang="cs-CZ" sz="2100" dirty="0" smtClean="0"/>
              <a:t> </a:t>
            </a:r>
            <a:r>
              <a:rPr lang="cs-CZ" sz="2100" dirty="0" err="1" smtClean="0"/>
              <a:t>the</a:t>
            </a:r>
            <a:r>
              <a:rPr lang="cs-CZ" sz="2100" dirty="0" smtClean="0"/>
              <a:t> </a:t>
            </a:r>
            <a:r>
              <a:rPr lang="cs-CZ" sz="2100" dirty="0" err="1" smtClean="0"/>
              <a:t>mission</a:t>
            </a:r>
            <a:r>
              <a:rPr lang="cs-CZ" sz="2100" dirty="0" smtClean="0"/>
              <a:t> </a:t>
            </a:r>
            <a:r>
              <a:rPr lang="cs-CZ" sz="2100" dirty="0" err="1" smtClean="0"/>
              <a:t>of</a:t>
            </a:r>
            <a:r>
              <a:rPr lang="cs-CZ" sz="2100" dirty="0" smtClean="0"/>
              <a:t> </a:t>
            </a:r>
            <a:r>
              <a:rPr lang="cs-CZ" sz="2100" dirty="0" err="1" smtClean="0"/>
              <a:t>Saints</a:t>
            </a:r>
            <a:r>
              <a:rPr lang="cs-CZ" sz="2100" dirty="0" smtClean="0"/>
              <a:t> Cyril </a:t>
            </a:r>
            <a:r>
              <a:rPr lang="cs-CZ" sz="2100" dirty="0" err="1" smtClean="0"/>
              <a:t>and</a:t>
            </a:r>
            <a:r>
              <a:rPr lang="cs-CZ" sz="2100" dirty="0" smtClean="0"/>
              <a:t> </a:t>
            </a:r>
            <a:r>
              <a:rPr lang="cs-CZ" sz="2100" dirty="0" err="1" smtClean="0"/>
              <a:t>Methodius</a:t>
            </a:r>
            <a:r>
              <a:rPr lang="cs-CZ" sz="2100" dirty="0" smtClean="0"/>
              <a:t> – 863</a:t>
            </a:r>
          </a:p>
          <a:p>
            <a:pPr>
              <a:buFont typeface="Wingdings" pitchFamily="2" charset="2"/>
              <a:buChar char="q"/>
            </a:pPr>
            <a:r>
              <a:rPr lang="cs-CZ" sz="2100" dirty="0" err="1" smtClean="0"/>
              <a:t>translation</a:t>
            </a:r>
            <a:r>
              <a:rPr lang="cs-CZ" sz="2100" dirty="0" smtClean="0"/>
              <a:t> </a:t>
            </a:r>
            <a:r>
              <a:rPr lang="cs-CZ" sz="2100" dirty="0" err="1" smtClean="0"/>
              <a:t>of</a:t>
            </a:r>
            <a:r>
              <a:rPr lang="cs-CZ" sz="2100" dirty="0" smtClean="0"/>
              <a:t> </a:t>
            </a:r>
            <a:r>
              <a:rPr lang="cs-CZ" sz="2100" dirty="0" err="1" smtClean="0"/>
              <a:t>the</a:t>
            </a:r>
            <a:r>
              <a:rPr lang="cs-CZ" sz="2100" dirty="0" smtClean="0"/>
              <a:t> Bible to </a:t>
            </a:r>
            <a:r>
              <a:rPr lang="cs-CZ" sz="2100" dirty="0" err="1" smtClean="0"/>
              <a:t>the</a:t>
            </a:r>
            <a:r>
              <a:rPr lang="cs-CZ" sz="2100" dirty="0" smtClean="0"/>
              <a:t> slavic </a:t>
            </a:r>
            <a:r>
              <a:rPr lang="cs-CZ" sz="2100" dirty="0" err="1" smtClean="0"/>
              <a:t>language</a:t>
            </a:r>
            <a:r>
              <a:rPr lang="cs-CZ" sz="2100" dirty="0" smtClean="0"/>
              <a:t>, </a:t>
            </a:r>
            <a:r>
              <a:rPr lang="cs-CZ" sz="2100" dirty="0" err="1" smtClean="0"/>
              <a:t>preaching</a:t>
            </a:r>
            <a:r>
              <a:rPr lang="cs-CZ" sz="2100" dirty="0" smtClean="0"/>
              <a:t> in slavic </a:t>
            </a:r>
            <a:r>
              <a:rPr lang="cs-CZ" sz="2100" dirty="0" err="1" smtClean="0"/>
              <a:t>language</a:t>
            </a:r>
            <a:r>
              <a:rPr lang="cs-CZ" sz="2100" dirty="0" smtClean="0"/>
              <a:t> → </a:t>
            </a:r>
            <a:r>
              <a:rPr lang="cs-CZ" sz="2100" dirty="0" err="1" smtClean="0"/>
              <a:t>the</a:t>
            </a:r>
            <a:r>
              <a:rPr lang="cs-CZ" sz="2100" dirty="0" smtClean="0"/>
              <a:t> </a:t>
            </a:r>
            <a:r>
              <a:rPr lang="cs-CZ" sz="2100" dirty="0" err="1" smtClean="0"/>
              <a:t>Christianity</a:t>
            </a:r>
            <a:r>
              <a:rPr lang="cs-CZ" sz="2100" dirty="0" smtClean="0"/>
              <a:t> </a:t>
            </a:r>
            <a:r>
              <a:rPr lang="cs-CZ" sz="2100" dirty="0" err="1" smtClean="0"/>
              <a:t>widespread</a:t>
            </a:r>
            <a:r>
              <a:rPr lang="cs-CZ" sz="2100" dirty="0" smtClean="0"/>
              <a:t> </a:t>
            </a:r>
            <a:r>
              <a:rPr lang="cs-CZ" sz="2100" dirty="0" err="1" smtClean="0"/>
              <a:t>faster</a:t>
            </a:r>
            <a:endParaRPr lang="cs-CZ" sz="2100" dirty="0" smtClean="0"/>
          </a:p>
          <a:p>
            <a:pPr>
              <a:buFont typeface="Wingdings" pitchFamily="2" charset="2"/>
              <a:buChar char="q"/>
            </a:pPr>
            <a:r>
              <a:rPr lang="cs-CZ" sz="2100" dirty="0" err="1" smtClean="0"/>
              <a:t>They</a:t>
            </a:r>
            <a:r>
              <a:rPr lang="cs-CZ" sz="2100" dirty="0" smtClean="0"/>
              <a:t> </a:t>
            </a:r>
            <a:r>
              <a:rPr lang="cs-CZ" sz="2100" dirty="0" err="1" smtClean="0"/>
              <a:t>invented</a:t>
            </a:r>
            <a:r>
              <a:rPr lang="cs-CZ" sz="2100" dirty="0" smtClean="0"/>
              <a:t> </a:t>
            </a:r>
            <a:r>
              <a:rPr lang="cs-CZ" sz="2100" dirty="0" err="1" smtClean="0"/>
              <a:t>the</a:t>
            </a:r>
            <a:r>
              <a:rPr lang="cs-CZ" sz="2100" dirty="0" smtClean="0"/>
              <a:t> </a:t>
            </a:r>
            <a:r>
              <a:rPr lang="cs-CZ" sz="2100" dirty="0" err="1" smtClean="0"/>
              <a:t>glagolitic</a:t>
            </a:r>
            <a:r>
              <a:rPr lang="cs-CZ" sz="2100" dirty="0" smtClean="0"/>
              <a:t> </a:t>
            </a:r>
            <a:r>
              <a:rPr lang="cs-CZ" sz="2100" dirty="0" err="1" smtClean="0"/>
              <a:t>alphabet</a:t>
            </a:r>
            <a:r>
              <a:rPr lang="cs-CZ" sz="2100" dirty="0" smtClean="0"/>
              <a:t> (</a:t>
            </a:r>
            <a:r>
              <a:rPr lang="cs-CZ" sz="2100" dirty="0" err="1" smtClean="0"/>
              <a:t>glagolitsa</a:t>
            </a:r>
            <a:r>
              <a:rPr lang="cs-CZ" sz="2100" dirty="0" smtClean="0"/>
              <a:t>)</a:t>
            </a:r>
          </a:p>
          <a:p>
            <a:pPr>
              <a:buFont typeface="Wingdings" pitchFamily="2" charset="2"/>
              <a:buChar char="q"/>
            </a:pPr>
            <a:r>
              <a:rPr lang="cs-CZ" sz="2100" dirty="0" smtClean="0"/>
              <a:t>885 – </a:t>
            </a:r>
            <a:r>
              <a:rPr lang="cs-CZ" sz="2100" dirty="0" err="1" smtClean="0"/>
              <a:t>Methodius</a:t>
            </a:r>
            <a:r>
              <a:rPr lang="cs-CZ" sz="2100" dirty="0" smtClean="0"/>
              <a:t> </a:t>
            </a:r>
            <a:r>
              <a:rPr lang="cs-CZ" sz="2100" dirty="0" err="1" smtClean="0"/>
              <a:t>died</a:t>
            </a:r>
            <a:r>
              <a:rPr lang="cs-CZ" sz="2100" dirty="0" smtClean="0"/>
              <a:t> </a:t>
            </a:r>
            <a:r>
              <a:rPr lang="cs-CZ" sz="2100" dirty="0" smtClean="0">
                <a:latin typeface="Century Schoolbook"/>
              </a:rPr>
              <a:t>→</a:t>
            </a:r>
            <a:r>
              <a:rPr lang="cs-CZ" sz="2100" dirty="0" smtClean="0"/>
              <a:t> </a:t>
            </a:r>
            <a:r>
              <a:rPr lang="cs-CZ" sz="2100" dirty="0" err="1" smtClean="0"/>
              <a:t>their</a:t>
            </a:r>
            <a:r>
              <a:rPr lang="cs-CZ" sz="2100" dirty="0" smtClean="0"/>
              <a:t> </a:t>
            </a:r>
            <a:r>
              <a:rPr lang="cs-CZ" sz="2100" dirty="0" err="1" smtClean="0"/>
              <a:t>disciples</a:t>
            </a:r>
            <a:r>
              <a:rPr lang="cs-CZ" sz="2100" dirty="0" smtClean="0"/>
              <a:t> </a:t>
            </a:r>
            <a:r>
              <a:rPr lang="cs-CZ" sz="2100" dirty="0" err="1" smtClean="0"/>
              <a:t>were</a:t>
            </a:r>
            <a:r>
              <a:rPr lang="cs-CZ" sz="2100" dirty="0" smtClean="0"/>
              <a:t> </a:t>
            </a:r>
            <a:r>
              <a:rPr lang="cs-CZ" sz="2100" dirty="0" err="1" smtClean="0"/>
              <a:t>expeled</a:t>
            </a:r>
            <a:r>
              <a:rPr lang="cs-CZ" sz="2100" dirty="0" smtClean="0"/>
              <a:t> </a:t>
            </a:r>
            <a:r>
              <a:rPr lang="cs-CZ" sz="2100" dirty="0" err="1" smtClean="0"/>
              <a:t>from</a:t>
            </a:r>
            <a:r>
              <a:rPr lang="cs-CZ" sz="2100" dirty="0" smtClean="0"/>
              <a:t> G.M. – </a:t>
            </a:r>
            <a:r>
              <a:rPr lang="cs-CZ" sz="2100" dirty="0" err="1" smtClean="0"/>
              <a:t>went</a:t>
            </a:r>
            <a:r>
              <a:rPr lang="cs-CZ" sz="2100" dirty="0" smtClean="0"/>
              <a:t> to </a:t>
            </a:r>
            <a:r>
              <a:rPr lang="cs-CZ" sz="2100" dirty="0" err="1" smtClean="0"/>
              <a:t>Bulgaria</a:t>
            </a:r>
            <a:r>
              <a:rPr lang="cs-CZ" sz="2100" dirty="0" smtClean="0"/>
              <a:t>, </a:t>
            </a:r>
            <a:r>
              <a:rPr lang="cs-CZ" sz="2100" dirty="0" err="1" smtClean="0"/>
              <a:t>Croatia</a:t>
            </a:r>
            <a:r>
              <a:rPr lang="cs-CZ" sz="2100" dirty="0" smtClean="0"/>
              <a:t>, </a:t>
            </a:r>
            <a:r>
              <a:rPr lang="cs-CZ" sz="2100" dirty="0" err="1" smtClean="0"/>
              <a:t>Macedonia</a:t>
            </a:r>
            <a:r>
              <a:rPr lang="cs-CZ" sz="2100" dirty="0" smtClean="0"/>
              <a:t> </a:t>
            </a:r>
            <a:r>
              <a:rPr lang="cs-CZ" sz="2100" dirty="0" err="1" smtClean="0"/>
              <a:t>etc</a:t>
            </a:r>
            <a:r>
              <a:rPr lang="cs-CZ" sz="2100" dirty="0" smtClean="0"/>
              <a:t>., </a:t>
            </a:r>
            <a:r>
              <a:rPr lang="cs-CZ" sz="2100" dirty="0" err="1" smtClean="0"/>
              <a:t>invented</a:t>
            </a:r>
            <a:r>
              <a:rPr lang="cs-CZ" sz="2100" dirty="0" smtClean="0"/>
              <a:t> cyrilic </a:t>
            </a:r>
            <a:r>
              <a:rPr lang="cs-CZ" sz="2100" dirty="0" err="1" smtClean="0"/>
              <a:t>script</a:t>
            </a:r>
            <a:r>
              <a:rPr lang="cs-CZ" sz="2100" dirty="0" smtClean="0"/>
              <a:t> </a:t>
            </a:r>
            <a:endParaRPr lang="cs-CZ" sz="2100" dirty="0" smtClean="0"/>
          </a:p>
          <a:p>
            <a:endParaRPr lang="cs-CZ" sz="2000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76712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/>
              <a:t>The</a:t>
            </a:r>
            <a:r>
              <a:rPr lang="cs-CZ" sz="3100" dirty="0" smtClean="0"/>
              <a:t> Great </a:t>
            </a:r>
            <a:r>
              <a:rPr lang="cs-CZ" sz="3100" dirty="0" err="1" smtClean="0"/>
              <a:t>Moravia</a:t>
            </a:r>
            <a:r>
              <a:rPr lang="cs-CZ" sz="3100" dirty="0" smtClean="0"/>
              <a:t> in </a:t>
            </a:r>
            <a:r>
              <a:rPr lang="cs-CZ" sz="3100" dirty="0" err="1" smtClean="0"/>
              <a:t>the</a:t>
            </a:r>
            <a:r>
              <a:rPr lang="cs-CZ" sz="3100" dirty="0" smtClean="0"/>
              <a:t> 9</a:t>
            </a:r>
            <a:r>
              <a:rPr lang="cs-CZ" sz="3100" baseline="30000" dirty="0" smtClean="0"/>
              <a:t>th</a:t>
            </a:r>
            <a:r>
              <a:rPr lang="cs-CZ" sz="3100" dirty="0" smtClean="0"/>
              <a:t> </a:t>
            </a:r>
            <a:r>
              <a:rPr lang="cs-CZ" sz="3100" dirty="0" err="1" smtClean="0"/>
              <a:t>century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5" name="Zástupný symbol pro obsah 4" descr="Central_europe_9th_century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908720"/>
            <a:ext cx="5904656" cy="4453797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51520" y="5733256"/>
            <a:ext cx="8352928" cy="936104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filmcyrilametodej.cz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en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about</a:t>
            </a:r>
            <a:r>
              <a:rPr lang="cs-CZ" dirty="0" smtClean="0">
                <a:hlinkClick r:id="rId3"/>
              </a:rPr>
              <a:t>-film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pPr>
              <a:buNone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movie</a:t>
            </a:r>
            <a:r>
              <a:rPr lang="cs-CZ" dirty="0" smtClean="0"/>
              <a:t> (</a:t>
            </a:r>
            <a:r>
              <a:rPr lang="cs-CZ" dirty="0" err="1" smtClean="0"/>
              <a:t>document</a:t>
            </a:r>
            <a:r>
              <a:rPr lang="cs-CZ" dirty="0" smtClean="0"/>
              <a:t>) </a:t>
            </a:r>
            <a:r>
              <a:rPr lang="cs-CZ" dirty="0" err="1" smtClean="0"/>
              <a:t>about</a:t>
            </a:r>
            <a:r>
              <a:rPr lang="cs-CZ" dirty="0" smtClean="0"/>
              <a:t> Cyril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Methodius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100" dirty="0" err="1" smtClean="0"/>
              <a:t>the</a:t>
            </a:r>
            <a:r>
              <a:rPr lang="cs-CZ" sz="3100" dirty="0" smtClean="0"/>
              <a:t> House </a:t>
            </a:r>
            <a:r>
              <a:rPr lang="cs-CZ" sz="3100" dirty="0" err="1" smtClean="0"/>
              <a:t>of</a:t>
            </a:r>
            <a:r>
              <a:rPr lang="cs-CZ" sz="3100" dirty="0" smtClean="0"/>
              <a:t> </a:t>
            </a:r>
            <a:r>
              <a:rPr lang="cs-CZ" sz="3100" dirty="0" err="1" smtClean="0"/>
              <a:t>Přemyslids</a:t>
            </a:r>
            <a:r>
              <a:rPr lang="cs-CZ" sz="3100" dirty="0" smtClean="0"/>
              <a:t> – </a:t>
            </a:r>
            <a:r>
              <a:rPr lang="cs-CZ" sz="3100" dirty="0" err="1" smtClean="0"/>
              <a:t>from</a:t>
            </a:r>
            <a:r>
              <a:rPr lang="cs-CZ" sz="3100" dirty="0" smtClean="0"/>
              <a:t> 9</a:t>
            </a:r>
            <a:r>
              <a:rPr lang="cs-CZ" sz="3100" baseline="30000" dirty="0" smtClean="0"/>
              <a:t>th</a:t>
            </a:r>
            <a:r>
              <a:rPr lang="cs-CZ" sz="3100" dirty="0" smtClean="0"/>
              <a:t> </a:t>
            </a:r>
            <a:r>
              <a:rPr lang="cs-CZ" sz="3100" dirty="0" err="1" smtClean="0"/>
              <a:t>century</a:t>
            </a:r>
            <a:r>
              <a:rPr lang="cs-CZ" sz="3100" dirty="0" smtClean="0"/>
              <a:t> </a:t>
            </a:r>
            <a:r>
              <a:rPr lang="cs-CZ" sz="3100" dirty="0" err="1" smtClean="0"/>
              <a:t>till</a:t>
            </a:r>
            <a:r>
              <a:rPr lang="cs-CZ" sz="3100" dirty="0" smtClean="0"/>
              <a:t> 1306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8195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3816424" cy="5112568"/>
          </a:xfrm>
        </p:spPr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centre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duchy in Bohemia </a:t>
            </a:r>
          </a:p>
          <a:p>
            <a:r>
              <a:rPr lang="cs-CZ" dirty="0" err="1" smtClean="0"/>
              <a:t>Prague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capital</a:t>
            </a:r>
            <a:r>
              <a:rPr lang="cs-CZ" dirty="0" smtClean="0"/>
              <a:t> </a:t>
            </a:r>
            <a:r>
              <a:rPr lang="cs-CZ" dirty="0" smtClean="0"/>
              <a:t>city</a:t>
            </a:r>
          </a:p>
          <a:p>
            <a:r>
              <a:rPr lang="cs-CZ" dirty="0" smtClean="0"/>
              <a:t>10th </a:t>
            </a:r>
            <a:r>
              <a:rPr lang="cs-CZ" dirty="0" err="1" smtClean="0"/>
              <a:t>century</a:t>
            </a:r>
            <a:r>
              <a:rPr lang="cs-CZ" dirty="0" smtClean="0"/>
              <a:t> – </a:t>
            </a:r>
            <a:r>
              <a:rPr lang="cs-CZ" dirty="0" err="1" smtClean="0"/>
              <a:t>duke</a:t>
            </a:r>
            <a:r>
              <a:rPr lang="cs-CZ" dirty="0" smtClean="0"/>
              <a:t> </a:t>
            </a:r>
            <a:r>
              <a:rPr lang="cs-CZ" b="1" dirty="0" err="1" smtClean="0"/>
              <a:t>Wenceslaus</a:t>
            </a:r>
            <a:r>
              <a:rPr lang="cs-CZ" dirty="0" smtClean="0"/>
              <a:t> </a:t>
            </a:r>
            <a:r>
              <a:rPr lang="cs-CZ" dirty="0" smtClean="0">
                <a:latin typeface="Century Schoolbook"/>
              </a:rPr>
              <a:t>→ </a:t>
            </a:r>
            <a:r>
              <a:rPr lang="cs-CZ" dirty="0" err="1" smtClean="0"/>
              <a:t>assassinated</a:t>
            </a:r>
            <a:r>
              <a:rPr lang="cs-CZ" dirty="0" smtClean="0"/>
              <a:t> by his </a:t>
            </a:r>
            <a:r>
              <a:rPr lang="cs-CZ" dirty="0" err="1" smtClean="0"/>
              <a:t>brother</a:t>
            </a:r>
            <a:r>
              <a:rPr lang="cs-CZ" dirty="0" smtClean="0"/>
              <a:t> </a:t>
            </a:r>
            <a:r>
              <a:rPr lang="cs-CZ" dirty="0" smtClean="0">
                <a:latin typeface="Century Schoolbook"/>
              </a:rPr>
              <a:t>→ </a:t>
            </a:r>
            <a:r>
              <a:rPr lang="cs-CZ" dirty="0" err="1" smtClean="0"/>
              <a:t>saint</a:t>
            </a:r>
            <a:r>
              <a:rPr lang="cs-CZ" dirty="0" smtClean="0"/>
              <a:t> </a:t>
            </a:r>
            <a:r>
              <a:rPr lang="cs-CZ" dirty="0" err="1" smtClean="0"/>
              <a:t>Wenceslaus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saint</a:t>
            </a:r>
            <a:r>
              <a:rPr lang="cs-CZ" dirty="0" smtClean="0"/>
              <a:t> patron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Czech</a:t>
            </a:r>
            <a:r>
              <a:rPr lang="cs-CZ" dirty="0" smtClean="0"/>
              <a:t> </a:t>
            </a:r>
            <a:r>
              <a:rPr lang="cs-CZ" dirty="0" err="1" smtClean="0"/>
              <a:t>lands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Font typeface="Wingdings 2" pitchFamily="18" charset="2"/>
              <a:buNone/>
            </a:pPr>
            <a:endParaRPr lang="cs-CZ" dirty="0" smtClean="0"/>
          </a:p>
          <a:p>
            <a:endParaRPr lang="cs-CZ" dirty="0" smtClean="0"/>
          </a:p>
        </p:txBody>
      </p:sp>
      <p:pic>
        <p:nvPicPr>
          <p:cNvPr id="8" name="Zástupný symbol pro obsah 7" descr="svaty vaclav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39952" y="2204864"/>
            <a:ext cx="3845375" cy="288032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660053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the</a:t>
            </a:r>
            <a:r>
              <a:rPr lang="cs-CZ" sz="2800" dirty="0" smtClean="0"/>
              <a:t> House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Přemyslids</a:t>
            </a:r>
            <a:endParaRPr lang="cs-CZ" sz="2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5259611"/>
          </a:xfrm>
        </p:spPr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i="1" dirty="0" err="1" smtClean="0"/>
              <a:t>Kingdom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Bohemia </a:t>
            </a:r>
            <a:r>
              <a:rPr lang="cs-CZ" dirty="0" err="1" smtClean="0"/>
              <a:t>since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end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12th </a:t>
            </a:r>
            <a:r>
              <a:rPr lang="cs-CZ" dirty="0" err="1" smtClean="0"/>
              <a:t>century</a:t>
            </a:r>
            <a:r>
              <a:rPr lang="cs-CZ" dirty="0" smtClean="0"/>
              <a:t> </a:t>
            </a:r>
          </a:p>
          <a:p>
            <a:r>
              <a:rPr lang="cs-CZ" b="1" dirty="0" err="1" smtClean="0"/>
              <a:t>Ottokar</a:t>
            </a:r>
            <a:r>
              <a:rPr lang="cs-CZ" b="1" dirty="0" smtClean="0"/>
              <a:t> II </a:t>
            </a:r>
            <a:r>
              <a:rPr lang="cs-CZ" dirty="0" smtClean="0"/>
              <a:t>(1253–1278, Přemysl Otakar II</a:t>
            </a:r>
            <a:r>
              <a:rPr lang="cs-CZ" dirty="0" smtClean="0"/>
              <a:t>) – </a:t>
            </a:r>
            <a:r>
              <a:rPr lang="cs-CZ" dirty="0" err="1" smtClean="0"/>
              <a:t>The</a:t>
            </a:r>
            <a:r>
              <a:rPr lang="cs-CZ" dirty="0" smtClean="0"/>
              <a:t> Iron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Golden</a:t>
            </a:r>
            <a:r>
              <a:rPr lang="cs-CZ" dirty="0" smtClean="0"/>
              <a:t> King </a:t>
            </a:r>
          </a:p>
          <a:p>
            <a:r>
              <a:rPr lang="cs-CZ" dirty="0" err="1" smtClean="0"/>
              <a:t>very</a:t>
            </a:r>
            <a:r>
              <a:rPr lang="cs-CZ" dirty="0" smtClean="0"/>
              <a:t> </a:t>
            </a:r>
            <a:r>
              <a:rPr lang="cs-CZ" dirty="0" err="1" smtClean="0"/>
              <a:t>rich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powerful</a:t>
            </a:r>
            <a:r>
              <a:rPr lang="cs-CZ" dirty="0" smtClean="0"/>
              <a:t> – his </a:t>
            </a:r>
            <a:r>
              <a:rPr lang="cs-CZ" dirty="0" err="1" smtClean="0"/>
              <a:t>kingdom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Krkonoše </a:t>
            </a:r>
            <a:r>
              <a:rPr lang="cs-CZ" dirty="0" err="1" smtClean="0"/>
              <a:t>mountains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Adriatic</a:t>
            </a:r>
            <a:r>
              <a:rPr lang="cs-CZ" dirty="0" smtClean="0"/>
              <a:t> </a:t>
            </a:r>
            <a:r>
              <a:rPr lang="cs-CZ" dirty="0" err="1" smtClean="0"/>
              <a:t>sea</a:t>
            </a:r>
            <a:endParaRPr lang="cs-CZ" dirty="0" smtClean="0"/>
          </a:p>
          <a:p>
            <a:r>
              <a:rPr lang="cs-CZ" dirty="0" smtClean="0"/>
              <a:t>1278 – </a:t>
            </a:r>
            <a:r>
              <a:rPr lang="cs-CZ" dirty="0" err="1" smtClean="0"/>
              <a:t>killed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battle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Dürnkrut</a:t>
            </a:r>
            <a:r>
              <a:rPr lang="cs-CZ" dirty="0" smtClean="0"/>
              <a:t> (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Habsburgs</a:t>
            </a:r>
            <a:r>
              <a:rPr lang="cs-CZ" dirty="0" smtClean="0"/>
              <a:t>) </a:t>
            </a:r>
          </a:p>
          <a:p>
            <a:r>
              <a:rPr lang="cs-CZ" b="1" dirty="0" err="1" smtClean="0"/>
              <a:t>Wenceslaus</a:t>
            </a:r>
            <a:r>
              <a:rPr lang="cs-CZ" b="1" dirty="0" smtClean="0"/>
              <a:t> II </a:t>
            </a:r>
            <a:r>
              <a:rPr lang="cs-CZ" b="1" dirty="0" err="1" smtClean="0"/>
              <a:t>of</a:t>
            </a:r>
            <a:r>
              <a:rPr lang="cs-CZ" b="1" dirty="0" smtClean="0"/>
              <a:t> Bohemia </a:t>
            </a:r>
            <a:r>
              <a:rPr lang="cs-CZ" dirty="0" smtClean="0"/>
              <a:t>(1278–1305) – king </a:t>
            </a:r>
            <a:r>
              <a:rPr lang="cs-CZ" dirty="0" err="1" smtClean="0"/>
              <a:t>of</a:t>
            </a:r>
            <a:r>
              <a:rPr lang="cs-CZ" dirty="0" smtClean="0"/>
              <a:t> Bohemia, King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Poland</a:t>
            </a:r>
            <a:endParaRPr lang="cs-CZ" dirty="0" smtClean="0"/>
          </a:p>
          <a:p>
            <a:r>
              <a:rPr lang="cs-CZ" b="1" dirty="0" err="1" smtClean="0"/>
              <a:t>Wenceslaus</a:t>
            </a:r>
            <a:r>
              <a:rPr lang="cs-CZ" b="1" dirty="0" smtClean="0"/>
              <a:t> III (1305–1306) – </a:t>
            </a:r>
            <a:r>
              <a:rPr lang="cs-CZ" dirty="0" err="1" smtClean="0"/>
              <a:t>assassinated</a:t>
            </a:r>
            <a:r>
              <a:rPr lang="cs-CZ" dirty="0" smtClean="0"/>
              <a:t> </a:t>
            </a:r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heirs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the</a:t>
            </a:r>
            <a:r>
              <a:rPr lang="cs-CZ" sz="2800" dirty="0" smtClean="0"/>
              <a:t> House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Přemyslids</a:t>
            </a:r>
            <a:endParaRPr lang="cs-CZ" sz="280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57200" y="6093296"/>
            <a:ext cx="3178696" cy="576064"/>
          </a:xfrm>
        </p:spPr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kingdom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Ottokar</a:t>
            </a:r>
            <a:r>
              <a:rPr lang="cs-CZ" dirty="0" smtClean="0"/>
              <a:t> II</a:t>
            </a:r>
          </a:p>
          <a:p>
            <a:r>
              <a:rPr lang="cs-CZ" dirty="0" err="1" smtClean="0"/>
              <a:t>Around</a:t>
            </a:r>
            <a:r>
              <a:rPr lang="cs-CZ" dirty="0" smtClean="0"/>
              <a:t> 1270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3"/>
          </p:nvPr>
        </p:nvSpPr>
        <p:spPr>
          <a:xfrm>
            <a:off x="4139952" y="6093296"/>
            <a:ext cx="3520440" cy="601216"/>
          </a:xfrm>
        </p:spPr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Kingdom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Wenceslaus</a:t>
            </a:r>
            <a:r>
              <a:rPr lang="cs-CZ" dirty="0" smtClean="0"/>
              <a:t> II </a:t>
            </a:r>
            <a:r>
              <a:rPr lang="cs-CZ" dirty="0" err="1" smtClean="0"/>
              <a:t>around</a:t>
            </a:r>
            <a:r>
              <a:rPr lang="cs-CZ" dirty="0" smtClean="0"/>
              <a:t> 1301</a:t>
            </a:r>
            <a:endParaRPr lang="cs-CZ" dirty="0"/>
          </a:p>
        </p:txBody>
      </p:sp>
      <p:pic>
        <p:nvPicPr>
          <p:cNvPr id="10" name="Zástupný symbol pro obsah 9" descr="Reich_König_Ottokar_II._Přemysl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3604490" cy="4821509"/>
          </a:xfrm>
        </p:spPr>
      </p:pic>
      <p:pic>
        <p:nvPicPr>
          <p:cNvPr id="11" name="Zástupný symbol pro obsah 10" descr="WenceslausIImap-en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923928" y="1340768"/>
            <a:ext cx="4362861" cy="4432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075240" cy="57606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3100" dirty="0" err="1" smtClean="0"/>
              <a:t>the</a:t>
            </a:r>
            <a:r>
              <a:rPr lang="cs-CZ" sz="3100" dirty="0" smtClean="0"/>
              <a:t> House </a:t>
            </a:r>
            <a:r>
              <a:rPr lang="cs-CZ" sz="3100" dirty="0" err="1" smtClean="0"/>
              <a:t>of</a:t>
            </a:r>
            <a:r>
              <a:rPr lang="cs-CZ" sz="3100" dirty="0" smtClean="0"/>
              <a:t> </a:t>
            </a:r>
            <a:r>
              <a:rPr lang="cs-CZ" sz="3100" dirty="0" err="1" smtClean="0"/>
              <a:t>Luxembourgs</a:t>
            </a:r>
            <a:r>
              <a:rPr lang="cs-CZ" sz="3100" dirty="0" smtClean="0"/>
              <a:t> (1310–1437)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764704"/>
            <a:ext cx="7848872" cy="5832648"/>
          </a:xfrm>
        </p:spPr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900" b="1" dirty="0" smtClean="0"/>
              <a:t>John </a:t>
            </a:r>
            <a:r>
              <a:rPr lang="cs-CZ" sz="2900" b="1" dirty="0" err="1" smtClean="0"/>
              <a:t>of</a:t>
            </a:r>
            <a:r>
              <a:rPr lang="cs-CZ" sz="2900" b="1" dirty="0" smtClean="0"/>
              <a:t> Bohemia </a:t>
            </a:r>
            <a:r>
              <a:rPr lang="cs-CZ" sz="2900" dirty="0" smtClean="0"/>
              <a:t>(1310–1346, John </a:t>
            </a:r>
            <a:r>
              <a:rPr lang="cs-CZ" sz="2900" dirty="0" err="1" smtClean="0"/>
              <a:t>the</a:t>
            </a:r>
            <a:r>
              <a:rPr lang="cs-CZ" sz="2900" dirty="0" smtClean="0"/>
              <a:t> Blind) </a:t>
            </a:r>
            <a:r>
              <a:rPr lang="cs-CZ" sz="2900" dirty="0" err="1" smtClean="0"/>
              <a:t>married</a:t>
            </a:r>
            <a:r>
              <a:rPr lang="cs-CZ" sz="2900" dirty="0" smtClean="0"/>
              <a:t> </a:t>
            </a:r>
            <a:r>
              <a:rPr lang="cs-CZ" sz="2900" dirty="0" err="1" smtClean="0"/>
              <a:t>Wenceslaus’s</a:t>
            </a:r>
            <a:r>
              <a:rPr lang="cs-CZ" sz="2900" dirty="0" smtClean="0"/>
              <a:t> sister Elizabeth (Eliška)</a:t>
            </a:r>
            <a:endParaRPr lang="cs-CZ" sz="29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900" b="1" dirty="0" smtClean="0"/>
              <a:t>Charles IV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900" dirty="0" err="1" smtClean="0"/>
              <a:t>the</a:t>
            </a:r>
            <a:r>
              <a:rPr lang="cs-CZ" sz="2900" dirty="0" smtClean="0"/>
              <a:t> king </a:t>
            </a:r>
            <a:r>
              <a:rPr lang="cs-CZ" sz="2900" dirty="0" err="1" smtClean="0"/>
              <a:t>of</a:t>
            </a:r>
            <a:r>
              <a:rPr lang="cs-CZ" sz="2900" dirty="0" smtClean="0"/>
              <a:t> Bohemia (1346–1378) </a:t>
            </a:r>
            <a:r>
              <a:rPr lang="cs-CZ" sz="2900" dirty="0" err="1" smtClean="0"/>
              <a:t>and</a:t>
            </a:r>
            <a:r>
              <a:rPr lang="cs-CZ" sz="2900" dirty="0" smtClean="0"/>
              <a:t> </a:t>
            </a:r>
            <a:r>
              <a:rPr lang="cs-CZ" sz="2900" dirty="0" err="1" smtClean="0"/>
              <a:t>Holy</a:t>
            </a:r>
            <a:r>
              <a:rPr lang="cs-CZ" sz="2900" dirty="0" smtClean="0"/>
              <a:t> Roman </a:t>
            </a:r>
            <a:r>
              <a:rPr lang="cs-CZ" sz="2900" dirty="0" err="1" smtClean="0"/>
              <a:t>Emperor</a:t>
            </a:r>
            <a:r>
              <a:rPr lang="cs-CZ" sz="2900" dirty="0" smtClean="0"/>
              <a:t> (1355–1378</a:t>
            </a:r>
            <a:r>
              <a:rPr lang="cs-CZ" sz="2900" dirty="0" smtClean="0"/>
              <a:t>) </a:t>
            </a:r>
          </a:p>
          <a:p>
            <a:pPr lvl="0">
              <a:buFont typeface="Wingdings" pitchFamily="2" charset="2"/>
              <a:buChar char="§"/>
            </a:pPr>
            <a:r>
              <a:rPr lang="cs-CZ" sz="1600" i="1" dirty="0" err="1" smtClean="0"/>
              <a:t>The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Holy</a:t>
            </a:r>
            <a:r>
              <a:rPr lang="cs-CZ" sz="1600" i="1" dirty="0" smtClean="0"/>
              <a:t> Roman Empire</a:t>
            </a:r>
            <a:r>
              <a:rPr lang="cs-CZ" sz="1600" dirty="0" smtClean="0"/>
              <a:t> (962–1806) – </a:t>
            </a:r>
            <a:r>
              <a:rPr lang="cs-CZ" sz="1600" dirty="0" err="1" smtClean="0"/>
              <a:t>an</a:t>
            </a:r>
            <a:r>
              <a:rPr lang="cs-CZ" sz="1600" dirty="0" smtClean="0"/>
              <a:t> empire </a:t>
            </a:r>
            <a:r>
              <a:rPr lang="cs-CZ" sz="1600" dirty="0" err="1" smtClean="0"/>
              <a:t>existing</a:t>
            </a:r>
            <a:r>
              <a:rPr lang="cs-CZ" sz="1600" dirty="0" smtClean="0"/>
              <a:t> in </a:t>
            </a:r>
            <a:r>
              <a:rPr lang="cs-CZ" sz="1600" dirty="0" err="1" smtClean="0"/>
              <a:t>Europe</a:t>
            </a:r>
            <a:r>
              <a:rPr lang="cs-CZ" sz="1600" dirty="0" smtClean="0"/>
              <a:t> </a:t>
            </a:r>
            <a:r>
              <a:rPr lang="cs-CZ" sz="1600" dirty="0" err="1" smtClean="0"/>
              <a:t>since</a:t>
            </a:r>
            <a:r>
              <a:rPr lang="cs-CZ" sz="1600" dirty="0" smtClean="0"/>
              <a:t> 962 </a:t>
            </a:r>
            <a:r>
              <a:rPr lang="cs-CZ" sz="1600" dirty="0" err="1" smtClean="0"/>
              <a:t>till</a:t>
            </a:r>
            <a:r>
              <a:rPr lang="cs-CZ" sz="1600" dirty="0" smtClean="0"/>
              <a:t> 1806, </a:t>
            </a:r>
            <a:r>
              <a:rPr lang="cs-CZ" sz="1600" dirty="0" err="1" smtClean="0"/>
              <a:t>ruled</a:t>
            </a:r>
            <a:r>
              <a:rPr lang="cs-CZ" sz="1600" dirty="0" smtClean="0"/>
              <a:t> by Roman </a:t>
            </a:r>
            <a:r>
              <a:rPr lang="cs-CZ" sz="1600" dirty="0" err="1" smtClean="0"/>
              <a:t>Emperor</a:t>
            </a:r>
            <a:r>
              <a:rPr lang="cs-CZ" sz="1600" dirty="0" smtClean="0"/>
              <a:t> (</a:t>
            </a:r>
            <a:r>
              <a:rPr lang="cs-CZ" sz="1600" dirty="0" err="1" smtClean="0"/>
              <a:t>present</a:t>
            </a:r>
            <a:r>
              <a:rPr lang="cs-CZ" sz="1600" dirty="0" smtClean="0"/>
              <a:t> –</a:t>
            </a:r>
            <a:r>
              <a:rPr lang="cs-CZ" sz="1600" dirty="0" err="1" smtClean="0"/>
              <a:t>day</a:t>
            </a:r>
            <a:r>
              <a:rPr lang="cs-CZ" sz="1600" dirty="0" smtClean="0"/>
              <a:t> </a:t>
            </a:r>
            <a:r>
              <a:rPr lang="cs-CZ" sz="1600" dirty="0" err="1" smtClean="0"/>
              <a:t>territories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Germany</a:t>
            </a:r>
            <a:r>
              <a:rPr lang="cs-CZ" sz="1600" dirty="0" smtClean="0"/>
              <a:t>, </a:t>
            </a:r>
            <a:r>
              <a:rPr lang="cs-CZ" sz="1600" dirty="0" err="1" smtClean="0"/>
              <a:t>Austria</a:t>
            </a:r>
            <a:r>
              <a:rPr lang="cs-CZ" sz="1600" dirty="0" smtClean="0"/>
              <a:t>,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Czech</a:t>
            </a:r>
            <a:r>
              <a:rPr lang="cs-CZ" sz="1600" dirty="0" smtClean="0"/>
              <a:t> </a:t>
            </a:r>
            <a:r>
              <a:rPr lang="cs-CZ" sz="1600" dirty="0" err="1" smtClean="0"/>
              <a:t>Republic</a:t>
            </a:r>
            <a:r>
              <a:rPr lang="cs-CZ" sz="1600" dirty="0" smtClean="0"/>
              <a:t>, </a:t>
            </a:r>
            <a:r>
              <a:rPr lang="cs-CZ" sz="1600" dirty="0" err="1" smtClean="0"/>
              <a:t>Switzerland</a:t>
            </a:r>
            <a:r>
              <a:rPr lang="cs-CZ" sz="1600" dirty="0" smtClean="0"/>
              <a:t> </a:t>
            </a:r>
            <a:r>
              <a:rPr lang="cs-CZ" sz="1600" dirty="0" err="1" smtClean="0"/>
              <a:t>and</a:t>
            </a:r>
            <a:r>
              <a:rPr lang="cs-CZ" sz="1600" dirty="0" smtClean="0"/>
              <a:t> </a:t>
            </a:r>
            <a:r>
              <a:rPr lang="cs-CZ" sz="1600" dirty="0" err="1" smtClean="0"/>
              <a:t>Liechenstein</a:t>
            </a:r>
            <a:r>
              <a:rPr lang="cs-CZ" sz="1600" dirty="0" smtClean="0"/>
              <a:t>,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Netherlands</a:t>
            </a:r>
            <a:r>
              <a:rPr lang="cs-CZ" sz="1600" dirty="0" smtClean="0"/>
              <a:t>, </a:t>
            </a:r>
            <a:r>
              <a:rPr lang="cs-CZ" sz="1600" dirty="0" err="1" smtClean="0"/>
              <a:t>Belgium</a:t>
            </a:r>
            <a:r>
              <a:rPr lang="cs-CZ" sz="1600" dirty="0" smtClean="0"/>
              <a:t>, </a:t>
            </a:r>
            <a:r>
              <a:rPr lang="cs-CZ" sz="1600" dirty="0" err="1" smtClean="0"/>
              <a:t>Luxembourg</a:t>
            </a:r>
            <a:r>
              <a:rPr lang="cs-CZ" sz="1600" dirty="0" smtClean="0"/>
              <a:t>, </a:t>
            </a:r>
            <a:r>
              <a:rPr lang="cs-CZ" sz="1600" dirty="0" err="1" smtClean="0"/>
              <a:t>Slovenia</a:t>
            </a:r>
            <a:r>
              <a:rPr lang="cs-CZ" sz="1600" dirty="0" smtClean="0"/>
              <a:t>, </a:t>
            </a:r>
            <a:r>
              <a:rPr lang="cs-CZ" sz="1600" dirty="0" err="1" smtClean="0"/>
              <a:t>parts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eastern</a:t>
            </a:r>
            <a:r>
              <a:rPr lang="cs-CZ" sz="1600" dirty="0" smtClean="0"/>
              <a:t> France, </a:t>
            </a:r>
            <a:r>
              <a:rPr lang="cs-CZ" sz="1600" dirty="0" err="1" smtClean="0"/>
              <a:t>nothern</a:t>
            </a:r>
            <a:r>
              <a:rPr lang="cs-CZ" sz="1600" dirty="0" smtClean="0"/>
              <a:t> Italy </a:t>
            </a:r>
            <a:r>
              <a:rPr lang="cs-CZ" sz="1600" dirty="0" err="1" smtClean="0"/>
              <a:t>and</a:t>
            </a:r>
            <a:r>
              <a:rPr lang="cs-CZ" sz="1600" dirty="0" smtClean="0"/>
              <a:t> western </a:t>
            </a:r>
            <a:r>
              <a:rPr lang="cs-CZ" sz="1600" dirty="0" err="1" smtClean="0"/>
              <a:t>Poland</a:t>
            </a:r>
            <a:r>
              <a:rPr lang="cs-CZ" sz="1600" dirty="0" smtClean="0"/>
              <a:t>)</a:t>
            </a:r>
            <a:endParaRPr lang="cs-CZ" sz="16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smtClean="0"/>
              <a:t>most </a:t>
            </a:r>
            <a:r>
              <a:rPr lang="cs-CZ" dirty="0" err="1" smtClean="0"/>
              <a:t>important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best</a:t>
            </a:r>
            <a:r>
              <a:rPr lang="cs-CZ" dirty="0" smtClean="0"/>
              <a:t> </a:t>
            </a:r>
            <a:r>
              <a:rPr lang="cs-CZ" dirty="0" err="1" smtClean="0"/>
              <a:t>known</a:t>
            </a:r>
            <a:r>
              <a:rPr lang="cs-CZ" dirty="0" smtClean="0"/>
              <a:t> Bohemian king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1356 -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Golden</a:t>
            </a:r>
            <a:r>
              <a:rPr lang="cs-CZ" dirty="0" smtClean="0"/>
              <a:t> Bull – </a:t>
            </a:r>
            <a:r>
              <a:rPr lang="cs-CZ" dirty="0" err="1" smtClean="0"/>
              <a:t>the</a:t>
            </a:r>
            <a:r>
              <a:rPr lang="cs-CZ" dirty="0" smtClean="0"/>
              <a:t> basic </a:t>
            </a:r>
            <a:r>
              <a:rPr lang="cs-CZ" dirty="0" err="1" smtClean="0"/>
              <a:t>law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Holy</a:t>
            </a:r>
            <a:r>
              <a:rPr lang="cs-CZ" dirty="0" smtClean="0"/>
              <a:t> Roman Empire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/>
              <a:t>Prague</a:t>
            </a:r>
            <a:r>
              <a:rPr lang="cs-CZ" dirty="0" smtClean="0"/>
              <a:t> </a:t>
            </a:r>
            <a:r>
              <a:rPr lang="cs-CZ" dirty="0" err="1" smtClean="0"/>
              <a:t>became</a:t>
            </a:r>
            <a:r>
              <a:rPr lang="cs-CZ" dirty="0" smtClean="0"/>
              <a:t> his </a:t>
            </a:r>
            <a:r>
              <a:rPr lang="cs-CZ" dirty="0" err="1" smtClean="0"/>
              <a:t>capital</a:t>
            </a:r>
            <a:r>
              <a:rPr lang="cs-CZ" dirty="0" smtClean="0"/>
              <a:t>, </a:t>
            </a:r>
            <a:r>
              <a:rPr lang="cs-CZ" dirty="0" err="1" smtClean="0"/>
              <a:t>and</a:t>
            </a:r>
            <a:r>
              <a:rPr lang="cs-CZ" dirty="0" smtClean="0"/>
              <a:t> he </a:t>
            </a:r>
            <a:r>
              <a:rPr lang="cs-CZ" dirty="0" err="1" smtClean="0"/>
              <a:t>rebuilt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city on </a:t>
            </a:r>
            <a:r>
              <a:rPr lang="cs-CZ" dirty="0" err="1" smtClean="0"/>
              <a:t>the</a:t>
            </a:r>
            <a:r>
              <a:rPr lang="cs-CZ" dirty="0" smtClean="0"/>
              <a:t> model </a:t>
            </a:r>
            <a:r>
              <a:rPr lang="cs-CZ" dirty="0" err="1" smtClean="0"/>
              <a:t>of</a:t>
            </a:r>
            <a:r>
              <a:rPr lang="cs-CZ" dirty="0" smtClean="0"/>
              <a:t> Paris, </a:t>
            </a:r>
            <a:r>
              <a:rPr lang="cs-CZ" dirty="0" err="1" smtClean="0"/>
              <a:t>establishing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New </a:t>
            </a:r>
            <a:r>
              <a:rPr lang="cs-CZ" dirty="0" err="1" smtClean="0"/>
              <a:t>Town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Prague</a:t>
            </a:r>
            <a:r>
              <a:rPr lang="cs-CZ" dirty="0" smtClean="0"/>
              <a:t> (Nové Město),  Charles </a:t>
            </a:r>
            <a:r>
              <a:rPr lang="cs-CZ" dirty="0" err="1" smtClean="0"/>
              <a:t>Bridge</a:t>
            </a:r>
            <a:r>
              <a:rPr lang="cs-CZ" dirty="0" smtClean="0"/>
              <a:t>, </a:t>
            </a:r>
            <a:r>
              <a:rPr lang="cs-CZ" dirty="0" err="1" smtClean="0"/>
              <a:t>and</a:t>
            </a:r>
            <a:r>
              <a:rPr lang="cs-CZ" dirty="0" smtClean="0"/>
              <a:t> Charles Square, Karlštejn </a:t>
            </a:r>
            <a:r>
              <a:rPr lang="cs-CZ" dirty="0" err="1" smtClean="0"/>
              <a:t>Castle</a:t>
            </a:r>
            <a:r>
              <a:rPr lang="cs-CZ" dirty="0" smtClean="0"/>
              <a:t> </a:t>
            </a:r>
            <a:r>
              <a:rPr lang="cs-CZ" dirty="0" err="1" smtClean="0"/>
              <a:t>etc</a:t>
            </a:r>
            <a:r>
              <a:rPr lang="cs-CZ" dirty="0" smtClean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1348 – he </a:t>
            </a:r>
            <a:r>
              <a:rPr lang="cs-CZ" dirty="0" err="1" smtClean="0"/>
              <a:t>founded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University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Prague</a:t>
            </a:r>
            <a:r>
              <a:rPr lang="cs-CZ" dirty="0" smtClean="0"/>
              <a:t>, </a:t>
            </a:r>
            <a:r>
              <a:rPr lang="cs-CZ" dirty="0" err="1" smtClean="0"/>
              <a:t>later</a:t>
            </a:r>
            <a:r>
              <a:rPr lang="cs-CZ" dirty="0" smtClean="0"/>
              <a:t> </a:t>
            </a:r>
            <a:r>
              <a:rPr lang="cs-CZ" dirty="0" err="1" smtClean="0"/>
              <a:t>named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him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university in </a:t>
            </a:r>
            <a:r>
              <a:rPr lang="cs-CZ" dirty="0" err="1" smtClean="0"/>
              <a:t>Central</a:t>
            </a:r>
            <a:r>
              <a:rPr lang="cs-CZ" dirty="0" smtClean="0"/>
              <a:t> </a:t>
            </a:r>
            <a:r>
              <a:rPr lang="cs-CZ" dirty="0" err="1" smtClean="0"/>
              <a:t>Europe</a:t>
            </a: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44664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the</a:t>
            </a:r>
            <a:r>
              <a:rPr lang="cs-CZ" sz="2800" dirty="0" smtClean="0"/>
              <a:t> House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Luxembourgs</a:t>
            </a:r>
            <a:endParaRPr lang="cs-CZ" sz="2800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Charles IV</a:t>
            </a:r>
            <a:endParaRPr lang="cs-CZ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Karlstejn</a:t>
            </a:r>
            <a:r>
              <a:rPr lang="cs-CZ" dirty="0" smtClean="0"/>
              <a:t> </a:t>
            </a:r>
            <a:r>
              <a:rPr lang="cs-CZ" dirty="0" err="1" smtClean="0"/>
              <a:t>Castle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9" name="Zástupný symbol pro obsah 8" descr="Karel_IV._na_web_ISJ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3240360" cy="4408653"/>
          </a:xfrm>
        </p:spPr>
      </p:pic>
      <p:pic>
        <p:nvPicPr>
          <p:cNvPr id="15" name="Zástupný symbol pro obsah 9" descr="01-karlstejn-pohled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95936" y="1628800"/>
            <a:ext cx="4128459" cy="30963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667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 smtClean="0"/>
              <a:t>Charles IV</a:t>
            </a:r>
            <a:endParaRPr lang="cs-CZ" sz="280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1"/>
          </p:nvPr>
        </p:nvSpPr>
        <p:spPr>
          <a:xfrm>
            <a:off x="457200" y="4365104"/>
            <a:ext cx="7643192" cy="2232248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i="1" dirty="0" err="1" smtClean="0"/>
              <a:t>Readings</a:t>
            </a:r>
            <a:r>
              <a:rPr lang="cs-CZ" i="1" dirty="0" smtClean="0"/>
              <a:t>: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	Charles IV (</a:t>
            </a:r>
            <a:r>
              <a:rPr lang="cs-CZ" dirty="0" err="1" smtClean="0"/>
              <a:t>autobiography</a:t>
            </a:r>
            <a:r>
              <a:rPr lang="cs-CZ" dirty="0" smtClean="0"/>
              <a:t>), </a:t>
            </a:r>
            <a:r>
              <a:rPr lang="cs-CZ" dirty="0" err="1" smtClean="0"/>
              <a:t>edited</a:t>
            </a:r>
            <a:r>
              <a:rPr lang="cs-CZ" dirty="0" smtClean="0"/>
              <a:t> by </a:t>
            </a:r>
            <a:r>
              <a:rPr lang="cs-CZ" dirty="0" err="1" smtClean="0"/>
              <a:t>Balázs</a:t>
            </a:r>
            <a:r>
              <a:rPr lang="cs-CZ" dirty="0" smtClean="0"/>
              <a:t> </a:t>
            </a:r>
            <a:r>
              <a:rPr lang="cs-CZ" dirty="0" err="1" smtClean="0"/>
              <a:t>Nagy</a:t>
            </a:r>
            <a:r>
              <a:rPr lang="cs-CZ" dirty="0" smtClean="0"/>
              <a:t>, Frank </a:t>
            </a:r>
            <a:r>
              <a:rPr lang="cs-CZ" dirty="0" err="1" smtClean="0"/>
              <a:t>Schaer</a:t>
            </a:r>
            <a:r>
              <a:rPr lang="cs-CZ" dirty="0" smtClean="0"/>
              <a:t> (2001): </a:t>
            </a:r>
            <a:r>
              <a:rPr lang="cs-CZ" i="1" dirty="0" err="1" smtClean="0"/>
              <a:t>Autobiography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Emperor</a:t>
            </a:r>
            <a:r>
              <a:rPr lang="cs-CZ" i="1" dirty="0" smtClean="0"/>
              <a:t> Charles IV; And, His Legend </a:t>
            </a:r>
            <a:r>
              <a:rPr lang="cs-CZ" i="1" dirty="0" err="1" smtClean="0"/>
              <a:t>of</a:t>
            </a:r>
            <a:r>
              <a:rPr lang="cs-CZ" i="1" dirty="0" smtClean="0"/>
              <a:t> St. </a:t>
            </a:r>
            <a:r>
              <a:rPr lang="cs-CZ" i="1" dirty="0" err="1" smtClean="0"/>
              <a:t>Wenceslas</a:t>
            </a:r>
            <a:r>
              <a:rPr lang="cs-CZ" i="1" dirty="0" smtClean="0"/>
              <a:t>: </a:t>
            </a:r>
            <a:r>
              <a:rPr lang="cs-CZ" i="1" dirty="0" err="1" smtClean="0"/>
              <a:t>Karoli</a:t>
            </a:r>
            <a:r>
              <a:rPr lang="cs-CZ" i="1" dirty="0" smtClean="0"/>
              <a:t> IV </a:t>
            </a:r>
            <a:r>
              <a:rPr lang="cs-CZ" i="1" dirty="0" err="1" smtClean="0"/>
              <a:t>Imperatoris</a:t>
            </a:r>
            <a:r>
              <a:rPr lang="cs-CZ" i="1" dirty="0" smtClean="0"/>
              <a:t> </a:t>
            </a:r>
            <a:r>
              <a:rPr lang="cs-CZ" i="1" dirty="0" err="1" smtClean="0"/>
              <a:t>Romanorum</a:t>
            </a:r>
            <a:r>
              <a:rPr lang="cs-CZ" i="1" dirty="0" smtClean="0"/>
              <a:t> Vita Ab </a:t>
            </a:r>
            <a:r>
              <a:rPr lang="cs-CZ" i="1" dirty="0" err="1" smtClean="0"/>
              <a:t>Eo</a:t>
            </a:r>
            <a:r>
              <a:rPr lang="cs-CZ" i="1" dirty="0" smtClean="0"/>
              <a:t> </a:t>
            </a:r>
            <a:r>
              <a:rPr lang="cs-CZ" i="1" dirty="0" err="1" smtClean="0"/>
              <a:t>Ipso</a:t>
            </a:r>
            <a:r>
              <a:rPr lang="cs-CZ" i="1" dirty="0" smtClean="0"/>
              <a:t> </a:t>
            </a:r>
            <a:r>
              <a:rPr lang="cs-CZ" i="1" dirty="0" err="1" smtClean="0"/>
              <a:t>Conscripta</a:t>
            </a:r>
            <a:r>
              <a:rPr lang="cs-CZ" i="1" dirty="0" smtClean="0"/>
              <a:t>; </a:t>
            </a:r>
            <a:r>
              <a:rPr lang="cs-CZ" i="1" dirty="0" err="1" smtClean="0"/>
              <a:t>Et</a:t>
            </a:r>
            <a:r>
              <a:rPr lang="cs-CZ" i="1" dirty="0" smtClean="0"/>
              <a:t>, </a:t>
            </a:r>
            <a:r>
              <a:rPr lang="cs-CZ" i="1" dirty="0" err="1" smtClean="0"/>
              <a:t>Hystoria</a:t>
            </a:r>
            <a:r>
              <a:rPr lang="cs-CZ" i="1" dirty="0" smtClean="0"/>
              <a:t> Nova de </a:t>
            </a:r>
            <a:r>
              <a:rPr lang="cs-CZ" i="1" dirty="0" err="1" smtClean="0"/>
              <a:t>Sancto</a:t>
            </a:r>
            <a:r>
              <a:rPr lang="cs-CZ" i="1" dirty="0" smtClean="0"/>
              <a:t> </a:t>
            </a:r>
            <a:r>
              <a:rPr lang="cs-CZ" i="1" dirty="0" err="1" smtClean="0"/>
              <a:t>Wenceslao</a:t>
            </a:r>
            <a:r>
              <a:rPr lang="cs-CZ" i="1" dirty="0" smtClean="0"/>
              <a:t> </a:t>
            </a:r>
            <a:r>
              <a:rPr lang="cs-CZ" i="1" dirty="0" err="1" smtClean="0"/>
              <a:t>Martyre</a:t>
            </a:r>
            <a:r>
              <a:rPr lang="cs-CZ" dirty="0" smtClean="0"/>
              <a:t>, </a:t>
            </a:r>
            <a:r>
              <a:rPr lang="cs-CZ" dirty="0" err="1" smtClean="0"/>
              <a:t>Published</a:t>
            </a:r>
            <a:r>
              <a:rPr lang="cs-CZ" dirty="0" smtClean="0"/>
              <a:t> by </a:t>
            </a:r>
            <a:r>
              <a:rPr lang="cs-CZ" dirty="0" err="1" smtClean="0"/>
              <a:t>Central</a:t>
            </a:r>
            <a:r>
              <a:rPr lang="cs-CZ" dirty="0" smtClean="0"/>
              <a:t> </a:t>
            </a:r>
            <a:r>
              <a:rPr lang="cs-CZ" dirty="0" err="1" smtClean="0"/>
              <a:t>European</a:t>
            </a:r>
            <a:r>
              <a:rPr lang="cs-CZ" dirty="0" smtClean="0"/>
              <a:t> University </a:t>
            </a:r>
            <a:r>
              <a:rPr lang="cs-CZ" dirty="0" err="1" smtClean="0"/>
              <a:t>Press</a:t>
            </a:r>
            <a:r>
              <a:rPr lang="cs-CZ" dirty="0" smtClean="0"/>
              <a:t>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</p:txBody>
      </p:sp>
      <p:pic>
        <p:nvPicPr>
          <p:cNvPr id="6" name="Zástupný symbol pro obsah 5" descr="intro-hradcany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052736"/>
            <a:ext cx="6480720" cy="3130347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ohatý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452</TotalTime>
  <Words>839</Words>
  <Application>Microsoft Office PowerPoint</Application>
  <PresentationFormat>Předvádění na obrazovce (4:3)</PresentationFormat>
  <Paragraphs>75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Trebuchet MS</vt:lpstr>
      <vt:lpstr>Arial</vt:lpstr>
      <vt:lpstr>Wingdings 2</vt:lpstr>
      <vt:lpstr>Wingdings</vt:lpstr>
      <vt:lpstr>Calibri</vt:lpstr>
      <vt:lpstr>Courier New</vt:lpstr>
      <vt:lpstr>Bohatý</vt:lpstr>
      <vt:lpstr>The brief outline of the history of the Czech Lands in the Middle Ages </vt:lpstr>
      <vt:lpstr>The Great Moravia in the 9th century </vt:lpstr>
      <vt:lpstr>The Great Moravia in the 9th century </vt:lpstr>
      <vt:lpstr>the House of Přemyslids – from 9th century till 1306 </vt:lpstr>
      <vt:lpstr>the House of Přemyslids</vt:lpstr>
      <vt:lpstr>the House of Přemyslids</vt:lpstr>
      <vt:lpstr>  the House of Luxembourgs (1310–1437)  </vt:lpstr>
      <vt:lpstr>the House of Luxembourgs</vt:lpstr>
      <vt:lpstr>Charles IV</vt:lpstr>
      <vt:lpstr>The Hussite Revolution (1419 - 1436)</vt:lpstr>
      <vt:lpstr>Master Jan Hus</vt:lpstr>
      <vt:lpstr>The Hussites</vt:lpstr>
      <vt:lpstr>The Hussites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short outline of the history of the Czech Lands in the Middle Ages</dc:title>
  <dc:creator>Standard</dc:creator>
  <cp:lastModifiedBy>Standard</cp:lastModifiedBy>
  <cp:revision>46</cp:revision>
  <dcterms:created xsi:type="dcterms:W3CDTF">2012-09-16T15:49:53Z</dcterms:created>
  <dcterms:modified xsi:type="dcterms:W3CDTF">2013-09-12T12:12:11Z</dcterms:modified>
</cp:coreProperties>
</file>