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94" r:id="rId4"/>
    <p:sldId id="284" r:id="rId5"/>
    <p:sldId id="293" r:id="rId6"/>
    <p:sldId id="295" r:id="rId7"/>
    <p:sldId id="296" r:id="rId8"/>
    <p:sldId id="285" r:id="rId9"/>
    <p:sldId id="286" r:id="rId10"/>
    <p:sldId id="297" r:id="rId11"/>
    <p:sldId id="299" r:id="rId12"/>
    <p:sldId id="287" r:id="rId13"/>
    <p:sldId id="300" r:id="rId14"/>
    <p:sldId id="301" r:id="rId15"/>
    <p:sldId id="302" r:id="rId16"/>
    <p:sldId id="303" r:id="rId17"/>
    <p:sldId id="304" r:id="rId18"/>
    <p:sldId id="288" r:id="rId19"/>
    <p:sldId id="289" r:id="rId20"/>
    <p:sldId id="290" r:id="rId21"/>
    <p:sldId id="291" r:id="rId22"/>
    <p:sldId id="257" r:id="rId23"/>
    <p:sldId id="262" r:id="rId24"/>
    <p:sldId id="259" r:id="rId25"/>
    <p:sldId id="260" r:id="rId26"/>
    <p:sldId id="261" r:id="rId27"/>
    <p:sldId id="292" r:id="rId28"/>
    <p:sldId id="307" r:id="rId29"/>
    <p:sldId id="266" r:id="rId30"/>
    <p:sldId id="305" r:id="rId31"/>
    <p:sldId id="268" r:id="rId32"/>
    <p:sldId id="306" r:id="rId33"/>
    <p:sldId id="281" r:id="rId34"/>
    <p:sldId id="267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1DEA5E-93B1-4538-8E32-164E4261BB0D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9B2E2A-C46B-4F50-BBDB-C954DBE86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AD50-28E6-420F-8665-2AD307A857A2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8287-EDCC-4E96-94EF-D5E06C0A21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44DE4-3CC4-44E2-AC73-86AEFDF905CF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3AE693-66B3-4BCD-914B-ADB7D25CD4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9D6-8527-465A-BB14-DC7330FEC1D9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0B52-E55C-4F8B-A442-04E805CEF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A4764F-A921-495D-843D-F05309DCFCAC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F175F-EB2D-4776-BC73-ACAAEEF12F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2CC9-A3AC-4D46-8CF1-F1E939A0565B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5F55-E057-418C-92EB-EAF7FF2DAC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E77-3A37-452F-A9B9-8FA7BE5F3151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9CDB-9469-4CB8-8158-B58B1CD994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B1B8-B98F-4F8D-8DA2-4F9D2486B63E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4C0B-8FFC-47C8-8179-2A514987B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23D0-6D11-4A73-90BB-9E5BA8EA0DE4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8243-13B7-472F-91D0-B9636C324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A40B-DD8A-4315-AE70-955FF82935EC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95EF-CCEA-4B5E-B599-E9B289E99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9A479-3F65-4CAA-B9CF-FCE594A842EB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AA9E-6CB0-4007-846F-B054C488A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EDB688-6977-46B5-8689-C63EFCF54E18}" type="datetimeFigureOut">
              <a:rPr lang="cs-CZ"/>
              <a:pPr>
                <a:defRPr/>
              </a:pPr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D77C62-D819-4B00-8BC6-396EDD788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ujweb.atlas.cz/zabava/historie/beforewhit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antini.cz/index-en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ekmilotice.cz/virtualni-prohlidka-2/" TargetMode="External"/><Relationship Id="rId2" Type="http://schemas.openxmlformats.org/officeDocument/2006/relationships/hyperlink" Target="http://www.zamek-vranov.cz/e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6408712" cy="49685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err="1"/>
              <a:t>Central</a:t>
            </a:r>
            <a:r>
              <a:rPr lang="cs-CZ" u="sng" dirty="0"/>
              <a:t> </a:t>
            </a:r>
            <a:r>
              <a:rPr lang="cs-CZ" u="sng" dirty="0" err="1" smtClean="0"/>
              <a:t>Europe</a:t>
            </a:r>
            <a:r>
              <a:rPr lang="cs-CZ" u="sng" dirty="0" smtClean="0"/>
              <a:t> </a:t>
            </a:r>
            <a:r>
              <a:rPr lang="cs-CZ" u="sng" dirty="0" err="1" smtClean="0"/>
              <a:t>Before</a:t>
            </a:r>
            <a:r>
              <a:rPr lang="cs-CZ" u="sng" dirty="0" smtClean="0"/>
              <a:t>, </a:t>
            </a:r>
            <a:r>
              <a:rPr lang="cs-CZ" u="sng" dirty="0" err="1" smtClean="0"/>
              <a:t>during</a:t>
            </a:r>
            <a:r>
              <a:rPr lang="cs-CZ" u="sng" dirty="0" smtClean="0"/>
              <a:t> </a:t>
            </a:r>
            <a:r>
              <a:rPr lang="cs-CZ" u="sng" dirty="0" err="1" smtClean="0"/>
              <a:t>and</a:t>
            </a:r>
            <a:r>
              <a:rPr lang="cs-CZ" u="sng" dirty="0" smtClean="0"/>
              <a:t> </a:t>
            </a:r>
            <a:r>
              <a:rPr lang="cs-CZ" u="sng" dirty="0" err="1"/>
              <a:t>after</a:t>
            </a:r>
            <a:r>
              <a:rPr lang="cs-CZ" u="sng" dirty="0"/>
              <a:t> </a:t>
            </a: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err="1" smtClean="0"/>
              <a:t>Thirty</a:t>
            </a:r>
            <a:r>
              <a:rPr lang="cs-CZ" u="sng" dirty="0" smtClean="0"/>
              <a:t> </a:t>
            </a:r>
            <a:r>
              <a:rPr lang="cs-CZ" u="sng" dirty="0" err="1"/>
              <a:t>Years</a:t>
            </a:r>
            <a:r>
              <a:rPr lang="cs-CZ" u="sng" dirty="0"/>
              <a:t>´ </a:t>
            </a:r>
            <a:r>
              <a:rPr lang="cs-CZ" u="sng" dirty="0" err="1" smtClean="0"/>
              <a:t>War</a:t>
            </a:r>
            <a:r>
              <a:rPr lang="cs-CZ" dirty="0"/>
              <a:t/>
            </a:r>
            <a:br>
              <a:rPr lang="cs-CZ" dirty="0"/>
            </a:br>
            <a:endParaRPr lang="cs-CZ" u="sng" dirty="0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1371600" y="5732463"/>
            <a:ext cx="6400800" cy="433387"/>
          </a:xfrm>
        </p:spPr>
        <p:txBody>
          <a:bodyPr/>
          <a:lstStyle/>
          <a:p>
            <a:pPr eaLnBrk="1" hangingPunct="1"/>
            <a:r>
              <a:rPr lang="cs-CZ" smtClean="0"/>
              <a:t>Jana Hrabcova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Rudolph</a:t>
            </a:r>
            <a:r>
              <a:rPr lang="cs-CZ" sz="2800" dirty="0" smtClean="0"/>
              <a:t> II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516688" cy="5331619"/>
          </a:xfrm>
        </p:spPr>
        <p:txBody>
          <a:bodyPr/>
          <a:lstStyle/>
          <a:p>
            <a:pPr lvl="0"/>
            <a:r>
              <a:rPr lang="cs-CZ" sz="2000" dirty="0" err="1" smtClean="0"/>
              <a:t>Rudoplh</a:t>
            </a:r>
            <a:r>
              <a:rPr lang="cs-CZ" sz="2000" dirty="0" smtClean="0"/>
              <a:t> </a:t>
            </a:r>
            <a:r>
              <a:rPr lang="cs-CZ" sz="2000" dirty="0" err="1" smtClean="0"/>
              <a:t>supported</a:t>
            </a:r>
            <a:r>
              <a:rPr lang="cs-CZ" sz="2000" dirty="0" smtClean="0"/>
              <a:t> </a:t>
            </a:r>
            <a:r>
              <a:rPr lang="cs-CZ" sz="2000" dirty="0" err="1" smtClean="0"/>
              <a:t>culture</a:t>
            </a:r>
            <a:r>
              <a:rPr lang="cs-CZ" sz="2000" dirty="0" smtClean="0"/>
              <a:t>, </a:t>
            </a:r>
            <a:r>
              <a:rPr lang="cs-CZ" sz="2000" dirty="0" err="1" smtClean="0"/>
              <a:t>arts</a:t>
            </a:r>
            <a:r>
              <a:rPr lang="cs-CZ" sz="2000" dirty="0" smtClean="0"/>
              <a:t>, </a:t>
            </a:r>
            <a:r>
              <a:rPr lang="cs-CZ" sz="2000" dirty="0" err="1" smtClean="0"/>
              <a:t>sciences</a:t>
            </a:r>
            <a:r>
              <a:rPr lang="cs-CZ" sz="2000" dirty="0" smtClean="0"/>
              <a:t> </a:t>
            </a:r>
            <a:r>
              <a:rPr lang="cs-CZ" sz="2000" dirty="0" err="1" smtClean="0"/>
              <a:t>tec</a:t>
            </a:r>
            <a:r>
              <a:rPr lang="cs-CZ" sz="2000" dirty="0" smtClean="0"/>
              <a:t>.</a:t>
            </a:r>
          </a:p>
          <a:p>
            <a:pPr lvl="0"/>
            <a:r>
              <a:rPr lang="cs-CZ" sz="2000" dirty="0" err="1" smtClean="0"/>
              <a:t>due</a:t>
            </a:r>
            <a:r>
              <a:rPr lang="cs-CZ" sz="2000" dirty="0" smtClean="0"/>
              <a:t> to many </a:t>
            </a:r>
            <a:r>
              <a:rPr lang="cs-CZ" sz="2000" dirty="0" err="1" smtClean="0"/>
              <a:t>artist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scientist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culture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natural</a:t>
            </a:r>
            <a:r>
              <a:rPr lang="cs-CZ" sz="2000" dirty="0" smtClean="0"/>
              <a:t> </a:t>
            </a:r>
            <a:r>
              <a:rPr lang="cs-CZ" sz="2000" dirty="0" err="1" smtClean="0"/>
              <a:t>sciences</a:t>
            </a:r>
            <a:r>
              <a:rPr lang="cs-CZ" sz="2000" dirty="0" smtClean="0"/>
              <a:t> his </a:t>
            </a:r>
            <a:r>
              <a:rPr lang="cs-CZ" sz="2000" dirty="0" err="1" smtClean="0"/>
              <a:t>capital</a:t>
            </a:r>
            <a:r>
              <a:rPr lang="cs-CZ" sz="2000" dirty="0" smtClean="0"/>
              <a:t> city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i="1" dirty="0" smtClean="0"/>
              <a:t>„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Golden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Prague</a:t>
            </a:r>
            <a:r>
              <a:rPr lang="cs-CZ" sz="2000" i="1" dirty="0" smtClean="0"/>
              <a:t>“</a:t>
            </a:r>
            <a:endParaRPr lang="cs-CZ" sz="2000" dirty="0" smtClean="0"/>
          </a:p>
          <a:p>
            <a:pPr lvl="0"/>
            <a:r>
              <a:rPr lang="cs-CZ" sz="2000" dirty="0" err="1" smtClean="0"/>
              <a:t>Rudolph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supported</a:t>
            </a:r>
            <a:r>
              <a:rPr lang="cs-CZ" sz="2000" dirty="0" smtClean="0"/>
              <a:t> </a:t>
            </a:r>
            <a:r>
              <a:rPr lang="cs-CZ" sz="2000" dirty="0" err="1" smtClean="0"/>
              <a:t>natural</a:t>
            </a:r>
            <a:r>
              <a:rPr lang="cs-CZ" sz="2000" dirty="0" smtClean="0"/>
              <a:t> </a:t>
            </a:r>
            <a:r>
              <a:rPr lang="cs-CZ" sz="2000" dirty="0" err="1" smtClean="0"/>
              <a:t>philosofers</a:t>
            </a:r>
            <a:r>
              <a:rPr lang="cs-CZ" sz="2000" dirty="0" smtClean="0"/>
              <a:t> such as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astronomers</a:t>
            </a:r>
            <a:r>
              <a:rPr lang="cs-CZ" sz="2000" dirty="0" smtClean="0"/>
              <a:t> </a:t>
            </a:r>
            <a:r>
              <a:rPr lang="cs-CZ" sz="2000" i="1" dirty="0" err="1" smtClean="0"/>
              <a:t>Tycho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Brahe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and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Johannes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Kepler</a:t>
            </a:r>
            <a:r>
              <a:rPr lang="cs-CZ" sz="2000" i="1" dirty="0" smtClean="0"/>
              <a:t>,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i="1" dirty="0" err="1" smtClean="0"/>
              <a:t>Giordanno</a:t>
            </a:r>
            <a:r>
              <a:rPr lang="cs-CZ" sz="2000" i="1" dirty="0" smtClean="0"/>
              <a:t> Bruno</a:t>
            </a:r>
            <a:r>
              <a:rPr lang="cs-CZ" sz="2000" dirty="0" smtClean="0"/>
              <a:t> </a:t>
            </a:r>
            <a:r>
              <a:rPr lang="cs-CZ" sz="2000" dirty="0" err="1" smtClean="0"/>
              <a:t>spent</a:t>
            </a:r>
            <a:r>
              <a:rPr lang="cs-CZ" sz="2000" dirty="0" smtClean="0"/>
              <a:t>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in </a:t>
            </a:r>
            <a:r>
              <a:rPr lang="cs-CZ" sz="2000" dirty="0" err="1" smtClean="0"/>
              <a:t>Prague</a:t>
            </a:r>
            <a:r>
              <a:rPr lang="cs-CZ" sz="2000" dirty="0" smtClean="0"/>
              <a:t> </a:t>
            </a:r>
            <a:r>
              <a:rPr lang="cs-CZ" sz="2000" dirty="0" err="1" smtClean="0"/>
              <a:t>when</a:t>
            </a:r>
            <a:r>
              <a:rPr lang="cs-CZ" sz="2000" dirty="0" smtClean="0"/>
              <a:t> he </a:t>
            </a:r>
            <a:r>
              <a:rPr lang="cs-CZ" sz="2000" dirty="0" err="1" smtClean="0"/>
              <a:t>was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run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inquisition</a:t>
            </a:r>
            <a:endParaRPr lang="cs-CZ" sz="2000" dirty="0" smtClean="0"/>
          </a:p>
          <a:p>
            <a:r>
              <a:rPr lang="cs-CZ" sz="2000" dirty="0" smtClean="0"/>
              <a:t>Rudolf </a:t>
            </a:r>
            <a:r>
              <a:rPr lang="cs-CZ" sz="2000" dirty="0" err="1" smtClean="0"/>
              <a:t>kept</a:t>
            </a:r>
            <a:r>
              <a:rPr lang="cs-CZ" sz="2000" dirty="0" smtClean="0"/>
              <a:t> a </a:t>
            </a:r>
            <a:r>
              <a:rPr lang="cs-CZ" sz="2000" dirty="0" err="1" smtClean="0"/>
              <a:t>menagerie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exotic</a:t>
            </a:r>
            <a:r>
              <a:rPr lang="cs-CZ" sz="2000" dirty="0" smtClean="0"/>
              <a:t> </a:t>
            </a:r>
            <a:r>
              <a:rPr lang="cs-CZ" sz="2000" dirty="0" err="1" smtClean="0"/>
              <a:t>animals</a:t>
            </a:r>
            <a:r>
              <a:rPr lang="cs-CZ" sz="2000" dirty="0" smtClean="0"/>
              <a:t>, </a:t>
            </a:r>
            <a:r>
              <a:rPr lang="cs-CZ" sz="2000" dirty="0" err="1" smtClean="0"/>
              <a:t>botanical</a:t>
            </a:r>
            <a:r>
              <a:rPr lang="cs-CZ" sz="2000" dirty="0" smtClean="0"/>
              <a:t> </a:t>
            </a:r>
            <a:r>
              <a:rPr lang="cs-CZ" sz="2000" dirty="0" err="1" smtClean="0"/>
              <a:t>gardens</a:t>
            </a:r>
            <a:r>
              <a:rPr lang="cs-CZ" sz="2000" dirty="0" smtClean="0"/>
              <a:t>,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Europe</a:t>
            </a:r>
            <a:r>
              <a:rPr lang="cs-CZ" sz="2000" dirty="0" smtClean="0"/>
              <a:t>'s most </a:t>
            </a:r>
            <a:r>
              <a:rPr lang="cs-CZ" sz="2000" dirty="0" err="1" smtClean="0"/>
              <a:t>extensive</a:t>
            </a:r>
            <a:r>
              <a:rPr lang="cs-CZ" sz="2000" dirty="0" smtClean="0"/>
              <a:t> "</a:t>
            </a:r>
            <a:r>
              <a:rPr lang="cs-CZ" sz="2000" dirty="0" err="1" smtClean="0"/>
              <a:t>cabinet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curiosities</a:t>
            </a:r>
            <a:r>
              <a:rPr lang="cs-CZ" sz="2000" dirty="0" smtClean="0"/>
              <a:t>"(</a:t>
            </a:r>
            <a:r>
              <a:rPr lang="cs-CZ" sz="2000" dirty="0" err="1" smtClean="0"/>
              <a:t>Kunstkammer</a:t>
            </a:r>
            <a:r>
              <a:rPr lang="cs-CZ" sz="2000" dirty="0" smtClean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Rudolph</a:t>
            </a:r>
            <a:r>
              <a:rPr lang="cs-CZ" sz="2800" dirty="0" smtClean="0"/>
              <a:t> II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560840" cy="5328592"/>
          </a:xfrm>
        </p:spPr>
        <p:txBody>
          <a:bodyPr/>
          <a:lstStyle/>
          <a:p>
            <a:pPr lvl="0"/>
            <a:r>
              <a:rPr lang="cs-CZ" sz="2000" dirty="0" err="1" smtClean="0"/>
              <a:t>Rudolph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patronated</a:t>
            </a:r>
            <a:r>
              <a:rPr lang="cs-CZ" sz="2000" dirty="0" smtClean="0"/>
              <a:t> </a:t>
            </a:r>
            <a:r>
              <a:rPr lang="cs-CZ" sz="2000" i="1" dirty="0" err="1" smtClean="0"/>
              <a:t>occult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sciences</a:t>
            </a:r>
            <a:r>
              <a:rPr lang="cs-CZ" sz="2000" i="1" dirty="0" smtClean="0"/>
              <a:t>, </a:t>
            </a:r>
            <a:r>
              <a:rPr lang="cs-CZ" sz="2000" dirty="0" smtClean="0"/>
              <a:t>many </a:t>
            </a:r>
            <a:r>
              <a:rPr lang="cs-CZ" sz="2000" dirty="0" err="1" smtClean="0"/>
              <a:t>alchymists</a:t>
            </a:r>
            <a:r>
              <a:rPr lang="cs-CZ" sz="2000" dirty="0" smtClean="0"/>
              <a:t> </a:t>
            </a:r>
            <a:r>
              <a:rPr lang="cs-CZ" sz="2000" dirty="0" err="1" smtClean="0"/>
              <a:t>stayed</a:t>
            </a:r>
            <a:r>
              <a:rPr lang="cs-CZ" sz="2000" dirty="0" smtClean="0"/>
              <a:t> in </a:t>
            </a:r>
            <a:r>
              <a:rPr lang="cs-CZ" sz="2000" dirty="0" err="1" smtClean="0"/>
              <a:t>Prague</a:t>
            </a:r>
            <a:r>
              <a:rPr lang="cs-CZ" sz="2000" dirty="0" smtClean="0"/>
              <a:t>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his </a:t>
            </a:r>
            <a:r>
              <a:rPr lang="cs-CZ" sz="2000" dirty="0" err="1" smtClean="0"/>
              <a:t>reign</a:t>
            </a:r>
            <a:endParaRPr lang="cs-CZ" sz="2000" dirty="0" smtClean="0"/>
          </a:p>
          <a:p>
            <a:pPr lvl="0"/>
            <a:r>
              <a:rPr lang="cs-CZ" sz="2000" dirty="0" smtClean="0"/>
              <a:t>His </a:t>
            </a:r>
            <a:r>
              <a:rPr lang="cs-CZ" sz="2000" dirty="0" err="1" smtClean="0"/>
              <a:t>lifelong</a:t>
            </a:r>
            <a:r>
              <a:rPr lang="cs-CZ" sz="2000" dirty="0" smtClean="0"/>
              <a:t> </a:t>
            </a:r>
            <a:r>
              <a:rPr lang="cs-CZ" sz="2000" dirty="0" err="1" smtClean="0"/>
              <a:t>wish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to </a:t>
            </a:r>
            <a:r>
              <a:rPr lang="cs-CZ" sz="2000" dirty="0" err="1" smtClean="0"/>
              <a:t>find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Philosopher</a:t>
            </a:r>
            <a:r>
              <a:rPr lang="cs-CZ" sz="2000" dirty="0" smtClean="0"/>
              <a:t>'s Stone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become</a:t>
            </a:r>
            <a:r>
              <a:rPr lang="cs-CZ" sz="2000" dirty="0" smtClean="0"/>
              <a:t> </a:t>
            </a:r>
            <a:r>
              <a:rPr lang="cs-CZ" sz="2000" dirty="0" err="1" smtClean="0"/>
              <a:t>immortal</a:t>
            </a:r>
            <a:endParaRPr lang="cs-CZ" sz="2000" dirty="0" smtClean="0"/>
          </a:p>
          <a:p>
            <a:pPr lvl="0"/>
            <a:r>
              <a:rPr lang="cs-CZ" sz="2000" dirty="0" smtClean="0"/>
              <a:t>Rudolf </a:t>
            </a:r>
            <a:r>
              <a:rPr lang="cs-CZ" sz="2000" dirty="0" err="1" smtClean="0"/>
              <a:t>invited</a:t>
            </a:r>
            <a:r>
              <a:rPr lang="cs-CZ" sz="2000" dirty="0" smtClean="0"/>
              <a:t> </a:t>
            </a:r>
            <a:r>
              <a:rPr lang="cs-CZ" sz="2000" dirty="0" err="1" smtClean="0"/>
              <a:t>Europe</a:t>
            </a:r>
            <a:r>
              <a:rPr lang="cs-CZ" sz="2000" dirty="0" smtClean="0"/>
              <a:t>'s </a:t>
            </a:r>
            <a:r>
              <a:rPr lang="cs-CZ" sz="2000" dirty="0" err="1" smtClean="0"/>
              <a:t>best</a:t>
            </a:r>
            <a:r>
              <a:rPr lang="cs-CZ" sz="2000" dirty="0" smtClean="0"/>
              <a:t> </a:t>
            </a:r>
            <a:r>
              <a:rPr lang="cs-CZ" sz="2000" dirty="0" err="1" smtClean="0"/>
              <a:t>alchemists</a:t>
            </a:r>
            <a:r>
              <a:rPr lang="cs-CZ" sz="2000" dirty="0" smtClean="0"/>
              <a:t> to </a:t>
            </a:r>
            <a:r>
              <a:rPr lang="cs-CZ" sz="2000" dirty="0" err="1" smtClean="0"/>
              <a:t>court</a:t>
            </a:r>
            <a:r>
              <a:rPr lang="cs-CZ" sz="2000" dirty="0" smtClean="0"/>
              <a:t>, such as Edward </a:t>
            </a:r>
            <a:r>
              <a:rPr lang="cs-CZ" sz="2000" dirty="0" err="1" smtClean="0"/>
              <a:t>Kelley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John </a:t>
            </a:r>
            <a:r>
              <a:rPr lang="cs-CZ" sz="2000" dirty="0" err="1" smtClean="0"/>
              <a:t>Dee</a:t>
            </a:r>
            <a:r>
              <a:rPr lang="cs-CZ" sz="2000" dirty="0" smtClean="0"/>
              <a:t> </a:t>
            </a:r>
          </a:p>
          <a:p>
            <a:pPr lvl="0"/>
            <a:r>
              <a:rPr lang="cs-CZ" sz="2000" dirty="0" smtClean="0"/>
              <a:t>he had his </a:t>
            </a:r>
            <a:r>
              <a:rPr lang="cs-CZ" sz="2000" dirty="0" err="1" smtClean="0"/>
              <a:t>private</a:t>
            </a:r>
            <a:r>
              <a:rPr lang="cs-CZ" sz="2000" dirty="0" smtClean="0"/>
              <a:t> </a:t>
            </a:r>
            <a:r>
              <a:rPr lang="cs-CZ" sz="2000" dirty="0" err="1" smtClean="0"/>
              <a:t>alchemy</a:t>
            </a:r>
            <a:r>
              <a:rPr lang="cs-CZ" sz="2000" dirty="0" smtClean="0"/>
              <a:t> </a:t>
            </a:r>
            <a:r>
              <a:rPr lang="cs-CZ" sz="2000" dirty="0" err="1" smtClean="0"/>
              <a:t>laboratory</a:t>
            </a:r>
            <a:r>
              <a:rPr lang="cs-CZ" sz="2000" dirty="0" smtClean="0"/>
              <a:t> </a:t>
            </a:r>
            <a:r>
              <a:rPr lang="cs-CZ" sz="2000" dirty="0" err="1" smtClean="0"/>
              <a:t>where</a:t>
            </a:r>
            <a:r>
              <a:rPr lang="cs-CZ" sz="2000" dirty="0" smtClean="0"/>
              <a:t> he </a:t>
            </a:r>
            <a:r>
              <a:rPr lang="cs-CZ" sz="2000" dirty="0" err="1" smtClean="0"/>
              <a:t>arranged</a:t>
            </a:r>
            <a:r>
              <a:rPr lang="cs-CZ" sz="2000" dirty="0" smtClean="0"/>
              <a:t> his </a:t>
            </a:r>
            <a:r>
              <a:rPr lang="cs-CZ" sz="2000" dirty="0" err="1" smtClean="0"/>
              <a:t>own</a:t>
            </a:r>
            <a:r>
              <a:rPr lang="cs-CZ" sz="2000" dirty="0" smtClean="0"/>
              <a:t> </a:t>
            </a:r>
            <a:r>
              <a:rPr lang="cs-CZ" sz="2000" dirty="0" err="1" smtClean="0"/>
              <a:t>experiments</a:t>
            </a:r>
            <a:endParaRPr lang="cs-CZ" sz="2000" dirty="0" smtClean="0"/>
          </a:p>
          <a:p>
            <a:pPr lvl="0"/>
            <a:r>
              <a:rPr lang="cs-CZ" sz="2000" dirty="0" err="1" smtClean="0"/>
              <a:t>apart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Philosopher</a:t>
            </a:r>
            <a:r>
              <a:rPr lang="cs-CZ" sz="2000" dirty="0" smtClean="0"/>
              <a:t>´s Stone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alchymsits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wanted</a:t>
            </a:r>
            <a:r>
              <a:rPr lang="cs-CZ" sz="2000" dirty="0" smtClean="0"/>
              <a:t> to </a:t>
            </a:r>
            <a:r>
              <a:rPr lang="cs-CZ" sz="2000" dirty="0" err="1" smtClean="0"/>
              <a:t>construct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artificial</a:t>
            </a:r>
            <a:r>
              <a:rPr lang="cs-CZ" sz="2000" dirty="0" smtClean="0"/>
              <a:t> 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being</a:t>
            </a:r>
            <a:r>
              <a:rPr lang="cs-CZ" sz="2000" dirty="0" smtClean="0"/>
              <a:t> – homunkulus</a:t>
            </a:r>
          </a:p>
          <a:p>
            <a:pPr lvl="0"/>
            <a:endParaRPr lang="cs-CZ" sz="2800" dirty="0" smtClean="0"/>
          </a:p>
          <a:p>
            <a:pPr lvl="0">
              <a:buNone/>
            </a:pPr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2000" i="1" dirty="0" err="1" smtClean="0"/>
              <a:t>Interesting</a:t>
            </a:r>
            <a:r>
              <a:rPr lang="cs-CZ" sz="2000" i="1" dirty="0" smtClean="0"/>
              <a:t> web </a:t>
            </a:r>
            <a:r>
              <a:rPr lang="cs-CZ" sz="2000" i="1" dirty="0" err="1" smtClean="0"/>
              <a:t>site</a:t>
            </a:r>
            <a:r>
              <a:rPr lang="cs-CZ" sz="2000" i="1" dirty="0" smtClean="0"/>
              <a:t>: http://english.habsburger.net/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720080"/>
          </a:xfrm>
        </p:spPr>
        <p:txBody>
          <a:bodyPr>
            <a:normAutofit/>
          </a:bodyPr>
          <a:lstStyle/>
          <a:p>
            <a:r>
              <a:rPr lang="cs-CZ" dirty="0" err="1" smtClean="0"/>
              <a:t>Rudoplh</a:t>
            </a:r>
            <a:r>
              <a:rPr lang="cs-CZ" dirty="0" smtClean="0"/>
              <a:t> </a:t>
            </a:r>
            <a:r>
              <a:rPr lang="cs-CZ" dirty="0" err="1" smtClean="0"/>
              <a:t>Ii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89098" y="1772816"/>
            <a:ext cx="3575390" cy="3960440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 smtClean="0"/>
              <a:t>Rudolph</a:t>
            </a:r>
            <a:r>
              <a:rPr lang="cs-CZ" sz="2400" dirty="0" smtClean="0"/>
              <a:t> </a:t>
            </a:r>
            <a:r>
              <a:rPr lang="cs-CZ" sz="2400" dirty="0" err="1" smtClean="0"/>
              <a:t>loved</a:t>
            </a:r>
            <a:r>
              <a:rPr lang="cs-CZ" sz="2400" dirty="0" smtClean="0"/>
              <a:t> </a:t>
            </a:r>
            <a:r>
              <a:rPr lang="cs-CZ" sz="2400" dirty="0" err="1" smtClean="0"/>
              <a:t>collecting</a:t>
            </a:r>
            <a:r>
              <a:rPr lang="cs-CZ" sz="2400" dirty="0" smtClean="0"/>
              <a:t> </a:t>
            </a:r>
            <a:r>
              <a:rPr lang="cs-CZ" sz="2400" dirty="0" err="1" smtClean="0"/>
              <a:t>paintings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also</a:t>
            </a:r>
            <a:r>
              <a:rPr lang="cs-CZ" sz="2400" dirty="0" smtClean="0"/>
              <a:t> patron </a:t>
            </a:r>
            <a:r>
              <a:rPr lang="cs-CZ" sz="2400" dirty="0" err="1" smtClean="0"/>
              <a:t>of</a:t>
            </a:r>
            <a:r>
              <a:rPr lang="cs-CZ" sz="2400" dirty="0" smtClean="0"/>
              <a:t> many </a:t>
            </a:r>
            <a:r>
              <a:rPr lang="cs-CZ" sz="2400" dirty="0" err="1" smtClean="0"/>
              <a:t>contemporary</a:t>
            </a:r>
            <a:r>
              <a:rPr lang="cs-CZ" sz="2400" dirty="0" smtClean="0"/>
              <a:t> </a:t>
            </a:r>
            <a:r>
              <a:rPr lang="cs-CZ" sz="2400" dirty="0" err="1" smtClean="0"/>
              <a:t>artists</a:t>
            </a:r>
            <a:r>
              <a:rPr lang="cs-CZ" sz="2400" dirty="0" smtClean="0"/>
              <a:t> – </a:t>
            </a:r>
            <a:r>
              <a:rPr lang="cs-CZ" sz="2400" dirty="0" err="1" smtClean="0"/>
              <a:t>e.g</a:t>
            </a:r>
            <a:r>
              <a:rPr lang="cs-CZ" sz="2400" dirty="0" smtClean="0"/>
              <a:t>. </a:t>
            </a:r>
            <a:r>
              <a:rPr lang="cs-CZ" sz="2400" i="1" dirty="0" err="1" smtClean="0"/>
              <a:t>Giuseppe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Arcimboldo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Bartolomeus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Spranger</a:t>
            </a:r>
            <a:r>
              <a:rPr lang="cs-CZ" sz="2400" i="1" dirty="0" smtClean="0"/>
              <a:t>, Hans </a:t>
            </a:r>
            <a:r>
              <a:rPr lang="cs-CZ" sz="2400" i="1" dirty="0" err="1" smtClean="0"/>
              <a:t>von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Aachen</a:t>
            </a:r>
            <a:r>
              <a:rPr lang="cs-CZ" sz="2400" i="1" dirty="0" smtClean="0"/>
              <a:t>, Adrian de </a:t>
            </a:r>
            <a:r>
              <a:rPr lang="cs-CZ" sz="2400" i="1" dirty="0" err="1" smtClean="0"/>
              <a:t>Vries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many </a:t>
            </a:r>
            <a:r>
              <a:rPr lang="cs-CZ" sz="2400" dirty="0" err="1" smtClean="0"/>
              <a:t>others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4" name="Zástupný symbol pro obsah 3" descr="488px-Arcimboldovertemnus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49" b="9349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rot="10800000" flipV="1">
            <a:off x="467544" y="836712"/>
            <a:ext cx="7239000" cy="504056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Reneissance</a:t>
            </a:r>
            <a:r>
              <a:rPr lang="cs-CZ" sz="3100" dirty="0" smtClean="0"/>
              <a:t> style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5475635"/>
          </a:xfrm>
        </p:spPr>
        <p:txBody>
          <a:bodyPr/>
          <a:lstStyle/>
          <a:p>
            <a:r>
              <a:rPr lang="cs-CZ" sz="2000" dirty="0" err="1" smtClean="0"/>
              <a:t>dominating</a:t>
            </a:r>
            <a:r>
              <a:rPr lang="cs-CZ" sz="2000" dirty="0" smtClean="0"/>
              <a:t> </a:t>
            </a:r>
            <a:r>
              <a:rPr lang="cs-CZ" sz="2000" dirty="0" err="1" smtClean="0"/>
              <a:t>artificial</a:t>
            </a:r>
            <a:r>
              <a:rPr lang="cs-CZ" sz="2000" dirty="0" smtClean="0"/>
              <a:t> style in 16</a:t>
            </a:r>
            <a:r>
              <a:rPr lang="cs-CZ" sz="2000" baseline="30000" dirty="0" smtClean="0"/>
              <a:t>th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17</a:t>
            </a:r>
            <a:r>
              <a:rPr lang="cs-CZ" sz="2000" baseline="30000" dirty="0" smtClean="0"/>
              <a:t>th</a:t>
            </a:r>
            <a:r>
              <a:rPr lang="cs-CZ" sz="2000" dirty="0" smtClean="0"/>
              <a:t> </a:t>
            </a:r>
            <a:r>
              <a:rPr lang="cs-CZ" sz="2000" dirty="0" err="1" smtClean="0"/>
              <a:t>century</a:t>
            </a:r>
            <a:r>
              <a:rPr lang="cs-CZ" sz="2000" dirty="0" smtClean="0"/>
              <a:t> in Bohemia </a:t>
            </a:r>
            <a:r>
              <a:rPr lang="cs-CZ" sz="2000" dirty="0" err="1" smtClean="0"/>
              <a:t>and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</a:t>
            </a:r>
            <a:r>
              <a:rPr lang="cs-CZ" sz="2000" dirty="0" err="1" smtClean="0"/>
              <a:t>Europe</a:t>
            </a:r>
            <a:endParaRPr lang="cs-CZ" sz="2000" dirty="0" smtClean="0"/>
          </a:p>
          <a:p>
            <a:pPr lvl="0"/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Prague</a:t>
            </a:r>
            <a:r>
              <a:rPr lang="cs-CZ" sz="2000" dirty="0" smtClean="0"/>
              <a:t> </a:t>
            </a:r>
            <a:r>
              <a:rPr lang="cs-CZ" sz="2000" dirty="0" err="1" smtClean="0"/>
              <a:t>Castle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rebuilt</a:t>
            </a:r>
            <a:r>
              <a:rPr lang="cs-CZ" sz="2000" dirty="0" smtClean="0"/>
              <a:t> in </a:t>
            </a:r>
            <a:r>
              <a:rPr lang="cs-CZ" sz="2000" dirty="0" err="1" smtClean="0"/>
              <a:t>this</a:t>
            </a:r>
            <a:r>
              <a:rPr lang="cs-CZ" sz="2000" dirty="0" smtClean="0"/>
              <a:t> style</a:t>
            </a:r>
          </a:p>
          <a:p>
            <a:pPr lvl="0"/>
            <a:r>
              <a:rPr lang="cs-CZ" sz="2000" dirty="0" smtClean="0"/>
              <a:t>A </a:t>
            </a:r>
            <a:r>
              <a:rPr lang="cs-CZ" sz="2000" dirty="0" err="1" smtClean="0"/>
              <a:t>villa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Queen</a:t>
            </a:r>
            <a:r>
              <a:rPr lang="cs-CZ" sz="2000" dirty="0" smtClean="0"/>
              <a:t> Anna – Belveder </a:t>
            </a:r>
            <a:r>
              <a:rPr lang="cs-CZ" sz="2000" dirty="0" err="1" smtClean="0"/>
              <a:t>near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Prague</a:t>
            </a:r>
            <a:r>
              <a:rPr lang="cs-CZ" sz="2000" dirty="0" smtClean="0"/>
              <a:t> </a:t>
            </a:r>
            <a:r>
              <a:rPr lang="cs-CZ" sz="2000" dirty="0" err="1" smtClean="0"/>
              <a:t>Castle</a:t>
            </a:r>
            <a:r>
              <a:rPr lang="cs-CZ" sz="2000" dirty="0" smtClean="0"/>
              <a:t> </a:t>
            </a:r>
          </a:p>
          <a:p>
            <a:pPr lvl="0"/>
            <a:r>
              <a:rPr lang="cs-CZ" sz="2000" dirty="0" smtClean="0"/>
              <a:t>many </a:t>
            </a:r>
            <a:r>
              <a:rPr lang="cs-CZ" sz="2000" dirty="0" err="1" smtClean="0"/>
              <a:t>Italian</a:t>
            </a:r>
            <a:r>
              <a:rPr lang="cs-CZ" sz="2000" dirty="0" smtClean="0"/>
              <a:t> </a:t>
            </a:r>
            <a:r>
              <a:rPr lang="cs-CZ" sz="2000" dirty="0" err="1" smtClean="0"/>
              <a:t>architects</a:t>
            </a:r>
            <a:r>
              <a:rPr lang="cs-CZ" sz="2000" dirty="0" smtClean="0"/>
              <a:t> </a:t>
            </a:r>
            <a:r>
              <a:rPr lang="cs-CZ" sz="2000" dirty="0" err="1" smtClean="0"/>
              <a:t>came</a:t>
            </a:r>
            <a:r>
              <a:rPr lang="cs-CZ" sz="2000" dirty="0" smtClean="0"/>
              <a:t> to Bohemia</a:t>
            </a:r>
          </a:p>
          <a:p>
            <a:pPr lvl="0"/>
            <a:r>
              <a:rPr lang="cs-CZ" sz="2000" dirty="0" err="1" smtClean="0"/>
              <a:t>Old</a:t>
            </a:r>
            <a:r>
              <a:rPr lang="cs-CZ" sz="2000" dirty="0" smtClean="0"/>
              <a:t> </a:t>
            </a:r>
            <a:r>
              <a:rPr lang="cs-CZ" sz="2000" dirty="0" err="1" smtClean="0"/>
              <a:t>castles</a:t>
            </a:r>
            <a:r>
              <a:rPr lang="cs-CZ" sz="2000" dirty="0" smtClean="0"/>
              <a:t> are </a:t>
            </a:r>
            <a:r>
              <a:rPr lang="cs-CZ" sz="2000" dirty="0" err="1" smtClean="0"/>
              <a:t>rebiult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modern</a:t>
            </a:r>
            <a:r>
              <a:rPr lang="cs-CZ" sz="2000" dirty="0" smtClean="0"/>
              <a:t> </a:t>
            </a:r>
            <a:r>
              <a:rPr lang="cs-CZ" sz="2000" dirty="0" err="1" smtClean="0"/>
              <a:t>chateaus</a:t>
            </a:r>
            <a:r>
              <a:rPr lang="cs-CZ" sz="2000" dirty="0" smtClean="0"/>
              <a:t> – </a:t>
            </a:r>
            <a:r>
              <a:rPr lang="cs-CZ" sz="2000" dirty="0" err="1" smtClean="0"/>
              <a:t>e</a:t>
            </a:r>
            <a:r>
              <a:rPr lang="cs-CZ" sz="2000" dirty="0" smtClean="0"/>
              <a:t>. g. </a:t>
            </a:r>
            <a:r>
              <a:rPr lang="cs-CZ" sz="2000" dirty="0" err="1" smtClean="0"/>
              <a:t>Chateau</a:t>
            </a:r>
            <a:r>
              <a:rPr lang="cs-CZ" sz="2000" dirty="0" smtClean="0"/>
              <a:t> Litomyšl (UNESCO), </a:t>
            </a:r>
            <a:r>
              <a:rPr lang="cs-CZ" sz="2000" dirty="0" err="1" smtClean="0"/>
              <a:t>Castle</a:t>
            </a:r>
            <a:r>
              <a:rPr lang="cs-CZ" sz="2000" dirty="0" smtClean="0"/>
              <a:t> Český Krumlov – UNESCO </a:t>
            </a:r>
          </a:p>
          <a:p>
            <a:pPr lvl="0"/>
            <a:r>
              <a:rPr lang="cs-CZ" sz="2000" dirty="0" smtClean="0"/>
              <a:t>Prosperity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towns</a:t>
            </a:r>
            <a:r>
              <a:rPr lang="cs-CZ" sz="2000" dirty="0" smtClean="0"/>
              <a:t> – </a:t>
            </a:r>
            <a:r>
              <a:rPr lang="cs-CZ" sz="2000" dirty="0" err="1" smtClean="0"/>
              <a:t>town</a:t>
            </a:r>
            <a:r>
              <a:rPr lang="cs-CZ" sz="2000" dirty="0" smtClean="0"/>
              <a:t> </a:t>
            </a:r>
            <a:r>
              <a:rPr lang="cs-CZ" sz="2000" dirty="0" err="1" smtClean="0"/>
              <a:t>halls</a:t>
            </a:r>
            <a:r>
              <a:rPr lang="cs-CZ" sz="2000" dirty="0" smtClean="0"/>
              <a:t>, </a:t>
            </a:r>
            <a:r>
              <a:rPr lang="cs-CZ" sz="2000" dirty="0" err="1" smtClean="0"/>
              <a:t>squares</a:t>
            </a:r>
            <a:r>
              <a:rPr lang="cs-CZ" sz="2000" dirty="0" smtClean="0"/>
              <a:t>, </a:t>
            </a:r>
            <a:r>
              <a:rPr lang="cs-CZ" sz="2000" dirty="0" err="1" smtClean="0"/>
              <a:t>houses</a:t>
            </a:r>
            <a:endParaRPr lang="cs-CZ" sz="2000" dirty="0" smtClean="0"/>
          </a:p>
          <a:p>
            <a:pPr lvl="0"/>
            <a:r>
              <a:rPr lang="cs-CZ" sz="2000" dirty="0" smtClean="0"/>
              <a:t> </a:t>
            </a:r>
            <a:r>
              <a:rPr lang="cs-CZ" sz="2000" dirty="0" err="1" smtClean="0"/>
              <a:t>palaces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nobility </a:t>
            </a:r>
            <a:r>
              <a:rPr lang="cs-CZ" sz="2000" dirty="0" err="1" smtClean="0"/>
              <a:t>built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towns</a:t>
            </a:r>
            <a:r>
              <a:rPr lang="cs-CZ" sz="2000" dirty="0" smtClean="0"/>
              <a:t> </a:t>
            </a:r>
          </a:p>
          <a:p>
            <a:pPr lvl="0"/>
            <a:r>
              <a:rPr lang="cs-CZ" sz="2000" dirty="0" err="1" smtClean="0"/>
              <a:t>Town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Telč – </a:t>
            </a:r>
            <a:r>
              <a:rPr lang="cs-CZ" sz="2000" dirty="0" err="1" smtClean="0"/>
              <a:t>houses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picturesque</a:t>
            </a:r>
            <a:r>
              <a:rPr lang="cs-CZ" sz="2000" dirty="0" smtClean="0"/>
              <a:t> </a:t>
            </a:r>
            <a:r>
              <a:rPr lang="cs-CZ" sz="2000" dirty="0" err="1" smtClean="0"/>
              <a:t>facades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arcades</a:t>
            </a:r>
            <a:r>
              <a:rPr lang="cs-CZ" sz="2000" dirty="0" smtClean="0"/>
              <a:t> - UNESCO </a:t>
            </a:r>
          </a:p>
          <a:p>
            <a:pPr lvl="0"/>
            <a:r>
              <a:rPr lang="cs-CZ" sz="2000" dirty="0" err="1" smtClean="0"/>
              <a:t>near</a:t>
            </a:r>
            <a:r>
              <a:rPr lang="cs-CZ" sz="2000" dirty="0" smtClean="0"/>
              <a:t>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Brno – Bučovice </a:t>
            </a:r>
            <a:r>
              <a:rPr lang="cs-CZ" sz="2000" dirty="0" err="1" smtClean="0"/>
              <a:t>castle</a:t>
            </a:r>
            <a:r>
              <a:rPr lang="cs-CZ" sz="2000" dirty="0" smtClean="0"/>
              <a:t> – </a:t>
            </a:r>
            <a:r>
              <a:rPr lang="cs-CZ" sz="2000" dirty="0" err="1" smtClean="0"/>
              <a:t>unique</a:t>
            </a:r>
            <a:r>
              <a:rPr lang="cs-CZ" sz="2000" dirty="0" smtClean="0"/>
              <a:t> - </a:t>
            </a:r>
            <a:r>
              <a:rPr lang="cs-CZ" sz="2000" dirty="0" err="1" smtClean="0"/>
              <a:t>newly</a:t>
            </a:r>
            <a:r>
              <a:rPr lang="cs-CZ" sz="2000" dirty="0" smtClean="0"/>
              <a:t> </a:t>
            </a:r>
            <a:r>
              <a:rPr lang="cs-CZ" sz="2000" dirty="0" err="1" smtClean="0"/>
              <a:t>built</a:t>
            </a:r>
            <a:r>
              <a:rPr lang="cs-CZ" sz="2000" dirty="0" smtClean="0"/>
              <a:t> </a:t>
            </a:r>
            <a:r>
              <a:rPr lang="cs-CZ" sz="2000" dirty="0" err="1" smtClean="0"/>
              <a:t>castle</a:t>
            </a:r>
            <a:r>
              <a:rPr lang="cs-CZ" sz="20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Telč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Litomyšl </a:t>
            </a:r>
            <a:endParaRPr lang="cs-CZ" dirty="0"/>
          </a:p>
        </p:txBody>
      </p:sp>
      <p:pic>
        <p:nvPicPr>
          <p:cNvPr id="9" name="Zástupný symbol pro obsah 8" descr="telc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744416" cy="2905667"/>
          </a:xfrm>
        </p:spPr>
      </p:pic>
      <p:pic>
        <p:nvPicPr>
          <p:cNvPr id="10" name="Zástupný symbol pro obsah 9" descr="slide0001_image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76144" y="1988841"/>
            <a:ext cx="4168604" cy="29523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Belveder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Český Krumlov</a:t>
            </a:r>
            <a:endParaRPr lang="cs-CZ" dirty="0"/>
          </a:p>
        </p:txBody>
      </p:sp>
      <p:pic>
        <p:nvPicPr>
          <p:cNvPr id="7" name="Zástupný symbol pro obsah 6" descr="Belve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334109" cy="3240360"/>
          </a:xfrm>
        </p:spPr>
      </p:pic>
      <p:pic>
        <p:nvPicPr>
          <p:cNvPr id="8" name="Zástupný symbol pro obsah 7" descr="kruml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4483668" cy="34563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3520440" cy="4572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Square in </a:t>
            </a:r>
            <a:r>
              <a:rPr lang="cs-CZ" dirty="0" err="1" smtClean="0"/>
              <a:t>Prague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11960" y="6093296"/>
            <a:ext cx="3520440" cy="4572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in </a:t>
            </a:r>
            <a:r>
              <a:rPr lang="cs-CZ" dirty="0" err="1" smtClean="0"/>
              <a:t>Pilsen</a:t>
            </a:r>
            <a:endParaRPr lang="cs-CZ" dirty="0"/>
          </a:p>
        </p:txBody>
      </p:sp>
      <p:pic>
        <p:nvPicPr>
          <p:cNvPr id="7" name="Zástupný symbol pro obsah 6" descr="staromá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27036" cy="4248472"/>
          </a:xfrm>
        </p:spPr>
      </p:pic>
      <p:pic>
        <p:nvPicPr>
          <p:cNvPr id="8" name="Zástupný symbol pro obsah 7" descr="town hall pils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33475" y="1711325"/>
            <a:ext cx="2810725" cy="411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3520440" cy="457200"/>
          </a:xfrm>
        </p:spPr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Opočno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04048" y="5877272"/>
            <a:ext cx="3520440" cy="457200"/>
          </a:xfrm>
        </p:spPr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Bučovice</a:t>
            </a:r>
            <a:endParaRPr lang="cs-CZ" dirty="0"/>
          </a:p>
        </p:txBody>
      </p:sp>
      <p:pic>
        <p:nvPicPr>
          <p:cNvPr id="7" name="Zástupný symbol pro obsah 6" descr="opocno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2132856"/>
            <a:ext cx="4128459" cy="3096344"/>
          </a:xfrm>
        </p:spPr>
      </p:pic>
      <p:pic>
        <p:nvPicPr>
          <p:cNvPr id="8" name="Zástupný symbol pro obsah 7" descr="bucovi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138116" cy="31035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86409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032448" cy="521744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b="1" dirty="0" smtClean="0"/>
              <a:t>Ferdinand II </a:t>
            </a:r>
            <a:r>
              <a:rPr lang="cs-CZ" dirty="0" err="1" smtClean="0"/>
              <a:t>tried</a:t>
            </a:r>
            <a:r>
              <a:rPr lang="cs-CZ" dirty="0" smtClean="0"/>
              <a:t> to limit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confession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his </a:t>
            </a:r>
            <a:r>
              <a:rPr lang="cs-CZ" dirty="0" err="1" smtClean="0"/>
              <a:t>efforts</a:t>
            </a:r>
            <a:r>
              <a:rPr lang="cs-CZ" dirty="0" smtClean="0"/>
              <a:t> </a:t>
            </a:r>
            <a:r>
              <a:rPr lang="cs-CZ" dirty="0" err="1" smtClean="0"/>
              <a:t>sparked</a:t>
            </a:r>
            <a:r>
              <a:rPr lang="cs-CZ" dirty="0" smtClean="0"/>
              <a:t> a civil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Thirty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' </a:t>
            </a:r>
            <a:r>
              <a:rPr lang="cs-CZ" dirty="0" err="1" smtClean="0"/>
              <a:t>War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1618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Defenestration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Prague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unpopular</a:t>
            </a:r>
            <a:r>
              <a:rPr lang="cs-CZ" dirty="0" smtClean="0"/>
              <a:t>  king´s </a:t>
            </a:r>
            <a:r>
              <a:rPr lang="cs-CZ" dirty="0" err="1" smtClean="0"/>
              <a:t>representatives</a:t>
            </a:r>
            <a:r>
              <a:rPr lang="cs-CZ" dirty="0" smtClean="0"/>
              <a:t> in Bohemia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governors</a:t>
            </a:r>
            <a:r>
              <a:rPr lang="cs-CZ" dirty="0" smtClean="0"/>
              <a:t>)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thrown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window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</p:txBody>
      </p:sp>
      <p:pic>
        <p:nvPicPr>
          <p:cNvPr id="7" name="Zástupný symbol pro obsah 8" descr="Defenestration-prague-1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3941195" cy="29498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Bohemians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independent king </a:t>
            </a:r>
            <a:r>
              <a:rPr lang="cs-CZ" dirty="0" err="1" smtClean="0"/>
              <a:t>Frederick</a:t>
            </a:r>
            <a:r>
              <a:rPr lang="cs-CZ" dirty="0" smtClean="0"/>
              <a:t>  V.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1620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>
                <a:hlinkClick r:id="rId2"/>
              </a:rPr>
              <a:t>Battle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of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the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White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Bohemia </a:t>
            </a:r>
            <a:r>
              <a:rPr lang="cs-CZ" b="1" dirty="0" err="1" smtClean="0"/>
              <a:t>lost</a:t>
            </a:r>
            <a:r>
              <a:rPr lang="cs-CZ" b="1" dirty="0" smtClean="0"/>
              <a:t> </a:t>
            </a:r>
            <a:r>
              <a:rPr lang="cs-CZ" b="1" dirty="0" err="1" smtClean="0"/>
              <a:t>its</a:t>
            </a:r>
            <a:r>
              <a:rPr lang="cs-CZ" b="1" dirty="0" smtClean="0"/>
              <a:t> </a:t>
            </a:r>
            <a:r>
              <a:rPr lang="cs-CZ" b="1" dirty="0" err="1" smtClean="0"/>
              <a:t>independence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following</a:t>
            </a:r>
            <a:r>
              <a:rPr lang="cs-CZ" b="1" dirty="0" smtClean="0"/>
              <a:t> </a:t>
            </a:r>
            <a:r>
              <a:rPr lang="cs-CZ" b="1" dirty="0" err="1" smtClean="0"/>
              <a:t>almost</a:t>
            </a:r>
            <a:r>
              <a:rPr lang="cs-CZ" b="1" dirty="0" smtClean="0"/>
              <a:t> 300 </a:t>
            </a:r>
            <a:r>
              <a:rPr lang="cs-CZ" b="1" dirty="0" err="1" smtClean="0"/>
              <a:t>years</a:t>
            </a:r>
            <a:endParaRPr lang="cs-CZ" b="1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permitted</a:t>
            </a:r>
            <a:r>
              <a:rPr lang="cs-CZ" dirty="0" smtClean="0"/>
              <a:t> </a:t>
            </a:r>
            <a:r>
              <a:rPr lang="cs-CZ" dirty="0" err="1" smtClean="0"/>
              <a:t>creed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Thirty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'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devastation</a:t>
            </a:r>
            <a:r>
              <a:rPr lang="cs-CZ" dirty="0" smtClean="0"/>
              <a:t> to Bohemia </a:t>
            </a:r>
            <a:r>
              <a:rPr lang="cs-CZ" dirty="0" err="1" smtClean="0"/>
              <a:t>which</a:t>
            </a:r>
            <a:r>
              <a:rPr lang="cs-CZ" dirty="0" smtClean="0"/>
              <a:t> had far-</a:t>
            </a:r>
            <a:r>
              <a:rPr lang="cs-CZ" dirty="0" err="1" smtClean="0"/>
              <a:t>reaching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country. 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403000"/>
          </a:xfrm>
        </p:spPr>
        <p:txBody>
          <a:bodyPr>
            <a:normAutofit/>
          </a:bodyPr>
          <a:lstStyle/>
          <a:p>
            <a:r>
              <a:rPr lang="cs-CZ" dirty="0" smtClean="0"/>
              <a:t>1526 – 1918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rule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re-</a:t>
            </a:r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Roman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r>
              <a:rPr lang="cs-CZ" dirty="0" smtClean="0"/>
              <a:t>, </a:t>
            </a:r>
            <a:r>
              <a:rPr lang="cs-CZ" dirty="0" err="1" smtClean="0"/>
              <a:t>centralization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multi</a:t>
            </a:r>
            <a:r>
              <a:rPr lang="cs-CZ" dirty="0" smtClean="0"/>
              <a:t>-</a:t>
            </a:r>
            <a:r>
              <a:rPr lang="cs-CZ" dirty="0" err="1" smtClean="0"/>
              <a:t>national</a:t>
            </a:r>
            <a:r>
              <a:rPr lang="cs-CZ" dirty="0" smtClean="0"/>
              <a:t> empire.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 </a:t>
            </a:r>
            <a:r>
              <a:rPr lang="cs-CZ" dirty="0" err="1" smtClean="0"/>
              <a:t>included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Crownlands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in </a:t>
            </a:r>
            <a:r>
              <a:rPr lang="cs-CZ" dirty="0" err="1" smtClean="0"/>
              <a:t>their</a:t>
            </a:r>
            <a:r>
              <a:rPr lang="cs-CZ" dirty="0" smtClean="0"/>
              <a:t> monarchy,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remained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Empire </a:t>
            </a:r>
            <a:r>
              <a:rPr lang="cs-CZ" dirty="0" err="1" smtClean="0"/>
              <a:t>until</a:t>
            </a:r>
            <a:r>
              <a:rPr lang="cs-CZ" dirty="0" smtClean="0"/>
              <a:t> 1918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316416" cy="5733256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hereditary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dynasty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offices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transferred</a:t>
            </a:r>
            <a:r>
              <a:rPr lang="cs-CZ" dirty="0" smtClean="0"/>
              <a:t> </a:t>
            </a:r>
            <a:r>
              <a:rPr lang="cs-CZ" dirty="0" err="1" smtClean="0"/>
              <a:t>permanently</a:t>
            </a:r>
            <a:r>
              <a:rPr lang="cs-CZ" dirty="0" smtClean="0"/>
              <a:t> to </a:t>
            </a:r>
            <a:r>
              <a:rPr lang="cs-CZ" dirty="0" err="1" smtClean="0"/>
              <a:t>Vienna</a:t>
            </a:r>
            <a:endParaRPr lang="cs-CZ" dirty="0" smtClean="0"/>
          </a:p>
          <a:p>
            <a:r>
              <a:rPr lang="cs-CZ" dirty="0" smtClean="0"/>
              <a:t>Ferdinand II </a:t>
            </a:r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edict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ordered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non-</a:t>
            </a:r>
            <a:r>
              <a:rPr lang="cs-CZ" dirty="0" err="1" smtClean="0"/>
              <a:t>Catholic</a:t>
            </a:r>
            <a:r>
              <a:rPr lang="cs-CZ" dirty="0" smtClean="0"/>
              <a:t>  </a:t>
            </a:r>
            <a:r>
              <a:rPr lang="cs-CZ" dirty="0" err="1" smtClean="0"/>
              <a:t>noblemen</a:t>
            </a:r>
            <a:r>
              <a:rPr lang="cs-CZ" dirty="0" smtClean="0"/>
              <a:t> to </a:t>
            </a:r>
            <a:r>
              <a:rPr lang="cs-CZ" dirty="0" err="1" smtClean="0"/>
              <a:t>convert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to </a:t>
            </a:r>
            <a:r>
              <a:rPr lang="cs-CZ" dirty="0" err="1" smtClean="0"/>
              <a:t>emigrate</a:t>
            </a:r>
            <a:r>
              <a:rPr lang="cs-CZ" dirty="0" smtClean="0"/>
              <a:t>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wave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emmigration</a:t>
            </a:r>
            <a:r>
              <a:rPr lang="cs-CZ" dirty="0" smtClean="0"/>
              <a:t> </a:t>
            </a:r>
            <a:r>
              <a:rPr lang="cs-CZ" dirty="0" err="1" smtClean="0"/>
              <a:t>succeeded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hussite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protestant </a:t>
            </a:r>
            <a:r>
              <a:rPr lang="cs-CZ" dirty="0" err="1" smtClean="0"/>
              <a:t>inhabitansts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violently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to </a:t>
            </a:r>
            <a:r>
              <a:rPr lang="cs-CZ" dirty="0" err="1" smtClean="0"/>
              <a:t>convert</a:t>
            </a:r>
            <a:endParaRPr lang="cs-CZ" dirty="0" smtClean="0"/>
          </a:p>
          <a:p>
            <a:pPr lvl="0"/>
            <a:r>
              <a:rPr lang="cs-CZ" dirty="0" err="1" smtClean="0"/>
              <a:t>tightening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serfdom</a:t>
            </a:r>
            <a:endParaRPr lang="cs-CZ" dirty="0" smtClean="0"/>
          </a:p>
          <a:p>
            <a:pPr lvl="0"/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soon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648072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2"/>
          </p:nvPr>
        </p:nvSpPr>
        <p:spPr>
          <a:xfrm>
            <a:off x="6516216" y="6021288"/>
            <a:ext cx="2301882" cy="72008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 smtClean="0"/>
              <a:t>Unsuccesful</a:t>
            </a:r>
            <a:r>
              <a:rPr lang="cs-CZ" sz="2000" dirty="0" smtClean="0"/>
              <a:t> </a:t>
            </a:r>
            <a:r>
              <a:rPr lang="cs-CZ" sz="2000" dirty="0" err="1" smtClean="0"/>
              <a:t>siege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Brno by </a:t>
            </a:r>
            <a:r>
              <a:rPr lang="cs-CZ" sz="2000" dirty="0" err="1" smtClean="0"/>
              <a:t>Swedish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in 1645</a:t>
            </a:r>
            <a:endParaRPr lang="cs-CZ" sz="2000" dirty="0"/>
          </a:p>
        </p:txBody>
      </p:sp>
      <p:pic>
        <p:nvPicPr>
          <p:cNvPr id="12" name="Zástupný symbol pro obsah 11" descr="783px-Veduta_z_obléhání_Brna_Švédy_v_roce_16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71" r="11671"/>
          <a:stretch>
            <a:fillRect/>
          </a:stretch>
        </p:blipFill>
        <p:spPr>
          <a:xfrm>
            <a:off x="323528" y="620688"/>
            <a:ext cx="6048672" cy="604867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Consequences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Thirty</a:t>
            </a:r>
            <a:r>
              <a:rPr lang="cs-CZ" sz="3100" dirty="0" smtClean="0"/>
              <a:t> </a:t>
            </a:r>
            <a:r>
              <a:rPr lang="cs-CZ" sz="3100" dirty="0" err="1" smtClean="0"/>
              <a:t>Years</a:t>
            </a:r>
            <a:r>
              <a:rPr lang="cs-CZ" sz="3100" dirty="0" smtClean="0"/>
              <a:t>´ </a:t>
            </a:r>
            <a:r>
              <a:rPr lang="cs-CZ" sz="3100" dirty="0" err="1" smtClean="0"/>
              <a:t>War</a:t>
            </a:r>
            <a:r>
              <a:rPr lang="cs-CZ" sz="3100" dirty="0" smtClean="0"/>
              <a:t> in </a:t>
            </a:r>
            <a:r>
              <a:rPr lang="cs-CZ" sz="3100" dirty="0" err="1" smtClean="0"/>
              <a:t>Habsburg</a:t>
            </a:r>
            <a:r>
              <a:rPr lang="cs-CZ" sz="3100" dirty="0" smtClean="0"/>
              <a:t> Monarchy </a:t>
            </a:r>
            <a:r>
              <a:rPr lang="cs-CZ" sz="3100" dirty="0" err="1" smtClean="0"/>
              <a:t>and</a:t>
            </a:r>
            <a:r>
              <a:rPr lang="cs-CZ" sz="3100" dirty="0" smtClean="0"/>
              <a:t> </a:t>
            </a:r>
            <a:r>
              <a:rPr lang="cs-CZ" sz="3100" dirty="0" err="1" smtClean="0"/>
              <a:t>Czech</a:t>
            </a:r>
            <a:r>
              <a:rPr lang="cs-CZ" sz="3100" dirty="0" smtClean="0"/>
              <a:t> </a:t>
            </a:r>
            <a:r>
              <a:rPr lang="cs-CZ" sz="3100" dirty="0" err="1" smtClean="0"/>
              <a:t>lands</a:t>
            </a:r>
            <a:r>
              <a:rPr lang="cs-CZ" sz="3100" dirty="0" smtClean="0"/>
              <a:t>: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208963" cy="58769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dirty="0" err="1" smtClean="0"/>
              <a:t>Political</a:t>
            </a:r>
            <a:r>
              <a:rPr lang="cs-CZ" b="1" i="1" dirty="0" smtClean="0"/>
              <a:t>: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liquidation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enabled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a model </a:t>
            </a:r>
            <a:r>
              <a:rPr lang="cs-CZ" dirty="0" err="1" smtClean="0"/>
              <a:t>based</a:t>
            </a:r>
            <a:r>
              <a:rPr lang="cs-CZ" dirty="0" smtClean="0"/>
              <a:t> on a </a:t>
            </a:r>
            <a:r>
              <a:rPr lang="cs-CZ" dirty="0" err="1" smtClean="0"/>
              <a:t>powerful</a:t>
            </a:r>
            <a:r>
              <a:rPr lang="cs-CZ" dirty="0" smtClean="0"/>
              <a:t>´s </a:t>
            </a:r>
            <a:r>
              <a:rPr lang="cs-CZ" dirty="0" err="1" smtClean="0"/>
              <a:t>monarch</a:t>
            </a:r>
            <a:r>
              <a:rPr lang="cs-CZ" dirty="0" smtClean="0"/>
              <a:t>´s rule, </a:t>
            </a:r>
            <a:r>
              <a:rPr lang="cs-CZ" dirty="0" err="1" smtClean="0"/>
              <a:t>traditionally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royal</a:t>
            </a:r>
            <a:r>
              <a:rPr lang="cs-CZ" b="1" dirty="0" smtClean="0"/>
              <a:t> (</a:t>
            </a:r>
            <a:r>
              <a:rPr lang="cs-CZ" b="1" dirty="0" err="1" smtClean="0"/>
              <a:t>Baroque</a:t>
            </a:r>
            <a:r>
              <a:rPr lang="cs-CZ" b="1" dirty="0" smtClean="0"/>
              <a:t>) </a:t>
            </a:r>
            <a:r>
              <a:rPr lang="cs-CZ" b="1" dirty="0" err="1" smtClean="0"/>
              <a:t>absolutism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in 1621 a </a:t>
            </a:r>
            <a:r>
              <a:rPr lang="cs-CZ" dirty="0" err="1" smtClean="0"/>
              <a:t>greant</a:t>
            </a:r>
            <a:r>
              <a:rPr lang="cs-CZ" dirty="0" smtClean="0"/>
              <a:t> trial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politicians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in </a:t>
            </a:r>
            <a:r>
              <a:rPr lang="cs-CZ" dirty="0" err="1" smtClean="0"/>
              <a:t>rebellion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</a:t>
            </a:r>
            <a:r>
              <a:rPr lang="cs-CZ" dirty="0" err="1" smtClean="0"/>
              <a:t>Prague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confiscated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divided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nobility </a:t>
            </a:r>
            <a:r>
              <a:rPr lang="cs-CZ" dirty="0" err="1" smtClean="0"/>
              <a:t>from</a:t>
            </a:r>
            <a:r>
              <a:rPr lang="cs-CZ" dirty="0" smtClean="0"/>
              <a:t> Bohemia, 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on June 21 1621</a:t>
            </a:r>
            <a:r>
              <a:rPr lang="cs-CZ" dirty="0" smtClean="0"/>
              <a:t> – </a:t>
            </a:r>
            <a:r>
              <a:rPr lang="cs-CZ" dirty="0" err="1" smtClean="0"/>
              <a:t>twenty</a:t>
            </a:r>
            <a:r>
              <a:rPr lang="cs-CZ" dirty="0" smtClean="0"/>
              <a:t>-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oppositions</a:t>
            </a:r>
            <a:r>
              <a:rPr lang="cs-CZ" dirty="0" smtClean="0"/>
              <a:t>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executed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Square in </a:t>
            </a:r>
            <a:r>
              <a:rPr lang="cs-CZ" dirty="0" err="1" smtClean="0"/>
              <a:t>Prague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a </a:t>
            </a:r>
            <a:r>
              <a:rPr lang="cs-CZ" dirty="0" err="1" smtClean="0"/>
              <a:t>completely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implement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Lands</a:t>
            </a:r>
            <a:r>
              <a:rPr lang="cs-CZ" dirty="0" smtClean="0"/>
              <a:t>´ status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decided</a:t>
            </a:r>
            <a:r>
              <a:rPr lang="cs-CZ" dirty="0" smtClean="0"/>
              <a:t> to </a:t>
            </a:r>
            <a:r>
              <a:rPr lang="cs-CZ" dirty="0" err="1" smtClean="0"/>
              <a:t>eliminate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opposition</a:t>
            </a:r>
            <a:r>
              <a:rPr lang="cs-CZ" dirty="0" smtClean="0"/>
              <a:t> </a:t>
            </a:r>
            <a:r>
              <a:rPr lang="cs-CZ" dirty="0" err="1" smtClean="0"/>
              <a:t>completely</a:t>
            </a:r>
            <a:r>
              <a:rPr lang="cs-CZ" dirty="0" smtClean="0"/>
              <a:t>, to </a:t>
            </a:r>
            <a:r>
              <a:rPr lang="cs-CZ" dirty="0" err="1" smtClean="0"/>
              <a:t>establish</a:t>
            </a:r>
            <a:r>
              <a:rPr lang="cs-CZ" dirty="0" smtClean="0"/>
              <a:t> a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incorporate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 much more </a:t>
            </a:r>
            <a:r>
              <a:rPr lang="cs-CZ" dirty="0" err="1" smtClean="0"/>
              <a:t>firmly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ever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432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´ </a:t>
            </a:r>
            <a:r>
              <a:rPr lang="cs-CZ" sz="2800" dirty="0" err="1" smtClean="0"/>
              <a:t>War</a:t>
            </a:r>
            <a:r>
              <a:rPr lang="cs-CZ" sz="2800" dirty="0" smtClean="0"/>
              <a:t>:</a:t>
            </a:r>
            <a:endParaRPr lang="cs-CZ" sz="2800" dirty="0"/>
          </a:p>
        </p:txBody>
      </p:sp>
      <p:pic>
        <p:nvPicPr>
          <p:cNvPr id="11" name="Zástupný symbol pro obsah 10" descr="200px-Kaiser_Ferdinand_II._1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356625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2627313" y="549275"/>
            <a:ext cx="6048375" cy="619283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b="1" i="1" dirty="0" err="1" smtClean="0"/>
              <a:t>Political</a:t>
            </a:r>
            <a:r>
              <a:rPr lang="cs-CZ" sz="2000" b="1" i="1" dirty="0" smtClean="0"/>
              <a:t>:</a:t>
            </a:r>
            <a:endParaRPr lang="cs-CZ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b="1" dirty="0" smtClean="0"/>
              <a:t>Ferdinand II</a:t>
            </a:r>
            <a:r>
              <a:rPr lang="cs-CZ" sz="2000" dirty="0" smtClean="0"/>
              <a:t> </a:t>
            </a:r>
            <a:r>
              <a:rPr lang="cs-CZ" sz="2000" dirty="0" err="1" smtClean="0"/>
              <a:t>entrusted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administration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Kingdom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Bohemia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politician</a:t>
            </a:r>
            <a:r>
              <a:rPr lang="cs-CZ" sz="2000" dirty="0" smtClean="0"/>
              <a:t> </a:t>
            </a:r>
            <a:r>
              <a:rPr lang="cs-CZ" sz="2000" b="1" dirty="0" smtClean="0"/>
              <a:t>Karl I, Prince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Lichtenstein</a:t>
            </a:r>
            <a:r>
              <a:rPr lang="cs-CZ" sz="2000" dirty="0" smtClean="0"/>
              <a:t>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became</a:t>
            </a:r>
            <a:r>
              <a:rPr lang="cs-CZ" sz="2000" dirty="0" smtClean="0"/>
              <a:t> a </a:t>
            </a:r>
            <a:r>
              <a:rPr lang="cs-CZ" sz="2000" dirty="0" err="1" smtClean="0"/>
              <a:t>royal</a:t>
            </a:r>
            <a:r>
              <a:rPr lang="cs-CZ" sz="2000" dirty="0" smtClean="0"/>
              <a:t> vice-regent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in </a:t>
            </a:r>
            <a:r>
              <a:rPr lang="cs-CZ" sz="2000" dirty="0" err="1" smtClean="0"/>
              <a:t>Moravia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king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represented</a:t>
            </a:r>
            <a:r>
              <a:rPr lang="cs-CZ" sz="2000" dirty="0" smtClean="0"/>
              <a:t> by a </a:t>
            </a:r>
            <a:r>
              <a:rPr lang="cs-CZ" sz="2000" dirty="0" err="1" smtClean="0"/>
              <a:t>proconsul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governor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Bishop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Olomouc, </a:t>
            </a:r>
            <a:r>
              <a:rPr lang="cs-CZ" sz="2000" b="1" dirty="0" err="1" smtClean="0"/>
              <a:t>Cardinal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Franz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Dietrichstein</a:t>
            </a: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relationship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king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codified</a:t>
            </a:r>
            <a:r>
              <a:rPr lang="cs-CZ" sz="2000" dirty="0" smtClean="0"/>
              <a:t> in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Renewed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Land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Ordinances</a:t>
            </a:r>
            <a:r>
              <a:rPr lang="cs-CZ" sz="2000" b="1" dirty="0" smtClean="0"/>
              <a:t>,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issued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Kingdom</a:t>
            </a:r>
            <a:r>
              <a:rPr lang="cs-CZ" sz="2000" dirty="0" smtClean="0"/>
              <a:t> in 1627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Margraviate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Moravia</a:t>
            </a:r>
            <a:r>
              <a:rPr lang="cs-CZ" sz="2000" dirty="0" smtClean="0"/>
              <a:t> in 1628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/>
              <a:t>those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in </a:t>
            </a:r>
            <a:r>
              <a:rPr lang="cs-CZ" sz="2000" dirty="0" err="1" smtClean="0"/>
              <a:t>fact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constitutions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,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issued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´ </a:t>
            </a:r>
            <a:r>
              <a:rPr lang="cs-CZ" sz="2000" dirty="0" err="1" smtClean="0"/>
              <a:t>cooperation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strictly</a:t>
            </a:r>
            <a:r>
              <a:rPr lang="cs-CZ" sz="2000" dirty="0" smtClean="0"/>
              <a:t> limited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Renewed</a:t>
            </a:r>
            <a:r>
              <a:rPr lang="cs-CZ" sz="2000" dirty="0" smtClean="0"/>
              <a:t> </a:t>
            </a:r>
            <a:r>
              <a:rPr lang="cs-CZ" sz="2000" dirty="0" err="1" smtClean="0"/>
              <a:t>Ordinance</a:t>
            </a:r>
            <a:r>
              <a:rPr lang="cs-CZ" sz="2000" dirty="0" smtClean="0"/>
              <a:t> </a:t>
            </a:r>
            <a:r>
              <a:rPr lang="cs-CZ" sz="2000" dirty="0" err="1" smtClean="0"/>
              <a:t>considerably</a:t>
            </a:r>
            <a:r>
              <a:rPr lang="cs-CZ" sz="2000" dirty="0" smtClean="0"/>
              <a:t> </a:t>
            </a:r>
            <a:r>
              <a:rPr lang="cs-CZ" sz="2000" dirty="0" err="1" smtClean="0"/>
              <a:t>augmented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ruler</a:t>
            </a:r>
            <a:r>
              <a:rPr lang="cs-CZ" sz="2000" dirty="0" smtClean="0"/>
              <a:t>´s </a:t>
            </a:r>
            <a:r>
              <a:rPr lang="cs-CZ" sz="2000" dirty="0" err="1" smtClean="0"/>
              <a:t>power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Czech</a:t>
            </a:r>
            <a:r>
              <a:rPr lang="cs-CZ" sz="2000" dirty="0" smtClean="0"/>
              <a:t> </a:t>
            </a:r>
            <a:r>
              <a:rPr lang="cs-CZ" sz="2000" dirty="0" err="1" smtClean="0"/>
              <a:t>Lands</a:t>
            </a:r>
            <a:endParaRPr lang="cs-CZ" sz="2000" dirty="0" smtClean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5760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´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765175"/>
            <a:ext cx="8280400" cy="60928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dirty="0" err="1" smtClean="0"/>
              <a:t>Economical</a:t>
            </a:r>
            <a:r>
              <a:rPr lang="cs-CZ" b="1" i="1" dirty="0" smtClean="0"/>
              <a:t> </a:t>
            </a:r>
            <a:r>
              <a:rPr lang="cs-CZ" b="1" i="1" dirty="0" err="1" smtClean="0"/>
              <a:t>and</a:t>
            </a:r>
            <a:r>
              <a:rPr lang="cs-CZ" b="1" i="1" dirty="0" smtClean="0"/>
              <a:t> </a:t>
            </a:r>
            <a:r>
              <a:rPr lang="cs-CZ" b="1" i="1" dirty="0" err="1" smtClean="0"/>
              <a:t>social</a:t>
            </a:r>
            <a:r>
              <a:rPr lang="cs-CZ" b="1" i="1" dirty="0" smtClean="0"/>
              <a:t>: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r>
              <a:rPr lang="cs-CZ" dirty="0" smtClean="0"/>
              <a:t>, many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consequence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r>
              <a:rPr lang="cs-CZ" dirty="0" smtClean="0"/>
              <a:t>, </a:t>
            </a:r>
            <a:r>
              <a:rPr lang="cs-CZ" dirty="0" err="1" smtClean="0"/>
              <a:t>famine</a:t>
            </a:r>
            <a:r>
              <a:rPr lang="cs-CZ" dirty="0" smtClean="0"/>
              <a:t> ...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not </a:t>
            </a:r>
            <a:r>
              <a:rPr lang="cs-CZ" dirty="0" err="1" smtClean="0"/>
              <a:t>enough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–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tightening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serfdom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peasants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allowed</a:t>
            </a:r>
            <a:r>
              <a:rPr lang="cs-CZ" dirty="0" smtClean="0"/>
              <a:t> to </a:t>
            </a:r>
            <a:r>
              <a:rPr lang="cs-CZ" dirty="0" err="1" smtClean="0"/>
              <a:t>marry</a:t>
            </a:r>
            <a:r>
              <a:rPr lang="cs-CZ" dirty="0" smtClean="0"/>
              <a:t>, </a:t>
            </a:r>
            <a:r>
              <a:rPr lang="cs-CZ" dirty="0" err="1" smtClean="0"/>
              <a:t>move</a:t>
            </a:r>
            <a:r>
              <a:rPr lang="cs-CZ" dirty="0" smtClean="0"/>
              <a:t> house, study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learn</a:t>
            </a:r>
            <a:r>
              <a:rPr lang="cs-CZ" dirty="0" smtClean="0"/>
              <a:t> a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landlord</a:t>
            </a:r>
            <a:r>
              <a:rPr lang="cs-CZ" dirty="0" smtClean="0"/>
              <a:t>´s </a:t>
            </a:r>
            <a:r>
              <a:rPr lang="cs-CZ" dirty="0" err="1" smtClean="0"/>
              <a:t>consent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peasants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had to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heavy</a:t>
            </a:r>
            <a:r>
              <a:rPr lang="cs-CZ" dirty="0" smtClean="0"/>
              <a:t> </a:t>
            </a:r>
            <a:r>
              <a:rPr lang="cs-CZ" dirty="0" err="1" smtClean="0"/>
              <a:t>governmental</a:t>
            </a:r>
            <a:r>
              <a:rPr lang="cs-CZ" dirty="0" smtClean="0"/>
              <a:t> </a:t>
            </a:r>
            <a:r>
              <a:rPr lang="cs-CZ" dirty="0" err="1" smtClean="0"/>
              <a:t>taxation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unprecedented</a:t>
            </a:r>
            <a:r>
              <a:rPr lang="cs-CZ" dirty="0" smtClean="0"/>
              <a:t> </a:t>
            </a:r>
            <a:r>
              <a:rPr lang="cs-CZ" dirty="0" err="1" smtClean="0"/>
              <a:t>property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speculations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devaluation</a:t>
            </a:r>
            <a:r>
              <a:rPr lang="cs-CZ" dirty="0" smtClean="0"/>
              <a:t>, </a:t>
            </a:r>
            <a:r>
              <a:rPr lang="cs-CZ" dirty="0" err="1" smtClean="0"/>
              <a:t>literally</a:t>
            </a:r>
            <a:r>
              <a:rPr lang="cs-CZ" dirty="0" smtClean="0"/>
              <a:t> </a:t>
            </a:r>
            <a:r>
              <a:rPr lang="cs-CZ" dirty="0" err="1" smtClean="0"/>
              <a:t>cutting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</a:t>
            </a:r>
            <a:r>
              <a:rPr lang="cs-CZ" dirty="0" err="1" smtClean="0"/>
              <a:t>epidemies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147248" cy="576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´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7239000" cy="5475288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5500" b="1" i="1" dirty="0" err="1" smtClean="0"/>
              <a:t>Economical</a:t>
            </a:r>
            <a:r>
              <a:rPr lang="cs-CZ" sz="5500" b="1" i="1" dirty="0" smtClean="0"/>
              <a:t> </a:t>
            </a:r>
            <a:r>
              <a:rPr lang="cs-CZ" sz="5500" b="1" i="1" dirty="0" err="1" smtClean="0"/>
              <a:t>and</a:t>
            </a:r>
            <a:r>
              <a:rPr lang="cs-CZ" sz="5500" b="1" i="1" dirty="0" smtClean="0"/>
              <a:t> </a:t>
            </a:r>
            <a:r>
              <a:rPr lang="cs-CZ" sz="5500" b="1" i="1" dirty="0" err="1" smtClean="0"/>
              <a:t>social</a:t>
            </a:r>
            <a:r>
              <a:rPr lang="cs-CZ" sz="5500" b="1" i="1" dirty="0" smtClean="0"/>
              <a:t>:</a:t>
            </a:r>
            <a:endParaRPr lang="cs-CZ" sz="5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fastest</a:t>
            </a:r>
            <a:r>
              <a:rPr lang="cs-CZ" sz="5100" dirty="0" smtClean="0"/>
              <a:t> to </a:t>
            </a:r>
            <a:r>
              <a:rPr lang="cs-CZ" sz="5100" dirty="0" err="1" smtClean="0"/>
              <a:t>recover</a:t>
            </a:r>
            <a:r>
              <a:rPr lang="cs-CZ" sz="5100" dirty="0" smtClean="0"/>
              <a:t> </a:t>
            </a:r>
            <a:r>
              <a:rPr lang="cs-CZ" sz="5100" dirty="0" err="1" smtClean="0"/>
              <a:t>was</a:t>
            </a:r>
            <a:r>
              <a:rPr lang="cs-CZ" sz="5100" dirty="0" smtClean="0"/>
              <a:t> </a:t>
            </a:r>
            <a:r>
              <a:rPr lang="cs-CZ" sz="5100" dirty="0" err="1" smtClean="0"/>
              <a:t>trade</a:t>
            </a:r>
            <a:r>
              <a:rPr lang="cs-CZ" sz="5100" dirty="0" smtClean="0"/>
              <a:t> </a:t>
            </a:r>
            <a:r>
              <a:rPr lang="cs-CZ" sz="5100" dirty="0" err="1" smtClean="0"/>
              <a:t>with</a:t>
            </a:r>
            <a:r>
              <a:rPr lang="cs-CZ" sz="5100" dirty="0" smtClean="0"/>
              <a:t> </a:t>
            </a:r>
            <a:r>
              <a:rPr lang="cs-CZ" sz="5100" dirty="0" err="1" smtClean="0"/>
              <a:t>distant</a:t>
            </a:r>
            <a:r>
              <a:rPr lang="cs-CZ" sz="5100" dirty="0" smtClean="0"/>
              <a:t> </a:t>
            </a:r>
            <a:r>
              <a:rPr lang="cs-CZ" sz="5100" dirty="0" err="1" smtClean="0"/>
              <a:t>countries</a:t>
            </a:r>
            <a:r>
              <a:rPr lang="cs-CZ" sz="5100" dirty="0" smtClean="0"/>
              <a:t>, </a:t>
            </a:r>
            <a:r>
              <a:rPr lang="cs-CZ" sz="5100" dirty="0" err="1" smtClean="0"/>
              <a:t>followed</a:t>
            </a:r>
            <a:r>
              <a:rPr lang="cs-CZ" sz="5100" dirty="0" smtClean="0"/>
              <a:t> by </a:t>
            </a:r>
            <a:r>
              <a:rPr lang="cs-CZ" sz="5100" dirty="0" err="1" smtClean="0"/>
              <a:t>local</a:t>
            </a:r>
            <a:r>
              <a:rPr lang="cs-CZ" sz="5100" dirty="0" smtClean="0"/>
              <a:t> </a:t>
            </a:r>
            <a:r>
              <a:rPr lang="cs-CZ" sz="5100" dirty="0" err="1" smtClean="0"/>
              <a:t>trade</a:t>
            </a:r>
            <a:r>
              <a:rPr lang="cs-CZ" sz="5100" dirty="0" smtClean="0"/>
              <a:t> </a:t>
            </a:r>
            <a:r>
              <a:rPr lang="cs-CZ" sz="5100" dirty="0" err="1" smtClean="0"/>
              <a:t>and</a:t>
            </a:r>
            <a:r>
              <a:rPr lang="cs-CZ" sz="5100" dirty="0" smtClean="0"/>
              <a:t> </a:t>
            </a:r>
            <a:r>
              <a:rPr lang="cs-CZ" sz="5100" dirty="0" err="1" smtClean="0"/>
              <a:t>handicraft</a:t>
            </a:r>
            <a:endParaRPr lang="cs-CZ" sz="5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5100" dirty="0" smtClean="0"/>
              <a:t>1666 – a </a:t>
            </a:r>
            <a:r>
              <a:rPr lang="cs-CZ" sz="5100" dirty="0" err="1" smtClean="0"/>
              <a:t>commercial</a:t>
            </a:r>
            <a:r>
              <a:rPr lang="cs-CZ" sz="5100" dirty="0" smtClean="0"/>
              <a:t> </a:t>
            </a:r>
            <a:r>
              <a:rPr lang="cs-CZ" sz="5100" dirty="0" err="1" smtClean="0"/>
              <a:t>board</a:t>
            </a:r>
            <a:r>
              <a:rPr lang="cs-CZ" sz="5100" dirty="0" smtClean="0"/>
              <a:t> (</a:t>
            </a:r>
            <a:r>
              <a:rPr lang="cs-CZ" sz="5100" dirty="0" err="1" smtClean="0"/>
              <a:t>Commerzkollegium</a:t>
            </a:r>
            <a:r>
              <a:rPr lang="cs-CZ" sz="5100" dirty="0" smtClean="0"/>
              <a:t>), </a:t>
            </a:r>
            <a:r>
              <a:rPr lang="cs-CZ" sz="5100" dirty="0" err="1" smtClean="0"/>
              <a:t>an</a:t>
            </a:r>
            <a:r>
              <a:rPr lang="cs-CZ" sz="5100" dirty="0" smtClean="0"/>
              <a:t> office </a:t>
            </a:r>
            <a:r>
              <a:rPr lang="cs-CZ" sz="5100" dirty="0" err="1" smtClean="0"/>
              <a:t>for</a:t>
            </a:r>
            <a:r>
              <a:rPr lang="cs-CZ" sz="5100" dirty="0" smtClean="0"/>
              <a:t> monitoring </a:t>
            </a:r>
            <a:r>
              <a:rPr lang="cs-CZ" sz="5100" dirty="0" err="1" smtClean="0"/>
              <a:t>and</a:t>
            </a:r>
            <a:r>
              <a:rPr lang="cs-CZ" sz="5100" dirty="0" smtClean="0"/>
              <a:t> support </a:t>
            </a:r>
            <a:r>
              <a:rPr lang="cs-CZ" sz="5100" dirty="0" err="1" smtClean="0"/>
              <a:t>of</a:t>
            </a:r>
            <a:r>
              <a:rPr lang="cs-CZ" sz="5100" dirty="0" smtClean="0"/>
              <a:t> </a:t>
            </a:r>
            <a:r>
              <a:rPr lang="cs-CZ" sz="5100" dirty="0" err="1" smtClean="0"/>
              <a:t>economic</a:t>
            </a:r>
            <a:r>
              <a:rPr lang="cs-CZ" sz="5100" dirty="0" smtClean="0"/>
              <a:t> </a:t>
            </a:r>
            <a:r>
              <a:rPr lang="cs-CZ" sz="5100" dirty="0" err="1" smtClean="0"/>
              <a:t>life</a:t>
            </a:r>
            <a:r>
              <a:rPr lang="cs-CZ" sz="5100" dirty="0" smtClean="0"/>
              <a:t> in </a:t>
            </a:r>
            <a:r>
              <a:rPr lang="cs-CZ" sz="5100" dirty="0" err="1" smtClean="0"/>
              <a:t>Czech</a:t>
            </a:r>
            <a:r>
              <a:rPr lang="cs-CZ" sz="5100" dirty="0" smtClean="0"/>
              <a:t> </a:t>
            </a:r>
            <a:r>
              <a:rPr lang="cs-CZ" sz="5100" dirty="0" err="1" smtClean="0"/>
              <a:t>and</a:t>
            </a:r>
            <a:r>
              <a:rPr lang="cs-CZ" sz="5100" dirty="0" smtClean="0"/>
              <a:t> </a:t>
            </a:r>
            <a:r>
              <a:rPr lang="cs-CZ" sz="5100" dirty="0" err="1" smtClean="0"/>
              <a:t>Austrian</a:t>
            </a:r>
            <a:r>
              <a:rPr lang="cs-CZ" sz="5100" dirty="0" smtClean="0"/>
              <a:t> </a:t>
            </a:r>
            <a:r>
              <a:rPr lang="cs-CZ" sz="5100" dirty="0" err="1" smtClean="0"/>
              <a:t>lands</a:t>
            </a:r>
            <a:r>
              <a:rPr lang="cs-CZ" sz="5100" dirty="0" smtClean="0"/>
              <a:t> </a:t>
            </a:r>
            <a:r>
              <a:rPr lang="cs-CZ" sz="5100" dirty="0" err="1" smtClean="0"/>
              <a:t>was</a:t>
            </a:r>
            <a:r>
              <a:rPr lang="cs-CZ" sz="5100" dirty="0" smtClean="0"/>
              <a:t> </a:t>
            </a:r>
            <a:r>
              <a:rPr lang="cs-CZ" sz="5100" dirty="0" err="1" smtClean="0"/>
              <a:t>established</a:t>
            </a:r>
            <a:r>
              <a:rPr lang="cs-CZ" sz="5100" dirty="0" smtClean="0"/>
              <a:t> – </a:t>
            </a:r>
            <a:r>
              <a:rPr lang="cs-CZ" sz="5100" dirty="0" err="1" smtClean="0"/>
              <a:t>based</a:t>
            </a:r>
            <a:r>
              <a:rPr lang="cs-CZ" sz="5100" dirty="0" smtClean="0"/>
              <a:t> on </a:t>
            </a:r>
            <a:r>
              <a:rPr lang="cs-CZ" sz="5100" dirty="0" err="1" smtClean="0"/>
              <a:t>thoughts</a:t>
            </a:r>
            <a:r>
              <a:rPr lang="cs-CZ" sz="5100" dirty="0" smtClean="0"/>
              <a:t> </a:t>
            </a:r>
            <a:r>
              <a:rPr lang="cs-CZ" sz="5100" dirty="0" err="1" smtClean="0"/>
              <a:t>of</a:t>
            </a:r>
            <a:r>
              <a:rPr lang="cs-CZ" sz="5100" dirty="0" smtClean="0"/>
              <a:t> </a:t>
            </a:r>
            <a:r>
              <a:rPr lang="cs-CZ" sz="5100" dirty="0" err="1" smtClean="0"/>
              <a:t>leading</a:t>
            </a:r>
            <a:r>
              <a:rPr lang="cs-CZ" sz="5100" dirty="0" smtClean="0"/>
              <a:t> </a:t>
            </a:r>
            <a:r>
              <a:rPr lang="cs-CZ" sz="5100" dirty="0" err="1" smtClean="0"/>
              <a:t>German</a:t>
            </a:r>
            <a:r>
              <a:rPr lang="cs-CZ" sz="5100" dirty="0" smtClean="0"/>
              <a:t> </a:t>
            </a:r>
            <a:r>
              <a:rPr lang="cs-CZ" sz="5100" dirty="0" err="1" smtClean="0"/>
              <a:t>mercantilist</a:t>
            </a:r>
            <a:r>
              <a:rPr lang="cs-CZ" sz="5100" dirty="0" smtClean="0"/>
              <a:t> </a:t>
            </a:r>
            <a:r>
              <a:rPr lang="cs-CZ" sz="5100" dirty="0" err="1" smtClean="0"/>
              <a:t>Johann</a:t>
            </a:r>
            <a:r>
              <a:rPr lang="cs-CZ" sz="5100" dirty="0" smtClean="0"/>
              <a:t> </a:t>
            </a:r>
            <a:r>
              <a:rPr lang="cs-CZ" sz="5100" dirty="0" err="1" smtClean="0"/>
              <a:t>Joachim</a:t>
            </a:r>
            <a:r>
              <a:rPr lang="cs-CZ" sz="5100" dirty="0" smtClean="0"/>
              <a:t> </a:t>
            </a:r>
            <a:r>
              <a:rPr lang="cs-CZ" sz="5100" dirty="0" err="1" smtClean="0"/>
              <a:t>Becher</a:t>
            </a:r>
            <a:endParaRPr lang="cs-CZ" sz="5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first</a:t>
            </a:r>
            <a:r>
              <a:rPr lang="cs-CZ" sz="5100" dirty="0" smtClean="0"/>
              <a:t> </a:t>
            </a:r>
            <a:r>
              <a:rPr lang="cs-CZ" sz="5100" dirty="0" err="1" smtClean="0"/>
              <a:t>decades</a:t>
            </a:r>
            <a:r>
              <a:rPr lang="cs-CZ" sz="5100" dirty="0" smtClean="0"/>
              <a:t> od 18</a:t>
            </a:r>
            <a:r>
              <a:rPr lang="cs-CZ" sz="5100" baseline="30000" dirty="0" smtClean="0"/>
              <a:t>th</a:t>
            </a:r>
            <a:r>
              <a:rPr lang="cs-CZ" sz="5100" dirty="0" smtClean="0"/>
              <a:t> </a:t>
            </a:r>
            <a:r>
              <a:rPr lang="cs-CZ" sz="5100" dirty="0" err="1" smtClean="0"/>
              <a:t>century</a:t>
            </a:r>
            <a:r>
              <a:rPr lang="cs-CZ" sz="5100" dirty="0" smtClean="0"/>
              <a:t> – </a:t>
            </a: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beginning</a:t>
            </a:r>
            <a:r>
              <a:rPr lang="cs-CZ" sz="5100" dirty="0" smtClean="0"/>
              <a:t> </a:t>
            </a:r>
            <a:r>
              <a:rPr lang="cs-CZ" sz="5100" dirty="0" err="1" smtClean="0"/>
              <a:t>of</a:t>
            </a:r>
            <a:r>
              <a:rPr lang="cs-CZ" sz="5100" dirty="0" smtClean="0"/>
              <a:t> major </a:t>
            </a:r>
            <a:r>
              <a:rPr lang="cs-CZ" sz="5100" dirty="0" err="1" smtClean="0"/>
              <a:t>manufacturing</a:t>
            </a:r>
            <a:r>
              <a:rPr lang="cs-CZ" sz="5100" dirty="0" smtClean="0"/>
              <a:t> </a:t>
            </a:r>
            <a:r>
              <a:rPr lang="cs-CZ" sz="5100" dirty="0" err="1" smtClean="0"/>
              <a:t>development</a:t>
            </a:r>
            <a:r>
              <a:rPr lang="cs-CZ" sz="5100" dirty="0" smtClean="0"/>
              <a:t> in </a:t>
            </a: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Czech</a:t>
            </a:r>
            <a:r>
              <a:rPr lang="cs-CZ" sz="5100" dirty="0" smtClean="0"/>
              <a:t> </a:t>
            </a:r>
            <a:r>
              <a:rPr lang="cs-CZ" sz="5100" dirty="0" err="1" smtClean="0"/>
              <a:t>Lands</a:t>
            </a:r>
            <a:endParaRPr lang="cs-CZ" sz="5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foreign</a:t>
            </a:r>
            <a:r>
              <a:rPr lang="cs-CZ" sz="5100" dirty="0" smtClean="0"/>
              <a:t> </a:t>
            </a:r>
            <a:r>
              <a:rPr lang="cs-CZ" sz="5100" dirty="0" err="1" smtClean="0"/>
              <a:t>experts</a:t>
            </a:r>
            <a:r>
              <a:rPr lang="cs-CZ" sz="5100" dirty="0" smtClean="0"/>
              <a:t> </a:t>
            </a:r>
            <a:r>
              <a:rPr lang="cs-CZ" sz="5100" dirty="0" err="1" smtClean="0"/>
              <a:t>were</a:t>
            </a:r>
            <a:r>
              <a:rPr lang="cs-CZ" sz="5100" dirty="0" smtClean="0"/>
              <a:t> </a:t>
            </a:r>
            <a:r>
              <a:rPr lang="cs-CZ" sz="5100" dirty="0" err="1" smtClean="0"/>
              <a:t>coming</a:t>
            </a:r>
            <a:r>
              <a:rPr lang="cs-CZ" sz="5100" dirty="0" smtClean="0"/>
              <a:t> to </a:t>
            </a: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Habsburg</a:t>
            </a:r>
            <a:r>
              <a:rPr lang="cs-CZ" sz="5100" dirty="0" smtClean="0"/>
              <a:t> Monarchy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5100" dirty="0" smtClean="0"/>
              <a:t>in </a:t>
            </a: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Czech</a:t>
            </a:r>
            <a:r>
              <a:rPr lang="cs-CZ" sz="5100" dirty="0" smtClean="0"/>
              <a:t> </a:t>
            </a:r>
            <a:r>
              <a:rPr lang="cs-CZ" sz="5100" dirty="0" err="1" smtClean="0"/>
              <a:t>Lands</a:t>
            </a:r>
            <a:r>
              <a:rPr lang="cs-CZ" sz="5100" dirty="0" smtClean="0"/>
              <a:t>, </a:t>
            </a:r>
            <a:r>
              <a:rPr lang="cs-CZ" sz="5100" dirty="0" err="1" smtClean="0"/>
              <a:t>the</a:t>
            </a:r>
            <a:r>
              <a:rPr lang="cs-CZ" sz="5100" dirty="0" smtClean="0"/>
              <a:t> </a:t>
            </a:r>
            <a:r>
              <a:rPr lang="cs-CZ" sz="5100" dirty="0" err="1" smtClean="0"/>
              <a:t>manufacturing</a:t>
            </a:r>
            <a:r>
              <a:rPr lang="cs-CZ" sz="5100" dirty="0" smtClean="0"/>
              <a:t> </a:t>
            </a:r>
            <a:r>
              <a:rPr lang="cs-CZ" sz="5100" dirty="0" err="1" smtClean="0"/>
              <a:t>was</a:t>
            </a:r>
            <a:r>
              <a:rPr lang="cs-CZ" sz="5100" dirty="0" smtClean="0"/>
              <a:t> </a:t>
            </a:r>
            <a:r>
              <a:rPr lang="cs-CZ" sz="5100" dirty="0" err="1" smtClean="0"/>
              <a:t>oriented</a:t>
            </a:r>
            <a:r>
              <a:rPr lang="cs-CZ" sz="5100" dirty="0" smtClean="0"/>
              <a:t> </a:t>
            </a:r>
            <a:r>
              <a:rPr lang="cs-CZ" sz="5100" dirty="0" err="1" smtClean="0"/>
              <a:t>mainly</a:t>
            </a:r>
            <a:r>
              <a:rPr lang="cs-CZ" sz="5100" dirty="0" smtClean="0"/>
              <a:t> </a:t>
            </a:r>
            <a:r>
              <a:rPr lang="cs-CZ" sz="5100" dirty="0" err="1" smtClean="0"/>
              <a:t>towards</a:t>
            </a:r>
            <a:r>
              <a:rPr lang="cs-CZ" sz="5100" dirty="0" smtClean="0"/>
              <a:t> </a:t>
            </a:r>
            <a:r>
              <a:rPr lang="cs-CZ" sz="5100" dirty="0" err="1" smtClean="0"/>
              <a:t>linen</a:t>
            </a:r>
            <a:r>
              <a:rPr lang="cs-CZ" sz="5100" dirty="0" smtClean="0"/>
              <a:t> </a:t>
            </a:r>
            <a:r>
              <a:rPr lang="cs-CZ" sz="5100" dirty="0" err="1" smtClean="0"/>
              <a:t>production</a:t>
            </a:r>
            <a:endParaRPr lang="cs-CZ" sz="51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692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´ </a:t>
            </a:r>
            <a:r>
              <a:rPr lang="cs-CZ" sz="2800" dirty="0" err="1" smtClean="0"/>
              <a:t>War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052513"/>
            <a:ext cx="8137525" cy="5976937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dirty="0" err="1" smtClean="0"/>
              <a:t>Religious</a:t>
            </a:r>
            <a:r>
              <a:rPr lang="cs-CZ" b="1" i="1" dirty="0" smtClean="0"/>
              <a:t>: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hundred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clergy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elevated</a:t>
            </a:r>
            <a:r>
              <a:rPr lang="cs-CZ" dirty="0" smtClean="0"/>
              <a:t> to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Estate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dominance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Roman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secured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re-</a:t>
            </a:r>
            <a:r>
              <a:rPr lang="cs-CZ" dirty="0" err="1" smtClean="0"/>
              <a:t>Catholicization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permitted</a:t>
            </a:r>
            <a:r>
              <a:rPr lang="cs-CZ" dirty="0" smtClean="0"/>
              <a:t> </a:t>
            </a:r>
            <a:r>
              <a:rPr lang="cs-CZ" dirty="0" err="1" smtClean="0"/>
              <a:t>creed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Ferdinand II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edict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ordered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non-</a:t>
            </a:r>
            <a:r>
              <a:rPr lang="cs-CZ" dirty="0" err="1" smtClean="0"/>
              <a:t>Catholic</a:t>
            </a:r>
            <a:r>
              <a:rPr lang="cs-CZ" dirty="0" smtClean="0"/>
              <a:t>  </a:t>
            </a:r>
            <a:r>
              <a:rPr lang="cs-CZ" dirty="0" err="1" smtClean="0"/>
              <a:t>noblemen</a:t>
            </a:r>
            <a:r>
              <a:rPr lang="cs-CZ" dirty="0" smtClean="0"/>
              <a:t> to </a:t>
            </a:r>
            <a:r>
              <a:rPr lang="cs-CZ" dirty="0" err="1" smtClean="0"/>
              <a:t>convert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to </a:t>
            </a:r>
            <a:r>
              <a:rPr lang="cs-CZ" dirty="0" err="1" smtClean="0"/>
              <a:t>emigrate</a:t>
            </a:r>
            <a:r>
              <a:rPr lang="cs-CZ" dirty="0" smtClean="0"/>
              <a:t>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wave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emmigration</a:t>
            </a:r>
            <a:r>
              <a:rPr lang="cs-CZ" dirty="0" smtClean="0"/>
              <a:t> </a:t>
            </a:r>
            <a:r>
              <a:rPr lang="cs-CZ" dirty="0" err="1" smtClean="0"/>
              <a:t>succeeded</a:t>
            </a:r>
            <a:r>
              <a:rPr lang="cs-CZ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emigrés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many </a:t>
            </a:r>
            <a:r>
              <a:rPr lang="cs-CZ" dirty="0" err="1" smtClean="0"/>
              <a:t>outstanding</a:t>
            </a:r>
            <a:r>
              <a:rPr lang="cs-CZ" dirty="0" smtClean="0"/>
              <a:t> </a:t>
            </a:r>
            <a:r>
              <a:rPr lang="cs-CZ" dirty="0" err="1" smtClean="0"/>
              <a:t>scholars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intellectuals</a:t>
            </a:r>
            <a:r>
              <a:rPr lang="cs-CZ" dirty="0" smtClean="0"/>
              <a:t>, such as </a:t>
            </a:r>
            <a:r>
              <a:rPr lang="cs-CZ" b="1" dirty="0" smtClean="0"/>
              <a:t>Jan Amos Komenský (</a:t>
            </a:r>
            <a:r>
              <a:rPr lang="cs-CZ" b="1" dirty="0" err="1" smtClean="0"/>
              <a:t>Comenius</a:t>
            </a:r>
            <a:r>
              <a:rPr lang="cs-CZ" b="1" dirty="0" smtClean="0"/>
              <a:t>) </a:t>
            </a:r>
            <a:r>
              <a:rPr lang="cs-CZ" dirty="0" smtClean="0"/>
              <a:t>a prominent </a:t>
            </a:r>
            <a:r>
              <a:rPr lang="cs-CZ" dirty="0" err="1" smtClean="0"/>
              <a:t>thinker</a:t>
            </a:r>
            <a:r>
              <a:rPr lang="cs-CZ" dirty="0" smtClean="0"/>
              <a:t>,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scholar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renown</a:t>
            </a:r>
            <a:r>
              <a:rPr lang="cs-CZ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hussite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protestant </a:t>
            </a:r>
            <a:r>
              <a:rPr lang="cs-CZ" dirty="0" err="1" smtClean="0"/>
              <a:t>inhabitansts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violently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to </a:t>
            </a:r>
            <a:r>
              <a:rPr lang="cs-CZ" dirty="0" err="1" smtClean="0"/>
              <a:t>convert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forced</a:t>
            </a:r>
            <a:r>
              <a:rPr lang="cs-CZ" dirty="0" smtClean="0"/>
              <a:t> </a:t>
            </a:r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along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tightening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serfdom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aggravating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, </a:t>
            </a:r>
            <a:r>
              <a:rPr lang="cs-CZ" dirty="0" err="1" smtClean="0"/>
              <a:t>resulted</a:t>
            </a:r>
            <a:r>
              <a:rPr lang="cs-CZ" dirty="0" smtClean="0"/>
              <a:t> in </a:t>
            </a:r>
            <a:r>
              <a:rPr lang="cs-CZ" dirty="0" err="1" smtClean="0"/>
              <a:t>unrest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coutry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led to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peasant</a:t>
            </a:r>
            <a:r>
              <a:rPr lang="cs-CZ" dirty="0" smtClean="0"/>
              <a:t> </a:t>
            </a:r>
            <a:r>
              <a:rPr lang="cs-CZ" dirty="0" err="1" smtClean="0"/>
              <a:t>rebellions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58868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</a:t>
            </a:r>
            <a:r>
              <a:rPr lang="cs-CZ" sz="2800" dirty="0" smtClean="0"/>
              <a:t>) - </a:t>
            </a:r>
            <a:r>
              <a:rPr lang="cs-CZ" sz="2800" dirty="0" err="1" smtClean="0"/>
              <a:t>Summary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403000"/>
          </a:xfrm>
        </p:spPr>
        <p:txBody>
          <a:bodyPr/>
          <a:lstStyle/>
          <a:p>
            <a:pPr lvl="0"/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most </a:t>
            </a:r>
            <a:r>
              <a:rPr lang="cs-CZ" sz="2400" dirty="0" err="1" smtClean="0"/>
              <a:t>destructive</a:t>
            </a:r>
            <a:r>
              <a:rPr lang="cs-CZ" sz="2400" dirty="0" smtClean="0"/>
              <a:t> </a:t>
            </a:r>
            <a:r>
              <a:rPr lang="cs-CZ" sz="2400" dirty="0" err="1" smtClean="0"/>
              <a:t>conflicts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history</a:t>
            </a:r>
            <a:endParaRPr lang="cs-CZ" sz="2400" dirty="0" smtClean="0"/>
          </a:p>
          <a:p>
            <a:pPr lvl="0"/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fought</a:t>
            </a:r>
            <a:r>
              <a:rPr lang="cs-CZ" sz="2400" dirty="0" smtClean="0"/>
              <a:t> </a:t>
            </a:r>
            <a:r>
              <a:rPr lang="cs-CZ" sz="2400" dirty="0" err="1" smtClean="0"/>
              <a:t>largely</a:t>
            </a:r>
            <a:r>
              <a:rPr lang="cs-CZ" sz="2400" dirty="0" smtClean="0"/>
              <a:t> as a </a:t>
            </a:r>
            <a:r>
              <a:rPr lang="cs-CZ" sz="2400" dirty="0" err="1" smtClean="0"/>
              <a:t>religious</a:t>
            </a:r>
            <a:r>
              <a:rPr lang="cs-CZ" sz="2400" dirty="0" smtClean="0"/>
              <a:t> </a:t>
            </a:r>
            <a:r>
              <a:rPr lang="cs-CZ" sz="2400" dirty="0" err="1" smtClean="0"/>
              <a:t>conflict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err="1" smtClean="0"/>
              <a:t>Protestants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Catholics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Holy</a:t>
            </a:r>
            <a:r>
              <a:rPr lang="cs-CZ" sz="2400" dirty="0" smtClean="0"/>
              <a:t> Roman Empire </a:t>
            </a:r>
          </a:p>
          <a:p>
            <a:pPr lvl="0"/>
            <a:r>
              <a:rPr lang="cs-CZ" sz="2400" dirty="0" err="1" smtClean="0"/>
              <a:t>later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 </a:t>
            </a:r>
            <a:r>
              <a:rPr lang="cs-CZ" sz="2400" dirty="0" err="1" smtClean="0"/>
              <a:t>became</a:t>
            </a:r>
            <a:r>
              <a:rPr lang="cs-CZ" sz="2400" dirty="0" smtClean="0"/>
              <a:t> more a </a:t>
            </a:r>
            <a:r>
              <a:rPr lang="cs-CZ" sz="2400" dirty="0" err="1" smtClean="0"/>
              <a:t>continuation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Bourbon–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</a:t>
            </a:r>
            <a:r>
              <a:rPr lang="cs-CZ" sz="2400" dirty="0" err="1" smtClean="0"/>
              <a:t>rivalry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political</a:t>
            </a:r>
            <a:r>
              <a:rPr lang="cs-CZ" sz="2400" dirty="0" smtClean="0"/>
              <a:t> </a:t>
            </a:r>
            <a:r>
              <a:rPr lang="cs-CZ" sz="2400" dirty="0" err="1" smtClean="0"/>
              <a:t>pre</a:t>
            </a:r>
            <a:r>
              <a:rPr lang="cs-CZ" sz="2400" dirty="0" smtClean="0"/>
              <a:t>-eminence, </a:t>
            </a:r>
            <a:r>
              <a:rPr lang="cs-CZ" sz="2400" dirty="0" err="1" smtClean="0"/>
              <a:t>and</a:t>
            </a:r>
            <a:r>
              <a:rPr lang="cs-CZ" sz="2400" dirty="0" smtClean="0"/>
              <a:t> in </a:t>
            </a:r>
            <a:r>
              <a:rPr lang="cs-CZ" sz="2400" dirty="0" err="1" smtClean="0"/>
              <a:t>turn</a:t>
            </a:r>
            <a:r>
              <a:rPr lang="cs-CZ" sz="2400" dirty="0" smtClean="0"/>
              <a:t> led to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warfare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France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</a:t>
            </a:r>
            <a:r>
              <a:rPr lang="cs-CZ" sz="2400" dirty="0" err="1" smtClean="0"/>
              <a:t>powers</a:t>
            </a:r>
            <a:endParaRPr lang="cs-CZ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states</a:t>
            </a:r>
            <a:r>
              <a:rPr lang="cs-CZ" sz="2400" dirty="0" smtClean="0"/>
              <a:t> </a:t>
            </a:r>
            <a:r>
              <a:rPr lang="cs-CZ" sz="2400" dirty="0" err="1" smtClean="0"/>
              <a:t>participated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Thirty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r>
              <a:rPr lang="cs-CZ" sz="2400" dirty="0" smtClean="0"/>
              <a:t>´ </a:t>
            </a:r>
            <a:r>
              <a:rPr lang="cs-CZ" sz="2400" dirty="0" err="1" smtClean="0"/>
              <a:t>War</a:t>
            </a:r>
            <a:r>
              <a:rPr lang="cs-CZ" sz="2400" dirty="0" smtClean="0"/>
              <a:t> – </a:t>
            </a:r>
            <a:r>
              <a:rPr lang="cs-CZ" sz="2400" dirty="0" err="1" smtClean="0"/>
              <a:t>directly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indirectly</a:t>
            </a:r>
            <a:endParaRPr lang="cs-CZ" sz="2400" dirty="0" smtClean="0"/>
          </a:p>
          <a:p>
            <a:pPr lvl="0"/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Peace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Westphalia</a:t>
            </a:r>
            <a:r>
              <a:rPr lang="cs-CZ" sz="2400" b="1" dirty="0" smtClean="0"/>
              <a:t> </a:t>
            </a:r>
            <a:r>
              <a:rPr lang="cs-CZ" sz="2400" dirty="0" err="1" smtClean="0"/>
              <a:t>finished</a:t>
            </a:r>
            <a:r>
              <a:rPr lang="cs-CZ" sz="2400" b="1" dirty="0" smtClean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Thirty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r>
              <a:rPr lang="cs-CZ" sz="2400" dirty="0" smtClean="0"/>
              <a:t>´</a:t>
            </a:r>
            <a:r>
              <a:rPr lang="cs-CZ" sz="2400" dirty="0" err="1" smtClean="0"/>
              <a:t>War</a:t>
            </a:r>
            <a:r>
              <a:rPr lang="cs-CZ" sz="2400" dirty="0" smtClean="0"/>
              <a:t> – </a:t>
            </a:r>
            <a:r>
              <a:rPr lang="cs-CZ" sz="2400" dirty="0" err="1" smtClean="0"/>
              <a:t>series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peace</a:t>
            </a:r>
            <a:r>
              <a:rPr lang="cs-CZ" sz="2400" dirty="0" smtClean="0"/>
              <a:t> </a:t>
            </a:r>
            <a:r>
              <a:rPr lang="cs-CZ" sz="2400" dirty="0" err="1" smtClean="0"/>
              <a:t>treaties</a:t>
            </a:r>
            <a:r>
              <a:rPr lang="cs-CZ" sz="2400" dirty="0" smtClean="0"/>
              <a:t> </a:t>
            </a:r>
            <a:r>
              <a:rPr lang="cs-CZ" sz="2400" dirty="0" err="1" smtClean="0"/>
              <a:t>signed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May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October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1648 </a:t>
            </a:r>
            <a:endParaRPr lang="cs-CZ" sz="2400" dirty="0" smtClean="0"/>
          </a:p>
          <a:p>
            <a:pPr lvl="0"/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8496944" cy="588045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- </a:t>
            </a:r>
            <a:r>
              <a:rPr lang="cs-CZ" sz="2800" dirty="0" err="1" smtClean="0"/>
              <a:t>Summary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516688" cy="533161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000" u="sng" dirty="0" smtClean="0"/>
              <a:t>The main tenets of the Peace of </a:t>
            </a:r>
            <a:r>
              <a:rPr lang="en-US" sz="2000" u="sng" dirty="0" err="1" smtClean="0"/>
              <a:t>Westphali</a:t>
            </a:r>
            <a:r>
              <a:rPr lang="cs-CZ" sz="2000" u="sng" dirty="0" smtClean="0"/>
              <a:t>a:</a:t>
            </a:r>
          </a:p>
          <a:p>
            <a:pPr lvl="0"/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cs-CZ" sz="2000" dirty="0" err="1" smtClean="0"/>
              <a:t>parties</a:t>
            </a:r>
            <a:r>
              <a:rPr lang="cs-CZ" sz="2000" dirty="0" smtClean="0"/>
              <a:t> </a:t>
            </a:r>
            <a:r>
              <a:rPr lang="cs-CZ" sz="2000" dirty="0" err="1" smtClean="0"/>
              <a:t>would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recognize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Peace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Augsburg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smtClean="0"/>
              <a:t>1555 (</a:t>
            </a:r>
            <a:r>
              <a:rPr lang="cs-CZ" sz="2000" dirty="0" err="1" smtClean="0"/>
              <a:t>each</a:t>
            </a:r>
            <a:r>
              <a:rPr lang="cs-CZ" sz="2000" dirty="0" smtClean="0"/>
              <a:t> Prince in HRE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choose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religion </a:t>
            </a:r>
            <a:r>
              <a:rPr lang="cs-CZ" sz="2000" dirty="0" err="1" smtClean="0"/>
              <a:t>of</a:t>
            </a:r>
            <a:r>
              <a:rPr lang="cs-CZ" sz="2000" dirty="0" smtClean="0"/>
              <a:t> his </a:t>
            </a:r>
            <a:r>
              <a:rPr lang="cs-CZ" sz="2000" dirty="0" err="1" smtClean="0"/>
              <a:t>own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smtClean="0"/>
              <a:t>–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Catholicism</a:t>
            </a:r>
            <a:r>
              <a:rPr lang="cs-CZ" sz="2000" dirty="0" smtClean="0"/>
              <a:t>,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Lutheranism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Calvinism</a:t>
            </a:r>
            <a:r>
              <a:rPr lang="cs-CZ" sz="2000" dirty="0" smtClean="0"/>
              <a:t>) – </a:t>
            </a:r>
            <a:r>
              <a:rPr lang="cs-CZ" sz="2000" i="1" dirty="0" err="1" smtClean="0"/>
              <a:t>cuius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regio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eius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religio</a:t>
            </a:r>
            <a:endParaRPr lang="cs-CZ" sz="2000" i="1" dirty="0" smtClean="0"/>
          </a:p>
          <a:p>
            <a:pPr lvl="0"/>
            <a:r>
              <a:rPr lang="cs-CZ" sz="2000" dirty="0" err="1" smtClean="0"/>
              <a:t>Christians</a:t>
            </a:r>
            <a:r>
              <a:rPr lang="cs-CZ" sz="2000" dirty="0" smtClean="0"/>
              <a:t> </a:t>
            </a:r>
            <a:r>
              <a:rPr lang="cs-CZ" sz="2000" dirty="0" err="1" smtClean="0"/>
              <a:t>living</a:t>
            </a:r>
            <a:r>
              <a:rPr lang="cs-CZ" sz="2000" dirty="0" smtClean="0"/>
              <a:t> in </a:t>
            </a:r>
            <a:r>
              <a:rPr lang="cs-CZ" sz="2000" dirty="0" err="1" smtClean="0"/>
              <a:t>principalities</a:t>
            </a:r>
            <a:r>
              <a:rPr lang="cs-CZ" sz="2000" dirty="0" smtClean="0"/>
              <a:t> </a:t>
            </a:r>
            <a:r>
              <a:rPr lang="cs-CZ" sz="2000" dirty="0" err="1" smtClean="0"/>
              <a:t>where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denomination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not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established</a:t>
            </a:r>
            <a:r>
              <a:rPr lang="cs-CZ" sz="2000" dirty="0" smtClean="0"/>
              <a:t> </a:t>
            </a:r>
            <a:r>
              <a:rPr lang="cs-CZ" sz="2000" dirty="0" err="1" smtClean="0"/>
              <a:t>church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guaranteed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</a:t>
            </a:r>
            <a:r>
              <a:rPr lang="cs-CZ" sz="2000" dirty="0" smtClean="0"/>
              <a:t> to </a:t>
            </a:r>
            <a:r>
              <a:rPr lang="cs-CZ" sz="2000" dirty="0" err="1" smtClean="0"/>
              <a:t>practice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faith</a:t>
            </a:r>
            <a:r>
              <a:rPr lang="cs-CZ" sz="2000" dirty="0" smtClean="0"/>
              <a:t> in public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allotted</a:t>
            </a:r>
            <a:r>
              <a:rPr lang="cs-CZ" sz="2000" dirty="0" smtClean="0"/>
              <a:t> </a:t>
            </a:r>
            <a:r>
              <a:rPr lang="cs-CZ" sz="2000" dirty="0" err="1" smtClean="0"/>
              <a:t>hours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in </a:t>
            </a:r>
            <a:r>
              <a:rPr lang="cs-CZ" sz="2000" dirty="0" err="1" smtClean="0"/>
              <a:t>private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will</a:t>
            </a:r>
            <a:endParaRPr lang="cs-CZ" sz="2000" dirty="0" smtClean="0"/>
          </a:p>
          <a:p>
            <a:pPr lvl="0"/>
            <a:r>
              <a:rPr lang="en-US" sz="2000" dirty="0" smtClean="0"/>
              <a:t>General recognition of the exclusive sovereignty of each party over its lands, people, and agents </a:t>
            </a:r>
            <a:r>
              <a:rPr lang="en-US" sz="2000" dirty="0" smtClean="0"/>
              <a:t>abroad</a:t>
            </a:r>
            <a:r>
              <a:rPr lang="cs-CZ" sz="2000" i="1" dirty="0" smtClean="0"/>
              <a:t>.</a:t>
            </a:r>
            <a:endParaRPr lang="cs-CZ" sz="2800" i="1" dirty="0" smtClean="0"/>
          </a:p>
          <a:p>
            <a:pPr>
              <a:buNone/>
            </a:pPr>
            <a:r>
              <a:rPr lang="cs-CZ" sz="1600" i="1" dirty="0" err="1" smtClean="0"/>
              <a:t>Readings</a:t>
            </a:r>
            <a:r>
              <a:rPr lang="cs-CZ" sz="1600" i="1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/>
              <a:t>Grafton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Anthony</a:t>
            </a:r>
            <a:r>
              <a:rPr lang="cs-CZ" sz="1600" i="1" dirty="0" smtClean="0"/>
              <a:t>(2001): </a:t>
            </a:r>
            <a:r>
              <a:rPr lang="cs-CZ" sz="1600" i="1" dirty="0" err="1" smtClean="0"/>
              <a:t>Thirty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Years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War</a:t>
            </a:r>
            <a:r>
              <a:rPr lang="cs-CZ" sz="1600" i="1" dirty="0" smtClean="0"/>
              <a:t>. New</a:t>
            </a:r>
            <a:r>
              <a:rPr lang="cs-CZ" sz="1600" dirty="0" smtClean="0"/>
              <a:t> </a:t>
            </a:r>
            <a:r>
              <a:rPr lang="cs-CZ" sz="1600" i="1" dirty="0" smtClean="0"/>
              <a:t>York </a:t>
            </a:r>
            <a:r>
              <a:rPr lang="cs-CZ" sz="1600" i="1" dirty="0" err="1" smtClean="0"/>
              <a:t>Review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of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Books</a:t>
            </a:r>
            <a:r>
              <a:rPr lang="cs-CZ" sz="1600" i="1" dirty="0" smtClean="0"/>
              <a:t>.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/>
              <a:t>Duchhardt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Heinz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Münster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Osnabrück</a:t>
            </a:r>
            <a:r>
              <a:rPr lang="cs-CZ" sz="1600" i="1" dirty="0" smtClean="0"/>
              <a:t> as a </a:t>
            </a:r>
            <a:r>
              <a:rPr lang="cs-CZ" sz="1600" i="1" dirty="0" err="1" smtClean="0"/>
              <a:t>Short</a:t>
            </a:r>
            <a:r>
              <a:rPr lang="cs-CZ" sz="1600" i="1" dirty="0" smtClean="0"/>
              <a:t>-</a:t>
            </a:r>
            <a:r>
              <a:rPr lang="cs-CZ" sz="1600" i="1" dirty="0" err="1" smtClean="0"/>
              <a:t>Lived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Peace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System</a:t>
            </a:r>
            <a:r>
              <a:rPr lang="cs-CZ" sz="1600" i="1" dirty="0" smtClean="0"/>
              <a:t>. In: </a:t>
            </a:r>
            <a:r>
              <a:rPr lang="cs-CZ" sz="1600" i="1" dirty="0" err="1" smtClean="0"/>
              <a:t>Goudoever</a:t>
            </a:r>
            <a:r>
              <a:rPr lang="cs-CZ" sz="1600" i="1" dirty="0" smtClean="0"/>
              <a:t>, Albert P. van (</a:t>
            </a:r>
            <a:r>
              <a:rPr lang="cs-CZ" sz="1600" i="1" dirty="0" err="1" smtClean="0"/>
              <a:t>ed</a:t>
            </a:r>
            <a:r>
              <a:rPr lang="cs-CZ" sz="1600" i="1" dirty="0" smtClean="0"/>
              <a:t>.) (1993): Great </a:t>
            </a:r>
            <a:r>
              <a:rPr lang="cs-CZ" sz="1600" i="1" dirty="0" err="1" smtClean="0"/>
              <a:t>Peace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Congresses</a:t>
            </a:r>
            <a:r>
              <a:rPr lang="cs-CZ" sz="1600" i="1" dirty="0" smtClean="0"/>
              <a:t> in </a:t>
            </a:r>
            <a:r>
              <a:rPr lang="cs-CZ" sz="1600" i="1" dirty="0" err="1" smtClean="0"/>
              <a:t>History</a:t>
            </a:r>
            <a:r>
              <a:rPr lang="cs-CZ" sz="1600" i="1" dirty="0" smtClean="0"/>
              <a:t> 1648–1990. Utrecht. </a:t>
            </a:r>
            <a:r>
              <a:rPr lang="cs-CZ" sz="1600" i="1" dirty="0" err="1" smtClean="0"/>
              <a:t>Pp</a:t>
            </a:r>
            <a:r>
              <a:rPr lang="cs-CZ" sz="1600" i="1" dirty="0" smtClean="0"/>
              <a:t> 13–19.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66005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baroque</a:t>
            </a:r>
            <a:endParaRPr lang="cs-CZ" sz="2800" dirty="0"/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7571184" cy="5115595"/>
          </a:xfrm>
        </p:spPr>
        <p:txBody>
          <a:bodyPr/>
          <a:lstStyle/>
          <a:p>
            <a:pPr eaLnBrk="1" hangingPunct="1"/>
            <a:r>
              <a:rPr lang="cs-CZ" sz="2400" dirty="0" err="1" smtClean="0"/>
              <a:t>Around</a:t>
            </a:r>
            <a:r>
              <a:rPr lang="cs-CZ" sz="2400" dirty="0" smtClean="0"/>
              <a:t> 1600 in Italy, in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17th </a:t>
            </a:r>
            <a:r>
              <a:rPr lang="cs-CZ" sz="2400" dirty="0" err="1" smtClean="0"/>
              <a:t>and</a:t>
            </a:r>
            <a:r>
              <a:rPr lang="cs-CZ" sz="2400" dirty="0" smtClean="0"/>
              <a:t> 18th </a:t>
            </a:r>
            <a:r>
              <a:rPr lang="cs-CZ" sz="2400" dirty="0" err="1" smtClean="0"/>
              <a:t>century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The</a:t>
            </a:r>
            <a:r>
              <a:rPr lang="cs-CZ" sz="2400" dirty="0" smtClean="0"/>
              <a:t> last </a:t>
            </a:r>
            <a:r>
              <a:rPr lang="cs-CZ" sz="2400" dirty="0" err="1" smtClean="0"/>
              <a:t>universal</a:t>
            </a:r>
            <a:r>
              <a:rPr lang="cs-CZ" sz="2400" dirty="0" smtClean="0"/>
              <a:t> style</a:t>
            </a:r>
          </a:p>
          <a:p>
            <a:pPr eaLnBrk="1" hangingPunct="1"/>
            <a:r>
              <a:rPr lang="cs-CZ" sz="2400" dirty="0" err="1" smtClean="0"/>
              <a:t>Encouraged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supported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Catholic</a:t>
            </a:r>
            <a:r>
              <a:rPr lang="cs-CZ" sz="2400" dirty="0" smtClean="0"/>
              <a:t> </a:t>
            </a:r>
            <a:r>
              <a:rPr lang="cs-CZ" sz="2400" dirty="0" err="1" smtClean="0"/>
              <a:t>Church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Paintings</a:t>
            </a:r>
            <a:r>
              <a:rPr lang="cs-CZ" sz="2400" dirty="0" smtClean="0"/>
              <a:t> – Karel </a:t>
            </a:r>
            <a:r>
              <a:rPr lang="cs-CZ" sz="2400" dirty="0" err="1" smtClean="0"/>
              <a:t>Škréta</a:t>
            </a:r>
            <a:r>
              <a:rPr lang="cs-CZ" sz="2400" dirty="0" smtClean="0"/>
              <a:t>, Václav </a:t>
            </a:r>
            <a:r>
              <a:rPr lang="cs-CZ" sz="2400" dirty="0" err="1" smtClean="0"/>
              <a:t>Vavřinec</a:t>
            </a:r>
            <a:r>
              <a:rPr lang="cs-CZ" sz="2400" dirty="0" smtClean="0"/>
              <a:t> </a:t>
            </a:r>
            <a:r>
              <a:rPr lang="cs-CZ" sz="2400" dirty="0" err="1" smtClean="0"/>
              <a:t>Reiner</a:t>
            </a:r>
            <a:endParaRPr lang="cs-CZ" sz="2400" dirty="0" smtClean="0"/>
          </a:p>
          <a:p>
            <a:pPr eaLnBrk="1" hangingPunct="1"/>
            <a:r>
              <a:rPr lang="cs-CZ" sz="2400" dirty="0" err="1" smtClean="0"/>
              <a:t>Sculptures</a:t>
            </a:r>
            <a:r>
              <a:rPr lang="cs-CZ" sz="2400" dirty="0" smtClean="0"/>
              <a:t> – </a:t>
            </a:r>
            <a:r>
              <a:rPr lang="cs-CZ" sz="2400" dirty="0" err="1" smtClean="0"/>
              <a:t>Matyas</a:t>
            </a:r>
            <a:r>
              <a:rPr lang="cs-CZ" sz="2400" dirty="0" smtClean="0"/>
              <a:t> Bernard Braun (Charles </a:t>
            </a:r>
            <a:r>
              <a:rPr lang="cs-CZ" sz="2400" dirty="0" err="1" smtClean="0"/>
              <a:t>Bridge</a:t>
            </a:r>
            <a:r>
              <a:rPr lang="cs-CZ" sz="2400" dirty="0" smtClean="0"/>
              <a:t> – </a:t>
            </a:r>
            <a:r>
              <a:rPr lang="cs-CZ" sz="2400" dirty="0" err="1" smtClean="0"/>
              <a:t>sculptures</a:t>
            </a:r>
            <a:r>
              <a:rPr lang="cs-CZ" sz="2400" dirty="0" smtClean="0"/>
              <a:t>, Kuks), </a:t>
            </a:r>
            <a:r>
              <a:rPr lang="cs-CZ" sz="2400" dirty="0" err="1" smtClean="0"/>
              <a:t>Ferdinad</a:t>
            </a:r>
            <a:r>
              <a:rPr lang="cs-CZ" sz="2400" dirty="0" smtClean="0"/>
              <a:t> </a:t>
            </a:r>
            <a:r>
              <a:rPr lang="cs-CZ" sz="2400" dirty="0" err="1" smtClean="0"/>
              <a:t>Maxmilian</a:t>
            </a:r>
            <a:r>
              <a:rPr lang="cs-CZ" sz="2400" dirty="0" smtClean="0"/>
              <a:t> </a:t>
            </a:r>
            <a:r>
              <a:rPr lang="cs-CZ" sz="2400" dirty="0" err="1" smtClean="0"/>
              <a:t>Brokoff</a:t>
            </a:r>
            <a:r>
              <a:rPr lang="cs-CZ" sz="2400" dirty="0" smtClean="0"/>
              <a:t> (Charles </a:t>
            </a:r>
            <a:r>
              <a:rPr lang="cs-CZ" sz="2400" dirty="0" err="1" smtClean="0"/>
              <a:t>Bridge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smtClean="0"/>
              <a:t>Music – Adam Václav Michna z </a:t>
            </a:r>
            <a:r>
              <a:rPr lang="cs-CZ" sz="2400" dirty="0" err="1" smtClean="0"/>
              <a:t>Otradovic</a:t>
            </a:r>
            <a:r>
              <a:rPr lang="cs-CZ" sz="2400" dirty="0" smtClean="0"/>
              <a:t>, Jan </a:t>
            </a:r>
            <a:r>
              <a:rPr lang="cs-CZ" sz="2400" dirty="0" err="1" smtClean="0"/>
              <a:t>Dismas</a:t>
            </a:r>
            <a:r>
              <a:rPr lang="cs-CZ" sz="2400" dirty="0" smtClean="0"/>
              <a:t> Zelenka</a:t>
            </a:r>
          </a:p>
          <a:p>
            <a:pPr eaLnBrk="1" hangingPunct="1"/>
            <a:r>
              <a:rPr lang="cs-CZ" sz="2400" dirty="0" err="1" smtClean="0"/>
              <a:t>Literature</a:t>
            </a:r>
            <a:r>
              <a:rPr lang="cs-CZ" sz="2400" dirty="0" smtClean="0"/>
              <a:t> </a:t>
            </a:r>
          </a:p>
          <a:p>
            <a:pPr eaLnBrk="1" hangingPunct="1"/>
            <a:r>
              <a:rPr lang="cs-CZ" sz="2400" dirty="0" err="1" smtClean="0"/>
              <a:t>Architecture</a:t>
            </a:r>
            <a:endParaRPr lang="cs-CZ" sz="2400" dirty="0" smtClean="0"/>
          </a:p>
          <a:p>
            <a:pPr eaLnBrk="1" hangingPunct="1"/>
            <a:endParaRPr lang="cs-CZ" sz="1800" dirty="0" smtClean="0"/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1619"/>
          </a:xfrm>
        </p:spPr>
        <p:txBody>
          <a:bodyPr/>
          <a:lstStyle/>
          <a:p>
            <a:r>
              <a:rPr lang="cs-CZ" b="1" dirty="0" smtClean="0"/>
              <a:t>Ferdinand I </a:t>
            </a:r>
            <a:r>
              <a:rPr lang="cs-CZ" dirty="0" smtClean="0"/>
              <a:t>(1526–1564)</a:t>
            </a:r>
          </a:p>
          <a:p>
            <a:pPr lvl="0"/>
            <a:r>
              <a:rPr lang="cs-CZ" dirty="0" err="1" smtClean="0"/>
              <a:t>Holy</a:t>
            </a:r>
            <a:r>
              <a:rPr lang="cs-CZ" dirty="0" smtClean="0"/>
              <a:t> Roman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1558 (</a:t>
            </a:r>
            <a:r>
              <a:rPr lang="cs-CZ" dirty="0" err="1" smtClean="0"/>
              <a:t>after</a:t>
            </a:r>
            <a:r>
              <a:rPr lang="cs-CZ" dirty="0" smtClean="0"/>
              <a:t> his </a:t>
            </a:r>
            <a:r>
              <a:rPr lang="cs-CZ" dirty="0" err="1" smtClean="0"/>
              <a:t>brother</a:t>
            </a:r>
            <a:r>
              <a:rPr lang="cs-CZ" dirty="0" smtClean="0"/>
              <a:t> Charles V </a:t>
            </a:r>
            <a:r>
              <a:rPr lang="cs-CZ" dirty="0" err="1" smtClean="0"/>
              <a:t>died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king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1526 (</a:t>
            </a:r>
            <a:r>
              <a:rPr lang="cs-CZ" dirty="0" err="1" smtClean="0"/>
              <a:t>elected</a:t>
            </a:r>
            <a:r>
              <a:rPr lang="cs-CZ" dirty="0" smtClean="0"/>
              <a:t> by Bohemian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Diet </a:t>
            </a:r>
            <a:r>
              <a:rPr lang="cs-CZ" dirty="0" err="1" smtClean="0"/>
              <a:t>because</a:t>
            </a:r>
            <a:r>
              <a:rPr lang="cs-CZ" dirty="0" smtClean="0"/>
              <a:t> he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husband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Anne</a:t>
            </a:r>
            <a:r>
              <a:rPr lang="cs-CZ" dirty="0" smtClean="0"/>
              <a:t> </a:t>
            </a:r>
            <a:r>
              <a:rPr lang="cs-CZ" dirty="0" err="1" smtClean="0"/>
              <a:t>Jagiellonica</a:t>
            </a:r>
            <a:r>
              <a:rPr lang="cs-CZ" dirty="0" smtClean="0"/>
              <a:t> – sister </a:t>
            </a:r>
            <a:r>
              <a:rPr lang="cs-CZ" dirty="0" err="1" smtClean="0"/>
              <a:t>of</a:t>
            </a:r>
            <a:r>
              <a:rPr lang="cs-CZ" dirty="0" smtClean="0"/>
              <a:t> Bohemian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king Luis II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Mohács</a:t>
            </a:r>
            <a:r>
              <a:rPr lang="cs-CZ" dirty="0" smtClean="0"/>
              <a:t> in 1526)</a:t>
            </a:r>
          </a:p>
          <a:p>
            <a:pPr lvl="0"/>
            <a:r>
              <a:rPr lang="cs-CZ" dirty="0" smtClean="0"/>
              <a:t>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Dalmatia</a:t>
            </a:r>
            <a:r>
              <a:rPr lang="cs-CZ" dirty="0" smtClean="0"/>
              <a:t>, </a:t>
            </a:r>
            <a:r>
              <a:rPr lang="cs-CZ" dirty="0" err="1" smtClean="0"/>
              <a:t>Slavonia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Galicia</a:t>
            </a:r>
            <a:r>
              <a:rPr lang="cs-CZ" dirty="0" smtClean="0"/>
              <a:t> (in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Lodomeria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Karel </a:t>
            </a:r>
            <a:r>
              <a:rPr lang="cs-CZ" dirty="0" err="1" smtClean="0"/>
              <a:t>Škréta</a:t>
            </a:r>
            <a:r>
              <a:rPr lang="cs-CZ" dirty="0" smtClean="0"/>
              <a:t> –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Portrait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Škréta</a:t>
            </a:r>
            <a:r>
              <a:rPr lang="cs-CZ" dirty="0" smtClean="0"/>
              <a:t> - Paris </a:t>
            </a:r>
            <a:r>
              <a:rPr lang="cs-CZ" dirty="0" err="1" smtClean="0"/>
              <a:t>and</a:t>
            </a:r>
            <a:r>
              <a:rPr lang="cs-CZ" dirty="0" smtClean="0"/>
              <a:t> Helen</a:t>
            </a:r>
            <a:endParaRPr lang="cs-CZ" dirty="0"/>
          </a:p>
        </p:txBody>
      </p:sp>
      <p:pic>
        <p:nvPicPr>
          <p:cNvPr id="9" name="Zástupný symbol pro obsah 8" descr="skreta_autoportr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117273" cy="4114800"/>
          </a:xfrm>
        </p:spPr>
      </p:pic>
      <p:pic>
        <p:nvPicPr>
          <p:cNvPr id="10" name="Zástupný symbol pro obsah 9" descr="483px-Karel_Škréta_-_Paris_a_Hele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3312414" cy="4114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Baroque</a:t>
            </a:r>
            <a:r>
              <a:rPr lang="cs-CZ" sz="2800" dirty="0" smtClean="0"/>
              <a:t> in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endParaRPr lang="cs-CZ" sz="2800" dirty="0"/>
          </a:p>
        </p:txBody>
      </p:sp>
      <p:sp>
        <p:nvSpPr>
          <p:cNvPr id="13315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5445125"/>
            <a:ext cx="4140200" cy="1296988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en-US" smtClean="0"/>
              <a:t>Pilgrimage Church of St John of Nepomuk on Zelena hora Hill</a:t>
            </a:r>
          </a:p>
          <a:p>
            <a:pPr eaLnBrk="1" hangingPunct="1"/>
            <a:r>
              <a:rPr lang="cs-CZ" smtClean="0"/>
              <a:t>-Jan Blažej Santini-Aichel</a:t>
            </a:r>
          </a:p>
          <a:p>
            <a:pPr eaLnBrk="1" hangingPunct="1"/>
            <a:r>
              <a:rPr lang="cs-CZ" smtClean="0">
                <a:hlinkClick r:id="rId2"/>
              </a:rPr>
              <a:t>http://www.santini.cz/index-en.aspx</a:t>
            </a:r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13316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178300" y="5445125"/>
            <a:ext cx="3849688" cy="1152525"/>
          </a:xfrm>
        </p:spPr>
        <p:txBody>
          <a:bodyPr/>
          <a:lstStyle/>
          <a:p>
            <a:pPr eaLnBrk="1" hangingPunct="1"/>
            <a:r>
              <a:rPr lang="cs-CZ" smtClean="0"/>
              <a:t>Prague – St. Nicholas Church – Christof and Kilian Ignac Dienzenhofer</a:t>
            </a:r>
          </a:p>
        </p:txBody>
      </p:sp>
      <p:pic>
        <p:nvPicPr>
          <p:cNvPr id="13317" name="Zástupný symbol pro obsah 12" descr="zelenahora11_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052513"/>
            <a:ext cx="2743200" cy="4114800"/>
          </a:xfrm>
        </p:spPr>
      </p:pic>
      <p:pic>
        <p:nvPicPr>
          <p:cNvPr id="13318" name="Zástupný symbol pro obsah 14" descr="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1773238"/>
            <a:ext cx="3521075" cy="235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r>
              <a:rPr lang="cs-CZ" sz="2800" dirty="0" smtClean="0"/>
              <a:t> in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Kuks – </a:t>
            </a:r>
            <a:r>
              <a:rPr lang="cs-CZ" dirty="0" err="1" smtClean="0"/>
              <a:t>Matyas</a:t>
            </a:r>
            <a:r>
              <a:rPr lang="cs-CZ" dirty="0" smtClean="0"/>
              <a:t> Bernard Braun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5949280"/>
            <a:ext cx="3520440" cy="457200"/>
          </a:xfrm>
        </p:spPr>
        <p:txBody>
          <a:bodyPr/>
          <a:lstStyle/>
          <a:p>
            <a:r>
              <a:rPr lang="cs-CZ" dirty="0" smtClean="0"/>
              <a:t>Charles </a:t>
            </a:r>
            <a:r>
              <a:rPr lang="cs-CZ" dirty="0" err="1" smtClean="0"/>
              <a:t>Bridge</a:t>
            </a:r>
            <a:r>
              <a:rPr lang="cs-CZ" dirty="0" smtClean="0"/>
              <a:t> – St. Adalbert – F. M. </a:t>
            </a:r>
            <a:r>
              <a:rPr lang="cs-CZ" dirty="0" err="1" smtClean="0"/>
              <a:t>Brokoff</a:t>
            </a:r>
            <a:endParaRPr lang="cs-CZ" dirty="0"/>
          </a:p>
        </p:txBody>
      </p:sp>
      <p:pic>
        <p:nvPicPr>
          <p:cNvPr id="7" name="Zástupný symbol pro obsah 6" descr="1 (50)-Kuks-Matthias Bernard Braun´s statues-Virtues and Vic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23616"/>
            <a:ext cx="4414804" cy="3305584"/>
          </a:xfrm>
        </p:spPr>
      </p:pic>
      <p:pic>
        <p:nvPicPr>
          <p:cNvPr id="8" name="Zástupný symbol pro obsah 7" descr="Charles_Bridge_St_Adalbe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3168352" cy="475252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/>
              <a:t>Baroque</a:t>
            </a:r>
            <a:r>
              <a:rPr lang="cs-CZ" sz="2800" dirty="0" smtClean="0"/>
              <a:t> in Brno </a:t>
            </a:r>
            <a:r>
              <a:rPr lang="cs-CZ" sz="2800" dirty="0" err="1" smtClean="0"/>
              <a:t>surroundings</a:t>
            </a:r>
            <a:endParaRPr lang="cs-CZ" sz="2800" dirty="0"/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4869160"/>
            <a:ext cx="3521075" cy="1527175"/>
          </a:xfrm>
        </p:spPr>
        <p:txBody>
          <a:bodyPr/>
          <a:lstStyle/>
          <a:p>
            <a:r>
              <a:rPr lang="cs-CZ" smtClean="0"/>
              <a:t>Chateau Vranov nad Dyjí – Jan Bernard Fischer von Erlach</a:t>
            </a:r>
          </a:p>
          <a:p>
            <a:r>
              <a:rPr lang="cs-CZ" smtClean="0">
                <a:hlinkClick r:id="rId2"/>
              </a:rPr>
              <a:t>http://www.zamek-vranov.cz/en/ </a:t>
            </a:r>
            <a:endParaRPr lang="cs-CZ" smtClean="0"/>
          </a:p>
        </p:txBody>
      </p:sp>
      <p:sp>
        <p:nvSpPr>
          <p:cNvPr id="14340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4869160"/>
            <a:ext cx="3521075" cy="1527175"/>
          </a:xfrm>
        </p:spPr>
        <p:txBody>
          <a:bodyPr/>
          <a:lstStyle/>
          <a:p>
            <a:r>
              <a:rPr lang="cs-CZ" smtClean="0"/>
              <a:t>Chateau Milotice  - </a:t>
            </a:r>
            <a:r>
              <a:rPr lang="de-DE" smtClean="0"/>
              <a:t>Josef Emanuel Fischer </a:t>
            </a:r>
            <a:r>
              <a:rPr lang="cs-CZ" smtClean="0"/>
              <a:t>von</a:t>
            </a:r>
            <a:r>
              <a:rPr lang="de-DE" smtClean="0"/>
              <a:t> Erlach</a:t>
            </a:r>
            <a:endParaRPr lang="cs-CZ" smtClean="0"/>
          </a:p>
          <a:p>
            <a:r>
              <a:rPr lang="cs-CZ" smtClean="0">
                <a:hlinkClick r:id="rId3"/>
              </a:rPr>
              <a:t>http://www.zamekmilotice.cz/virtualni-prohlidka-2/</a:t>
            </a:r>
            <a:endParaRPr lang="cs-CZ" smtClean="0"/>
          </a:p>
          <a:p>
            <a:endParaRPr lang="cs-CZ" smtClean="0"/>
          </a:p>
        </p:txBody>
      </p:sp>
      <p:pic>
        <p:nvPicPr>
          <p:cNvPr id="14341" name="Zástupný symbol pro obsah 6" descr="vranov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1772816"/>
            <a:ext cx="3809591" cy="2856334"/>
          </a:xfrm>
        </p:spPr>
      </p:pic>
      <p:pic>
        <p:nvPicPr>
          <p:cNvPr id="14342" name="Zástupný symbol pro obsah 7" descr="milotic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11638" y="1772816"/>
            <a:ext cx="4277416" cy="284839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/>
              <a:t>Baroque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city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brno</a:t>
            </a:r>
            <a:endParaRPr lang="cs-CZ" sz="2800" dirty="0"/>
          </a:p>
        </p:txBody>
      </p:sp>
      <p:sp>
        <p:nvSpPr>
          <p:cNvPr id="15363" name="Zástupný symbol pro text 5"/>
          <p:cNvSpPr>
            <a:spLocks noGrp="1"/>
          </p:cNvSpPr>
          <p:nvPr>
            <p:ph type="body" idx="1"/>
          </p:nvPr>
        </p:nvSpPr>
        <p:spPr>
          <a:xfrm>
            <a:off x="250825" y="5589588"/>
            <a:ext cx="3529013" cy="792162"/>
          </a:xfrm>
        </p:spPr>
        <p:txBody>
          <a:bodyPr/>
          <a:lstStyle/>
          <a:p>
            <a:pPr eaLnBrk="1" hangingPunct="1"/>
            <a:r>
              <a:rPr lang="cs-CZ" smtClean="0"/>
              <a:t>Green Market - The Parnas Fountain - Johann Bernhard Fischer von Erlach</a:t>
            </a:r>
          </a:p>
        </p:txBody>
      </p:sp>
      <p:sp>
        <p:nvSpPr>
          <p:cNvPr id="15364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00563" y="5589588"/>
            <a:ext cx="3455987" cy="792162"/>
          </a:xfrm>
        </p:spPr>
        <p:txBody>
          <a:bodyPr/>
          <a:lstStyle/>
          <a:p>
            <a:pPr eaLnBrk="1" hangingPunct="1"/>
            <a:r>
              <a:rPr lang="cs-CZ" smtClean="0"/>
              <a:t>St. Johns´Church, Minoritská street, Brno</a:t>
            </a:r>
          </a:p>
        </p:txBody>
      </p:sp>
      <p:pic>
        <p:nvPicPr>
          <p:cNvPr id="15365" name="Zástupný symbol pro obsah 9" descr="450px-Kašna_Parnas_(Brno)_(603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3097212" cy="4121150"/>
          </a:xfrm>
        </p:spPr>
      </p:pic>
      <p:pic>
        <p:nvPicPr>
          <p:cNvPr id="15366" name="Zástupný symbol pro obsah 10" descr="800px-Brno,_kostel_(10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557338"/>
            <a:ext cx="3922712" cy="2941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Habsburgs</a:t>
            </a:r>
            <a:endParaRPr lang="cs-CZ" sz="28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Ferdinand I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Anne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Bohemia</a:t>
            </a:r>
            <a:endParaRPr lang="cs-CZ" dirty="0"/>
          </a:p>
        </p:txBody>
      </p:sp>
      <p:pic>
        <p:nvPicPr>
          <p:cNvPr id="6" name="Zástupný symbol pro obrázek 5" descr="303px-Hans_Bocksberger_der_Aeltere_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300948" cy="454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7" descr="220px-Hans_Maler_-_Queen_Anne_of_Hungary_and_Bohemia_-_WGA138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2448272" cy="33496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92888" cy="5475635"/>
          </a:xfrm>
        </p:spPr>
        <p:txBody>
          <a:bodyPr/>
          <a:lstStyle/>
          <a:p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key</a:t>
            </a:r>
            <a:r>
              <a:rPr lang="cs-CZ" u="sng" dirty="0" smtClean="0"/>
              <a:t> </a:t>
            </a:r>
            <a:r>
              <a:rPr lang="cs-CZ" u="sng" dirty="0" err="1" smtClean="0"/>
              <a:t>events</a:t>
            </a:r>
            <a:r>
              <a:rPr lang="cs-CZ" u="sng" dirty="0" smtClean="0"/>
              <a:t> </a:t>
            </a:r>
            <a:r>
              <a:rPr lang="cs-CZ" u="sng" dirty="0" err="1" smtClean="0"/>
              <a:t>during</a:t>
            </a:r>
            <a:r>
              <a:rPr lang="cs-CZ" u="sng" dirty="0" smtClean="0"/>
              <a:t> his </a:t>
            </a:r>
            <a:r>
              <a:rPr lang="cs-CZ" u="sng" dirty="0" err="1" smtClean="0"/>
              <a:t>reign</a:t>
            </a:r>
            <a:r>
              <a:rPr lang="cs-CZ" u="sng" dirty="0" smtClean="0"/>
              <a:t> </a:t>
            </a:r>
            <a:r>
              <a:rPr lang="cs-CZ" u="sng" dirty="0" err="1" smtClean="0"/>
              <a:t>were</a:t>
            </a:r>
            <a:r>
              <a:rPr lang="cs-CZ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</a:t>
            </a:r>
            <a:r>
              <a:rPr lang="cs-CZ" dirty="0" smtClean="0"/>
              <a:t> Empire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great</a:t>
            </a:r>
            <a:r>
              <a:rPr lang="cs-CZ" sz="2000" dirty="0" smtClean="0"/>
              <a:t> </a:t>
            </a:r>
            <a:r>
              <a:rPr lang="cs-CZ" sz="2000" dirty="0" err="1" smtClean="0"/>
              <a:t>advance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</a:t>
            </a:r>
            <a:r>
              <a:rPr lang="cs-CZ" sz="2000" dirty="0" err="1" smtClean="0"/>
              <a:t>Europe</a:t>
            </a:r>
            <a:r>
              <a:rPr lang="cs-CZ" sz="2000" dirty="0" smtClean="0"/>
              <a:t> </a:t>
            </a:r>
            <a:r>
              <a:rPr lang="cs-CZ" sz="2000" dirty="0" err="1" smtClean="0"/>
              <a:t>began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1520s</a:t>
            </a: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unsuccessfuly</a:t>
            </a:r>
            <a:r>
              <a:rPr lang="cs-CZ" sz="2000" dirty="0" smtClean="0"/>
              <a:t> </a:t>
            </a:r>
            <a:r>
              <a:rPr lang="cs-CZ" sz="2000" dirty="0" err="1" smtClean="0"/>
              <a:t>assaulted</a:t>
            </a:r>
            <a:r>
              <a:rPr lang="cs-CZ" sz="2000" dirty="0" smtClean="0"/>
              <a:t> </a:t>
            </a:r>
            <a:r>
              <a:rPr lang="cs-CZ" sz="2000" dirty="0" err="1" smtClean="0"/>
              <a:t>Vienna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capital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Monarchy, in 1529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Siege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Vienna</a:t>
            </a:r>
            <a:r>
              <a:rPr lang="cs-CZ" sz="2000" dirty="0" smtClean="0"/>
              <a:t> </a:t>
            </a:r>
            <a:r>
              <a:rPr lang="cs-CZ" sz="2000" dirty="0" err="1" smtClean="0"/>
              <a:t>took</a:t>
            </a:r>
            <a:r>
              <a:rPr lang="cs-CZ" sz="2000" dirty="0" smtClean="0"/>
              <a:t> 150 </a:t>
            </a:r>
            <a:r>
              <a:rPr lang="cs-CZ" sz="2000" dirty="0" err="1" smtClean="0"/>
              <a:t>days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aim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campain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securing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</a:t>
            </a:r>
            <a:r>
              <a:rPr lang="cs-CZ" sz="2000" dirty="0" smtClean="0"/>
              <a:t> </a:t>
            </a:r>
            <a:r>
              <a:rPr lang="cs-CZ" sz="2000" dirty="0" err="1" smtClean="0"/>
              <a:t>over</a:t>
            </a:r>
            <a:r>
              <a:rPr lang="cs-CZ" sz="2000" dirty="0" smtClean="0"/>
              <a:t> </a:t>
            </a:r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Hungary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weakening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Habsburgs</a:t>
            </a:r>
            <a:endParaRPr lang="cs-CZ" sz="2000" dirty="0" smtClean="0"/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unusually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bad</a:t>
            </a:r>
            <a:r>
              <a:rPr lang="cs-CZ" sz="2000" dirty="0" smtClean="0"/>
              <a:t> </a:t>
            </a:r>
            <a:r>
              <a:rPr lang="cs-CZ" sz="2000" dirty="0" err="1" smtClean="0"/>
              <a:t>weather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 </a:t>
            </a:r>
            <a:r>
              <a:rPr lang="cs-CZ" sz="2000" dirty="0" err="1" smtClean="0"/>
              <a:t>saved</a:t>
            </a:r>
            <a:r>
              <a:rPr lang="cs-CZ" sz="2000" dirty="0" smtClean="0"/>
              <a:t> </a:t>
            </a:r>
            <a:r>
              <a:rPr lang="cs-CZ" sz="2000" dirty="0" err="1" smtClean="0"/>
              <a:t>Vienna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heavy</a:t>
            </a:r>
            <a:r>
              <a:rPr lang="cs-CZ" sz="2000" dirty="0" smtClean="0"/>
              <a:t> </a:t>
            </a:r>
            <a:r>
              <a:rPr lang="cs-CZ" sz="2000" dirty="0" err="1" smtClean="0"/>
              <a:t>rain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snowfall</a:t>
            </a:r>
            <a:r>
              <a:rPr lang="cs-CZ" sz="2000" dirty="0" smtClean="0"/>
              <a:t> </a:t>
            </a:r>
            <a:r>
              <a:rPr lang="cs-CZ" sz="2000" dirty="0" err="1" smtClean="0"/>
              <a:t>made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Turks</a:t>
            </a:r>
            <a:r>
              <a:rPr lang="cs-CZ" sz="2000" dirty="0" smtClean="0"/>
              <a:t> to </a:t>
            </a:r>
            <a:r>
              <a:rPr lang="cs-CZ" sz="2000" dirty="0" err="1" smtClean="0"/>
              <a:t>leave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returned</a:t>
            </a:r>
            <a:r>
              <a:rPr lang="cs-CZ" sz="2000" dirty="0" smtClean="0"/>
              <a:t> in 1533,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wasn</a:t>
            </a:r>
            <a:r>
              <a:rPr lang="cs-CZ" sz="2000" dirty="0" smtClean="0"/>
              <a:t>´t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strong</a:t>
            </a:r>
            <a:endParaRPr lang="cs-CZ" sz="2000" dirty="0" smtClean="0"/>
          </a:p>
          <a:p>
            <a:pPr>
              <a:buFont typeface="Courier New" pitchFamily="49" charset="0"/>
              <a:buChar char="o"/>
            </a:pPr>
            <a:r>
              <a:rPr lang="cs-CZ" sz="2000" dirty="0" smtClean="0"/>
              <a:t>1533 – a </a:t>
            </a:r>
            <a:r>
              <a:rPr lang="cs-CZ" sz="2000" dirty="0" err="1" smtClean="0"/>
              <a:t>peace</a:t>
            </a:r>
            <a:r>
              <a:rPr lang="cs-CZ" sz="2000" dirty="0" smtClean="0"/>
              <a:t> </a:t>
            </a:r>
            <a:r>
              <a:rPr lang="cs-CZ" sz="2000" dirty="0" err="1" smtClean="0"/>
              <a:t>treaty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Ottoman</a:t>
            </a:r>
            <a:r>
              <a:rPr lang="cs-CZ" sz="2000" dirty="0" smtClean="0"/>
              <a:t> Empire </a:t>
            </a:r>
            <a:r>
              <a:rPr lang="cs-CZ" sz="2000" dirty="0" err="1" smtClean="0"/>
              <a:t>splitting</a:t>
            </a:r>
            <a:r>
              <a:rPr lang="cs-CZ" sz="2000" dirty="0" smtClean="0"/>
              <a:t> </a:t>
            </a:r>
            <a:r>
              <a:rPr lang="cs-CZ" sz="2000" dirty="0" err="1" smtClean="0"/>
              <a:t>Hungary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a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</a:t>
            </a:r>
            <a:r>
              <a:rPr lang="cs-CZ" sz="2000" dirty="0" err="1" smtClean="0"/>
              <a:t>sector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west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a </a:t>
            </a:r>
            <a:r>
              <a:rPr lang="cs-CZ" sz="2000" dirty="0" err="1" smtClean="0"/>
              <a:t>vassal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Ottoman</a:t>
            </a:r>
            <a:r>
              <a:rPr lang="cs-CZ" sz="2000" dirty="0" smtClean="0"/>
              <a:t> Empire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east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547643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protestant </a:t>
            </a:r>
            <a:r>
              <a:rPr lang="cs-CZ" dirty="0" err="1" smtClean="0"/>
              <a:t>Reformation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resulted</a:t>
            </a:r>
            <a:r>
              <a:rPr lang="cs-CZ" dirty="0" smtClean="0"/>
              <a:t> in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religion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/>
              <a:t>1519 –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ninety</a:t>
            </a:r>
            <a:r>
              <a:rPr lang="cs-CZ" sz="1600" dirty="0" smtClean="0"/>
              <a:t>-</a:t>
            </a:r>
            <a:r>
              <a:rPr lang="cs-CZ" sz="1600" dirty="0" err="1" smtClean="0"/>
              <a:t>five</a:t>
            </a:r>
            <a:r>
              <a:rPr lang="cs-CZ" sz="1600" dirty="0" smtClean="0"/>
              <a:t> thesis </a:t>
            </a:r>
            <a:r>
              <a:rPr lang="cs-CZ" sz="1600" dirty="0" err="1" smtClean="0"/>
              <a:t>Wittneberg</a:t>
            </a:r>
            <a:r>
              <a:rPr lang="cs-CZ" sz="1600" dirty="0" smtClean="0"/>
              <a:t> - </a:t>
            </a:r>
            <a:r>
              <a:rPr lang="cs-CZ" sz="1600" dirty="0" err="1" smtClean="0"/>
              <a:t>was</a:t>
            </a:r>
            <a:r>
              <a:rPr lang="cs-CZ" sz="1600" dirty="0" smtClean="0"/>
              <a:t> </a:t>
            </a:r>
            <a:r>
              <a:rPr lang="cs-CZ" sz="1600" dirty="0" err="1" smtClean="0"/>
              <a:t>written</a:t>
            </a:r>
            <a:r>
              <a:rPr lang="cs-CZ" sz="1600" dirty="0" smtClean="0"/>
              <a:t> by Martin </a:t>
            </a:r>
            <a:r>
              <a:rPr lang="cs-CZ" sz="1600" dirty="0" err="1" smtClean="0"/>
              <a:t>Luther</a:t>
            </a:r>
            <a:r>
              <a:rPr lang="cs-CZ" sz="1600" dirty="0" smtClean="0"/>
              <a:t> in 1517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widely</a:t>
            </a:r>
            <a:r>
              <a:rPr lang="cs-CZ" sz="1600" dirty="0" smtClean="0"/>
              <a:t> </a:t>
            </a:r>
            <a:r>
              <a:rPr lang="cs-CZ" sz="1600" dirty="0" err="1" smtClean="0"/>
              <a:t>regarded</a:t>
            </a:r>
            <a:r>
              <a:rPr lang="cs-CZ" sz="1600" dirty="0" smtClean="0"/>
              <a:t> as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primary</a:t>
            </a:r>
            <a:r>
              <a:rPr lang="cs-CZ" sz="1600" dirty="0" smtClean="0"/>
              <a:t> </a:t>
            </a:r>
            <a:r>
              <a:rPr lang="cs-CZ" sz="1600" dirty="0" err="1" smtClean="0"/>
              <a:t>catalyst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Protestant </a:t>
            </a:r>
            <a:r>
              <a:rPr lang="cs-CZ" sz="1600" dirty="0" err="1" smtClean="0"/>
              <a:t>Reformation</a:t>
            </a:r>
            <a:r>
              <a:rPr lang="cs-CZ" sz="16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disputation</a:t>
            </a:r>
            <a:r>
              <a:rPr lang="cs-CZ" sz="1600" dirty="0" smtClean="0"/>
              <a:t> </a:t>
            </a:r>
            <a:r>
              <a:rPr lang="cs-CZ" sz="1600" dirty="0" err="1" smtClean="0"/>
              <a:t>protests</a:t>
            </a:r>
            <a:r>
              <a:rPr lang="cs-CZ" sz="1600" dirty="0" smtClean="0"/>
              <a:t> </a:t>
            </a:r>
            <a:r>
              <a:rPr lang="cs-CZ" sz="1600" dirty="0" err="1" smtClean="0"/>
              <a:t>against</a:t>
            </a:r>
            <a:r>
              <a:rPr lang="cs-CZ" sz="1600" dirty="0" smtClean="0"/>
              <a:t> </a:t>
            </a:r>
            <a:r>
              <a:rPr lang="cs-CZ" sz="1600" dirty="0" err="1" smtClean="0"/>
              <a:t>clerical</a:t>
            </a:r>
            <a:r>
              <a:rPr lang="cs-CZ" sz="1600" dirty="0" smtClean="0"/>
              <a:t> </a:t>
            </a:r>
            <a:r>
              <a:rPr lang="cs-CZ" sz="1600" dirty="0" err="1" smtClean="0"/>
              <a:t>abuses</a:t>
            </a:r>
            <a:r>
              <a:rPr lang="cs-CZ" sz="1600" dirty="0" smtClean="0"/>
              <a:t>, </a:t>
            </a:r>
            <a:r>
              <a:rPr lang="cs-CZ" sz="1600" dirty="0" err="1" smtClean="0"/>
              <a:t>especially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sale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indulgences</a:t>
            </a:r>
            <a:endParaRPr lang="cs-CZ" sz="16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smtClean="0"/>
              <a:t>1546–1547 –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Smalkaldic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war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Smalkaldic</a:t>
            </a:r>
            <a:r>
              <a:rPr lang="cs-CZ" sz="2000" dirty="0" smtClean="0"/>
              <a:t> Union </a:t>
            </a:r>
            <a:r>
              <a:rPr lang="cs-CZ" sz="2000" dirty="0" err="1" smtClean="0"/>
              <a:t>of</a:t>
            </a:r>
            <a:r>
              <a:rPr lang="cs-CZ" sz="2000" dirty="0" smtClean="0"/>
              <a:t> protestant </a:t>
            </a:r>
            <a:r>
              <a:rPr lang="cs-CZ" sz="2000" dirty="0" err="1" smtClean="0"/>
              <a:t>towns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princes </a:t>
            </a:r>
            <a:r>
              <a:rPr lang="cs-CZ" sz="2000" dirty="0" err="1" smtClean="0"/>
              <a:t>united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ruling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dynasty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Ferdinad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his </a:t>
            </a:r>
            <a:r>
              <a:rPr lang="cs-CZ" sz="2000" dirty="0" err="1" smtClean="0"/>
              <a:t>brother</a:t>
            </a:r>
            <a:r>
              <a:rPr lang="cs-CZ" sz="2000" dirty="0" smtClean="0"/>
              <a:t> Charles V.,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Emperor</a:t>
            </a:r>
            <a:r>
              <a:rPr lang="cs-CZ" sz="2000" dirty="0" smtClean="0"/>
              <a:t>, </a:t>
            </a:r>
            <a:r>
              <a:rPr lang="cs-CZ" sz="2000" dirty="0" err="1" smtClean="0"/>
              <a:t>formed</a:t>
            </a:r>
            <a:r>
              <a:rPr lang="cs-CZ" sz="2000" dirty="0" smtClean="0"/>
              <a:t> a </a:t>
            </a:r>
            <a:r>
              <a:rPr lang="cs-CZ" sz="2000" dirty="0" err="1" smtClean="0"/>
              <a:t>strong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asked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to </a:t>
            </a:r>
            <a:r>
              <a:rPr lang="cs-CZ" sz="2000" dirty="0" err="1" smtClean="0"/>
              <a:t>form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send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to </a:t>
            </a:r>
            <a:r>
              <a:rPr lang="cs-CZ" sz="2000" dirty="0" err="1" smtClean="0"/>
              <a:t>fight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Smalkaldic</a:t>
            </a:r>
            <a:r>
              <a:rPr lang="cs-CZ" sz="2000" dirty="0" smtClean="0"/>
              <a:t> Union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Bohemians</a:t>
            </a:r>
            <a:r>
              <a:rPr lang="cs-CZ" sz="2000" dirty="0" smtClean="0"/>
              <a:t> </a:t>
            </a:r>
            <a:r>
              <a:rPr lang="cs-CZ" sz="2000" dirty="0" err="1" smtClean="0"/>
              <a:t>refused</a:t>
            </a:r>
            <a:r>
              <a:rPr lang="cs-CZ" sz="2000" dirty="0" smtClean="0"/>
              <a:t> to do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because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didn</a:t>
            </a:r>
            <a:r>
              <a:rPr lang="cs-CZ" sz="2000" dirty="0" smtClean="0"/>
              <a:t>´t </a:t>
            </a:r>
            <a:r>
              <a:rPr lang="cs-CZ" sz="2000" dirty="0" err="1" smtClean="0"/>
              <a:t>want</a:t>
            </a:r>
            <a:r>
              <a:rPr lang="cs-CZ" sz="2000" dirty="0" smtClean="0"/>
              <a:t> to </a:t>
            </a:r>
            <a:r>
              <a:rPr lang="cs-CZ" sz="2000" dirty="0" err="1" smtClean="0"/>
              <a:t>fight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protestants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because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to </a:t>
            </a:r>
            <a:r>
              <a:rPr lang="cs-CZ" sz="2000" dirty="0" err="1" smtClean="0"/>
              <a:t>defend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country not to </a:t>
            </a:r>
            <a:r>
              <a:rPr lang="cs-CZ" sz="2000" dirty="0" err="1" smtClean="0"/>
              <a:t>conquere</a:t>
            </a:r>
            <a:r>
              <a:rPr lang="cs-CZ" sz="2000" dirty="0" smtClean="0"/>
              <a:t> </a:t>
            </a:r>
            <a:r>
              <a:rPr lang="cs-CZ" sz="2000" dirty="0" err="1" smtClean="0"/>
              <a:t>foreign</a:t>
            </a:r>
            <a:r>
              <a:rPr lang="cs-CZ" sz="2000" dirty="0" smtClean="0"/>
              <a:t> </a:t>
            </a:r>
            <a:r>
              <a:rPr lang="cs-CZ" sz="2000" dirty="0" err="1" smtClean="0"/>
              <a:t>lands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to </a:t>
            </a:r>
            <a:r>
              <a:rPr lang="cs-CZ" sz="2000" dirty="0" err="1" smtClean="0"/>
              <a:t>fight</a:t>
            </a:r>
            <a:r>
              <a:rPr lang="cs-CZ" sz="2000" dirty="0" smtClean="0"/>
              <a:t> </a:t>
            </a:r>
            <a:r>
              <a:rPr lang="cs-CZ" sz="2000" dirty="0" err="1" smtClean="0"/>
              <a:t>abroad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776864" cy="5877272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protesting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rose </a:t>
            </a:r>
            <a:r>
              <a:rPr lang="cs-CZ" sz="2000" dirty="0" err="1" smtClean="0"/>
              <a:t>up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rebellion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easily</a:t>
            </a:r>
            <a:r>
              <a:rPr lang="cs-CZ" sz="2000" dirty="0" smtClean="0"/>
              <a:t> </a:t>
            </a:r>
            <a:r>
              <a:rPr lang="cs-CZ" sz="2000" dirty="0" err="1" smtClean="0"/>
              <a:t>supressed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represions</a:t>
            </a:r>
            <a:r>
              <a:rPr lang="cs-CZ" sz="2000" dirty="0" smtClean="0"/>
              <a:t> </a:t>
            </a:r>
            <a:r>
              <a:rPr lang="cs-CZ" sz="2000" dirty="0" err="1" smtClean="0"/>
              <a:t>succeded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represions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nobility </a:t>
            </a:r>
            <a:r>
              <a:rPr lang="cs-CZ" sz="2000" dirty="0" err="1" smtClean="0"/>
              <a:t>weren</a:t>
            </a:r>
            <a:r>
              <a:rPr lang="cs-CZ" sz="2000" dirty="0" smtClean="0"/>
              <a:t>´t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strict</a:t>
            </a:r>
            <a:r>
              <a:rPr lang="cs-CZ" sz="2000" dirty="0" smtClean="0"/>
              <a:t> (</a:t>
            </a:r>
            <a:r>
              <a:rPr lang="cs-CZ" sz="2000" dirty="0" err="1" smtClean="0"/>
              <a:t>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noblemen</a:t>
            </a:r>
            <a:r>
              <a:rPr lang="cs-CZ" sz="2000" dirty="0" smtClean="0"/>
              <a:t> </a:t>
            </a:r>
            <a:r>
              <a:rPr lang="cs-CZ" sz="2000" dirty="0" err="1" smtClean="0"/>
              <a:t>lost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property</a:t>
            </a:r>
            <a:r>
              <a:rPr lang="cs-CZ" sz="2000" dirty="0" smtClean="0"/>
              <a:t>)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towns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 </a:t>
            </a:r>
            <a:r>
              <a:rPr lang="cs-CZ" sz="2000" dirty="0" err="1" smtClean="0"/>
              <a:t>participating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uprising</a:t>
            </a:r>
            <a:r>
              <a:rPr lang="cs-CZ" sz="2000" dirty="0" smtClean="0"/>
              <a:t>,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excluded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political</a:t>
            </a:r>
            <a:r>
              <a:rPr lang="cs-CZ" sz="2000" dirty="0" smtClean="0"/>
              <a:t> </a:t>
            </a:r>
            <a:r>
              <a:rPr lang="cs-CZ" sz="2000" dirty="0" err="1" smtClean="0"/>
              <a:t>life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town</a:t>
            </a:r>
            <a:r>
              <a:rPr lang="cs-CZ" sz="2000" dirty="0" smtClean="0"/>
              <a:t> </a:t>
            </a:r>
            <a:r>
              <a:rPr lang="cs-CZ" sz="2000" dirty="0" err="1" smtClean="0"/>
              <a:t>goverment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royal</a:t>
            </a:r>
            <a:r>
              <a:rPr lang="cs-CZ" sz="2000" dirty="0" smtClean="0"/>
              <a:t> </a:t>
            </a:r>
            <a:r>
              <a:rPr lang="cs-CZ" sz="2000" dirty="0" err="1" smtClean="0"/>
              <a:t>clerks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hussite</a:t>
            </a:r>
            <a:r>
              <a:rPr lang="cs-CZ" sz="2000" dirty="0" smtClean="0"/>
              <a:t> </a:t>
            </a:r>
            <a:r>
              <a:rPr lang="cs-CZ" sz="2000" dirty="0" err="1" smtClean="0"/>
              <a:t>church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persecuted</a:t>
            </a:r>
            <a:r>
              <a:rPr lang="cs-CZ" sz="2000" dirty="0" smtClean="0"/>
              <a:t> in Bohemian </a:t>
            </a:r>
            <a:r>
              <a:rPr lang="cs-CZ" sz="2000" dirty="0" err="1" smtClean="0"/>
              <a:t>Lands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None/>
            </a:pPr>
            <a:r>
              <a:rPr lang="cs-CZ" sz="2400" b="1" dirty="0" err="1" smtClean="0"/>
              <a:t>Maxmilian</a:t>
            </a:r>
            <a:r>
              <a:rPr lang="cs-CZ" sz="2400" b="1" dirty="0" smtClean="0"/>
              <a:t> II </a:t>
            </a:r>
            <a:r>
              <a:rPr lang="cs-CZ" sz="2400" dirty="0" smtClean="0"/>
              <a:t>(1562–1576) </a:t>
            </a:r>
          </a:p>
          <a:p>
            <a:r>
              <a:rPr lang="cs-CZ" sz="2000" dirty="0" smtClean="0"/>
              <a:t>he </a:t>
            </a:r>
            <a:r>
              <a:rPr lang="cs-CZ" sz="2000" dirty="0" err="1" smtClean="0"/>
              <a:t>ratified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religious</a:t>
            </a:r>
            <a:r>
              <a:rPr lang="cs-CZ" sz="2000" dirty="0" smtClean="0"/>
              <a:t> programe </a:t>
            </a:r>
            <a:r>
              <a:rPr lang="cs-CZ" sz="2000" dirty="0" err="1" smtClean="0"/>
              <a:t>of</a:t>
            </a:r>
            <a:r>
              <a:rPr lang="cs-CZ" sz="2000" dirty="0" smtClean="0"/>
              <a:t> Bohemian non-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- 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Confession</a:t>
            </a:r>
            <a:endParaRPr lang="cs-CZ" sz="2000" dirty="0" smtClean="0"/>
          </a:p>
          <a:p>
            <a:pPr lvl="0"/>
            <a:r>
              <a:rPr lang="cs-CZ" sz="2000" dirty="0" err="1" smtClean="0"/>
              <a:t>but</a:t>
            </a:r>
            <a:r>
              <a:rPr lang="cs-CZ" sz="2000" dirty="0" smtClean="0"/>
              <a:t> he </a:t>
            </a:r>
            <a:r>
              <a:rPr lang="cs-CZ" sz="2000" dirty="0" err="1" smtClean="0"/>
              <a:t>ratified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orally</a:t>
            </a:r>
            <a:r>
              <a:rPr lang="cs-CZ" sz="2000" dirty="0" smtClean="0"/>
              <a:t>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didn</a:t>
            </a:r>
            <a:r>
              <a:rPr lang="cs-CZ" sz="2000" dirty="0" smtClean="0"/>
              <a:t>´t </a:t>
            </a:r>
            <a:r>
              <a:rPr lang="cs-CZ" sz="2000" dirty="0" err="1" smtClean="0"/>
              <a:t>bring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religious</a:t>
            </a:r>
            <a:r>
              <a:rPr lang="cs-CZ" sz="2000" dirty="0" smtClean="0"/>
              <a:t> liberty as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wished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pic>
        <p:nvPicPr>
          <p:cNvPr id="6" name="Zástupný symbol pro obsah 5" descr="800px-Growth_of_Habsburg_territo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8657738" cy="55446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Rudolph</a:t>
            </a:r>
            <a:r>
              <a:rPr lang="cs-CZ" sz="2800" dirty="0" smtClean="0"/>
              <a:t> II (1576-1611)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94928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left</a:t>
            </a:r>
            <a:r>
              <a:rPr lang="cs-CZ" sz="2400" dirty="0" smtClean="0"/>
              <a:t> </a:t>
            </a:r>
            <a:r>
              <a:rPr lang="cs-CZ" sz="2400" dirty="0" err="1" smtClean="0"/>
              <a:t>Vienna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Prague</a:t>
            </a:r>
            <a:r>
              <a:rPr lang="cs-CZ" sz="2400" dirty="0" smtClean="0"/>
              <a:t>, Bohemian </a:t>
            </a:r>
            <a:r>
              <a:rPr lang="cs-CZ" sz="2400" dirty="0" err="1" smtClean="0"/>
              <a:t>capital</a:t>
            </a:r>
            <a:r>
              <a:rPr lang="cs-CZ" sz="2400" dirty="0" smtClean="0"/>
              <a:t> </a:t>
            </a:r>
            <a:r>
              <a:rPr lang="cs-CZ" sz="2400" dirty="0" err="1" smtClean="0"/>
              <a:t>grew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center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culture</a:t>
            </a:r>
            <a:endParaRPr lang="cs-CZ" sz="2400" dirty="0" smtClean="0"/>
          </a:p>
          <a:p>
            <a:r>
              <a:rPr lang="cs-CZ" sz="2400" dirty="0" smtClean="0"/>
              <a:t>1593–1606 – „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“ – </a:t>
            </a:r>
            <a:r>
              <a:rPr lang="cs-CZ" sz="2400" dirty="0" err="1" smtClean="0"/>
              <a:t>with</a:t>
            </a:r>
            <a:r>
              <a:rPr lang="cs-CZ" sz="2400" dirty="0" smtClean="0"/>
              <a:t> Osman </a:t>
            </a:r>
            <a:r>
              <a:rPr lang="cs-CZ" sz="2400" dirty="0" err="1" smtClean="0"/>
              <a:t>Turks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Estates</a:t>
            </a:r>
            <a:r>
              <a:rPr lang="cs-CZ" sz="2400" dirty="0" smtClean="0"/>
              <a:t> </a:t>
            </a:r>
            <a:r>
              <a:rPr lang="cs-CZ" sz="2400" dirty="0" err="1" smtClean="0"/>
              <a:t>forced</a:t>
            </a:r>
            <a:r>
              <a:rPr lang="cs-CZ" sz="2400" dirty="0" smtClean="0"/>
              <a:t> </a:t>
            </a:r>
            <a:r>
              <a:rPr lang="cs-CZ" sz="2400" dirty="0" err="1" smtClean="0"/>
              <a:t>Rudolph</a:t>
            </a:r>
            <a:r>
              <a:rPr lang="cs-CZ" sz="2400" dirty="0" smtClean="0"/>
              <a:t> II to </a:t>
            </a:r>
            <a:r>
              <a:rPr lang="cs-CZ" sz="2400" dirty="0" err="1" smtClean="0"/>
              <a:t>issue</a:t>
            </a:r>
            <a:r>
              <a:rPr lang="cs-CZ" sz="2400" dirty="0" smtClean="0"/>
              <a:t> a </a:t>
            </a:r>
            <a:r>
              <a:rPr lang="cs-CZ" sz="2400" dirty="0" err="1" smtClean="0"/>
              <a:t>decree</a:t>
            </a:r>
            <a:r>
              <a:rPr lang="cs-CZ" sz="2400" dirty="0" smtClean="0"/>
              <a:t> - </a:t>
            </a:r>
            <a:r>
              <a:rPr lang="cs-CZ" sz="2400" dirty="0" err="1" smtClean="0"/>
              <a:t>so</a:t>
            </a:r>
            <a:r>
              <a:rPr lang="cs-CZ" sz="2400" dirty="0" smtClean="0"/>
              <a:t> </a:t>
            </a:r>
            <a:r>
              <a:rPr lang="cs-CZ" sz="2400" dirty="0" err="1" smtClean="0"/>
              <a:t>called</a:t>
            </a:r>
            <a:r>
              <a:rPr lang="cs-CZ" sz="2400" dirty="0" smtClean="0"/>
              <a:t> "</a:t>
            </a:r>
            <a:r>
              <a:rPr lang="cs-CZ" sz="2400" dirty="0" err="1" smtClean="0"/>
              <a:t>Maiestatus</a:t>
            </a:r>
            <a:r>
              <a:rPr lang="cs-CZ" sz="2400" dirty="0" smtClean="0"/>
              <a:t>"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Letter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Majesty</a:t>
            </a:r>
            <a:r>
              <a:rPr lang="cs-CZ" sz="2400" dirty="0" smtClean="0"/>
              <a:t> - </a:t>
            </a:r>
            <a:r>
              <a:rPr lang="cs-CZ" sz="2400" dirty="0" err="1" smtClean="0"/>
              <a:t>proclaiming</a:t>
            </a:r>
            <a:r>
              <a:rPr lang="cs-CZ" sz="2400" dirty="0" smtClean="0"/>
              <a:t> </a:t>
            </a:r>
            <a:r>
              <a:rPr lang="cs-CZ" sz="2400" dirty="0" err="1" smtClean="0"/>
              <a:t>freedom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religious</a:t>
            </a:r>
            <a:r>
              <a:rPr lang="cs-CZ" sz="2400" dirty="0" smtClean="0"/>
              <a:t> </a:t>
            </a:r>
            <a:r>
              <a:rPr lang="cs-CZ" sz="2400" dirty="0" err="1" smtClean="0"/>
              <a:t>confession</a:t>
            </a:r>
            <a:r>
              <a:rPr lang="cs-CZ" sz="2400" dirty="0" smtClean="0"/>
              <a:t> in Bohemian </a:t>
            </a:r>
            <a:r>
              <a:rPr lang="cs-CZ" sz="2400" dirty="0" err="1" smtClean="0"/>
              <a:t>Lands</a:t>
            </a:r>
            <a:endParaRPr lang="cs-CZ" sz="2400" dirty="0" smtClean="0"/>
          </a:p>
          <a:p>
            <a:r>
              <a:rPr lang="cs-CZ" sz="2400" dirty="0" smtClean="0"/>
              <a:t>1604 –1606 – </a:t>
            </a:r>
            <a:r>
              <a:rPr lang="cs-CZ" sz="2400" dirty="0" err="1" smtClean="0"/>
              <a:t>uprising</a:t>
            </a:r>
            <a:r>
              <a:rPr lang="cs-CZ" sz="2400" dirty="0" smtClean="0"/>
              <a:t> in </a:t>
            </a:r>
            <a:r>
              <a:rPr lang="cs-CZ" sz="2400" dirty="0" err="1" smtClean="0"/>
              <a:t>Hungary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Rudolph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a </a:t>
            </a:r>
            <a:r>
              <a:rPr lang="cs-CZ" sz="2400" dirty="0" err="1" smtClean="0"/>
              <a:t>weak</a:t>
            </a:r>
            <a:r>
              <a:rPr lang="cs-CZ" sz="2400" dirty="0" smtClean="0"/>
              <a:t> </a:t>
            </a:r>
            <a:r>
              <a:rPr lang="cs-CZ" sz="2400" dirty="0" err="1" smtClean="0"/>
              <a:t>ruler</a:t>
            </a:r>
            <a:r>
              <a:rPr lang="cs-CZ" sz="2400" dirty="0" smtClean="0"/>
              <a:t>, not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interested</a:t>
            </a:r>
            <a:r>
              <a:rPr lang="cs-CZ" sz="2400" dirty="0" smtClean="0"/>
              <a:t> in </a:t>
            </a:r>
            <a:r>
              <a:rPr lang="cs-CZ" sz="2400" dirty="0" err="1" smtClean="0"/>
              <a:t>politics</a:t>
            </a:r>
            <a:r>
              <a:rPr lang="cs-CZ" sz="2400" dirty="0" smtClean="0"/>
              <a:t> – </a:t>
            </a:r>
            <a:r>
              <a:rPr lang="cs-CZ" sz="2400" dirty="0" err="1" smtClean="0"/>
              <a:t>since</a:t>
            </a:r>
            <a:r>
              <a:rPr lang="cs-CZ" sz="2400" dirty="0" smtClean="0"/>
              <a:t> 1608 – he </a:t>
            </a:r>
            <a:r>
              <a:rPr lang="cs-CZ" sz="2400" dirty="0" err="1" smtClean="0"/>
              <a:t>ruled</a:t>
            </a:r>
            <a:r>
              <a:rPr lang="cs-CZ" sz="2400" dirty="0" smtClean="0"/>
              <a:t> </a:t>
            </a:r>
            <a:r>
              <a:rPr lang="cs-CZ" sz="2400" dirty="0" err="1" smtClean="0"/>
              <a:t>only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 Bohemia, </a:t>
            </a:r>
            <a:r>
              <a:rPr lang="cs-CZ" sz="2400" dirty="0" err="1" smtClean="0"/>
              <a:t>Silesia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Lusitania</a:t>
            </a:r>
            <a:r>
              <a:rPr lang="cs-CZ" sz="2400" dirty="0" smtClean="0"/>
              <a:t>, his </a:t>
            </a:r>
            <a:r>
              <a:rPr lang="cs-CZ" sz="2400" dirty="0" err="1" smtClean="0"/>
              <a:t>brother</a:t>
            </a:r>
            <a:r>
              <a:rPr lang="cs-CZ" sz="2400" dirty="0" smtClean="0"/>
              <a:t> </a:t>
            </a:r>
            <a:r>
              <a:rPr lang="cs-CZ" sz="2400" dirty="0" err="1" smtClean="0"/>
              <a:t>Mathiass</a:t>
            </a:r>
            <a:r>
              <a:rPr lang="cs-CZ" sz="2400" dirty="0" smtClean="0"/>
              <a:t> </a:t>
            </a:r>
            <a:r>
              <a:rPr lang="cs-CZ" sz="2400" dirty="0" err="1" smtClean="0"/>
              <a:t>became</a:t>
            </a:r>
            <a:r>
              <a:rPr lang="cs-CZ" sz="2400" dirty="0" smtClean="0"/>
              <a:t> a </a:t>
            </a:r>
            <a:r>
              <a:rPr lang="cs-CZ" sz="2400" dirty="0" err="1" smtClean="0"/>
              <a:t>ruler</a:t>
            </a:r>
            <a:r>
              <a:rPr lang="cs-CZ" sz="2400" dirty="0" smtClean="0"/>
              <a:t> in </a:t>
            </a:r>
            <a:r>
              <a:rPr lang="cs-CZ" sz="2400" dirty="0" err="1" smtClean="0"/>
              <a:t>Moravia</a:t>
            </a:r>
            <a:r>
              <a:rPr lang="cs-CZ" sz="2400" dirty="0" smtClean="0"/>
              <a:t>, </a:t>
            </a:r>
            <a:r>
              <a:rPr lang="cs-CZ" sz="2400" dirty="0" err="1" smtClean="0"/>
              <a:t>Austria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Hungary</a:t>
            </a:r>
            <a:endParaRPr lang="cs-CZ" sz="2400" dirty="0" smtClean="0"/>
          </a:p>
          <a:p>
            <a:endParaRPr lang="cs-CZ" sz="2800" dirty="0" smtClean="0"/>
          </a:p>
          <a:p>
            <a:pPr lvl="0"/>
            <a:endParaRPr lang="cs-CZ" sz="2200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845</TotalTime>
  <Words>2271</Words>
  <Application>Microsoft Office PowerPoint</Application>
  <PresentationFormat>Předvádění na obrazovce (4:3)</PresentationFormat>
  <Paragraphs>200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Bohatý</vt:lpstr>
      <vt:lpstr>Central Europe Before, during and after  Thirty Years´ War </vt:lpstr>
      <vt:lpstr>the House of Habsburgs</vt:lpstr>
      <vt:lpstr>Ferdinand I</vt:lpstr>
      <vt:lpstr>the House of Habsburgs</vt:lpstr>
      <vt:lpstr>Ferdinand I</vt:lpstr>
      <vt:lpstr>Ferdinand I</vt:lpstr>
      <vt:lpstr>Ferdinand I</vt:lpstr>
      <vt:lpstr>The habsburg monarchy</vt:lpstr>
      <vt:lpstr>Rudolph II (1576-1611)</vt:lpstr>
      <vt:lpstr>Rudolph II</vt:lpstr>
      <vt:lpstr>Rudolph II</vt:lpstr>
      <vt:lpstr>Rudoplh Ii</vt:lpstr>
      <vt:lpstr>the Reneissance style </vt:lpstr>
      <vt:lpstr>the Reneissance style</vt:lpstr>
      <vt:lpstr>the Reneissance style</vt:lpstr>
      <vt:lpstr>the Reneissance style</vt:lpstr>
      <vt:lpstr>the Reneissance style</vt:lpstr>
      <vt:lpstr>The Thirty Years' War  (1618–1648)  </vt:lpstr>
      <vt:lpstr>The Thirty Years' War  (1618–1648)</vt:lpstr>
      <vt:lpstr>The Thirty Years' War  (1618–1648)</vt:lpstr>
      <vt:lpstr>The Thirty Years' War  (1618–1648)  </vt:lpstr>
      <vt:lpstr>  The Consequences of Thirty Years´ War in Habsburg Monarchy and Czech lands:</vt:lpstr>
      <vt:lpstr>The Consequences of Thirty Years´ War:</vt:lpstr>
      <vt:lpstr>The Consequences of Thirty Years´ War</vt:lpstr>
      <vt:lpstr>The Consequences of Thirty Years´ War</vt:lpstr>
      <vt:lpstr>The Consequences of Thirty Years´ War</vt:lpstr>
      <vt:lpstr>The Thirty Years' War  (1618–1648) - Summary</vt:lpstr>
      <vt:lpstr>The Thirty Years' War  (1618–1648) - Summary</vt:lpstr>
      <vt:lpstr>baroque</vt:lpstr>
      <vt:lpstr>baroque</vt:lpstr>
      <vt:lpstr>Baroque in czech lands</vt:lpstr>
      <vt:lpstr>Baroque in czech lands</vt:lpstr>
      <vt:lpstr>Baroque in Brno surroundings</vt:lpstr>
      <vt:lpstr>Baroque in the city of brno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after  Thirty Years´ War. Enlightenment and reforms. Maria Theresa and Joseph II</dc:title>
  <dc:creator>Standard</dc:creator>
  <cp:lastModifiedBy>Standard</cp:lastModifiedBy>
  <cp:revision>83</cp:revision>
  <dcterms:created xsi:type="dcterms:W3CDTF">2012-09-23T16:42:16Z</dcterms:created>
  <dcterms:modified xsi:type="dcterms:W3CDTF">2013-09-23T13:29:25Z</dcterms:modified>
</cp:coreProperties>
</file>