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62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1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399" y="152399"/>
            <a:ext cx="7315200" cy="5410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38" y="735313"/>
            <a:ext cx="6229350" cy="243840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457" y="3224696"/>
            <a:ext cx="5479913" cy="1156804"/>
          </a:xfrm>
        </p:spPr>
        <p:txBody>
          <a:bodyPr>
            <a:normAutofit/>
          </a:bodyPr>
          <a:lstStyle>
            <a:lvl1pPr marL="0" indent="0" algn="ctr">
              <a:spcBef>
                <a:spcPts val="833"/>
              </a:spcBef>
              <a:buNone/>
              <a:defRPr sz="1500">
                <a:solidFill>
                  <a:srgbClr val="FFFFFF"/>
                </a:solidFill>
              </a:defRPr>
            </a:lvl1pPr>
            <a:lvl2pPr marL="285739" indent="0" algn="ctr">
              <a:buNone/>
              <a:defRPr sz="1500"/>
            </a:lvl2pPr>
            <a:lvl3pPr marL="571477" indent="0" algn="ctr">
              <a:buNone/>
              <a:defRPr sz="1500"/>
            </a:lvl3pPr>
            <a:lvl4pPr marL="857216" indent="0" algn="ctr">
              <a:buNone/>
              <a:defRPr sz="1250"/>
            </a:lvl4pPr>
            <a:lvl5pPr marL="1142954" indent="0" algn="ctr">
              <a:buNone/>
              <a:defRPr sz="1250"/>
            </a:lvl5pPr>
            <a:lvl6pPr marL="1428693" indent="0" algn="ctr">
              <a:buNone/>
              <a:defRPr sz="1250"/>
            </a:lvl6pPr>
            <a:lvl7pPr marL="1714431" indent="0" algn="ctr">
              <a:buNone/>
              <a:defRPr sz="1250"/>
            </a:lvl7pPr>
            <a:lvl8pPr marL="2000170" indent="0" algn="ctr">
              <a:buNone/>
              <a:defRPr sz="1250"/>
            </a:lvl8pPr>
            <a:lvl9pPr marL="2285909" indent="0" algn="ctr">
              <a:buNone/>
              <a:defRPr sz="125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226523-23C3-48D8-982F-5FF6DBFE221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4CAEB3-EC9E-47FD-9E73-B7738CBBD93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236663" y="3111500"/>
            <a:ext cx="51435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5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523-23C3-48D8-982F-5FF6DBFE221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AEB3-EC9E-47FD-9E73-B7738CBBD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35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635000"/>
            <a:ext cx="1452563" cy="45085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5" y="635000"/>
            <a:ext cx="4643438" cy="45085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523-23C3-48D8-982F-5FF6DBFE221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AEB3-EC9E-47FD-9E73-B7738CBBD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23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33"/>
              </a:spcBef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523-23C3-48D8-982F-5FF6DBFE221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AEB3-EC9E-47FD-9E73-B7738CBBD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5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977979"/>
            <a:ext cx="6229350" cy="243840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0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3462100"/>
            <a:ext cx="5480685" cy="1136505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523-23C3-48D8-982F-5FF6DBFE221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AEB3-EC9E-47FD-9E73-B7738CBBD93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238250" y="3350340"/>
            <a:ext cx="51435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60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1714499"/>
            <a:ext cx="2971800" cy="3352800"/>
          </a:xfrm>
        </p:spPr>
        <p:txBody>
          <a:bodyPr/>
          <a:lstStyle>
            <a:lvl1pPr>
              <a:defRPr sz="1375"/>
            </a:lvl1pPr>
            <a:lvl2pPr>
              <a:defRPr sz="1250"/>
            </a:lvl2pPr>
            <a:lvl3pPr>
              <a:defRPr sz="1125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258" y="1714500"/>
            <a:ext cx="2971800" cy="3352800"/>
          </a:xfrm>
        </p:spPr>
        <p:txBody>
          <a:bodyPr/>
          <a:lstStyle>
            <a:lvl1pPr>
              <a:defRPr sz="1375"/>
            </a:lvl1pPr>
            <a:lvl2pPr>
              <a:defRPr sz="1250"/>
            </a:lvl2pPr>
            <a:lvl3pPr>
              <a:defRPr sz="1125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523-23C3-48D8-982F-5FF6DBFE221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AEB3-EC9E-47FD-9E73-B7738CBBD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2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5" y="1667926"/>
            <a:ext cx="2971800" cy="6477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375" y="2267903"/>
            <a:ext cx="2971800" cy="2819400"/>
          </a:xfrm>
        </p:spPr>
        <p:txBody>
          <a:bodyPr/>
          <a:lstStyle>
            <a:lvl1pPr>
              <a:defRPr sz="1375"/>
            </a:lvl1pPr>
            <a:lvl2pPr>
              <a:defRPr sz="1250"/>
            </a:lvl2pPr>
            <a:lvl3pPr>
              <a:defRPr sz="1125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18233" y="1665860"/>
            <a:ext cx="2971800" cy="6477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18233" y="2266102"/>
            <a:ext cx="2971800" cy="2819400"/>
          </a:xfrm>
        </p:spPr>
        <p:txBody>
          <a:bodyPr/>
          <a:lstStyle>
            <a:lvl1pPr>
              <a:defRPr sz="1375"/>
            </a:lvl1pPr>
            <a:lvl2pPr>
              <a:defRPr sz="1250"/>
            </a:lvl2pPr>
            <a:lvl3pPr>
              <a:defRPr sz="1125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523-23C3-48D8-982F-5FF6DBFE221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AEB3-EC9E-47FD-9E73-B7738CBBD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523-23C3-48D8-982F-5FF6DBFE221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AEB3-EC9E-47FD-9E73-B7738CBBD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36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523-23C3-48D8-982F-5FF6DBFE221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AEB3-EC9E-47FD-9E73-B7738CBBD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87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914400"/>
            <a:ext cx="2362200" cy="1447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095" y="914400"/>
            <a:ext cx="3458032" cy="3886200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75" y="2362200"/>
            <a:ext cx="2362200" cy="2438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67"/>
              </a:spcBef>
              <a:buNone/>
              <a:defRPr sz="1062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523-23C3-48D8-982F-5FF6DBFE221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AEB3-EC9E-47FD-9E73-B7738CBBD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9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914400"/>
            <a:ext cx="2362200" cy="1447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49256" y="891540"/>
            <a:ext cx="3548086" cy="3870961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750"/>
            </a:lvl1pPr>
            <a:lvl2pPr marL="285739" indent="0">
              <a:buNone/>
              <a:defRPr sz="1750"/>
            </a:lvl2pPr>
            <a:lvl3pPr marL="571477" indent="0">
              <a:buNone/>
              <a:defRPr sz="1500"/>
            </a:lvl3pPr>
            <a:lvl4pPr marL="857216" indent="0">
              <a:buNone/>
              <a:defRPr sz="1250"/>
            </a:lvl4pPr>
            <a:lvl5pPr marL="1142954" indent="0">
              <a:buNone/>
              <a:defRPr sz="1250"/>
            </a:lvl5pPr>
            <a:lvl6pPr marL="1428693" indent="0">
              <a:buNone/>
              <a:defRPr sz="1250"/>
            </a:lvl6pPr>
            <a:lvl7pPr marL="1714431" indent="0">
              <a:buNone/>
              <a:defRPr sz="1250"/>
            </a:lvl7pPr>
            <a:lvl8pPr marL="2000170" indent="0">
              <a:buNone/>
              <a:defRPr sz="1250"/>
            </a:lvl8pPr>
            <a:lvl9pPr marL="2285909" indent="0">
              <a:buNone/>
              <a:defRPr sz="125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75" y="2362200"/>
            <a:ext cx="2362200" cy="2400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67"/>
              </a:spcBef>
              <a:buNone/>
              <a:defRPr sz="1062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523-23C3-48D8-982F-5FF6DBFE221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AEB3-EC9E-47FD-9E73-B7738CBBD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71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7315200" cy="54102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5" y="508000"/>
            <a:ext cx="61722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6" y="1714500"/>
            <a:ext cx="6170544" cy="336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372" y="5186525"/>
            <a:ext cx="145567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3">
                <a:solidFill>
                  <a:schemeClr val="accent1"/>
                </a:solidFill>
              </a:defRPr>
            </a:lvl1pPr>
          </a:lstStyle>
          <a:p>
            <a:fld id="{CE226523-23C3-48D8-982F-5FF6DBFE221A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8218" y="5186525"/>
            <a:ext cx="294860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3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957" y="5186525"/>
            <a:ext cx="106638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>
                <a:solidFill>
                  <a:schemeClr val="accent1"/>
                </a:solidFill>
              </a:defRPr>
            </a:lvl1pPr>
          </a:lstStyle>
          <a:p>
            <a:fld id="{7D4CAEB3-EC9E-47FD-9E73-B7738CBBD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571477" rtl="0" eaLnBrk="1" latinLnBrk="0" hangingPunct="1">
        <a:lnSpc>
          <a:spcPct val="90000"/>
        </a:lnSpc>
        <a:spcBef>
          <a:spcPct val="0"/>
        </a:spcBef>
        <a:buNone/>
        <a:defRPr sz="33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2869" indent="-114295" algn="l" defTabSz="571477" rtl="0" eaLnBrk="1" latinLnBrk="0" hangingPunct="1">
        <a:lnSpc>
          <a:spcPct val="90000"/>
        </a:lnSpc>
        <a:spcBef>
          <a:spcPts val="833"/>
        </a:spcBef>
        <a:buClr>
          <a:schemeClr val="accent1"/>
        </a:buClr>
        <a:buSzPct val="80000"/>
        <a:buFont typeface="Corbel" pitchFamily="34" charset="0"/>
        <a:buChar char="•"/>
        <a:defRPr sz="1667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5739" indent="-114295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57182" indent="-114295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333" kern="1200">
          <a:solidFill>
            <a:schemeClr val="accent1"/>
          </a:solidFill>
          <a:latin typeface="+mn-lt"/>
          <a:ea typeface="+mn-ea"/>
          <a:cs typeface="+mn-cs"/>
        </a:defRPr>
      </a:lvl3pPr>
      <a:lvl4pPr marL="628625" indent="-114295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167" kern="1200">
          <a:solidFill>
            <a:schemeClr val="accent1"/>
          </a:solidFill>
          <a:latin typeface="+mn-lt"/>
          <a:ea typeface="+mn-ea"/>
          <a:cs typeface="+mn-cs"/>
        </a:defRPr>
      </a:lvl4pPr>
      <a:lvl5pPr marL="766736" indent="-114295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167" kern="1200">
          <a:solidFill>
            <a:schemeClr val="accent1"/>
          </a:solidFill>
          <a:latin typeface="+mn-lt"/>
          <a:ea typeface="+mn-ea"/>
          <a:cs typeface="+mn-cs"/>
        </a:defRPr>
      </a:lvl5pPr>
      <a:lvl6pPr marL="916630" indent="-142869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167" kern="1200">
          <a:solidFill>
            <a:schemeClr val="accent1"/>
          </a:solidFill>
          <a:latin typeface="+mn-lt"/>
          <a:ea typeface="+mn-ea"/>
          <a:cs typeface="+mn-cs"/>
        </a:defRPr>
      </a:lvl6pPr>
      <a:lvl7pPr marL="1083290" indent="-142869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167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49950" indent="-142869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167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16610" indent="-142869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167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5450" y="1003613"/>
            <a:ext cx="6935756" cy="2090853"/>
          </a:xfrm>
        </p:spPr>
        <p:txBody>
          <a:bodyPr>
            <a:normAutofit/>
          </a:bodyPr>
          <a:lstStyle/>
          <a:p>
            <a:r>
              <a:rPr lang="cs-CZ" sz="3667"/>
              <a:t>Osobní zájmena předmětná </a:t>
            </a:r>
            <a:br>
              <a:rPr lang="cs-CZ" sz="3667"/>
            </a:br>
            <a:r>
              <a:rPr lang="cs-CZ" sz="3667"/>
              <a:t> a zájmena příslovečná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609" y="4135381"/>
            <a:ext cx="7306550" cy="1156804"/>
          </a:xfrm>
        </p:spPr>
        <p:txBody>
          <a:bodyPr>
            <a:normAutofit/>
          </a:bodyPr>
          <a:lstStyle/>
          <a:p>
            <a:r>
              <a:rPr lang="cs-CZ" sz="2400" smtClean="0"/>
              <a:t>Les pronoms complément d’objet</a:t>
            </a:r>
          </a:p>
          <a:p>
            <a:r>
              <a:rPr lang="cs-CZ" sz="2400" smtClean="0"/>
              <a:t>Les pronoms adverbiaux</a:t>
            </a:r>
          </a:p>
          <a:p>
            <a:endParaRPr lang="cs-CZ" sz="2400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8"/>
    </mc:Choice>
    <mc:Fallback xmlns="">
      <p:transition spd="slow" advTm="11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Osobní zájmena předmětná COD – </a:t>
            </a:r>
            <a:r>
              <a:rPr lang="cs-CZ" sz="3000" i="1"/>
              <a:t>voir q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5" indent="0">
              <a:buNone/>
            </a:pPr>
            <a:r>
              <a:rPr lang="cs-CZ"/>
              <a:t>me /m´		</a:t>
            </a:r>
            <a:r>
              <a:rPr lang="cs-CZ" smtClean="0"/>
              <a:t>	Paul </a:t>
            </a:r>
            <a:r>
              <a:rPr lang="cs-CZ">
                <a:solidFill>
                  <a:srgbClr val="FF0000"/>
                </a:solidFill>
              </a:rPr>
              <a:t>me</a:t>
            </a:r>
            <a:r>
              <a:rPr lang="cs-CZ"/>
              <a:t> voit.</a:t>
            </a:r>
          </a:p>
          <a:p>
            <a:pPr marL="38095" indent="0">
              <a:buNone/>
            </a:pPr>
            <a:r>
              <a:rPr lang="cs-CZ"/>
              <a:t>te/t´			</a:t>
            </a:r>
            <a:r>
              <a:rPr lang="cs-CZ" smtClean="0"/>
              <a:t>	Paul </a:t>
            </a:r>
            <a:r>
              <a:rPr lang="cs-CZ">
                <a:solidFill>
                  <a:srgbClr val="FF0000"/>
                </a:solidFill>
              </a:rPr>
              <a:t>te</a:t>
            </a:r>
            <a:r>
              <a:rPr lang="cs-CZ"/>
              <a:t> voit.</a:t>
            </a:r>
          </a:p>
          <a:p>
            <a:pPr marL="38095" indent="0">
              <a:buNone/>
            </a:pPr>
            <a:r>
              <a:rPr lang="cs-CZ"/>
              <a:t>le/la/l´		</a:t>
            </a:r>
            <a:r>
              <a:rPr lang="cs-CZ" smtClean="0"/>
              <a:t>	Paul </a:t>
            </a:r>
            <a:r>
              <a:rPr lang="cs-CZ">
                <a:solidFill>
                  <a:srgbClr val="FF0000"/>
                </a:solidFill>
              </a:rPr>
              <a:t>le/la</a:t>
            </a:r>
            <a:r>
              <a:rPr lang="cs-CZ"/>
              <a:t> voit.</a:t>
            </a:r>
          </a:p>
          <a:p>
            <a:endParaRPr lang="cs-CZ"/>
          </a:p>
          <a:p>
            <a:pPr marL="38095" indent="0">
              <a:buNone/>
            </a:pPr>
            <a:r>
              <a:rPr lang="cs-CZ"/>
              <a:t>nous			</a:t>
            </a:r>
            <a:r>
              <a:rPr lang="cs-CZ" smtClean="0"/>
              <a:t>	Paul </a:t>
            </a:r>
            <a:r>
              <a:rPr lang="cs-CZ">
                <a:solidFill>
                  <a:srgbClr val="FF0000"/>
                </a:solidFill>
              </a:rPr>
              <a:t>nous</a:t>
            </a:r>
            <a:r>
              <a:rPr lang="cs-CZ"/>
              <a:t> voit.</a:t>
            </a:r>
          </a:p>
          <a:p>
            <a:pPr marL="38095" indent="0">
              <a:buNone/>
            </a:pPr>
            <a:r>
              <a:rPr lang="cs-CZ"/>
              <a:t>vous			</a:t>
            </a:r>
            <a:r>
              <a:rPr lang="cs-CZ" smtClean="0"/>
              <a:t>	Paul </a:t>
            </a:r>
            <a:r>
              <a:rPr lang="cs-CZ">
                <a:solidFill>
                  <a:srgbClr val="FF0000"/>
                </a:solidFill>
              </a:rPr>
              <a:t>vous</a:t>
            </a:r>
            <a:r>
              <a:rPr lang="cs-CZ"/>
              <a:t> voit.</a:t>
            </a:r>
          </a:p>
          <a:p>
            <a:pPr marL="38095" indent="0">
              <a:buNone/>
            </a:pPr>
            <a:r>
              <a:rPr lang="cs-CZ"/>
              <a:t>les				Paul </a:t>
            </a:r>
            <a:r>
              <a:rPr lang="cs-CZ">
                <a:solidFill>
                  <a:srgbClr val="FF0000"/>
                </a:solidFill>
              </a:rPr>
              <a:t>les</a:t>
            </a:r>
            <a:r>
              <a:rPr lang="cs-CZ"/>
              <a:t> voit.</a:t>
            </a:r>
          </a:p>
          <a:p>
            <a:pPr marL="38095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2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7"/>
    </mc:Choice>
    <mc:Fallback xmlns="">
      <p:transition spd="slow" advTm="468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Osobní zájmena </a:t>
            </a:r>
            <a:r>
              <a:rPr lang="cs-CZ" smtClean="0"/>
              <a:t>předmětná COI – </a:t>
            </a:r>
            <a:r>
              <a:rPr lang="cs-CZ" sz="3000" i="1"/>
              <a:t>téléphoner </a:t>
            </a:r>
            <a:r>
              <a:rPr lang="fr-FR" sz="3000" i="1"/>
              <a:t>à</a:t>
            </a:r>
            <a:r>
              <a:rPr lang="cs-CZ" sz="3000" i="1"/>
              <a:t> q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5" indent="0">
              <a:buNone/>
            </a:pPr>
            <a:r>
              <a:rPr lang="cs-CZ"/>
              <a:t>me/m´	</a:t>
            </a:r>
            <a:r>
              <a:rPr lang="cs-CZ" smtClean="0"/>
              <a:t>	Luc </a:t>
            </a:r>
            <a:r>
              <a:rPr lang="cs-CZ">
                <a:solidFill>
                  <a:srgbClr val="FF0000"/>
                </a:solidFill>
              </a:rPr>
              <a:t>me</a:t>
            </a:r>
            <a:r>
              <a:rPr lang="cs-CZ"/>
              <a:t> téléphone.</a:t>
            </a:r>
          </a:p>
          <a:p>
            <a:pPr marL="38095" indent="0">
              <a:buNone/>
            </a:pPr>
            <a:r>
              <a:rPr lang="cs-CZ"/>
              <a:t>te/t´		</a:t>
            </a:r>
            <a:r>
              <a:rPr lang="cs-CZ" smtClean="0"/>
              <a:t>	Luc </a:t>
            </a:r>
            <a:r>
              <a:rPr lang="cs-CZ">
                <a:solidFill>
                  <a:srgbClr val="FF0000"/>
                </a:solidFill>
              </a:rPr>
              <a:t>te</a:t>
            </a:r>
            <a:r>
              <a:rPr lang="cs-CZ"/>
              <a:t> téléphone.</a:t>
            </a:r>
          </a:p>
          <a:p>
            <a:pPr marL="38095" indent="0">
              <a:buNone/>
            </a:pPr>
            <a:r>
              <a:rPr lang="cs-CZ"/>
              <a:t>lui		</a:t>
            </a:r>
            <a:r>
              <a:rPr lang="cs-CZ" smtClean="0"/>
              <a:t>	Luc </a:t>
            </a:r>
            <a:r>
              <a:rPr lang="cs-CZ">
                <a:solidFill>
                  <a:srgbClr val="FF0000"/>
                </a:solidFill>
              </a:rPr>
              <a:t>lui</a:t>
            </a:r>
            <a:r>
              <a:rPr lang="cs-CZ"/>
              <a:t> téléphone.</a:t>
            </a:r>
          </a:p>
          <a:p>
            <a:endParaRPr lang="cs-CZ"/>
          </a:p>
          <a:p>
            <a:pPr marL="38095" indent="0">
              <a:buNone/>
            </a:pPr>
            <a:r>
              <a:rPr lang="cs-CZ"/>
              <a:t>nous		</a:t>
            </a:r>
            <a:r>
              <a:rPr lang="cs-CZ" smtClean="0"/>
              <a:t>	Luc </a:t>
            </a:r>
            <a:r>
              <a:rPr lang="cs-CZ">
                <a:solidFill>
                  <a:srgbClr val="FF0000"/>
                </a:solidFill>
              </a:rPr>
              <a:t>nous</a:t>
            </a:r>
            <a:r>
              <a:rPr lang="cs-CZ"/>
              <a:t> téléphone.</a:t>
            </a:r>
          </a:p>
          <a:p>
            <a:pPr marL="38095" indent="0">
              <a:buNone/>
            </a:pPr>
            <a:r>
              <a:rPr lang="cs-CZ"/>
              <a:t>vous		</a:t>
            </a:r>
            <a:r>
              <a:rPr lang="cs-CZ" smtClean="0"/>
              <a:t>	Luc </a:t>
            </a:r>
            <a:r>
              <a:rPr lang="cs-CZ">
                <a:solidFill>
                  <a:srgbClr val="FF0000"/>
                </a:solidFill>
              </a:rPr>
              <a:t>vous</a:t>
            </a:r>
            <a:r>
              <a:rPr lang="cs-CZ"/>
              <a:t> téléphone.</a:t>
            </a:r>
          </a:p>
          <a:p>
            <a:pPr marL="38095" indent="0">
              <a:buNone/>
            </a:pPr>
            <a:r>
              <a:rPr lang="cs-CZ"/>
              <a:t>leur		</a:t>
            </a:r>
            <a:r>
              <a:rPr lang="cs-CZ" smtClean="0"/>
              <a:t>	Luc </a:t>
            </a:r>
            <a:r>
              <a:rPr lang="cs-CZ">
                <a:solidFill>
                  <a:srgbClr val="FF0000"/>
                </a:solidFill>
              </a:rPr>
              <a:t>leur</a:t>
            </a:r>
            <a:r>
              <a:rPr lang="cs-CZ"/>
              <a:t> téléphone.</a:t>
            </a:r>
          </a:p>
          <a:p>
            <a:pPr marL="38095" indent="0">
              <a:buNone/>
            </a:pPr>
            <a:endParaRPr lang="cs-CZ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27"/>
    </mc:Choice>
    <mc:Fallback xmlns="">
      <p:transition spd="slow" advTm="38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Rozdíly</a:t>
            </a:r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304922"/>
              </p:ext>
            </p:extLst>
          </p:nvPr>
        </p:nvGraphicFramePr>
        <p:xfrm>
          <a:off x="1636751" y="1841500"/>
          <a:ext cx="4321098" cy="302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549">
                  <a:extLst>
                    <a:ext uri="{9D8B030D-6E8A-4147-A177-3AD203B41FA5}">
                      <a16:colId xmlns:a16="http://schemas.microsoft.com/office/drawing/2014/main" val="663505891"/>
                    </a:ext>
                  </a:extLst>
                </a:gridCol>
                <a:gridCol w="2160549">
                  <a:extLst>
                    <a:ext uri="{9D8B030D-6E8A-4147-A177-3AD203B41FA5}">
                      <a16:colId xmlns:a16="http://schemas.microsoft.com/office/drawing/2014/main" val="814620074"/>
                    </a:ext>
                  </a:extLst>
                </a:gridCol>
              </a:tblGrid>
              <a:tr h="430338">
                <a:tc>
                  <a:txBody>
                    <a:bodyPr/>
                    <a:lstStyle/>
                    <a:p>
                      <a:r>
                        <a:rPr lang="cs-CZ" sz="900" smtClean="0"/>
                        <a:t>COI (</a:t>
                      </a:r>
                      <a:r>
                        <a:rPr lang="fr-FR" sz="900" smtClean="0"/>
                        <a:t>à</a:t>
                      </a:r>
                      <a:r>
                        <a:rPr lang="cs-CZ" sz="900" smtClean="0"/>
                        <a:t>)</a:t>
                      </a:r>
                      <a:endParaRPr lang="cs-CZ" sz="9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900" smtClean="0"/>
                        <a:t>COD (---)</a:t>
                      </a:r>
                      <a:endParaRPr lang="cs-CZ" sz="9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618952039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cs-CZ" sz="2300" smtClean="0"/>
                        <a:t>me/m´</a:t>
                      </a:r>
                      <a:endParaRPr lang="cs-CZ" sz="23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2300" smtClean="0"/>
                        <a:t>me/m´</a:t>
                      </a:r>
                      <a:endParaRPr lang="cs-CZ" sz="23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1199236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cs-CZ" sz="2300" smtClean="0"/>
                        <a:t>te/t´</a:t>
                      </a:r>
                      <a:endParaRPr lang="cs-CZ" sz="23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2300" smtClean="0"/>
                        <a:t>te/t´</a:t>
                      </a:r>
                      <a:endParaRPr lang="cs-CZ" sz="23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6529957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cs-CZ" sz="2300" smtClean="0">
                          <a:solidFill>
                            <a:srgbClr val="FF0000"/>
                          </a:solidFill>
                        </a:rPr>
                        <a:t>lui</a:t>
                      </a:r>
                      <a:endParaRPr lang="cs-CZ" sz="23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2300" smtClean="0">
                          <a:solidFill>
                            <a:srgbClr val="FF0000"/>
                          </a:solidFill>
                        </a:rPr>
                        <a:t>le/la/l´</a:t>
                      </a:r>
                      <a:endParaRPr lang="cs-CZ" sz="23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94034079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cs-CZ" sz="2300" smtClean="0"/>
                        <a:t>nous</a:t>
                      </a:r>
                      <a:endParaRPr lang="cs-CZ" sz="23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2300" smtClean="0"/>
                        <a:t>nous</a:t>
                      </a:r>
                      <a:endParaRPr lang="cs-CZ" sz="23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30979664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cs-CZ" sz="2300" smtClean="0"/>
                        <a:t>vous</a:t>
                      </a:r>
                      <a:endParaRPr lang="cs-CZ" sz="23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2300" smtClean="0"/>
                        <a:t>vous</a:t>
                      </a:r>
                      <a:endParaRPr lang="cs-CZ" sz="23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267752309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cs-CZ" sz="2300" smtClean="0">
                          <a:solidFill>
                            <a:srgbClr val="FF0000"/>
                          </a:solidFill>
                        </a:rPr>
                        <a:t>leur</a:t>
                      </a:r>
                      <a:endParaRPr lang="cs-CZ" sz="23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2300" smtClean="0">
                          <a:solidFill>
                            <a:srgbClr val="FF0000"/>
                          </a:solidFill>
                        </a:rPr>
                        <a:t>les</a:t>
                      </a:r>
                      <a:endParaRPr lang="cs-CZ" sz="23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420247990"/>
                  </a:ext>
                </a:extLst>
              </a:tr>
            </a:tbl>
          </a:graphicData>
        </a:graphic>
      </p:graphicFrame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0"/>
    </mc:Choice>
    <mc:Fallback xmlns="">
      <p:transition spd="slow" advTm="23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Příklady: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095" indent="0">
              <a:buNone/>
            </a:pPr>
            <a:r>
              <a:rPr lang="cs-CZ" smtClean="0"/>
              <a:t>Il </a:t>
            </a:r>
            <a:r>
              <a:rPr lang="cs-CZ" smtClean="0">
                <a:solidFill>
                  <a:srgbClr val="FF0000"/>
                </a:solidFill>
              </a:rPr>
              <a:t>te</a:t>
            </a:r>
            <a:r>
              <a:rPr lang="cs-CZ" smtClean="0"/>
              <a:t> donnera son numéro de téléphone.</a:t>
            </a:r>
          </a:p>
          <a:p>
            <a:pPr marL="38095" indent="0">
              <a:buNone/>
            </a:pPr>
            <a:r>
              <a:rPr lang="cs-CZ" smtClean="0"/>
              <a:t>Vous </a:t>
            </a:r>
            <a:r>
              <a:rPr lang="cs-CZ" smtClean="0">
                <a:solidFill>
                  <a:srgbClr val="FF0000"/>
                </a:solidFill>
              </a:rPr>
              <a:t>m´</a:t>
            </a:r>
            <a:r>
              <a:rPr lang="cs-CZ" smtClean="0"/>
              <a:t>enverrez la liste des participants ?</a:t>
            </a:r>
          </a:p>
          <a:p>
            <a:pPr marL="38095" indent="0">
              <a:buNone/>
            </a:pPr>
            <a:r>
              <a:rPr lang="cs-CZ" smtClean="0"/>
              <a:t>Je </a:t>
            </a:r>
            <a:r>
              <a:rPr lang="cs-CZ" smtClean="0">
                <a:solidFill>
                  <a:srgbClr val="FF0000"/>
                </a:solidFill>
              </a:rPr>
              <a:t>leur</a:t>
            </a:r>
            <a:r>
              <a:rPr lang="cs-CZ" smtClean="0"/>
              <a:t> écris un mél.</a:t>
            </a:r>
          </a:p>
          <a:p>
            <a:pPr marL="38095" indent="0">
              <a:buNone/>
            </a:pPr>
            <a:endParaRPr lang="cs-CZ"/>
          </a:p>
          <a:p>
            <a:pPr marL="38095" indent="0">
              <a:buNone/>
            </a:pPr>
            <a:r>
              <a:rPr lang="cs-CZ" smtClean="0"/>
              <a:t>Příklad kombinací:</a:t>
            </a:r>
          </a:p>
          <a:p>
            <a:pPr marL="38095" indent="0">
              <a:buNone/>
            </a:pPr>
            <a:endParaRPr lang="cs-CZ"/>
          </a:p>
          <a:p>
            <a:pPr marL="38095" indent="0">
              <a:buNone/>
            </a:pPr>
            <a:r>
              <a:rPr lang="cs-CZ" smtClean="0"/>
              <a:t>Il </a:t>
            </a:r>
            <a:r>
              <a:rPr lang="cs-CZ" smtClean="0">
                <a:solidFill>
                  <a:srgbClr val="FF0000"/>
                </a:solidFill>
              </a:rPr>
              <a:t>te le </a:t>
            </a:r>
            <a:r>
              <a:rPr lang="cs-CZ" smtClean="0"/>
              <a:t>donnera.</a:t>
            </a:r>
          </a:p>
          <a:p>
            <a:pPr marL="38095" indent="0">
              <a:buNone/>
            </a:pPr>
            <a:r>
              <a:rPr lang="cs-CZ" smtClean="0"/>
              <a:t>Vous </a:t>
            </a:r>
            <a:r>
              <a:rPr lang="cs-CZ" smtClean="0">
                <a:solidFill>
                  <a:srgbClr val="FF0000"/>
                </a:solidFill>
              </a:rPr>
              <a:t>me l´</a:t>
            </a:r>
            <a:r>
              <a:rPr lang="cs-CZ" smtClean="0"/>
              <a:t>enverrez ?</a:t>
            </a:r>
          </a:p>
          <a:p>
            <a:pPr marL="38095" indent="0">
              <a:buNone/>
            </a:pPr>
            <a:r>
              <a:rPr lang="cs-CZ" smtClean="0"/>
              <a:t>Je </a:t>
            </a:r>
            <a:r>
              <a:rPr lang="cs-CZ" smtClean="0">
                <a:solidFill>
                  <a:srgbClr val="FF0000"/>
                </a:solidFill>
              </a:rPr>
              <a:t>le leur </a:t>
            </a:r>
            <a:r>
              <a:rPr lang="cs-CZ" smtClean="0"/>
              <a:t>écris.</a:t>
            </a:r>
            <a:endParaRPr lang="cs-CZ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47"/>
    </mc:Choice>
    <mc:Fallback xmlns="">
      <p:transition spd="slow" advTm="39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226" y="725068"/>
            <a:ext cx="6858001" cy="529447"/>
          </a:xfrm>
        </p:spPr>
        <p:txBody>
          <a:bodyPr>
            <a:normAutofit fontScale="90000"/>
          </a:bodyPr>
          <a:lstStyle/>
          <a:p>
            <a:r>
              <a:rPr lang="cs-CZ" smtClean="0"/>
              <a:t>Postavení zájmen ve větě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24" y="1328854"/>
            <a:ext cx="6858000" cy="3664968"/>
          </a:xfrm>
        </p:spPr>
        <p:txBody>
          <a:bodyPr>
            <a:normAutofit fontScale="62500" lnSpcReduction="20000"/>
          </a:bodyPr>
          <a:lstStyle/>
          <a:p>
            <a:r>
              <a:rPr lang="cs-CZ" sz="2667" b="1">
                <a:solidFill>
                  <a:srgbClr val="C00000"/>
                </a:solidFill>
              </a:rPr>
              <a:t>před slovesem:</a:t>
            </a:r>
          </a:p>
          <a:p>
            <a:pPr>
              <a:buFontTx/>
              <a:buChar char="-"/>
            </a:pPr>
            <a:r>
              <a:rPr lang="cs-CZ" sz="2667"/>
              <a:t>přítomný čas, imparfait, futur simple, conditionnel présent, subjonctif présent (jednoslovné slovesné tvary)</a:t>
            </a:r>
          </a:p>
          <a:p>
            <a:pPr marL="38095" indent="0">
              <a:buNone/>
            </a:pPr>
            <a:r>
              <a:rPr lang="cs-CZ" sz="2667" i="1"/>
              <a:t>je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écris, je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écrirai, je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écrivais, je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écrirais, que je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écrive</a:t>
            </a:r>
          </a:p>
          <a:p>
            <a:pPr marL="38095" indent="0">
              <a:buNone/>
            </a:pPr>
            <a:r>
              <a:rPr lang="cs-CZ" sz="2667" i="1"/>
              <a:t>je </a:t>
            </a:r>
            <a:r>
              <a:rPr lang="cs-CZ" sz="2667" i="1">
                <a:solidFill>
                  <a:srgbClr val="0070C0"/>
                </a:solidFill>
              </a:rPr>
              <a:t>ne</a:t>
            </a:r>
            <a:r>
              <a:rPr lang="cs-CZ" sz="2667" i="1"/>
              <a:t>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écris </a:t>
            </a:r>
            <a:r>
              <a:rPr lang="cs-CZ" sz="2667" i="1">
                <a:solidFill>
                  <a:srgbClr val="0070C0"/>
                </a:solidFill>
              </a:rPr>
              <a:t>pas</a:t>
            </a:r>
            <a:r>
              <a:rPr lang="cs-CZ" sz="2667" i="1"/>
              <a:t>, je </a:t>
            </a:r>
            <a:r>
              <a:rPr lang="cs-CZ" sz="2667" i="1">
                <a:solidFill>
                  <a:srgbClr val="0070C0"/>
                </a:solidFill>
              </a:rPr>
              <a:t>ne</a:t>
            </a:r>
            <a:r>
              <a:rPr lang="cs-CZ" sz="2667" i="1"/>
              <a:t>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écrirai </a:t>
            </a:r>
            <a:r>
              <a:rPr lang="cs-CZ" sz="2667" i="1">
                <a:solidFill>
                  <a:srgbClr val="0070C0"/>
                </a:solidFill>
              </a:rPr>
              <a:t>pas</a:t>
            </a:r>
            <a:r>
              <a:rPr lang="cs-CZ" sz="2667" i="1"/>
              <a:t>,...</a:t>
            </a:r>
          </a:p>
          <a:p>
            <a:pPr>
              <a:buFontTx/>
              <a:buChar char="-"/>
            </a:pPr>
            <a:endParaRPr lang="cs-CZ" sz="2667"/>
          </a:p>
          <a:p>
            <a:pPr>
              <a:buFontTx/>
              <a:buChar char="-"/>
            </a:pPr>
            <a:r>
              <a:rPr lang="cs-CZ" sz="2667"/>
              <a:t>passé composé, plus-que-parfait, conditionnel passé, subjonctif passé (složené minulé časy a způsoby)</a:t>
            </a:r>
          </a:p>
          <a:p>
            <a:pPr marL="38095" indent="0">
              <a:buNone/>
            </a:pPr>
            <a:r>
              <a:rPr lang="cs-CZ" sz="2667" i="1"/>
              <a:t>je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ai écrit, je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avais écrit, je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aurais écrit, que je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aie écrit</a:t>
            </a:r>
          </a:p>
          <a:p>
            <a:pPr marL="38095" indent="0">
              <a:buNone/>
            </a:pPr>
            <a:r>
              <a:rPr lang="cs-CZ" sz="2667" i="1"/>
              <a:t>je </a:t>
            </a:r>
            <a:r>
              <a:rPr lang="cs-CZ" sz="2667" i="1">
                <a:solidFill>
                  <a:srgbClr val="0070C0"/>
                </a:solidFill>
              </a:rPr>
              <a:t>ne</a:t>
            </a:r>
            <a:r>
              <a:rPr lang="cs-CZ" sz="2667" i="1"/>
              <a:t>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ai </a:t>
            </a:r>
            <a:r>
              <a:rPr lang="cs-CZ" sz="2667" i="1">
                <a:solidFill>
                  <a:srgbClr val="0070C0"/>
                </a:solidFill>
              </a:rPr>
              <a:t>pas</a:t>
            </a:r>
            <a:r>
              <a:rPr lang="cs-CZ" sz="2667" i="1"/>
              <a:t> écrit, je </a:t>
            </a:r>
            <a:r>
              <a:rPr lang="cs-CZ" sz="2667" i="1">
                <a:solidFill>
                  <a:srgbClr val="0070C0"/>
                </a:solidFill>
              </a:rPr>
              <a:t>ne</a:t>
            </a:r>
            <a:r>
              <a:rPr lang="cs-CZ" sz="2667" i="1"/>
              <a:t>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avais </a:t>
            </a:r>
            <a:r>
              <a:rPr lang="cs-CZ" sz="2667" i="1">
                <a:solidFill>
                  <a:srgbClr val="0070C0"/>
                </a:solidFill>
              </a:rPr>
              <a:t>pas</a:t>
            </a:r>
            <a:r>
              <a:rPr lang="cs-CZ" sz="2667" i="1"/>
              <a:t> écrit,...</a:t>
            </a:r>
          </a:p>
          <a:p>
            <a:pPr>
              <a:buFontTx/>
              <a:buChar char="-"/>
            </a:pPr>
            <a:endParaRPr lang="cs-CZ" sz="2667"/>
          </a:p>
          <a:p>
            <a:pPr>
              <a:buFontTx/>
              <a:buChar char="-"/>
            </a:pPr>
            <a:r>
              <a:rPr lang="cs-CZ" sz="2667"/>
              <a:t>záporný rozkazovací způsob </a:t>
            </a:r>
          </a:p>
          <a:p>
            <a:pPr marL="38095" indent="0">
              <a:buNone/>
            </a:pPr>
            <a:r>
              <a:rPr lang="cs-CZ" sz="2667" i="1"/>
              <a:t>ne </a:t>
            </a:r>
            <a:r>
              <a:rPr lang="cs-CZ" sz="2667" i="1">
                <a:solidFill>
                  <a:srgbClr val="FF0000"/>
                </a:solidFill>
              </a:rPr>
              <a:t>l´</a:t>
            </a:r>
            <a:r>
              <a:rPr lang="cs-CZ" sz="2667" i="1"/>
              <a:t>écris pas !</a:t>
            </a:r>
          </a:p>
          <a:p>
            <a:pPr>
              <a:buFontTx/>
              <a:buChar char="-"/>
            </a:pPr>
            <a:endParaRPr lang="cs-CZ" sz="2667"/>
          </a:p>
          <a:p>
            <a:pPr marL="38095" indent="0">
              <a:buNone/>
            </a:pPr>
            <a:endParaRPr lang="cs-CZ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3"/>
    </mc:Choice>
    <mc:Fallback xmlns="">
      <p:transition spd="slow" advTm="42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Postavení zájmen ve 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>
                <a:solidFill>
                  <a:srgbClr val="C00000"/>
                </a:solidFill>
              </a:rPr>
              <a:t>za slovesem</a:t>
            </a:r>
          </a:p>
          <a:p>
            <a:pPr>
              <a:buFontTx/>
              <a:buChar char="-"/>
            </a:pPr>
            <a:r>
              <a:rPr lang="cs-CZ"/>
              <a:t>kladný rozkazovací způsob</a:t>
            </a:r>
          </a:p>
          <a:p>
            <a:pPr marL="0" indent="0">
              <a:buNone/>
            </a:pPr>
            <a:r>
              <a:rPr lang="cs-CZ" i="1"/>
              <a:t>Příklady:</a:t>
            </a:r>
          </a:p>
          <a:p>
            <a:pPr marL="0" indent="0">
              <a:buNone/>
            </a:pPr>
            <a:r>
              <a:rPr lang="cs-CZ" smtClean="0"/>
              <a:t>Ecris-</a:t>
            </a:r>
            <a:r>
              <a:rPr lang="cs-CZ" smtClean="0">
                <a:solidFill>
                  <a:srgbClr val="FF0000"/>
                </a:solidFill>
              </a:rPr>
              <a:t>le</a:t>
            </a:r>
            <a:r>
              <a:rPr lang="cs-CZ" smtClean="0"/>
              <a:t> ! </a:t>
            </a:r>
          </a:p>
          <a:p>
            <a:pPr marL="0" indent="0">
              <a:buNone/>
            </a:pPr>
            <a:endParaRPr lang="cs-CZ"/>
          </a:p>
          <a:p>
            <a:r>
              <a:rPr lang="cs-CZ" b="1">
                <a:solidFill>
                  <a:srgbClr val="C00000"/>
                </a:solidFill>
              </a:rPr>
              <a:t>mezi dvěma slovesy </a:t>
            </a:r>
            <a:r>
              <a:rPr lang="cs-CZ"/>
              <a:t>(první je modální: pouvoir, vouloir, aller, savoir,...)</a:t>
            </a:r>
          </a:p>
          <a:p>
            <a:pPr marL="0" indent="0">
              <a:buNone/>
            </a:pPr>
            <a:r>
              <a:rPr lang="cs-CZ" i="1"/>
              <a:t>Příklady:</a:t>
            </a:r>
          </a:p>
          <a:p>
            <a:pPr marL="0" indent="0">
              <a:buNone/>
            </a:pPr>
            <a:r>
              <a:rPr lang="cs-CZ"/>
              <a:t>Je </a:t>
            </a:r>
            <a:r>
              <a:rPr lang="cs-CZ">
                <a:solidFill>
                  <a:srgbClr val="0070C0"/>
                </a:solidFill>
              </a:rPr>
              <a:t>vais</a:t>
            </a:r>
            <a:r>
              <a:rPr lang="cs-CZ"/>
              <a:t> </a:t>
            </a:r>
            <a:r>
              <a:rPr lang="cs-CZ" smtClean="0">
                <a:solidFill>
                  <a:srgbClr val="FF0000"/>
                </a:solidFill>
              </a:rPr>
              <a:t>l´</a:t>
            </a:r>
            <a:r>
              <a:rPr lang="cs-CZ" smtClean="0">
                <a:solidFill>
                  <a:srgbClr val="0070C0"/>
                </a:solidFill>
              </a:rPr>
              <a:t>annoncer</a:t>
            </a:r>
            <a:r>
              <a:rPr lang="cs-CZ"/>
              <a:t>. </a:t>
            </a:r>
            <a:r>
              <a:rPr lang="cs-CZ" smtClean="0"/>
              <a:t>Ils </a:t>
            </a:r>
            <a:r>
              <a:rPr lang="cs-CZ" u="sng"/>
              <a:t>ne</a:t>
            </a:r>
            <a:r>
              <a:rPr lang="cs-CZ"/>
              <a:t> </a:t>
            </a:r>
            <a:r>
              <a:rPr lang="cs-CZ">
                <a:solidFill>
                  <a:srgbClr val="0070C0"/>
                </a:solidFill>
              </a:rPr>
              <a:t>savent</a:t>
            </a:r>
            <a:r>
              <a:rPr lang="cs-CZ"/>
              <a:t> </a:t>
            </a:r>
            <a:r>
              <a:rPr lang="cs-CZ" u="sng"/>
              <a:t>pas</a:t>
            </a:r>
            <a:r>
              <a:rPr lang="cs-CZ"/>
              <a:t> </a:t>
            </a:r>
            <a:r>
              <a:rPr lang="cs-CZ">
                <a:solidFill>
                  <a:srgbClr val="FF0000"/>
                </a:solidFill>
              </a:rPr>
              <a:t>l´</a:t>
            </a:r>
            <a:r>
              <a:rPr lang="cs-CZ">
                <a:solidFill>
                  <a:srgbClr val="0070C0"/>
                </a:solidFill>
              </a:rPr>
              <a:t>écrire</a:t>
            </a:r>
            <a:r>
              <a:rPr lang="cs-CZ"/>
              <a:t>.   </a:t>
            </a: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7"/>
    </mc:Choice>
    <mc:Fallback xmlns="">
      <p:transition spd="slow" advTm="14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Příslovečná zájmena y, </a:t>
            </a:r>
            <a:r>
              <a:rPr lang="cs-CZ" smtClean="0"/>
              <a:t>en - úvod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>
                <a:solidFill>
                  <a:srgbClr val="FF0000"/>
                </a:solidFill>
              </a:rPr>
              <a:t>y</a:t>
            </a:r>
            <a:r>
              <a:rPr lang="cs-CZ" smtClean="0"/>
              <a:t> = l</a:t>
            </a:r>
            <a:r>
              <a:rPr lang="fr-FR" smtClean="0"/>
              <a:t>à</a:t>
            </a:r>
            <a:r>
              <a:rPr lang="cs-CZ" smtClean="0"/>
              <a:t>, l</a:t>
            </a:r>
            <a:r>
              <a:rPr lang="fr-FR" smtClean="0"/>
              <a:t>à</a:t>
            </a:r>
            <a:r>
              <a:rPr lang="cs-CZ" smtClean="0"/>
              <a:t>-bas (tam)</a:t>
            </a:r>
          </a:p>
          <a:p>
            <a:r>
              <a:rPr lang="cs-CZ" b="1" smtClean="0">
                <a:solidFill>
                  <a:srgbClr val="FF0000"/>
                </a:solidFill>
              </a:rPr>
              <a:t>en</a:t>
            </a:r>
            <a:r>
              <a:rPr lang="cs-CZ" smtClean="0"/>
              <a:t> = de l</a:t>
            </a:r>
            <a:r>
              <a:rPr lang="fr-FR" smtClean="0"/>
              <a:t>à</a:t>
            </a:r>
            <a:r>
              <a:rPr lang="cs-CZ" smtClean="0"/>
              <a:t> (odtamtud)</a:t>
            </a:r>
          </a:p>
          <a:p>
            <a:endParaRPr lang="cs-CZ"/>
          </a:p>
          <a:p>
            <a:pPr marL="38095" indent="0">
              <a:buNone/>
            </a:pPr>
            <a:r>
              <a:rPr lang="cs-CZ" smtClean="0"/>
              <a:t>Příklady:</a:t>
            </a:r>
          </a:p>
          <a:p>
            <a:pPr marL="38095" indent="0">
              <a:buNone/>
            </a:pPr>
            <a:r>
              <a:rPr lang="cs-CZ" smtClean="0"/>
              <a:t>Il va souvent </a:t>
            </a:r>
            <a:r>
              <a:rPr lang="cs-CZ" u="sng" smtClean="0"/>
              <a:t>en voyage d´affaires</a:t>
            </a:r>
            <a:r>
              <a:rPr lang="cs-CZ" smtClean="0"/>
              <a:t>. – Il </a:t>
            </a:r>
            <a:r>
              <a:rPr lang="cs-CZ" smtClean="0">
                <a:solidFill>
                  <a:srgbClr val="FF0000"/>
                </a:solidFill>
              </a:rPr>
              <a:t>y</a:t>
            </a:r>
            <a:r>
              <a:rPr lang="cs-CZ" smtClean="0"/>
              <a:t> va souvent.</a:t>
            </a:r>
          </a:p>
          <a:p>
            <a:pPr marL="38095" indent="0">
              <a:buNone/>
            </a:pPr>
            <a:r>
              <a:rPr lang="cs-CZ" smtClean="0"/>
              <a:t>Il n´est plus </a:t>
            </a:r>
            <a:r>
              <a:rPr lang="cs-CZ" u="sng" smtClean="0"/>
              <a:t>dans son bureau</a:t>
            </a:r>
            <a:r>
              <a:rPr lang="cs-CZ" smtClean="0"/>
              <a:t>. Il vient d´</a:t>
            </a:r>
            <a:r>
              <a:rPr lang="cs-CZ" smtClean="0">
                <a:solidFill>
                  <a:srgbClr val="FF0000"/>
                </a:solidFill>
              </a:rPr>
              <a:t>en</a:t>
            </a:r>
            <a:r>
              <a:rPr lang="cs-CZ" smtClean="0"/>
              <a:t> sortir.</a:t>
            </a:r>
          </a:p>
          <a:p>
            <a:endParaRPr lang="cs-CZ"/>
          </a:p>
          <a:p>
            <a:pPr marL="38095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1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vál 5"/>
          <p:cNvSpPr/>
          <p:nvPr/>
        </p:nvSpPr>
        <p:spPr>
          <a:xfrm rot="206968">
            <a:off x="904599" y="1993122"/>
            <a:ext cx="5943600" cy="13995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/>
              <a:t>více k příslovečným zájmenům y, en a ke kombinacím všech zájmen v kapitole B1 Kombinace zájmen COI, COD, y, en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7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139</TotalTime>
  <Words>315</Words>
  <Application>Microsoft Office PowerPoint</Application>
  <PresentationFormat>Vlastní</PresentationFormat>
  <Paragraphs>73</Paragraphs>
  <Slides>9</Slides>
  <Notes>0</Notes>
  <HiddenSlides>0</HiddenSlides>
  <MMClips>6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Corbel</vt:lpstr>
      <vt:lpstr>Základ</vt:lpstr>
      <vt:lpstr>Osobní zájmena předmětná   a zájmena příslovečná </vt:lpstr>
      <vt:lpstr>Osobní zájmena předmětná COD – voir q</vt:lpstr>
      <vt:lpstr>Osobní zájmena předmětná COI – téléphoner à q</vt:lpstr>
      <vt:lpstr>Rozdíly</vt:lpstr>
      <vt:lpstr>Příklady:</vt:lpstr>
      <vt:lpstr>Postavení zájmen ve větě</vt:lpstr>
      <vt:lpstr>Postavení zájmen ve větě</vt:lpstr>
      <vt:lpstr>Příslovečná zájmena y, en - úvod 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Červenková Marie</dc:creator>
  <cp:lastModifiedBy>Červenková Marie</cp:lastModifiedBy>
  <cp:revision>18</cp:revision>
  <dcterms:created xsi:type="dcterms:W3CDTF">2016-06-29T10:56:09Z</dcterms:created>
  <dcterms:modified xsi:type="dcterms:W3CDTF">2016-12-16T11:39:39Z</dcterms:modified>
</cp:coreProperties>
</file>