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  <p:sldId id="262" r:id="rId4"/>
    <p:sldId id="264" r:id="rId5"/>
    <p:sldId id="266" r:id="rId6"/>
    <p:sldId id="256" r:id="rId7"/>
    <p:sldId id="257" r:id="rId8"/>
    <p:sldId id="258" r:id="rId9"/>
    <p:sldId id="259" r:id="rId10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66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0" y="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1"/>
            <a:ext cx="952627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859" y="882376"/>
            <a:ext cx="8098155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8993" y="3869635"/>
            <a:ext cx="7123886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5988D9A-B35C-4A94-A35C-0396E4EFABAF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607662" y="3733800"/>
            <a:ext cx="66865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638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38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762000"/>
            <a:ext cx="1888331" cy="5410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8687" y="762000"/>
            <a:ext cx="6036469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702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56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970" y="1173575"/>
            <a:ext cx="8098155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9316" y="4154520"/>
            <a:ext cx="7124891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609725" y="4020408"/>
            <a:ext cx="66865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53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8688" y="2057399"/>
            <a:ext cx="386334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435" y="2057400"/>
            <a:ext cx="386334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97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01511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8688" y="2721483"/>
            <a:ext cx="386334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703" y="1999032"/>
            <a:ext cx="386334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703" y="2719322"/>
            <a:ext cx="386334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400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580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642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79" y="1097280"/>
            <a:ext cx="4234815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058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88" y="1097280"/>
            <a:ext cx="3194685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98264" y="1069847"/>
            <a:ext cx="4955477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88" y="2834640"/>
            <a:ext cx="3194685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88D9A-B35C-4A94-A35C-0396E4EFABAF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789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87801" y="243841"/>
            <a:ext cx="952627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88" y="2057400"/>
            <a:ext cx="8021708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8684" y="6223829"/>
            <a:ext cx="1892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B5988D9A-B35C-4A94-A35C-0396E4EFABAF}" type="datetimeFigureOut">
              <a:rPr lang="cs-CZ" smtClean="0"/>
              <a:t>16. 12. 2016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8683" y="6223829"/>
            <a:ext cx="38331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244" y="6223829"/>
            <a:ext cx="13863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47AA88F-ECCB-4D51-9C12-4FCFACA5A1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4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dirty="0" err="1"/>
              <a:t>L´expression</a:t>
            </a:r>
            <a:r>
              <a:rPr lang="cs-CZ" sz="5400" dirty="0"/>
              <a:t> </a:t>
            </a: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de </a:t>
            </a:r>
            <a:r>
              <a:rPr lang="cs-CZ" sz="5400" dirty="0"/>
              <a:t>la </a:t>
            </a:r>
            <a:r>
              <a:rPr lang="cs-CZ" sz="5400" dirty="0" err="1"/>
              <a:t>condition</a:t>
            </a:r>
            <a:r>
              <a:rPr lang="cs-CZ" sz="5400" dirty="0"/>
              <a:t> </a:t>
            </a:r>
            <a:r>
              <a:rPr lang="cs-CZ" sz="5400" dirty="0" smtClean="0"/>
              <a:t/>
            </a:r>
            <a:br>
              <a:rPr lang="cs-CZ" sz="5400" dirty="0" smtClean="0"/>
            </a:br>
            <a:r>
              <a:rPr lang="cs-CZ" sz="5400" dirty="0" smtClean="0"/>
              <a:t>et </a:t>
            </a:r>
            <a:r>
              <a:rPr lang="cs-CZ" sz="5400" dirty="0"/>
              <a:t>de </a:t>
            </a:r>
            <a:r>
              <a:rPr lang="cs-CZ" sz="5400" dirty="0" err="1"/>
              <a:t>l´hypoth</a:t>
            </a:r>
            <a:r>
              <a:rPr lang="fr-FR" sz="5400" dirty="0"/>
              <a:t>è</a:t>
            </a:r>
            <a:r>
              <a:rPr lang="cs-CZ" sz="5400" dirty="0"/>
              <a:t>se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z="2400" smtClean="0"/>
              <a:t>Vyjádření podmínky a hypotézy</a:t>
            </a:r>
            <a:endParaRPr lang="cs-CZ" sz="2400" smtClean="0"/>
          </a:p>
        </p:txBody>
      </p:sp>
    </p:spTree>
    <p:extLst>
      <p:ext uri="{BB962C8B-B14F-4D97-AF65-F5344CB8AC3E}">
        <p14:creationId xmlns:p14="http://schemas.microsoft.com/office/powerpoint/2010/main" val="119392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1116979"/>
          </a:xfrm>
        </p:spPr>
        <p:txBody>
          <a:bodyPr>
            <a:normAutofit fontScale="90000"/>
          </a:bodyPr>
          <a:lstStyle/>
          <a:p>
            <a:pPr algn="ctr"/>
            <a:r>
              <a:rPr lang="cs-CZ" smtClean="0"/>
              <a:t>Les phrases hypothétiques</a:t>
            </a:r>
            <a:br>
              <a:rPr lang="cs-CZ" smtClean="0"/>
            </a:br>
            <a:r>
              <a:rPr lang="cs-CZ" smtClean="0"/>
              <a:t>3 types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12800" indent="-812800">
              <a:buNone/>
            </a:pPr>
            <a:endParaRPr lang="cs-CZ" sz="2400" smtClean="0"/>
          </a:p>
          <a:p>
            <a:pPr marL="812800" indent="-812800">
              <a:buNone/>
            </a:pPr>
            <a:endParaRPr lang="cs-CZ" sz="2400"/>
          </a:p>
          <a:p>
            <a:pPr marL="45720" indent="0">
              <a:buNone/>
            </a:pPr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9229"/>
              </p:ext>
            </p:extLst>
          </p:nvPr>
        </p:nvGraphicFramePr>
        <p:xfrm>
          <a:off x="1637542" y="1929162"/>
          <a:ext cx="6603999" cy="350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850">
                  <a:extLst>
                    <a:ext uri="{9D8B030D-6E8A-4147-A177-3AD203B41FA5}">
                      <a16:colId xmlns:a16="http://schemas.microsoft.com/office/drawing/2014/main" val="2339664058"/>
                    </a:ext>
                  </a:extLst>
                </a:gridCol>
                <a:gridCol w="2935558">
                  <a:extLst>
                    <a:ext uri="{9D8B030D-6E8A-4147-A177-3AD203B41FA5}">
                      <a16:colId xmlns:a16="http://schemas.microsoft.com/office/drawing/2014/main" val="3178132989"/>
                    </a:ext>
                  </a:extLst>
                </a:gridCol>
                <a:gridCol w="3090591">
                  <a:extLst>
                    <a:ext uri="{9D8B030D-6E8A-4147-A177-3AD203B41FA5}">
                      <a16:colId xmlns:a16="http://schemas.microsoft.com/office/drawing/2014/main" val="333885403"/>
                    </a:ext>
                  </a:extLst>
                </a:gridCol>
              </a:tblGrid>
              <a:tr h="87537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sz="2400" smtClean="0"/>
                        <a:t>proposition subordonnée</a:t>
                      </a:r>
                      <a:endParaRPr lang="cs-CZ" sz="2400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sz="2400" smtClean="0"/>
                        <a:t>proposition principale</a:t>
                      </a:r>
                      <a:endParaRPr lang="cs-CZ" sz="2400"/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3496354883"/>
                  </a:ext>
                </a:extLst>
              </a:tr>
              <a:tr h="875370">
                <a:tc>
                  <a:txBody>
                    <a:bodyPr/>
                    <a:lstStyle/>
                    <a:p>
                      <a:r>
                        <a:rPr lang="cs-CZ" smtClean="0"/>
                        <a:t>I.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b="1" smtClean="0">
                          <a:solidFill>
                            <a:srgbClr val="C00000"/>
                          </a:solidFill>
                        </a:rPr>
                        <a:t>Si + présent,</a:t>
                      </a:r>
                      <a:endParaRPr lang="cs-CZ" b="1">
                        <a:solidFill>
                          <a:srgbClr val="C00000"/>
                        </a:solidFill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b="1" smtClean="0">
                          <a:solidFill>
                            <a:srgbClr val="C00000"/>
                          </a:solidFill>
                        </a:rPr>
                        <a:t>présent/impératif/futur</a:t>
                      </a:r>
                      <a:r>
                        <a:rPr lang="cs-CZ" b="1" baseline="0" smtClean="0">
                          <a:solidFill>
                            <a:srgbClr val="C00000"/>
                          </a:solidFill>
                        </a:rPr>
                        <a:t> simple</a:t>
                      </a:r>
                      <a:endParaRPr lang="cs-CZ" b="1">
                        <a:solidFill>
                          <a:srgbClr val="C00000"/>
                        </a:solidFill>
                      </a:endParaRPr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1513773140"/>
                  </a:ext>
                </a:extLst>
              </a:tr>
              <a:tr h="875370">
                <a:tc>
                  <a:txBody>
                    <a:bodyPr/>
                    <a:lstStyle/>
                    <a:p>
                      <a:r>
                        <a:rPr lang="cs-CZ" smtClean="0"/>
                        <a:t>II.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b="1" smtClean="0">
                          <a:solidFill>
                            <a:srgbClr val="0070C0"/>
                          </a:solidFill>
                        </a:rPr>
                        <a:t>Si + imparfait,</a:t>
                      </a:r>
                      <a:endParaRPr lang="cs-CZ" b="1">
                        <a:solidFill>
                          <a:srgbClr val="0070C0"/>
                        </a:solidFill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b="1" smtClean="0">
                          <a:solidFill>
                            <a:srgbClr val="0070C0"/>
                          </a:solidFill>
                        </a:rPr>
                        <a:t>conditionnel présent</a:t>
                      </a:r>
                      <a:endParaRPr lang="cs-CZ" b="1">
                        <a:solidFill>
                          <a:srgbClr val="0070C0"/>
                        </a:solidFill>
                      </a:endParaRPr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948864756"/>
                  </a:ext>
                </a:extLst>
              </a:tr>
              <a:tr h="875370">
                <a:tc>
                  <a:txBody>
                    <a:bodyPr/>
                    <a:lstStyle/>
                    <a:p>
                      <a:r>
                        <a:rPr lang="cs-CZ" smtClean="0"/>
                        <a:t>III.</a:t>
                      </a:r>
                      <a:endParaRPr lang="cs-CZ"/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b="1" smtClean="0">
                          <a:solidFill>
                            <a:srgbClr val="7030A0"/>
                          </a:solidFill>
                        </a:rPr>
                        <a:t>Si + plus-que-parfait,</a:t>
                      </a:r>
                      <a:endParaRPr lang="cs-CZ" b="1">
                        <a:solidFill>
                          <a:srgbClr val="7030A0"/>
                        </a:solidFill>
                      </a:endParaRPr>
                    </a:p>
                  </a:txBody>
                  <a:tcPr marL="74295" marR="74295"/>
                </a:tc>
                <a:tc>
                  <a:txBody>
                    <a:bodyPr/>
                    <a:lstStyle/>
                    <a:p>
                      <a:r>
                        <a:rPr lang="cs-CZ" b="1" smtClean="0">
                          <a:solidFill>
                            <a:srgbClr val="7030A0"/>
                          </a:solidFill>
                        </a:rPr>
                        <a:t>conditionnel présent</a:t>
                      </a:r>
                      <a:endParaRPr lang="cs-CZ" b="1">
                        <a:solidFill>
                          <a:srgbClr val="7030A0"/>
                        </a:solidFill>
                      </a:endParaRPr>
                    </a:p>
                  </a:txBody>
                  <a:tcPr marL="74295" marR="74295"/>
                </a:tc>
                <a:extLst>
                  <a:ext uri="{0D108BD9-81ED-4DB2-BD59-A6C34878D82A}">
                    <a16:rowId xmlns:a16="http://schemas.microsoft.com/office/drawing/2014/main" val="3891691740"/>
                  </a:ext>
                </a:extLst>
              </a:tr>
            </a:tbl>
          </a:graphicData>
        </a:graphic>
      </p:graphicFrame>
      <p:sp>
        <p:nvSpPr>
          <p:cNvPr id="4" name="Ovál 3"/>
          <p:cNvSpPr/>
          <p:nvPr/>
        </p:nvSpPr>
        <p:spPr>
          <a:xfrm>
            <a:off x="6400800" y="5339574"/>
            <a:ext cx="3178887" cy="1087247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voir aussi le chapitre B1 Vyjádření podmínky a hypotézy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95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87" y="609600"/>
            <a:ext cx="8303826" cy="1356360"/>
          </a:xfrm>
        </p:spPr>
        <p:txBody>
          <a:bodyPr>
            <a:normAutofit fontScale="90000"/>
          </a:bodyPr>
          <a:lstStyle/>
          <a:p>
            <a:r>
              <a:rPr lang="cs-CZ" sz="3100">
                <a:solidFill>
                  <a:srgbClr val="C00000"/>
                </a:solidFill>
              </a:rPr>
              <a:t>I. Si + </a:t>
            </a:r>
            <a:r>
              <a:rPr lang="cs-CZ" sz="3100" smtClean="0">
                <a:solidFill>
                  <a:srgbClr val="C00000"/>
                </a:solidFill>
              </a:rPr>
              <a:t>présent (passé composé),/présent, impératif, futur simple</a:t>
            </a:r>
            <a:r>
              <a:rPr lang="cs-CZ" smtClean="0">
                <a:solidFill>
                  <a:srgbClr val="C00000"/>
                </a:solidFill>
              </a:rPr>
              <a:t/>
            </a:r>
            <a:br>
              <a:rPr lang="cs-CZ" smtClean="0">
                <a:solidFill>
                  <a:srgbClr val="C00000"/>
                </a:solidFill>
              </a:rPr>
            </a:br>
            <a:endParaRPr lang="cs-CZ" sz="320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800" i="1" smtClean="0">
                <a:solidFill>
                  <a:srgbClr val="00B050"/>
                </a:solidFill>
              </a:rPr>
              <a:t>Exemples :</a:t>
            </a:r>
            <a:endParaRPr lang="cs-CZ" sz="2800" i="1">
              <a:solidFill>
                <a:srgbClr val="00B050"/>
              </a:solidFill>
            </a:endParaRPr>
          </a:p>
          <a:p>
            <a:pPr>
              <a:buNone/>
            </a:pPr>
            <a:r>
              <a:rPr lang="cs-CZ" sz="2400"/>
              <a:t>Si vous ne vous sentez pas bien, vous pouvez rester </a:t>
            </a:r>
            <a:r>
              <a:rPr lang="fr-FR" sz="2400"/>
              <a:t>à l</a:t>
            </a:r>
            <a:r>
              <a:rPr lang="cs-CZ" sz="2400"/>
              <a:t>a maison.</a:t>
            </a:r>
          </a:p>
          <a:p>
            <a:pPr>
              <a:buNone/>
            </a:pPr>
            <a:r>
              <a:rPr lang="cs-CZ" sz="2400"/>
              <a:t>Si tu es libre ce soir, viens chez nous.</a:t>
            </a:r>
          </a:p>
          <a:p>
            <a:pPr>
              <a:buNone/>
            </a:pPr>
            <a:r>
              <a:rPr lang="cs-CZ" sz="2400"/>
              <a:t>Si j´obtiens ce poste, je voyagerai souvent en Asie.</a:t>
            </a:r>
          </a:p>
          <a:p>
            <a:pPr>
              <a:buNone/>
            </a:pPr>
            <a:endParaRPr lang="cs-CZ" sz="2400"/>
          </a:p>
          <a:p>
            <a:pPr>
              <a:buNone/>
            </a:pPr>
            <a:r>
              <a:rPr lang="cs-CZ" sz="2400"/>
              <a:t>S´il a terminé, il doit </a:t>
            </a:r>
            <a:r>
              <a:rPr lang="fr-FR" sz="2400"/>
              <a:t>ê</a:t>
            </a:r>
            <a:r>
              <a:rPr lang="cs-CZ" sz="2400"/>
              <a:t>tre rentré.</a:t>
            </a:r>
          </a:p>
          <a:p>
            <a:pPr>
              <a:buNone/>
            </a:pPr>
            <a:r>
              <a:rPr lang="cs-CZ" sz="2400"/>
              <a:t>Si tu as terminé, viens avec nous faire les magasins.</a:t>
            </a:r>
          </a:p>
          <a:p>
            <a:pPr>
              <a:buNone/>
            </a:pPr>
            <a:r>
              <a:rPr lang="cs-CZ" sz="2400"/>
              <a:t>Si tu l´as déj</a:t>
            </a:r>
            <a:r>
              <a:rPr lang="fr-FR" sz="2400"/>
              <a:t>à</a:t>
            </a:r>
            <a:r>
              <a:rPr lang="cs-CZ" sz="2400"/>
              <a:t> fait avant, tu réussiras aujourd´hui.</a:t>
            </a:r>
          </a:p>
          <a:p>
            <a:pPr marL="4572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22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3600"/>
              <a:t/>
            </a:r>
            <a:br>
              <a:rPr lang="cs-CZ" sz="3600"/>
            </a:br>
            <a:r>
              <a:rPr lang="cs-CZ" sz="3600"/>
              <a:t/>
            </a:r>
            <a:br>
              <a:rPr lang="cs-CZ" sz="3600"/>
            </a:br>
            <a:r>
              <a:rPr lang="cs-CZ" sz="3200">
                <a:solidFill>
                  <a:srgbClr val="0070C0"/>
                </a:solidFill>
              </a:rPr>
              <a:t>II.  Si + imparfait / conditionnel présent</a:t>
            </a:r>
            <a:r>
              <a:rPr lang="cs-CZ" sz="3200"/>
              <a:t/>
            </a:r>
            <a:br>
              <a:rPr lang="cs-CZ" sz="3200"/>
            </a:br>
            <a:endParaRPr lang="cs-CZ" sz="320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cs-CZ" sz="2400" i="1"/>
          </a:p>
          <a:p>
            <a:pPr eaLnBrk="1" hangingPunct="1">
              <a:buFontTx/>
              <a:buNone/>
            </a:pPr>
            <a:r>
              <a:rPr lang="cs-CZ" sz="2400" i="1" smtClean="0">
                <a:solidFill>
                  <a:srgbClr val="00B050"/>
                </a:solidFill>
              </a:rPr>
              <a:t>Exemple :</a:t>
            </a:r>
            <a:endParaRPr lang="cs-CZ" sz="2400" i="1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cs-CZ" sz="2400" i="1"/>
          </a:p>
          <a:p>
            <a:pPr eaLnBrk="1" hangingPunct="1">
              <a:buFontTx/>
              <a:buNone/>
            </a:pPr>
            <a:r>
              <a:rPr lang="cs-CZ" sz="2400" smtClean="0"/>
              <a:t>Si </a:t>
            </a:r>
            <a:r>
              <a:rPr lang="cs-CZ" sz="2400"/>
              <a:t>je touchais le treizi</a:t>
            </a:r>
            <a:r>
              <a:rPr lang="fr-FR" sz="2400"/>
              <a:t>è</a:t>
            </a:r>
            <a:r>
              <a:rPr lang="cs-CZ" sz="2400"/>
              <a:t>me mois cette année, j´ach</a:t>
            </a:r>
            <a:r>
              <a:rPr lang="fr-FR" sz="2400"/>
              <a:t>è</a:t>
            </a:r>
            <a:r>
              <a:rPr lang="cs-CZ" sz="2400"/>
              <a:t>terais un nouveau vélo.</a:t>
            </a:r>
          </a:p>
        </p:txBody>
      </p:sp>
    </p:spTree>
    <p:extLst>
      <p:ext uri="{BB962C8B-B14F-4D97-AF65-F5344CB8AC3E}">
        <p14:creationId xmlns:p14="http://schemas.microsoft.com/office/powerpoint/2010/main" val="429457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>
                <a:solidFill>
                  <a:srgbClr val="7030A0"/>
                </a:solidFill>
              </a:rPr>
              <a:t/>
            </a:r>
            <a:br>
              <a:rPr lang="cs-CZ" sz="2800">
                <a:solidFill>
                  <a:srgbClr val="7030A0"/>
                </a:solidFill>
              </a:rPr>
            </a:br>
            <a:r>
              <a:rPr lang="cs-CZ" sz="2800">
                <a:solidFill>
                  <a:srgbClr val="7030A0"/>
                </a:solidFill>
              </a:rPr>
              <a:t>III. Si + plpq </a:t>
            </a:r>
            <a:r>
              <a:rPr lang="cs-CZ" sz="2800" smtClean="0">
                <a:solidFill>
                  <a:srgbClr val="7030A0"/>
                </a:solidFill>
              </a:rPr>
              <a:t>/conditionnel passé (conditionnel présent)</a:t>
            </a:r>
            <a:endParaRPr lang="cs-CZ" sz="2800">
              <a:solidFill>
                <a:srgbClr val="7030A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928688" y="2057400"/>
            <a:ext cx="7814565" cy="4038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sz="2400" i="1"/>
          </a:p>
          <a:p>
            <a:pPr eaLnBrk="1" hangingPunct="1">
              <a:buFontTx/>
              <a:buNone/>
            </a:pPr>
            <a:r>
              <a:rPr lang="cs-CZ" sz="2400" i="1" smtClean="0">
                <a:solidFill>
                  <a:srgbClr val="00B050"/>
                </a:solidFill>
              </a:rPr>
              <a:t>Příklady:</a:t>
            </a:r>
            <a:endParaRPr lang="cs-CZ" sz="2400" i="1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cs-CZ" sz="2000"/>
          </a:p>
          <a:p>
            <a:pPr eaLnBrk="1" hangingPunct="1">
              <a:buFontTx/>
              <a:buNone/>
            </a:pPr>
            <a:r>
              <a:rPr lang="cs-CZ" sz="2000" smtClean="0"/>
              <a:t>Si </a:t>
            </a:r>
            <a:r>
              <a:rPr lang="cs-CZ" sz="2000"/>
              <a:t>je m´étais réveillé plus t</a:t>
            </a:r>
            <a:r>
              <a:rPr lang="fr-FR" sz="2000"/>
              <a:t>ô</a:t>
            </a:r>
            <a:r>
              <a:rPr lang="cs-CZ" sz="2000"/>
              <a:t>t, je n´aurais pas raté mon avion. </a:t>
            </a:r>
            <a:r>
              <a:rPr lang="cs-CZ" sz="2000" smtClean="0"/>
              <a:t>(</a:t>
            </a:r>
            <a:r>
              <a:rPr lang="cs-CZ" sz="2000"/>
              <a:t>samedi dernier, il y a un an, la semaine passée…)</a:t>
            </a:r>
          </a:p>
          <a:p>
            <a:pPr eaLnBrk="1" hangingPunct="1">
              <a:buFontTx/>
              <a:buNone/>
            </a:pPr>
            <a:endParaRPr lang="cs-CZ" sz="2000"/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cs-CZ" sz="2000" smtClean="0"/>
              <a:t>Si </a:t>
            </a:r>
            <a:r>
              <a:rPr lang="cs-CZ" sz="2000"/>
              <a:t>elle avait préparé tous les dossiers </a:t>
            </a:r>
            <a:r>
              <a:rPr lang="fr-FR" sz="2000"/>
              <a:t>à</a:t>
            </a:r>
            <a:r>
              <a:rPr lang="cs-CZ" sz="2000"/>
              <a:t> temps, son chef ne serait pas f</a:t>
            </a:r>
            <a:r>
              <a:rPr lang="fr-FR" sz="2000"/>
              <a:t>â</a:t>
            </a:r>
            <a:r>
              <a:rPr lang="cs-CZ" sz="2000" smtClean="0"/>
              <a:t>ché aujourd´hui.(</a:t>
            </a:r>
            <a:r>
              <a:rPr lang="cs-CZ" sz="2000"/>
              <a:t>maintenant, en ce moment…)</a:t>
            </a:r>
          </a:p>
          <a:p>
            <a:pPr eaLnBrk="1" hangingPunct="1">
              <a:buFontTx/>
              <a:buNone/>
            </a:pPr>
            <a:endParaRPr lang="cs-CZ" sz="2800" i="1"/>
          </a:p>
        </p:txBody>
      </p:sp>
    </p:spTree>
    <p:extLst>
      <p:ext uri="{BB962C8B-B14F-4D97-AF65-F5344CB8AC3E}">
        <p14:creationId xmlns:p14="http://schemas.microsoft.com/office/powerpoint/2010/main" val="427596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D’autres</a:t>
            </a:r>
            <a:r>
              <a:rPr lang="cs-CZ" dirty="0" smtClean="0"/>
              <a:t> </a:t>
            </a:r>
            <a:r>
              <a:rPr lang="cs-CZ" dirty="0" err="1" smtClean="0"/>
              <a:t>moyens</a:t>
            </a:r>
            <a:r>
              <a:rPr lang="cs-CZ" dirty="0" smtClean="0"/>
              <a:t> </a:t>
            </a:r>
            <a:r>
              <a:rPr lang="cs-CZ" dirty="0" err="1" smtClean="0"/>
              <a:t>pour</a:t>
            </a:r>
            <a:r>
              <a:rPr lang="cs-CZ" dirty="0" smtClean="0"/>
              <a:t> </a:t>
            </a:r>
            <a:r>
              <a:rPr lang="cs-CZ" err="1" smtClean="0"/>
              <a:t>exprimer</a:t>
            </a:r>
            <a:r>
              <a:rPr lang="cs-CZ" smtClean="0"/>
              <a:t> </a:t>
            </a:r>
            <a:br>
              <a:rPr lang="cs-CZ" smtClean="0"/>
            </a:br>
            <a:r>
              <a:rPr lang="cs-CZ" smtClean="0"/>
              <a:t>la </a:t>
            </a:r>
            <a:r>
              <a:rPr lang="cs-CZ" dirty="0" err="1" smtClean="0"/>
              <a:t>condition</a:t>
            </a:r>
            <a:r>
              <a:rPr lang="cs-CZ" dirty="0" smtClean="0"/>
              <a:t> et </a:t>
            </a:r>
            <a:r>
              <a:rPr lang="cs-CZ" dirty="0" err="1" smtClean="0"/>
              <a:t>l’hypoth</a:t>
            </a:r>
            <a:r>
              <a:rPr lang="fr-FR" dirty="0" smtClean="0"/>
              <a:t>è</a:t>
            </a:r>
            <a:r>
              <a:rPr lang="cs-CZ" dirty="0" smtClean="0"/>
              <a:t>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88" y="2057400"/>
            <a:ext cx="8021708" cy="4399156"/>
          </a:xfrm>
        </p:spPr>
        <p:txBody>
          <a:bodyPr>
            <a:normAutofit/>
          </a:bodyPr>
          <a:lstStyle/>
          <a:p>
            <a:r>
              <a:rPr lang="fr-FR" u="sng">
                <a:solidFill>
                  <a:schemeClr val="accent2">
                    <a:lumMod val="75000"/>
                  </a:schemeClr>
                </a:solidFill>
              </a:rPr>
              <a:t>à</a:t>
            </a:r>
            <a:r>
              <a:rPr lang="cs-CZ" u="sng">
                <a:solidFill>
                  <a:schemeClr val="accent2">
                    <a:lumMod val="75000"/>
                  </a:schemeClr>
                </a:solidFill>
              </a:rPr>
              <a:t> condition que, pourvu que, </a:t>
            </a:r>
            <a:r>
              <a:rPr lang="fr-FR" u="sng">
                <a:solidFill>
                  <a:schemeClr val="accent2">
                    <a:lumMod val="75000"/>
                  </a:schemeClr>
                </a:solidFill>
              </a:rPr>
              <a:t>à</a:t>
            </a:r>
            <a:r>
              <a:rPr lang="cs-CZ" u="sng">
                <a:solidFill>
                  <a:schemeClr val="accent2">
                    <a:lumMod val="75000"/>
                  </a:schemeClr>
                </a:solidFill>
              </a:rPr>
              <a:t> moins que + </a:t>
            </a:r>
            <a:r>
              <a:rPr lang="cs-CZ" i="1" u="sng" smtClean="0">
                <a:solidFill>
                  <a:schemeClr val="accent2">
                    <a:lumMod val="75000"/>
                  </a:schemeClr>
                </a:solidFill>
              </a:rPr>
              <a:t>subjonctif/</a:t>
            </a:r>
            <a:r>
              <a:rPr lang="cs-CZ" u="sng" smtClean="0">
                <a:solidFill>
                  <a:schemeClr val="accent2">
                    <a:lumMod val="75000"/>
                  </a:schemeClr>
                </a:solidFill>
              </a:rPr>
              <a:t>sauf si + </a:t>
            </a:r>
            <a:r>
              <a:rPr lang="cs-CZ" i="1" u="sng" smtClean="0">
                <a:solidFill>
                  <a:schemeClr val="accent2">
                    <a:lumMod val="75000"/>
                  </a:schemeClr>
                </a:solidFill>
              </a:rPr>
              <a:t>indicatif</a:t>
            </a:r>
            <a:endParaRPr lang="cs-CZ" i="1" u="sng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  <a:endParaRPr lang="cs-CZ" i="1">
              <a:solidFill>
                <a:srgbClr val="00B05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i="1"/>
              <a:t>Elle pourra venir </a:t>
            </a:r>
            <a:r>
              <a:rPr lang="fr-FR" i="1">
                <a:solidFill>
                  <a:srgbClr val="C00000"/>
                </a:solidFill>
              </a:rPr>
              <a:t>à</a:t>
            </a:r>
            <a:r>
              <a:rPr lang="cs-CZ" i="1">
                <a:solidFill>
                  <a:srgbClr val="C00000"/>
                </a:solidFill>
              </a:rPr>
              <a:t> condition qu´/pourvu qu´</a:t>
            </a:r>
            <a:r>
              <a:rPr lang="cs-CZ" i="1"/>
              <a:t>on la prévienne </a:t>
            </a:r>
            <a:r>
              <a:rPr lang="fr-FR" i="1"/>
              <a:t>à</a:t>
            </a:r>
            <a:r>
              <a:rPr lang="cs-CZ" i="1"/>
              <a:t> l´avance.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i="1"/>
              <a:t>Elle démissionnera </a:t>
            </a:r>
            <a:r>
              <a:rPr lang="fr-FR" i="1">
                <a:solidFill>
                  <a:srgbClr val="C00000"/>
                </a:solidFill>
              </a:rPr>
              <a:t>à</a:t>
            </a:r>
            <a:r>
              <a:rPr lang="cs-CZ" i="1">
                <a:solidFill>
                  <a:srgbClr val="C00000"/>
                </a:solidFill>
              </a:rPr>
              <a:t> moins qu´</a:t>
            </a:r>
            <a:r>
              <a:rPr lang="cs-CZ" i="1"/>
              <a:t>on </a:t>
            </a:r>
            <a:r>
              <a:rPr lang="cs-CZ" i="1" u="sng"/>
              <a:t>ne</a:t>
            </a:r>
            <a:r>
              <a:rPr lang="cs-CZ" i="1"/>
              <a:t> lui offre une augmentation.</a:t>
            </a:r>
          </a:p>
          <a:p>
            <a:endParaRPr lang="cs-CZ" u="sng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fr-FR" u="sng" smtClean="0">
                <a:solidFill>
                  <a:schemeClr val="accent2">
                    <a:lumMod val="75000"/>
                  </a:schemeClr>
                </a:solidFill>
              </a:rPr>
              <a:t>à</a:t>
            </a:r>
            <a:r>
              <a:rPr lang="cs-CZ" u="sng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u="sng">
                <a:solidFill>
                  <a:schemeClr val="accent2">
                    <a:lumMod val="75000"/>
                  </a:schemeClr>
                </a:solidFill>
              </a:rPr>
              <a:t>condition de, </a:t>
            </a:r>
            <a:r>
              <a:rPr lang="fr-FR" u="sng">
                <a:solidFill>
                  <a:schemeClr val="accent2">
                    <a:lumMod val="75000"/>
                  </a:schemeClr>
                </a:solidFill>
              </a:rPr>
              <a:t>à</a:t>
            </a:r>
            <a:r>
              <a:rPr lang="cs-CZ" u="sng">
                <a:solidFill>
                  <a:schemeClr val="accent2">
                    <a:lumMod val="75000"/>
                  </a:schemeClr>
                </a:solidFill>
              </a:rPr>
              <a:t> moins de + </a:t>
            </a:r>
            <a:r>
              <a:rPr lang="cs-CZ" i="1" u="sng">
                <a:solidFill>
                  <a:schemeClr val="accent2">
                    <a:lumMod val="75000"/>
                  </a:schemeClr>
                </a:solidFill>
              </a:rPr>
              <a:t>infinitif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i="1" smtClean="0">
                <a:solidFill>
                  <a:srgbClr val="00B050"/>
                </a:solidFill>
              </a:rPr>
              <a:t>Exemples </a:t>
            </a:r>
            <a:r>
              <a:rPr lang="cs-CZ" i="1" smtClean="0">
                <a:solidFill>
                  <a:srgbClr val="00B050"/>
                </a:solidFill>
              </a:rPr>
              <a:t>:</a:t>
            </a:r>
            <a:endParaRPr lang="cs-CZ" i="1">
              <a:solidFill>
                <a:srgbClr val="00B050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i="1"/>
              <a:t>Elle viendra </a:t>
            </a:r>
            <a:r>
              <a:rPr lang="fr-FR" i="1">
                <a:solidFill>
                  <a:srgbClr val="C00000"/>
                </a:solidFill>
              </a:rPr>
              <a:t>à</a:t>
            </a:r>
            <a:r>
              <a:rPr lang="cs-CZ" i="1">
                <a:solidFill>
                  <a:srgbClr val="C00000"/>
                </a:solidFill>
              </a:rPr>
              <a:t> condition d´</a:t>
            </a:r>
            <a:r>
              <a:rPr lang="cs-CZ" i="1"/>
              <a:t>avoir assez de temps.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i="1"/>
              <a:t>Elle démissionnera </a:t>
            </a:r>
            <a:r>
              <a:rPr lang="fr-FR" i="1">
                <a:solidFill>
                  <a:srgbClr val="C00000"/>
                </a:solidFill>
              </a:rPr>
              <a:t>à</a:t>
            </a:r>
            <a:r>
              <a:rPr lang="cs-CZ" i="1">
                <a:solidFill>
                  <a:srgbClr val="C00000"/>
                </a:solidFill>
              </a:rPr>
              <a:t> moins d´</a:t>
            </a:r>
            <a:r>
              <a:rPr lang="fr-FR" i="1"/>
              <a:t>ê</a:t>
            </a:r>
            <a:r>
              <a:rPr lang="cs-CZ" i="1"/>
              <a:t>tre augmentée.</a:t>
            </a:r>
          </a:p>
          <a:p>
            <a:pPr marL="4572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1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87" y="2057400"/>
            <a:ext cx="8594453" cy="4038600"/>
          </a:xfrm>
        </p:spPr>
        <p:txBody>
          <a:bodyPr/>
          <a:lstStyle/>
          <a:p>
            <a:r>
              <a:rPr lang="cs-CZ" u="sng" smtClean="0">
                <a:solidFill>
                  <a:srgbClr val="C00000"/>
                </a:solidFill>
              </a:rPr>
              <a:t>m</a:t>
            </a:r>
            <a:r>
              <a:rPr lang="fr-FR" u="sng" smtClean="0">
                <a:solidFill>
                  <a:srgbClr val="C00000"/>
                </a:solidFill>
              </a:rPr>
              <a:t>ê</a:t>
            </a:r>
            <a:r>
              <a:rPr lang="cs-CZ" u="sng" smtClean="0">
                <a:solidFill>
                  <a:srgbClr val="C00000"/>
                </a:solidFill>
              </a:rPr>
              <a:t>me si + </a:t>
            </a:r>
            <a:r>
              <a:rPr lang="cs-CZ" i="1" u="sng" smtClean="0">
                <a:solidFill>
                  <a:srgbClr val="C00000"/>
                </a:solidFill>
              </a:rPr>
              <a:t>indic</a:t>
            </a:r>
            <a:r>
              <a:rPr lang="cs-CZ" u="sng" smtClean="0">
                <a:solidFill>
                  <a:srgbClr val="C00000"/>
                </a:solidFill>
              </a:rPr>
              <a:t>. </a:t>
            </a:r>
          </a:p>
          <a:p>
            <a:r>
              <a:rPr lang="fr-FR" u="sng" smtClean="0">
                <a:solidFill>
                  <a:srgbClr val="C00000"/>
                </a:solidFill>
              </a:rPr>
              <a:t>à</a:t>
            </a:r>
            <a:r>
              <a:rPr lang="cs-CZ" u="sng" smtClean="0">
                <a:solidFill>
                  <a:srgbClr val="C00000"/>
                </a:solidFill>
              </a:rPr>
              <a:t> supposer que + </a:t>
            </a:r>
            <a:r>
              <a:rPr lang="cs-CZ" i="1" u="sng" smtClean="0">
                <a:solidFill>
                  <a:srgbClr val="C00000"/>
                </a:solidFill>
              </a:rPr>
              <a:t>subj</a:t>
            </a:r>
            <a:r>
              <a:rPr lang="cs-CZ" u="sng" smtClean="0">
                <a:solidFill>
                  <a:srgbClr val="C00000"/>
                </a:solidFill>
              </a:rPr>
              <a:t>.</a:t>
            </a:r>
          </a:p>
          <a:p>
            <a:pPr marL="45720" indent="0">
              <a:buNone/>
            </a:pPr>
            <a:endParaRPr lang="cs-CZ" u="sng">
              <a:solidFill>
                <a:srgbClr val="C00000"/>
              </a:solidFill>
            </a:endParaRPr>
          </a:p>
          <a:p>
            <a:pPr marL="4572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C00000"/>
                </a:solidFill>
              </a:rPr>
              <a:t>M</a:t>
            </a:r>
            <a:r>
              <a:rPr lang="fr-FR" i="1" smtClean="0">
                <a:solidFill>
                  <a:srgbClr val="C00000"/>
                </a:solidFill>
              </a:rPr>
              <a:t>ê</a:t>
            </a:r>
            <a:r>
              <a:rPr lang="cs-CZ" i="1" smtClean="0">
                <a:solidFill>
                  <a:srgbClr val="C00000"/>
                </a:solidFill>
              </a:rPr>
              <a:t>me si </a:t>
            </a:r>
            <a:r>
              <a:rPr lang="cs-CZ" i="1" smtClean="0"/>
              <a:t>vous nous réglez sous 48 heures, vous nous devrez des pénalités  de retard.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C00000"/>
                </a:solidFill>
              </a:rPr>
              <a:t>A supposer que </a:t>
            </a:r>
            <a:r>
              <a:rPr lang="cs-CZ" i="1" smtClean="0"/>
              <a:t>nous n´acceptions pas de </a:t>
            </a:r>
            <a:r>
              <a:rPr lang="cs-CZ" i="1"/>
              <a:t>lui consentir une remise </a:t>
            </a:r>
            <a:r>
              <a:rPr lang="cs-CZ" i="1" smtClean="0"/>
              <a:t>de </a:t>
            </a:r>
            <a:r>
              <a:rPr lang="cs-CZ" i="1"/>
              <a:t>6 %, notre cliente s´adressera </a:t>
            </a:r>
            <a:r>
              <a:rPr lang="fr-FR" i="1"/>
              <a:t>à </a:t>
            </a:r>
            <a:r>
              <a:rPr lang="cs-CZ" i="1"/>
              <a:t>la concurrence.</a:t>
            </a:r>
          </a:p>
        </p:txBody>
      </p:sp>
    </p:spTree>
    <p:extLst>
      <p:ext uri="{BB962C8B-B14F-4D97-AF65-F5344CB8AC3E}">
        <p14:creationId xmlns:p14="http://schemas.microsoft.com/office/powerpoint/2010/main" val="370385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472068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88" y="1338146"/>
            <a:ext cx="8021708" cy="5118410"/>
          </a:xfrm>
        </p:spPr>
        <p:txBody>
          <a:bodyPr>
            <a:normAutofit lnSpcReduction="10000"/>
          </a:bodyPr>
          <a:lstStyle/>
          <a:p>
            <a:r>
              <a:rPr lang="cs-CZ" i="1" u="sng">
                <a:solidFill>
                  <a:schemeClr val="accent2">
                    <a:lumMod val="75000"/>
                  </a:schemeClr>
                </a:solidFill>
              </a:rPr>
              <a:t>gérondif</a:t>
            </a:r>
          </a:p>
          <a:p>
            <a:pPr marL="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 :</a:t>
            </a:r>
            <a:endParaRPr lang="cs-CZ" i="1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>
                <a:solidFill>
                  <a:srgbClr val="C00000"/>
                </a:solidFill>
              </a:rPr>
              <a:t>En travaillant</a:t>
            </a:r>
            <a:r>
              <a:rPr lang="cs-CZ" i="1"/>
              <a:t>, tu réussiras.</a:t>
            </a:r>
          </a:p>
          <a:p>
            <a:pPr marL="0" indent="0">
              <a:buNone/>
            </a:pPr>
            <a:endParaRPr lang="cs-CZ" i="1"/>
          </a:p>
          <a:p>
            <a:r>
              <a:rPr lang="cs-CZ" u="sng">
                <a:solidFill>
                  <a:schemeClr val="accent2">
                    <a:lumMod val="75000"/>
                  </a:schemeClr>
                </a:solidFill>
              </a:rPr>
              <a:t>au cas o</a:t>
            </a:r>
            <a:r>
              <a:rPr lang="fr-FR" u="sng">
                <a:solidFill>
                  <a:schemeClr val="accent2">
                    <a:lumMod val="75000"/>
                  </a:schemeClr>
                </a:solidFill>
              </a:rPr>
              <a:t>ù</a:t>
            </a:r>
            <a:r>
              <a:rPr lang="cs-CZ" u="sng">
                <a:solidFill>
                  <a:schemeClr val="accent2">
                    <a:lumMod val="75000"/>
                  </a:schemeClr>
                </a:solidFill>
              </a:rPr>
              <a:t> + </a:t>
            </a:r>
            <a:r>
              <a:rPr lang="cs-CZ" i="1" u="sng" smtClean="0">
                <a:solidFill>
                  <a:schemeClr val="accent2">
                    <a:lumMod val="75000"/>
                  </a:schemeClr>
                </a:solidFill>
              </a:rPr>
              <a:t>conditionnel présent</a:t>
            </a:r>
            <a:endParaRPr lang="cs-CZ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 :</a:t>
            </a:r>
            <a:endParaRPr lang="cs-CZ" i="1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>
                <a:solidFill>
                  <a:srgbClr val="C00000"/>
                </a:solidFill>
              </a:rPr>
              <a:t>Au cas o</a:t>
            </a:r>
            <a:r>
              <a:rPr lang="fr-FR" i="1">
                <a:solidFill>
                  <a:srgbClr val="C00000"/>
                </a:solidFill>
              </a:rPr>
              <a:t>ù </a:t>
            </a:r>
            <a:r>
              <a:rPr lang="cs-CZ" i="1"/>
              <a:t>vous auriez besoin de plus d´informations sur le projet Kapp, vous </a:t>
            </a:r>
            <a:r>
              <a:rPr lang="cs-CZ" i="1" smtClean="0"/>
              <a:t>en demanderiez </a:t>
            </a:r>
            <a:r>
              <a:rPr lang="fr-FR" i="1"/>
              <a:t>à</a:t>
            </a:r>
            <a:r>
              <a:rPr lang="cs-CZ" i="1"/>
              <a:t> </a:t>
            </a:r>
            <a:r>
              <a:rPr lang="cs-CZ" i="1" smtClean="0"/>
              <a:t>Hervé</a:t>
            </a:r>
            <a:r>
              <a:rPr lang="cs-CZ" i="1"/>
              <a:t>.</a:t>
            </a:r>
          </a:p>
          <a:p>
            <a:pPr marL="0" indent="0">
              <a:buNone/>
            </a:pPr>
            <a:r>
              <a:rPr lang="cs-CZ" i="1">
                <a:solidFill>
                  <a:srgbClr val="C00000"/>
                </a:solidFill>
              </a:rPr>
              <a:t>Au cas o</a:t>
            </a:r>
            <a:r>
              <a:rPr lang="fr-FR" i="1">
                <a:solidFill>
                  <a:srgbClr val="C00000"/>
                </a:solidFill>
              </a:rPr>
              <a:t>ù</a:t>
            </a:r>
            <a:r>
              <a:rPr lang="cs-CZ" i="1">
                <a:solidFill>
                  <a:srgbClr val="C00000"/>
                </a:solidFill>
              </a:rPr>
              <a:t> </a:t>
            </a:r>
            <a:r>
              <a:rPr lang="cs-CZ" i="1"/>
              <a:t>les subventions ne nous seraient pas accordées, nous devrions renoncer </a:t>
            </a:r>
            <a:r>
              <a:rPr lang="fr-FR" i="1"/>
              <a:t>à</a:t>
            </a:r>
            <a:r>
              <a:rPr lang="cs-CZ" i="1"/>
              <a:t> ce projet</a:t>
            </a:r>
            <a:r>
              <a:rPr lang="cs-CZ" i="1" smtClean="0"/>
              <a:t>.</a:t>
            </a:r>
          </a:p>
          <a:p>
            <a:pPr marL="45720" indent="0">
              <a:buNone/>
            </a:pPr>
            <a:r>
              <a:rPr lang="fr-FR" i="1"/>
              <a:t>Les propriétaires </a:t>
            </a:r>
            <a:r>
              <a:rPr lang="fr-FR" i="1" smtClean="0"/>
              <a:t>peuvent</a:t>
            </a:r>
            <a:r>
              <a:rPr lang="cs-CZ" i="1" smtClean="0"/>
              <a:t> </a:t>
            </a:r>
            <a:r>
              <a:rPr lang="fr-FR" i="1" smtClean="0"/>
              <a:t>mettre </a:t>
            </a:r>
            <a:r>
              <a:rPr lang="fr-FR" i="1"/>
              <a:t>fin </a:t>
            </a:r>
            <a:r>
              <a:rPr lang="fr-FR" i="1" smtClean="0"/>
              <a:t>à </a:t>
            </a:r>
            <a:r>
              <a:rPr lang="fr-FR" i="1"/>
              <a:t>la réservation des clients </a:t>
            </a:r>
            <a:r>
              <a:rPr lang="fr-FR" i="1">
                <a:solidFill>
                  <a:srgbClr val="C00000"/>
                </a:solidFill>
              </a:rPr>
              <a:t>au cas où</a:t>
            </a:r>
            <a:r>
              <a:rPr lang="fr-FR" i="1"/>
              <a:t> ces derniers ne respectent pas le règlement interne.</a:t>
            </a:r>
          </a:p>
          <a:p>
            <a:pPr marL="0" indent="0">
              <a:buNone/>
            </a:pPr>
            <a:endParaRPr lang="cs-CZ" i="1"/>
          </a:p>
          <a:p>
            <a:pPr marL="4572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680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88" y="609600"/>
            <a:ext cx="8023860" cy="505522"/>
          </a:xfrm>
        </p:spPr>
        <p:txBody>
          <a:bodyPr>
            <a:normAutofit fontScale="90000"/>
          </a:bodyPr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88" y="1226634"/>
            <a:ext cx="8021708" cy="4869366"/>
          </a:xfrm>
        </p:spPr>
        <p:txBody>
          <a:bodyPr>
            <a:normAutofit/>
          </a:bodyPr>
          <a:lstStyle/>
          <a:p>
            <a:r>
              <a:rPr lang="cs-CZ" u="sng" smtClean="0">
                <a:solidFill>
                  <a:schemeClr val="accent2">
                    <a:lumMod val="75000"/>
                  </a:schemeClr>
                </a:solidFill>
              </a:rPr>
              <a:t>avec, sans </a:t>
            </a:r>
            <a:r>
              <a:rPr lang="cs-CZ" i="1" u="sng" smtClean="0">
                <a:solidFill>
                  <a:schemeClr val="accent2">
                    <a:lumMod val="75000"/>
                  </a:schemeClr>
                </a:solidFill>
              </a:rPr>
              <a:t>+ nom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C00000"/>
                </a:solidFill>
              </a:rPr>
              <a:t>Avec</a:t>
            </a:r>
            <a:r>
              <a:rPr lang="cs-CZ" i="1" smtClean="0"/>
              <a:t> mille euros par mois, il n´aurait plus de probl</a:t>
            </a:r>
            <a:r>
              <a:rPr lang="fr-FR" i="1" smtClean="0"/>
              <a:t>è</a:t>
            </a:r>
            <a:r>
              <a:rPr lang="cs-CZ" i="1" smtClean="0"/>
              <a:t>mes !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C00000"/>
                </a:solidFill>
              </a:rPr>
              <a:t>Sans</a:t>
            </a:r>
            <a:r>
              <a:rPr lang="cs-CZ" i="1" smtClean="0"/>
              <a:t> vous, nous serions perdus.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C00000"/>
                </a:solidFill>
              </a:rPr>
              <a:t>Sans</a:t>
            </a:r>
            <a:r>
              <a:rPr lang="cs-CZ" i="1" smtClean="0"/>
              <a:t> ces embouteillages, on serait arrivés au travail </a:t>
            </a:r>
            <a:r>
              <a:rPr lang="fr-FR" i="1" smtClean="0"/>
              <a:t>à</a:t>
            </a:r>
            <a:r>
              <a:rPr lang="cs-CZ" i="1" smtClean="0"/>
              <a:t> temps.</a:t>
            </a:r>
          </a:p>
          <a:p>
            <a:r>
              <a:rPr lang="cs-CZ" u="sng" smtClean="0">
                <a:solidFill>
                  <a:schemeClr val="accent2">
                    <a:lumMod val="75000"/>
                  </a:schemeClr>
                </a:solidFill>
              </a:rPr>
              <a:t>sinon</a:t>
            </a:r>
          </a:p>
          <a:p>
            <a:pPr marL="45720" indent="0">
              <a:buNone/>
            </a:pPr>
            <a:r>
              <a:rPr lang="cs-CZ" i="1" smtClean="0">
                <a:solidFill>
                  <a:srgbClr val="00B050"/>
                </a:solidFill>
              </a:rPr>
              <a:t>Exemples :</a:t>
            </a:r>
          </a:p>
          <a:p>
            <a:pPr marL="45720" indent="0">
              <a:buNone/>
            </a:pPr>
            <a:r>
              <a:rPr lang="fr-FR"/>
              <a:t>S'ils atteignent </a:t>
            </a:r>
            <a:r>
              <a:rPr lang="fr-FR" smtClean="0"/>
              <a:t>leurs</a:t>
            </a:r>
            <a:r>
              <a:rPr lang="cs-CZ" smtClean="0"/>
              <a:t> </a:t>
            </a:r>
            <a:r>
              <a:rPr lang="fr-FR" smtClean="0"/>
              <a:t>objectifs</a:t>
            </a:r>
            <a:r>
              <a:rPr lang="fr-FR"/>
              <a:t>, tant mieux, </a:t>
            </a:r>
            <a:r>
              <a:rPr lang="fr-FR">
                <a:solidFill>
                  <a:srgbClr val="C00000"/>
                </a:solidFill>
              </a:rPr>
              <a:t>sinon</a:t>
            </a:r>
            <a:r>
              <a:rPr lang="fr-FR"/>
              <a:t> nous devrons décider si nous continuerons à les financer</a:t>
            </a:r>
            <a:r>
              <a:rPr lang="fr-FR" smtClean="0"/>
              <a:t>.</a:t>
            </a:r>
            <a:endParaRPr lang="cs-CZ" smtClean="0"/>
          </a:p>
          <a:p>
            <a:pPr marL="45720" indent="0">
              <a:buNone/>
            </a:pPr>
            <a:r>
              <a:rPr lang="fr-FR"/>
              <a:t>Assurez-vous que vous avez envoyé le </a:t>
            </a:r>
            <a:r>
              <a:rPr lang="fr-FR" smtClean="0"/>
              <a:t>bon</a:t>
            </a:r>
            <a:r>
              <a:rPr lang="cs-CZ" smtClean="0"/>
              <a:t> </a:t>
            </a:r>
            <a:r>
              <a:rPr lang="fr-FR" smtClean="0"/>
              <a:t>type </a:t>
            </a:r>
            <a:r>
              <a:rPr lang="fr-FR"/>
              <a:t>de traite </a:t>
            </a:r>
            <a:r>
              <a:rPr lang="fr-FR" smtClean="0"/>
              <a:t>bancaire</a:t>
            </a:r>
            <a:r>
              <a:rPr lang="cs-CZ" smtClean="0"/>
              <a:t> </a:t>
            </a:r>
            <a:r>
              <a:rPr lang="fr-FR" smtClean="0"/>
              <a:t>; </a:t>
            </a:r>
            <a:r>
              <a:rPr lang="fr-FR">
                <a:solidFill>
                  <a:srgbClr val="C00000"/>
                </a:solidFill>
              </a:rPr>
              <a:t>sinon</a:t>
            </a:r>
            <a:r>
              <a:rPr lang="fr-FR"/>
              <a:t>, nous devrons vous retourner votre demande.</a:t>
            </a:r>
          </a:p>
          <a:p>
            <a:pPr marL="45720" indent="0">
              <a:buNone/>
            </a:pPr>
            <a:endParaRPr lang="cs-CZ" i="1" smtClean="0"/>
          </a:p>
          <a:p>
            <a:pPr marL="45720" indent="0">
              <a:buNone/>
            </a:pPr>
            <a:endParaRPr lang="cs-CZ" i="1"/>
          </a:p>
          <a:p>
            <a:pPr marL="45720" indent="0">
              <a:buNone/>
            </a:pP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390195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505</Words>
  <Application>Microsoft Office PowerPoint</Application>
  <PresentationFormat>A4 (210 × 297 mm)</PresentationFormat>
  <Paragraphs>73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Corbel</vt:lpstr>
      <vt:lpstr>Základ</vt:lpstr>
      <vt:lpstr>L´expression  de la condition  et de l´hypothèse</vt:lpstr>
      <vt:lpstr>Les phrases hypothétiques 3 types</vt:lpstr>
      <vt:lpstr>I. Si + présent (passé composé),/présent, impératif, futur simple </vt:lpstr>
      <vt:lpstr>  II.  Si + imparfait / conditionnel présent </vt:lpstr>
      <vt:lpstr> III. Si + plpq /conditionnel passé (conditionnel présent)</vt:lpstr>
      <vt:lpstr>D’autres moyens pour exprimer  la condition et l’hypothèse</vt:lpstr>
      <vt:lpstr>Prezentace aplikace PowerPoint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L´expression de la condition et de l´hypothèse</dc:title>
  <dc:creator>Červenková Marie</dc:creator>
  <cp:lastModifiedBy>Červenková Marie</cp:lastModifiedBy>
  <cp:revision>4</cp:revision>
  <dcterms:created xsi:type="dcterms:W3CDTF">2016-10-25T13:09:52Z</dcterms:created>
  <dcterms:modified xsi:type="dcterms:W3CDTF">2016-12-16T11:07:50Z</dcterms:modified>
</cp:coreProperties>
</file>