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64" r:id="rId7"/>
    <p:sldId id="261" r:id="rId8"/>
    <p:sldId id="266" r:id="rId9"/>
    <p:sldId id="267" r:id="rId10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18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7801" y="243841"/>
            <a:ext cx="952627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3" y="3869635"/>
            <a:ext cx="7123886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92F0EA-2BD6-4323-92F3-0021891DC92D}" type="datetimeFigureOut">
              <a:rPr lang="cs-CZ" smtClean="0"/>
              <a:t>7. 3. 2017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742A08-590C-445F-A3D7-640A39E7692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EA-2BD6-4323-92F3-0021891DC92D}" type="datetimeFigureOut">
              <a:rPr lang="cs-CZ" smtClean="0"/>
              <a:t>7. 3. 2017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2A08-590C-445F-A3D7-640A39E76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11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762000"/>
            <a:ext cx="1888331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7" y="762000"/>
            <a:ext cx="6036469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EA-2BD6-4323-92F3-0021891DC92D}" type="datetimeFigureOut">
              <a:rPr lang="cs-CZ" smtClean="0"/>
              <a:t>7. 3. 2017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2A08-590C-445F-A3D7-640A39E76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5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EA-2BD6-4323-92F3-0021891DC92D}" type="datetimeFigureOut">
              <a:rPr lang="cs-CZ" smtClean="0"/>
              <a:t>7. 3. 2017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2A08-590C-445F-A3D7-640A39E76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21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EA-2BD6-4323-92F3-0021891DC92D}" type="datetimeFigureOut">
              <a:rPr lang="cs-CZ" smtClean="0"/>
              <a:t>7. 3. 2017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2A08-590C-445F-A3D7-640A39E7692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5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8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EA-2BD6-4323-92F3-0021891DC92D}" type="datetimeFigureOut">
              <a:rPr lang="cs-CZ" smtClean="0"/>
              <a:t>7. 3. 2017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2A08-590C-445F-A3D7-640A39E76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56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EA-2BD6-4323-92F3-0021891DC92D}" type="datetimeFigureOut">
              <a:rPr lang="cs-CZ" smtClean="0"/>
              <a:t>7. 3. 2017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2A08-590C-445F-A3D7-640A39E76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26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EA-2BD6-4323-92F3-0021891DC92D}" type="datetimeFigureOut">
              <a:rPr lang="cs-CZ" smtClean="0"/>
              <a:t>7. 3. 2017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2A08-590C-445F-A3D7-640A39E76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3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EA-2BD6-4323-92F3-0021891DC92D}" type="datetimeFigureOut">
              <a:rPr lang="cs-CZ" smtClean="0"/>
              <a:t>7. 3. 2017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2A08-590C-445F-A3D7-640A39E76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60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19468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79" y="1097280"/>
            <a:ext cx="4234815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194685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EA-2BD6-4323-92F3-0021891DC92D}" type="datetimeFigureOut">
              <a:rPr lang="cs-CZ" smtClean="0"/>
              <a:t>7. 3. 2017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2A08-590C-445F-A3D7-640A39E76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08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19468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8264" y="1069847"/>
            <a:ext cx="4955477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194685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F0EA-2BD6-4323-92F3-0021891DC92D}" type="datetimeFigureOut">
              <a:rPr lang="cs-CZ" smtClean="0"/>
              <a:t>7. 3. 2017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2A08-590C-445F-A3D7-640A39E76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08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7801" y="243841"/>
            <a:ext cx="952627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57400"/>
            <a:ext cx="8021708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29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E92F0EA-2BD6-4323-92F3-0021891DC92D}" type="datetimeFigureOut">
              <a:rPr lang="cs-CZ" smtClean="0"/>
              <a:t>7. 3. 2017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29"/>
            <a:ext cx="383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29"/>
            <a:ext cx="1386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6742A08-590C-445F-A3D7-640A39E76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02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1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Vyjádření podmínky </a:t>
            </a:r>
            <a:br>
              <a:rPr lang="cs-CZ" sz="5400" dirty="0" smtClean="0"/>
            </a:br>
            <a:r>
              <a:rPr lang="cs-CZ" sz="5400" dirty="0" smtClean="0"/>
              <a:t>a hypotézy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err="1" smtClean="0"/>
              <a:t>L´expression</a:t>
            </a:r>
            <a:r>
              <a:rPr lang="cs-CZ" sz="2400" dirty="0" smtClean="0"/>
              <a:t> de la </a:t>
            </a:r>
            <a:r>
              <a:rPr lang="cs-CZ" sz="2400" dirty="0" err="1" smtClean="0"/>
              <a:t>condition</a:t>
            </a:r>
            <a:r>
              <a:rPr lang="cs-CZ" sz="2400" dirty="0" smtClean="0"/>
              <a:t> et de </a:t>
            </a:r>
            <a:r>
              <a:rPr lang="cs-CZ" sz="2400" dirty="0" err="1" smtClean="0"/>
              <a:t>l´hypoth</a:t>
            </a:r>
            <a:r>
              <a:rPr lang="fr-FR" sz="2400" dirty="0" smtClean="0"/>
              <a:t>è</a:t>
            </a:r>
            <a:r>
              <a:rPr lang="cs-CZ" sz="2400" dirty="0" smtClean="0"/>
              <a:t>se</a:t>
            </a:r>
            <a:endParaRPr lang="cs-CZ" sz="2400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9"/>
    </mc:Choice>
    <mc:Fallback xmlns="">
      <p:transition spd="slow" advTm="12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Podmínkové věty - 3 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indent="-812800">
              <a:buNone/>
            </a:pPr>
            <a:endParaRPr lang="cs-CZ" sz="2400" smtClean="0"/>
          </a:p>
          <a:p>
            <a:pPr marL="812800" indent="-812800">
              <a:buNone/>
            </a:pPr>
            <a:endParaRPr lang="cs-CZ" sz="2400"/>
          </a:p>
          <a:p>
            <a:pPr marL="45720" indent="0">
              <a:buNone/>
            </a:pP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46404"/>
              </p:ext>
            </p:extLst>
          </p:nvPr>
        </p:nvGraphicFramePr>
        <p:xfrm>
          <a:off x="1781762" y="2263699"/>
          <a:ext cx="6603999" cy="350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850">
                  <a:extLst>
                    <a:ext uri="{9D8B030D-6E8A-4147-A177-3AD203B41FA5}">
                      <a16:colId xmlns:a16="http://schemas.microsoft.com/office/drawing/2014/main" val="2339664058"/>
                    </a:ext>
                  </a:extLst>
                </a:gridCol>
                <a:gridCol w="2935558">
                  <a:extLst>
                    <a:ext uri="{9D8B030D-6E8A-4147-A177-3AD203B41FA5}">
                      <a16:colId xmlns:a16="http://schemas.microsoft.com/office/drawing/2014/main" val="3178132989"/>
                    </a:ext>
                  </a:extLst>
                </a:gridCol>
                <a:gridCol w="3090591">
                  <a:extLst>
                    <a:ext uri="{9D8B030D-6E8A-4147-A177-3AD203B41FA5}">
                      <a16:colId xmlns:a16="http://schemas.microsoft.com/office/drawing/2014/main" val="333885403"/>
                    </a:ext>
                  </a:extLst>
                </a:gridCol>
              </a:tblGrid>
              <a:tr h="8753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věta</a:t>
                      </a:r>
                      <a:r>
                        <a:rPr lang="cs-CZ" sz="2400" baseline="0" dirty="0" smtClean="0"/>
                        <a:t> vedlejší</a:t>
                      </a:r>
                      <a:endParaRPr lang="cs-CZ" sz="24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cs-CZ" sz="2400" smtClean="0"/>
                        <a:t>věta hlavní</a:t>
                      </a:r>
                      <a:endParaRPr lang="cs-CZ" sz="2400"/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3496354883"/>
                  </a:ext>
                </a:extLst>
              </a:tr>
              <a:tr h="875370">
                <a:tc>
                  <a:txBody>
                    <a:bodyPr/>
                    <a:lstStyle/>
                    <a:p>
                      <a:r>
                        <a:rPr lang="cs-CZ" smtClean="0"/>
                        <a:t>I.</a:t>
                      </a:r>
                      <a:endParaRPr lang="cs-CZ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C00000"/>
                          </a:solidFill>
                        </a:rPr>
                        <a:t>Si + présent,</a:t>
                      </a:r>
                      <a:endParaRPr lang="cs-CZ" b="1">
                        <a:solidFill>
                          <a:srgbClr val="C00000"/>
                        </a:solidFill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C00000"/>
                          </a:solidFill>
                        </a:rPr>
                        <a:t>présent/impératif/futur</a:t>
                      </a:r>
                      <a:r>
                        <a:rPr lang="cs-CZ" b="1" baseline="0" smtClean="0">
                          <a:solidFill>
                            <a:srgbClr val="C00000"/>
                          </a:solidFill>
                        </a:rPr>
                        <a:t> simple</a:t>
                      </a:r>
                      <a:endParaRPr lang="cs-CZ" b="1">
                        <a:solidFill>
                          <a:srgbClr val="C00000"/>
                        </a:solidFill>
                      </a:endParaRP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1513773140"/>
                  </a:ext>
                </a:extLst>
              </a:tr>
              <a:tr h="875370">
                <a:tc>
                  <a:txBody>
                    <a:bodyPr/>
                    <a:lstStyle/>
                    <a:p>
                      <a:r>
                        <a:rPr lang="cs-CZ" smtClean="0"/>
                        <a:t>II.</a:t>
                      </a:r>
                      <a:endParaRPr lang="cs-CZ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0070C0"/>
                          </a:solidFill>
                        </a:rPr>
                        <a:t>Si + imparfait,</a:t>
                      </a:r>
                      <a:endParaRPr lang="cs-CZ" b="1">
                        <a:solidFill>
                          <a:srgbClr val="0070C0"/>
                        </a:solidFill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0070C0"/>
                          </a:solidFill>
                        </a:rPr>
                        <a:t>conditionnel présent</a:t>
                      </a:r>
                      <a:endParaRPr lang="cs-CZ" b="1">
                        <a:solidFill>
                          <a:srgbClr val="0070C0"/>
                        </a:solidFill>
                      </a:endParaRP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948864756"/>
                  </a:ext>
                </a:extLst>
              </a:tr>
              <a:tr h="875370">
                <a:tc>
                  <a:txBody>
                    <a:bodyPr/>
                    <a:lstStyle/>
                    <a:p>
                      <a:r>
                        <a:rPr lang="cs-CZ" smtClean="0"/>
                        <a:t>III.</a:t>
                      </a:r>
                      <a:endParaRPr lang="cs-CZ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7030A0"/>
                          </a:solidFill>
                        </a:rPr>
                        <a:t>Si + plus-</a:t>
                      </a:r>
                      <a:r>
                        <a:rPr lang="cs-CZ" b="1" dirty="0" err="1" smtClean="0">
                          <a:solidFill>
                            <a:srgbClr val="7030A0"/>
                          </a:solidFill>
                        </a:rPr>
                        <a:t>que</a:t>
                      </a:r>
                      <a:r>
                        <a:rPr lang="cs-CZ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r>
                        <a:rPr lang="cs-CZ" b="1" dirty="0" err="1" smtClean="0">
                          <a:solidFill>
                            <a:srgbClr val="7030A0"/>
                          </a:solidFill>
                        </a:rPr>
                        <a:t>parfait</a:t>
                      </a:r>
                      <a:r>
                        <a:rPr lang="cs-CZ" b="1" dirty="0" smtClean="0">
                          <a:solidFill>
                            <a:srgbClr val="7030A0"/>
                          </a:solidFill>
                        </a:rPr>
                        <a:t>,</a:t>
                      </a:r>
                      <a:endParaRPr lang="cs-CZ" b="1" dirty="0">
                        <a:solidFill>
                          <a:srgbClr val="7030A0"/>
                        </a:solidFill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cs-CZ" b="1" err="1" smtClean="0">
                          <a:solidFill>
                            <a:srgbClr val="7030A0"/>
                          </a:solidFill>
                        </a:rPr>
                        <a:t>conditionnel</a:t>
                      </a:r>
                      <a:r>
                        <a:rPr lang="cs-CZ" b="1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cs-CZ" b="1" smtClean="0">
                          <a:solidFill>
                            <a:srgbClr val="7030A0"/>
                          </a:solidFill>
                        </a:rPr>
                        <a:t>passé</a:t>
                      </a:r>
                      <a:endParaRPr lang="cs-CZ" b="1" dirty="0">
                        <a:solidFill>
                          <a:srgbClr val="7030A0"/>
                        </a:solidFill>
                      </a:endParaRP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3891691740"/>
                  </a:ext>
                </a:extLst>
              </a:tr>
            </a:tbl>
          </a:graphicData>
        </a:graphic>
      </p:graphicFrame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28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8"/>
    </mc:Choice>
    <mc:Fallback xmlns="">
      <p:transition spd="slow" advTm="15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87" y="609600"/>
            <a:ext cx="8303826" cy="1356360"/>
          </a:xfrm>
        </p:spPr>
        <p:txBody>
          <a:bodyPr>
            <a:normAutofit fontScale="90000"/>
          </a:bodyPr>
          <a:lstStyle/>
          <a:p>
            <a:r>
              <a:rPr lang="cs-CZ" sz="3100" smtClean="0">
                <a:solidFill>
                  <a:srgbClr val="C00000"/>
                </a:solidFill>
              </a:rPr>
              <a:t/>
            </a:r>
            <a:br>
              <a:rPr lang="cs-CZ" sz="3100" smtClean="0">
                <a:solidFill>
                  <a:srgbClr val="C00000"/>
                </a:solidFill>
              </a:rPr>
            </a:br>
            <a:r>
              <a:rPr lang="cs-CZ" sz="3100">
                <a:solidFill>
                  <a:srgbClr val="C00000"/>
                </a:solidFill>
              </a:rPr>
              <a:t/>
            </a:r>
            <a:br>
              <a:rPr lang="cs-CZ" sz="3100">
                <a:solidFill>
                  <a:srgbClr val="C00000"/>
                </a:solidFill>
              </a:rPr>
            </a:br>
            <a:r>
              <a:rPr lang="cs-CZ" sz="3100" smtClean="0">
                <a:solidFill>
                  <a:srgbClr val="C00000"/>
                </a:solidFill>
              </a:rPr>
              <a:t>I</a:t>
            </a:r>
            <a:r>
              <a:rPr lang="cs-CZ" sz="3100">
                <a:solidFill>
                  <a:srgbClr val="C00000"/>
                </a:solidFill>
              </a:rPr>
              <a:t>. Si + </a:t>
            </a:r>
            <a:r>
              <a:rPr lang="cs-CZ" sz="3100" smtClean="0">
                <a:solidFill>
                  <a:srgbClr val="C00000"/>
                </a:solidFill>
              </a:rPr>
              <a:t>présent (passé composé),/présent, impératif, futur simple</a:t>
            </a:r>
            <a:r>
              <a:rPr lang="cs-CZ" smtClean="0">
                <a:solidFill>
                  <a:srgbClr val="C00000"/>
                </a:solidFill>
              </a:rPr>
              <a:t/>
            </a:r>
            <a:br>
              <a:rPr lang="cs-CZ" smtClean="0">
                <a:solidFill>
                  <a:srgbClr val="C00000"/>
                </a:solidFill>
              </a:rPr>
            </a:br>
            <a:endParaRPr lang="cs-CZ" sz="320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i="1" dirty="0" smtClean="0">
                <a:solidFill>
                  <a:srgbClr val="00B050"/>
                </a:solidFill>
              </a:rPr>
              <a:t>Příklady:</a:t>
            </a:r>
            <a:endParaRPr lang="cs-CZ" sz="2800" i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sz="2400" dirty="0"/>
              <a:t>Si vous ne vous </a:t>
            </a:r>
            <a:r>
              <a:rPr lang="cs-CZ" sz="2400" dirty="0" err="1"/>
              <a:t>sentez</a:t>
            </a:r>
            <a:r>
              <a:rPr lang="cs-CZ" sz="2400" dirty="0"/>
              <a:t> pas </a:t>
            </a:r>
            <a:r>
              <a:rPr lang="cs-CZ" sz="2400" dirty="0" err="1"/>
              <a:t>bien</a:t>
            </a:r>
            <a:r>
              <a:rPr lang="cs-CZ" sz="2400" dirty="0"/>
              <a:t>, vous </a:t>
            </a:r>
            <a:r>
              <a:rPr lang="cs-CZ" sz="2400" dirty="0" err="1"/>
              <a:t>pouvez</a:t>
            </a:r>
            <a:r>
              <a:rPr lang="cs-CZ" sz="2400" dirty="0"/>
              <a:t> </a:t>
            </a:r>
            <a:r>
              <a:rPr lang="cs-CZ" sz="2400" dirty="0" err="1"/>
              <a:t>rester</a:t>
            </a:r>
            <a:r>
              <a:rPr lang="cs-CZ" sz="2400" dirty="0"/>
              <a:t> </a:t>
            </a:r>
            <a:r>
              <a:rPr lang="fr-FR" sz="2400" dirty="0"/>
              <a:t>à l</a:t>
            </a:r>
            <a:r>
              <a:rPr lang="cs-CZ" sz="2400" dirty="0"/>
              <a:t>a </a:t>
            </a:r>
            <a:r>
              <a:rPr lang="cs-CZ" sz="2400" dirty="0" err="1"/>
              <a:t>maison</a:t>
            </a:r>
            <a:r>
              <a:rPr lang="cs-CZ" sz="2400" dirty="0"/>
              <a:t>.</a:t>
            </a:r>
          </a:p>
          <a:p>
            <a:pPr>
              <a:buNone/>
            </a:pPr>
            <a:r>
              <a:rPr lang="cs-CZ" sz="2400"/>
              <a:t>Si </a:t>
            </a:r>
            <a:r>
              <a:rPr lang="cs-CZ" sz="2400" smtClean="0"/>
              <a:t>vous n’avez rien </a:t>
            </a:r>
            <a:r>
              <a:rPr lang="fr-FR" sz="2400" smtClean="0"/>
              <a:t>à</a:t>
            </a:r>
            <a:r>
              <a:rPr lang="cs-CZ" sz="2400" smtClean="0"/>
              <a:t> faire, venez nous aider.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Si </a:t>
            </a:r>
            <a:r>
              <a:rPr lang="cs-CZ" sz="2400" dirty="0" err="1"/>
              <a:t>j´obtiens</a:t>
            </a:r>
            <a:r>
              <a:rPr lang="cs-CZ" sz="2400" dirty="0"/>
              <a:t> </a:t>
            </a:r>
            <a:r>
              <a:rPr lang="cs-CZ" sz="2400" dirty="0" err="1"/>
              <a:t>ce</a:t>
            </a:r>
            <a:r>
              <a:rPr lang="cs-CZ" sz="2400" dirty="0"/>
              <a:t> poste, je </a:t>
            </a:r>
            <a:r>
              <a:rPr lang="cs-CZ" sz="2400" dirty="0" err="1"/>
              <a:t>voyagerai</a:t>
            </a:r>
            <a:r>
              <a:rPr lang="cs-CZ" sz="2400" dirty="0"/>
              <a:t> </a:t>
            </a:r>
            <a:r>
              <a:rPr lang="cs-CZ" sz="2400" dirty="0" err="1"/>
              <a:t>souvent</a:t>
            </a:r>
            <a:r>
              <a:rPr lang="cs-CZ" sz="2400" dirty="0"/>
              <a:t> en Asie.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 err="1"/>
              <a:t>S´il</a:t>
            </a:r>
            <a:r>
              <a:rPr lang="cs-CZ" sz="2400" dirty="0"/>
              <a:t> a </a:t>
            </a:r>
            <a:r>
              <a:rPr lang="cs-CZ" sz="2400" dirty="0" err="1"/>
              <a:t>terminé</a:t>
            </a:r>
            <a:r>
              <a:rPr lang="cs-CZ" sz="2400" dirty="0"/>
              <a:t>, </a:t>
            </a:r>
            <a:r>
              <a:rPr lang="cs-CZ" sz="2400" dirty="0" err="1"/>
              <a:t>il</a:t>
            </a:r>
            <a:r>
              <a:rPr lang="cs-CZ" sz="2400" dirty="0"/>
              <a:t> </a:t>
            </a:r>
            <a:r>
              <a:rPr lang="cs-CZ" sz="2400" dirty="0" err="1"/>
              <a:t>doit</a:t>
            </a:r>
            <a:r>
              <a:rPr lang="cs-CZ" sz="2400" dirty="0"/>
              <a:t> </a:t>
            </a:r>
            <a:r>
              <a:rPr lang="fr-FR" sz="2400" dirty="0"/>
              <a:t>ê</a:t>
            </a:r>
            <a:r>
              <a:rPr lang="cs-CZ" sz="2400" dirty="0" err="1"/>
              <a:t>tre</a:t>
            </a:r>
            <a:r>
              <a:rPr lang="cs-CZ" sz="2400" dirty="0"/>
              <a:t> </a:t>
            </a:r>
            <a:r>
              <a:rPr lang="cs-CZ" sz="2400" dirty="0" err="1"/>
              <a:t>rentré</a:t>
            </a:r>
            <a:r>
              <a:rPr lang="cs-CZ" sz="2400" dirty="0"/>
              <a:t>.</a:t>
            </a:r>
          </a:p>
          <a:p>
            <a:pPr>
              <a:buNone/>
            </a:pPr>
            <a:r>
              <a:rPr lang="cs-CZ" sz="2400" dirty="0"/>
              <a:t>Si tu as </a:t>
            </a:r>
            <a:r>
              <a:rPr lang="cs-CZ" sz="2400" dirty="0" err="1"/>
              <a:t>terminé</a:t>
            </a:r>
            <a:r>
              <a:rPr lang="cs-CZ" sz="2400" dirty="0"/>
              <a:t>, </a:t>
            </a:r>
            <a:r>
              <a:rPr lang="cs-CZ" sz="2400" err="1"/>
              <a:t>viens</a:t>
            </a:r>
            <a:r>
              <a:rPr lang="cs-CZ" sz="2400"/>
              <a:t> </a:t>
            </a:r>
            <a:r>
              <a:rPr lang="cs-CZ" sz="2400" smtClean="0"/>
              <a:t>déjeuner avec nous.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Si tu </a:t>
            </a:r>
            <a:r>
              <a:rPr lang="cs-CZ" sz="2400" dirty="0" err="1"/>
              <a:t>l´as</a:t>
            </a:r>
            <a:r>
              <a:rPr lang="cs-CZ" sz="2400" dirty="0"/>
              <a:t> </a:t>
            </a:r>
            <a:r>
              <a:rPr lang="cs-CZ" sz="2400" dirty="0" err="1"/>
              <a:t>déj</a:t>
            </a:r>
            <a:r>
              <a:rPr lang="fr-FR" sz="2400" dirty="0"/>
              <a:t>à</a:t>
            </a:r>
            <a:r>
              <a:rPr lang="cs-CZ" sz="2400" dirty="0"/>
              <a:t> fait </a:t>
            </a:r>
            <a:r>
              <a:rPr lang="cs-CZ" sz="2400" dirty="0" err="1"/>
              <a:t>avant</a:t>
            </a:r>
            <a:r>
              <a:rPr lang="cs-CZ" sz="2400" dirty="0"/>
              <a:t>, tu </a:t>
            </a:r>
            <a:r>
              <a:rPr lang="cs-CZ" sz="2400" dirty="0" err="1"/>
              <a:t>réussiras</a:t>
            </a:r>
            <a:r>
              <a:rPr lang="cs-CZ" sz="2400" dirty="0"/>
              <a:t> </a:t>
            </a:r>
            <a:r>
              <a:rPr lang="cs-CZ" sz="2400" dirty="0" err="1"/>
              <a:t>aujourd´hui</a:t>
            </a:r>
            <a:r>
              <a:rPr lang="cs-CZ" sz="2400" dirty="0"/>
              <a:t>.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8" name="Ovál 7"/>
          <p:cNvSpPr/>
          <p:nvPr/>
        </p:nvSpPr>
        <p:spPr>
          <a:xfrm rot="21081268">
            <a:off x="323387" y="252761"/>
            <a:ext cx="2754351" cy="7136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smtClean="0"/>
              <a:t>jestli/pokud</a:t>
            </a:r>
            <a:endParaRPr lang="cs-CZ" sz="2800"/>
          </a:p>
        </p:txBody>
      </p:sp>
      <p:pic>
        <p:nvPicPr>
          <p:cNvPr id="11" name="Zvu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4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86"/>
    </mc:Choice>
    <mc:Fallback xmlns="">
      <p:transition spd="slow" advTm="68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314" y="274638"/>
            <a:ext cx="8479972" cy="6178698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I.</a:t>
            </a:r>
            <a:br>
              <a:rPr lang="cs-CZ" sz="4000" dirty="0" smtClean="0"/>
            </a:br>
            <a:r>
              <a:rPr lang="cs-CZ" sz="4000" dirty="0" smtClean="0"/>
              <a:t>Si je </a:t>
            </a:r>
            <a:r>
              <a:rPr lang="cs-CZ" sz="4000" b="1" dirty="0" smtClean="0">
                <a:solidFill>
                  <a:srgbClr val="C00000"/>
                </a:solidFill>
              </a:rPr>
              <a:t>finis</a:t>
            </a:r>
            <a:r>
              <a:rPr lang="cs-CZ" sz="4000" dirty="0" smtClean="0"/>
              <a:t> </a:t>
            </a:r>
            <a:r>
              <a:rPr lang="cs-CZ" sz="4000" dirty="0" err="1" smtClean="0"/>
              <a:t>mes</a:t>
            </a:r>
            <a:r>
              <a:rPr lang="cs-CZ" sz="4000" dirty="0" smtClean="0"/>
              <a:t> </a:t>
            </a:r>
            <a:r>
              <a:rPr lang="cs-CZ" sz="4000" dirty="0" err="1" smtClean="0"/>
              <a:t>études</a:t>
            </a:r>
            <a:r>
              <a:rPr lang="cs-CZ" sz="4000" dirty="0" smtClean="0"/>
              <a:t> </a:t>
            </a:r>
            <a:r>
              <a:rPr lang="cs-CZ" sz="4000" dirty="0" err="1" smtClean="0"/>
              <a:t>avec</a:t>
            </a:r>
            <a:r>
              <a:rPr lang="cs-CZ" sz="4000" dirty="0" smtClean="0"/>
              <a:t> </a:t>
            </a:r>
            <a:r>
              <a:rPr lang="cs-CZ" sz="4000" dirty="0" err="1" smtClean="0"/>
              <a:t>succ</a:t>
            </a:r>
            <a:r>
              <a:rPr lang="fr-FR" sz="4000" dirty="0" smtClean="0"/>
              <a:t>è</a:t>
            </a:r>
            <a:r>
              <a:rPr lang="cs-CZ" sz="4000" dirty="0" smtClean="0"/>
              <a:t>s, je </a:t>
            </a:r>
            <a:r>
              <a:rPr lang="cs-CZ" sz="4000" b="1" dirty="0" err="1" smtClean="0">
                <a:solidFill>
                  <a:srgbClr val="C00000"/>
                </a:solidFill>
              </a:rPr>
              <a:t>deviendrai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/>
              <a:t>analyste</a:t>
            </a:r>
            <a:r>
              <a:rPr lang="cs-CZ" sz="4000" dirty="0" smtClean="0"/>
              <a:t> </a:t>
            </a:r>
            <a:r>
              <a:rPr lang="cs-CZ" sz="4000" dirty="0" err="1" smtClean="0"/>
              <a:t>financier</a:t>
            </a:r>
            <a:r>
              <a:rPr lang="cs-CZ" sz="4000" dirty="0" smtClean="0"/>
              <a:t>.</a:t>
            </a:r>
            <a:endParaRPr lang="cs-CZ" sz="4000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22" y="1136183"/>
            <a:ext cx="30956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596455" y="2155929"/>
            <a:ext cx="7949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3" y="1216745"/>
            <a:ext cx="2982753" cy="24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9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09"/>
    </mc:Choice>
    <mc:Fallback xmlns="">
      <p:transition spd="slow" advTm="19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/>
              <a:t/>
            </a:r>
            <a:br>
              <a:rPr lang="cs-CZ" sz="3600"/>
            </a:br>
            <a:r>
              <a:rPr lang="cs-CZ" sz="3600"/>
              <a:t/>
            </a:r>
            <a:br>
              <a:rPr lang="cs-CZ" sz="3600"/>
            </a:br>
            <a:r>
              <a:rPr lang="cs-CZ" sz="3200">
                <a:solidFill>
                  <a:srgbClr val="0070C0"/>
                </a:solidFill>
              </a:rPr>
              <a:t>II.  Si + imparfait / conditionnel présent</a:t>
            </a:r>
            <a:r>
              <a:rPr lang="cs-CZ" sz="3200"/>
              <a:t/>
            </a:r>
            <a:br>
              <a:rPr lang="cs-CZ" sz="3200"/>
            </a:br>
            <a:endParaRPr lang="cs-CZ" sz="32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2400" i="1" dirty="0"/>
          </a:p>
          <a:p>
            <a:pPr eaLnBrk="1" hangingPunct="1">
              <a:buFontTx/>
              <a:buNone/>
            </a:pPr>
            <a:r>
              <a:rPr lang="cs-CZ" sz="2400" i="1" dirty="0" smtClean="0">
                <a:solidFill>
                  <a:srgbClr val="00B050"/>
                </a:solidFill>
              </a:rPr>
              <a:t>Příklad:</a:t>
            </a:r>
            <a:endParaRPr lang="cs-CZ" sz="2400" i="1" dirty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endParaRPr lang="cs-CZ" sz="2400" i="1" dirty="0"/>
          </a:p>
          <a:p>
            <a:pPr eaLnBrk="1" hangingPunct="1">
              <a:buFontTx/>
              <a:buNone/>
            </a:pPr>
            <a:r>
              <a:rPr lang="cs-CZ" sz="2400" dirty="0" smtClean="0"/>
              <a:t>Si </a:t>
            </a:r>
            <a:r>
              <a:rPr lang="cs-CZ" sz="2400" dirty="0"/>
              <a:t>je </a:t>
            </a:r>
            <a:r>
              <a:rPr lang="cs-CZ" sz="2400" dirty="0" err="1"/>
              <a:t>touchais</a:t>
            </a:r>
            <a:r>
              <a:rPr lang="cs-CZ" sz="2400" dirty="0"/>
              <a:t> </a:t>
            </a:r>
            <a:r>
              <a:rPr lang="cs-CZ" sz="2400" dirty="0" err="1"/>
              <a:t>le</a:t>
            </a:r>
            <a:r>
              <a:rPr lang="cs-CZ" sz="2400" dirty="0"/>
              <a:t> </a:t>
            </a:r>
            <a:r>
              <a:rPr lang="cs-CZ" sz="2400" dirty="0" err="1"/>
              <a:t>treizi</a:t>
            </a:r>
            <a:r>
              <a:rPr lang="fr-FR" sz="2400" dirty="0"/>
              <a:t>è</a:t>
            </a:r>
            <a:r>
              <a:rPr lang="cs-CZ" sz="2400" dirty="0" err="1"/>
              <a:t>me</a:t>
            </a:r>
            <a:r>
              <a:rPr lang="cs-CZ" sz="2400" dirty="0"/>
              <a:t> </a:t>
            </a:r>
            <a:r>
              <a:rPr lang="cs-CZ" sz="2400" dirty="0" err="1"/>
              <a:t>mois</a:t>
            </a:r>
            <a:r>
              <a:rPr lang="cs-CZ" sz="2400" dirty="0"/>
              <a:t> </a:t>
            </a:r>
            <a:r>
              <a:rPr lang="cs-CZ" sz="2400" dirty="0" err="1"/>
              <a:t>cette</a:t>
            </a:r>
            <a:r>
              <a:rPr lang="cs-CZ" sz="2400" dirty="0"/>
              <a:t> </a:t>
            </a:r>
            <a:r>
              <a:rPr lang="cs-CZ" sz="2400" dirty="0" err="1"/>
              <a:t>année</a:t>
            </a:r>
            <a:r>
              <a:rPr lang="cs-CZ" sz="2400" dirty="0"/>
              <a:t>, </a:t>
            </a:r>
            <a:r>
              <a:rPr lang="cs-CZ" sz="2400" dirty="0" err="1"/>
              <a:t>j´ach</a:t>
            </a:r>
            <a:r>
              <a:rPr lang="fr-FR" sz="2400" dirty="0"/>
              <a:t>è</a:t>
            </a:r>
            <a:r>
              <a:rPr lang="cs-CZ" sz="2400" dirty="0" err="1"/>
              <a:t>terais</a:t>
            </a:r>
            <a:r>
              <a:rPr lang="cs-CZ" sz="2400" dirty="0"/>
              <a:t> </a:t>
            </a:r>
            <a:r>
              <a:rPr lang="cs-CZ" sz="2400" dirty="0" err="1"/>
              <a:t>un</a:t>
            </a:r>
            <a:r>
              <a:rPr lang="cs-CZ" sz="2400" dirty="0"/>
              <a:t> nouveau </a:t>
            </a:r>
            <a:r>
              <a:rPr lang="cs-CZ" sz="2400" dirty="0" err="1"/>
              <a:t>vélo</a:t>
            </a:r>
            <a:r>
              <a:rPr lang="cs-CZ" sz="2400" dirty="0"/>
              <a:t>.</a:t>
            </a:r>
          </a:p>
        </p:txBody>
      </p:sp>
      <p:sp>
        <p:nvSpPr>
          <p:cNvPr id="3" name="Ovál 2"/>
          <p:cNvSpPr/>
          <p:nvPr/>
        </p:nvSpPr>
        <p:spPr>
          <a:xfrm rot="20954373">
            <a:off x="691376" y="518160"/>
            <a:ext cx="2141034" cy="6579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smtClean="0"/>
              <a:t>kdyby</a:t>
            </a:r>
            <a:endParaRPr lang="cs-CZ" sz="240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58"/>
    </mc:Choice>
    <mc:Fallback xmlns="">
      <p:transition spd="slow" advTm="26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000" dirty="0" smtClean="0"/>
              <a:t>II. </a:t>
            </a:r>
          </a:p>
          <a:p>
            <a:pPr marL="0" indent="0" algn="ctr">
              <a:buNone/>
            </a:pPr>
            <a:r>
              <a:rPr lang="cs-CZ" sz="4000" dirty="0" smtClean="0"/>
              <a:t>Si tu </a:t>
            </a:r>
            <a:r>
              <a:rPr lang="cs-CZ" sz="4000" b="1" dirty="0" err="1" smtClean="0">
                <a:solidFill>
                  <a:srgbClr val="0070C0"/>
                </a:solidFill>
              </a:rPr>
              <a:t>empruntais</a:t>
            </a:r>
            <a:r>
              <a:rPr lang="cs-CZ" sz="4000" dirty="0" smtClean="0"/>
              <a:t> </a:t>
            </a:r>
            <a:r>
              <a:rPr lang="cs-CZ" sz="4000" dirty="0" err="1" smtClean="0"/>
              <a:t>un</a:t>
            </a:r>
            <a:r>
              <a:rPr lang="cs-CZ" sz="4000" dirty="0" smtClean="0"/>
              <a:t> livre </a:t>
            </a:r>
            <a:r>
              <a:rPr lang="fr-FR" sz="4000" dirty="0" smtClean="0"/>
              <a:t>à</a:t>
            </a:r>
            <a:r>
              <a:rPr lang="cs-CZ" sz="4000" dirty="0" smtClean="0"/>
              <a:t> la </a:t>
            </a:r>
            <a:r>
              <a:rPr lang="cs-CZ" sz="4000" dirty="0" err="1" smtClean="0"/>
              <a:t>biblioth</a:t>
            </a:r>
            <a:r>
              <a:rPr lang="fr-FR" sz="4000" dirty="0" smtClean="0"/>
              <a:t>è</a:t>
            </a:r>
            <a:r>
              <a:rPr lang="cs-CZ" sz="4000" dirty="0" err="1" smtClean="0"/>
              <a:t>que</a:t>
            </a:r>
            <a:r>
              <a:rPr lang="cs-CZ" sz="4000" smtClean="0"/>
              <a:t>, tu </a:t>
            </a:r>
            <a:r>
              <a:rPr lang="cs-CZ" sz="4000" b="1" dirty="0" err="1" smtClean="0">
                <a:solidFill>
                  <a:srgbClr val="0070C0"/>
                </a:solidFill>
              </a:rPr>
              <a:t>pourrais</a:t>
            </a:r>
            <a:r>
              <a:rPr lang="cs-CZ" sz="4000" dirty="0" smtClean="0"/>
              <a:t> </a:t>
            </a:r>
            <a:r>
              <a:rPr lang="cs-CZ" sz="4000" dirty="0" err="1" smtClean="0"/>
              <a:t>lire</a:t>
            </a:r>
            <a:r>
              <a:rPr lang="cs-CZ" sz="4000" dirty="0" smtClean="0"/>
              <a:t> </a:t>
            </a:r>
            <a:r>
              <a:rPr lang="cs-CZ" sz="4000" dirty="0" err="1" smtClean="0"/>
              <a:t>tout</a:t>
            </a:r>
            <a:r>
              <a:rPr lang="cs-CZ" sz="4000" dirty="0" smtClean="0"/>
              <a:t> </a:t>
            </a:r>
            <a:r>
              <a:rPr lang="cs-CZ" sz="4000" dirty="0" err="1" smtClean="0"/>
              <a:t>l´apr</a:t>
            </a:r>
            <a:r>
              <a:rPr lang="fr-FR" sz="4000" dirty="0" smtClean="0"/>
              <a:t>è</a:t>
            </a:r>
            <a:r>
              <a:rPr lang="cs-CZ" sz="4000" dirty="0" smtClean="0"/>
              <a:t>s-</a:t>
            </a:r>
            <a:r>
              <a:rPr lang="cs-CZ" sz="4000" dirty="0" err="1" smtClean="0"/>
              <a:t>midi</a:t>
            </a:r>
            <a:r>
              <a:rPr lang="cs-CZ" sz="4000" dirty="0" smtClean="0"/>
              <a:t>.</a:t>
            </a:r>
            <a:endParaRPr lang="cs-CZ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72" y="1340768"/>
            <a:ext cx="299372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440908" y="2343549"/>
            <a:ext cx="7949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7" y="1442666"/>
            <a:ext cx="3188689" cy="23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51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7"/>
    </mc:Choice>
    <mc:Fallback xmlns="">
      <p:transition spd="slow" advTm="1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>
                <a:solidFill>
                  <a:srgbClr val="7030A0"/>
                </a:solidFill>
              </a:rPr>
              <a:t/>
            </a:r>
            <a:br>
              <a:rPr lang="cs-CZ" sz="2800">
                <a:solidFill>
                  <a:srgbClr val="7030A0"/>
                </a:solidFill>
              </a:rPr>
            </a:br>
            <a:r>
              <a:rPr lang="cs-CZ" sz="2800">
                <a:solidFill>
                  <a:srgbClr val="7030A0"/>
                </a:solidFill>
              </a:rPr>
              <a:t>III. Si + plpq </a:t>
            </a:r>
            <a:r>
              <a:rPr lang="cs-CZ" sz="2800" smtClean="0">
                <a:solidFill>
                  <a:srgbClr val="7030A0"/>
                </a:solidFill>
              </a:rPr>
              <a:t>/conditionnel passé (conditionnel présent)</a:t>
            </a:r>
            <a:endParaRPr lang="cs-CZ" sz="2800">
              <a:solidFill>
                <a:srgbClr val="7030A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2057400"/>
            <a:ext cx="7814565" cy="4038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2400" i="1" dirty="0"/>
          </a:p>
          <a:p>
            <a:pPr eaLnBrk="1" hangingPunct="1">
              <a:buFontTx/>
              <a:buNone/>
            </a:pPr>
            <a:r>
              <a:rPr lang="cs-CZ" sz="2400" i="1" dirty="0" smtClean="0">
                <a:solidFill>
                  <a:srgbClr val="00B050"/>
                </a:solidFill>
              </a:rPr>
              <a:t>Příklady:</a:t>
            </a:r>
            <a:endParaRPr lang="cs-CZ" sz="2400" i="1" dirty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endParaRPr lang="cs-CZ" sz="2000" dirty="0"/>
          </a:p>
          <a:p>
            <a:pPr eaLnBrk="1" hangingPunct="1">
              <a:buFontTx/>
              <a:buNone/>
            </a:pPr>
            <a:r>
              <a:rPr lang="cs-CZ" sz="2000" dirty="0" smtClean="0"/>
              <a:t>Si </a:t>
            </a:r>
            <a:r>
              <a:rPr lang="cs-CZ" sz="2000" dirty="0"/>
              <a:t>je </a:t>
            </a:r>
            <a:r>
              <a:rPr lang="cs-CZ" sz="2000" dirty="0" err="1"/>
              <a:t>m´étais</a:t>
            </a:r>
            <a:r>
              <a:rPr lang="cs-CZ" sz="2000" dirty="0"/>
              <a:t> </a:t>
            </a:r>
            <a:r>
              <a:rPr lang="cs-CZ" sz="2000" dirty="0" err="1"/>
              <a:t>réveillé</a:t>
            </a:r>
            <a:r>
              <a:rPr lang="cs-CZ" sz="2000" dirty="0"/>
              <a:t> plus t</a:t>
            </a:r>
            <a:r>
              <a:rPr lang="fr-FR" sz="2000" dirty="0"/>
              <a:t>ô</a:t>
            </a:r>
            <a:r>
              <a:rPr lang="cs-CZ" sz="2000" dirty="0"/>
              <a:t>t, je </a:t>
            </a:r>
            <a:r>
              <a:rPr lang="cs-CZ" sz="2000" dirty="0" err="1"/>
              <a:t>n´aurais</a:t>
            </a:r>
            <a:r>
              <a:rPr lang="cs-CZ" sz="2000" dirty="0"/>
              <a:t> pas </a:t>
            </a:r>
            <a:r>
              <a:rPr lang="cs-CZ" sz="2000" dirty="0" err="1"/>
              <a:t>raté</a:t>
            </a:r>
            <a:r>
              <a:rPr lang="cs-CZ" sz="2000" dirty="0"/>
              <a:t> </a:t>
            </a:r>
            <a:r>
              <a:rPr lang="cs-CZ" sz="2000" dirty="0" err="1"/>
              <a:t>mon</a:t>
            </a:r>
            <a:r>
              <a:rPr lang="cs-CZ" sz="2000" dirty="0"/>
              <a:t> avion. </a:t>
            </a:r>
            <a:r>
              <a:rPr lang="cs-CZ" sz="2000" dirty="0" smtClean="0"/>
              <a:t>(</a:t>
            </a:r>
            <a:r>
              <a:rPr lang="cs-CZ" sz="2000" dirty="0" err="1"/>
              <a:t>samedi</a:t>
            </a:r>
            <a:r>
              <a:rPr lang="cs-CZ" sz="2000" dirty="0"/>
              <a:t> </a:t>
            </a:r>
            <a:r>
              <a:rPr lang="cs-CZ" sz="2000" dirty="0" err="1"/>
              <a:t>dernier</a:t>
            </a:r>
            <a:r>
              <a:rPr lang="cs-CZ" sz="2000" dirty="0"/>
              <a:t>, </a:t>
            </a:r>
            <a:r>
              <a:rPr lang="cs-CZ" sz="2000" dirty="0" err="1"/>
              <a:t>il</a:t>
            </a:r>
            <a:r>
              <a:rPr lang="cs-CZ" sz="2000" dirty="0"/>
              <a:t> y a </a:t>
            </a:r>
            <a:r>
              <a:rPr lang="cs-CZ" sz="2000" dirty="0" err="1"/>
              <a:t>un</a:t>
            </a:r>
            <a:r>
              <a:rPr lang="cs-CZ" sz="2000" dirty="0"/>
              <a:t> </a:t>
            </a:r>
            <a:r>
              <a:rPr lang="cs-CZ" sz="2000" dirty="0" err="1"/>
              <a:t>an</a:t>
            </a:r>
            <a:r>
              <a:rPr lang="cs-CZ" sz="2000" dirty="0"/>
              <a:t>, la </a:t>
            </a:r>
            <a:r>
              <a:rPr lang="cs-CZ" sz="2000" dirty="0" err="1"/>
              <a:t>semaine</a:t>
            </a:r>
            <a:r>
              <a:rPr lang="cs-CZ" sz="2000" dirty="0"/>
              <a:t> </a:t>
            </a:r>
            <a:r>
              <a:rPr lang="cs-CZ" sz="2000" dirty="0" err="1"/>
              <a:t>passée</a:t>
            </a:r>
            <a:r>
              <a:rPr lang="cs-CZ" sz="2000" dirty="0"/>
              <a:t>…)</a:t>
            </a:r>
          </a:p>
          <a:p>
            <a:pPr eaLnBrk="1" hangingPunct="1">
              <a:buFontTx/>
              <a:buNone/>
            </a:pPr>
            <a:endParaRPr lang="cs-CZ" sz="2000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sz="2000" dirty="0" smtClean="0"/>
              <a:t>Si </a:t>
            </a:r>
            <a:r>
              <a:rPr lang="cs-CZ" sz="2000" dirty="0" err="1"/>
              <a:t>elle</a:t>
            </a:r>
            <a:r>
              <a:rPr lang="cs-CZ" sz="2000" dirty="0"/>
              <a:t> </a:t>
            </a:r>
            <a:r>
              <a:rPr lang="cs-CZ" sz="2000" dirty="0" err="1"/>
              <a:t>avait</a:t>
            </a:r>
            <a:r>
              <a:rPr lang="cs-CZ" sz="2000" dirty="0"/>
              <a:t> </a:t>
            </a:r>
            <a:r>
              <a:rPr lang="cs-CZ" sz="2000" dirty="0" err="1"/>
              <a:t>préparé</a:t>
            </a:r>
            <a:r>
              <a:rPr lang="cs-CZ" sz="2000" dirty="0"/>
              <a:t> </a:t>
            </a:r>
            <a:r>
              <a:rPr lang="cs-CZ" sz="2000" dirty="0" err="1"/>
              <a:t>tous</a:t>
            </a:r>
            <a:r>
              <a:rPr lang="cs-CZ" sz="2000" dirty="0"/>
              <a:t> les </a:t>
            </a:r>
            <a:r>
              <a:rPr lang="cs-CZ" sz="2000" dirty="0" err="1"/>
              <a:t>dossiers</a:t>
            </a:r>
            <a:r>
              <a:rPr lang="cs-CZ" sz="2000" dirty="0"/>
              <a:t> </a:t>
            </a:r>
            <a:r>
              <a:rPr lang="fr-FR" sz="2000" dirty="0"/>
              <a:t>à</a:t>
            </a:r>
            <a:r>
              <a:rPr lang="cs-CZ" sz="2000" dirty="0"/>
              <a:t> </a:t>
            </a:r>
            <a:r>
              <a:rPr lang="cs-CZ" sz="2000" dirty="0" err="1"/>
              <a:t>temps</a:t>
            </a:r>
            <a:r>
              <a:rPr lang="cs-CZ" sz="2000" dirty="0"/>
              <a:t>, son </a:t>
            </a:r>
            <a:r>
              <a:rPr lang="cs-CZ" sz="2000" dirty="0" err="1"/>
              <a:t>chef</a:t>
            </a:r>
            <a:r>
              <a:rPr lang="cs-CZ" sz="2000" dirty="0"/>
              <a:t> ne </a:t>
            </a:r>
            <a:r>
              <a:rPr lang="cs-CZ" sz="2000" dirty="0" err="1"/>
              <a:t>serait</a:t>
            </a:r>
            <a:r>
              <a:rPr lang="cs-CZ" sz="2000" dirty="0"/>
              <a:t> pas f</a:t>
            </a:r>
            <a:r>
              <a:rPr lang="fr-FR" sz="2000" dirty="0"/>
              <a:t>â</a:t>
            </a:r>
            <a:r>
              <a:rPr lang="cs-CZ" sz="2000" dirty="0" err="1" smtClean="0"/>
              <a:t>ché</a:t>
            </a:r>
            <a:r>
              <a:rPr lang="cs-CZ" sz="2000" dirty="0" smtClean="0"/>
              <a:t> </a:t>
            </a:r>
            <a:r>
              <a:rPr lang="cs-CZ" sz="2000" dirty="0" err="1" smtClean="0"/>
              <a:t>aujourd´hui</a:t>
            </a:r>
            <a:r>
              <a:rPr lang="cs-CZ" sz="2000" dirty="0" smtClean="0"/>
              <a:t>.(</a:t>
            </a:r>
            <a:r>
              <a:rPr lang="cs-CZ" sz="2000" dirty="0" err="1"/>
              <a:t>maintenant</a:t>
            </a:r>
            <a:r>
              <a:rPr lang="cs-CZ" sz="2000" dirty="0"/>
              <a:t>, en </a:t>
            </a:r>
            <a:r>
              <a:rPr lang="cs-CZ" sz="2000" dirty="0" err="1"/>
              <a:t>ce</a:t>
            </a:r>
            <a:r>
              <a:rPr lang="cs-CZ" sz="2000" dirty="0"/>
              <a:t> moment…)</a:t>
            </a:r>
          </a:p>
          <a:p>
            <a:pPr eaLnBrk="1" hangingPunct="1">
              <a:buFontTx/>
              <a:buNone/>
            </a:pPr>
            <a:endParaRPr lang="cs-CZ" sz="2800" i="1" dirty="0"/>
          </a:p>
        </p:txBody>
      </p:sp>
      <p:sp>
        <p:nvSpPr>
          <p:cNvPr id="4" name="Ovál 3"/>
          <p:cNvSpPr/>
          <p:nvPr/>
        </p:nvSpPr>
        <p:spPr>
          <a:xfrm rot="20954373">
            <a:off x="434899" y="280639"/>
            <a:ext cx="2141034" cy="6579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smtClean="0"/>
              <a:t>kdyby</a:t>
            </a:r>
            <a:endParaRPr lang="cs-CZ" sz="2400"/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80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15"/>
    </mc:Choice>
    <mc:Fallback xmlns="">
      <p:transition spd="slow" advTm="42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743" y="692698"/>
            <a:ext cx="8926286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mtClean="0"/>
          </a:p>
          <a:p>
            <a:pPr marL="0" indent="0" algn="ctr">
              <a:buNone/>
            </a:pPr>
            <a:r>
              <a:rPr lang="cs-CZ" sz="4000" smtClean="0"/>
              <a:t>III</a:t>
            </a:r>
            <a:r>
              <a:rPr lang="cs-CZ" sz="4000" dirty="0" smtClean="0"/>
              <a:t>. </a:t>
            </a:r>
          </a:p>
          <a:p>
            <a:pPr marL="0" indent="0" algn="ctr">
              <a:buNone/>
            </a:pPr>
            <a:r>
              <a:rPr lang="cs-CZ" sz="4000" dirty="0" smtClean="0"/>
              <a:t>Si </a:t>
            </a:r>
            <a:r>
              <a:rPr lang="cs-CZ" sz="4000" dirty="0" err="1" smtClean="0"/>
              <a:t>nous</a:t>
            </a:r>
            <a:r>
              <a:rPr lang="cs-CZ" sz="4000" dirty="0" smtClean="0"/>
              <a:t> </a:t>
            </a:r>
            <a:r>
              <a:rPr lang="cs-CZ" sz="4000" dirty="0" err="1" smtClean="0"/>
              <a:t>nous</a:t>
            </a:r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rgbClr val="7030A0"/>
                </a:solidFill>
              </a:rPr>
              <a:t>étions</a:t>
            </a:r>
            <a:r>
              <a:rPr lang="cs-CZ" sz="4000" b="1" dirty="0" smtClean="0">
                <a:solidFill>
                  <a:srgbClr val="7030A0"/>
                </a:solidFill>
              </a:rPr>
              <a:t> </a:t>
            </a:r>
            <a:r>
              <a:rPr lang="cs-CZ" sz="4000" b="1" dirty="0" err="1" smtClean="0">
                <a:solidFill>
                  <a:srgbClr val="7030A0"/>
                </a:solidFill>
              </a:rPr>
              <a:t>levés</a:t>
            </a:r>
            <a:r>
              <a:rPr lang="cs-CZ" sz="4000" b="1" dirty="0" smtClean="0">
                <a:solidFill>
                  <a:srgbClr val="7030A0"/>
                </a:solidFill>
              </a:rPr>
              <a:t> </a:t>
            </a:r>
            <a:r>
              <a:rPr lang="cs-CZ" sz="4000" dirty="0" smtClean="0"/>
              <a:t>plus t</a:t>
            </a:r>
            <a:r>
              <a:rPr lang="fr-FR" sz="4000" dirty="0" smtClean="0"/>
              <a:t>ô</a:t>
            </a:r>
            <a:r>
              <a:rPr lang="cs-CZ" sz="4000" dirty="0" smtClean="0"/>
              <a:t>t,</a:t>
            </a:r>
          </a:p>
          <a:p>
            <a:pPr marL="0" indent="0" algn="ctr">
              <a:buNone/>
            </a:pPr>
            <a:r>
              <a:rPr lang="cs-CZ" sz="4000" dirty="0" err="1" smtClean="0"/>
              <a:t>nous</a:t>
            </a:r>
            <a:r>
              <a:rPr lang="cs-CZ" sz="4000" dirty="0" smtClean="0"/>
              <a:t> </a:t>
            </a:r>
            <a:r>
              <a:rPr lang="cs-CZ" sz="4000" b="1" dirty="0" err="1" smtClean="0">
                <a:solidFill>
                  <a:srgbClr val="7030A0"/>
                </a:solidFill>
              </a:rPr>
              <a:t>n´aurions</a:t>
            </a:r>
            <a:r>
              <a:rPr lang="cs-CZ" sz="4000" b="1" dirty="0" smtClean="0">
                <a:solidFill>
                  <a:srgbClr val="7030A0"/>
                </a:solidFill>
              </a:rPr>
              <a:t> pas </a:t>
            </a:r>
            <a:r>
              <a:rPr lang="cs-CZ" sz="4000" b="1" dirty="0" err="1" smtClean="0">
                <a:solidFill>
                  <a:srgbClr val="7030A0"/>
                </a:solidFill>
              </a:rPr>
              <a:t>raté</a:t>
            </a:r>
            <a:r>
              <a:rPr lang="cs-CZ" sz="4000" b="1" dirty="0" smtClean="0">
                <a:solidFill>
                  <a:srgbClr val="7030A0"/>
                </a:solidFill>
              </a:rPr>
              <a:t> </a:t>
            </a:r>
            <a:r>
              <a:rPr lang="cs-CZ" sz="4000" dirty="0" err="1" smtClean="0"/>
              <a:t>notre</a:t>
            </a:r>
            <a:r>
              <a:rPr lang="cs-CZ" sz="4000" dirty="0" smtClean="0"/>
              <a:t> avion.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08723"/>
            <a:ext cx="329158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543454" y="2070561"/>
            <a:ext cx="7949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00" y="980728"/>
            <a:ext cx="3418148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6"/>
    </mc:Choice>
    <mc:Fallback xmlns="">
      <p:transition spd="slow" advTm="7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524106"/>
            <a:ext cx="8915400" cy="694387"/>
          </a:xfrm>
        </p:spPr>
        <p:txBody>
          <a:bodyPr>
            <a:normAutofit/>
          </a:bodyPr>
          <a:lstStyle/>
          <a:p>
            <a:r>
              <a:rPr lang="cs-CZ" sz="4000" smtClean="0"/>
              <a:t>Poznámka k pravopisu:</a:t>
            </a:r>
            <a:endParaRPr lang="cs-CZ" sz="4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2419" y="1219853"/>
            <a:ext cx="6783659" cy="5252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mtClean="0"/>
              <a:t>	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si + il 			</a:t>
            </a:r>
            <a:r>
              <a:rPr lang="cs-CZ" smtClean="0">
                <a:solidFill>
                  <a:srgbClr val="FF0000"/>
                </a:solidFill>
              </a:rPr>
              <a:t>s’il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	si + ils			</a:t>
            </a:r>
            <a:r>
              <a:rPr lang="cs-CZ" smtClean="0">
                <a:solidFill>
                  <a:srgbClr val="FF0000"/>
                </a:solidFill>
              </a:rPr>
              <a:t>s’ils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	si + elle			si elle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	si + elles 		si elles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	si + on 			si on/ si l’on</a:t>
            </a:r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3974592" y="2636769"/>
            <a:ext cx="978408" cy="484632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974592" y="1668913"/>
            <a:ext cx="978408" cy="484632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974592" y="5484986"/>
            <a:ext cx="978408" cy="484632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3974592" y="3566717"/>
            <a:ext cx="978408" cy="484632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3974592" y="4497895"/>
            <a:ext cx="978408" cy="484632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1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6.7|1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1.2"/>
</p:tagLst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241</Words>
  <Application>Microsoft Office PowerPoint</Application>
  <PresentationFormat>A4 (210 × 297 mm)</PresentationFormat>
  <Paragraphs>69</Paragraphs>
  <Slides>9</Slides>
  <Notes>0</Notes>
  <HiddenSlides>0</HiddenSlides>
  <MMClips>8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Calibri</vt:lpstr>
      <vt:lpstr>Corbel</vt:lpstr>
      <vt:lpstr>Základ</vt:lpstr>
      <vt:lpstr>Vyjádření podmínky  a hypotézy</vt:lpstr>
      <vt:lpstr>Podmínkové věty - 3 typy</vt:lpstr>
      <vt:lpstr>  I. Si + présent (passé composé),/présent, impératif, futur simple </vt:lpstr>
      <vt:lpstr>    I. Si je finis mes études avec succès, je deviendrai analyste financier.</vt:lpstr>
      <vt:lpstr>  II.  Si + imparfait / conditionnel présent </vt:lpstr>
      <vt:lpstr>Prezentace aplikace PowerPoint</vt:lpstr>
      <vt:lpstr> III. Si + plpq /conditionnel passé (conditionnel présent)</vt:lpstr>
      <vt:lpstr>Prezentace aplikace PowerPoint</vt:lpstr>
      <vt:lpstr>Poznámka k pravopisu: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Vyjádření podmínky a hypotézy</dc:title>
  <dc:creator>Červenková Marie</dc:creator>
  <cp:lastModifiedBy>Červenková Marie</cp:lastModifiedBy>
  <cp:revision>18</cp:revision>
  <dcterms:created xsi:type="dcterms:W3CDTF">2016-07-21T08:18:57Z</dcterms:created>
  <dcterms:modified xsi:type="dcterms:W3CDTF">2017-03-07T13:31:37Z</dcterms:modified>
</cp:coreProperties>
</file>