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866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936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427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75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57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54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31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648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811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9983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03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BD68FCE-BB28-4E71-9ED6-E60C5690EACB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9D0AA2C-C3C6-443C-A877-382D68A51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3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/>
              <a:t>Les pronoms relatifs composés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Složená vztažná zájmena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7071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Formes 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204" indent="0" algn="ctr">
              <a:buNone/>
            </a:pPr>
            <a:endParaRPr lang="cs-CZ" smtClean="0"/>
          </a:p>
          <a:p>
            <a:pPr marL="42204" indent="0" algn="ctr">
              <a:buNone/>
            </a:pPr>
            <a:r>
              <a:rPr lang="cs-CZ" sz="4431" smtClean="0"/>
              <a:t>lequel</a:t>
            </a:r>
            <a:endParaRPr lang="cs-CZ" sz="4431"/>
          </a:p>
          <a:p>
            <a:pPr marL="42204" indent="0" algn="ctr">
              <a:buNone/>
            </a:pPr>
            <a:r>
              <a:rPr lang="cs-CZ" sz="4431"/>
              <a:t>laquelle</a:t>
            </a:r>
          </a:p>
          <a:p>
            <a:pPr marL="42204" indent="0" algn="ctr">
              <a:buNone/>
            </a:pPr>
            <a:r>
              <a:rPr lang="cs-CZ" sz="4431"/>
              <a:t>lesquels</a:t>
            </a:r>
          </a:p>
          <a:p>
            <a:pPr marL="42204" indent="0" algn="ctr">
              <a:buNone/>
            </a:pPr>
            <a:r>
              <a:rPr lang="cs-CZ" sz="4431"/>
              <a:t>lesquelles</a:t>
            </a:r>
          </a:p>
        </p:txBody>
      </p:sp>
      <p:sp>
        <p:nvSpPr>
          <p:cNvPr id="4" name="Ovál 3"/>
          <p:cNvSpPr/>
          <p:nvPr/>
        </p:nvSpPr>
        <p:spPr>
          <a:xfrm rot="401088">
            <a:off x="4225040" y="657736"/>
            <a:ext cx="4393581" cy="126008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Les pronoms relatifs simples dans le chapitre B1 Vztažná zájmena qui, que, o</a:t>
            </a:r>
            <a:r>
              <a:rPr lang="fr-FR" smtClean="0"/>
              <a:t>ù</a:t>
            </a:r>
            <a:r>
              <a:rPr lang="cs-CZ" smtClean="0"/>
              <a:t>, dont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261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852" y="919215"/>
            <a:ext cx="6172200" cy="984120"/>
          </a:xfrm>
        </p:spPr>
        <p:txBody>
          <a:bodyPr>
            <a:normAutofit/>
          </a:bodyPr>
          <a:lstStyle/>
          <a:p>
            <a:r>
              <a:rPr lang="cs-CZ" smtClean="0"/>
              <a:t>Emploi: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5900" y="2072473"/>
            <a:ext cx="6172200" cy="38462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smtClean="0"/>
              <a:t>apr</a:t>
            </a:r>
            <a:r>
              <a:rPr lang="fr-FR" sz="2400" smtClean="0"/>
              <a:t>è</a:t>
            </a:r>
            <a:r>
              <a:rPr lang="cs-CZ" sz="2400" smtClean="0"/>
              <a:t>s les prépositions</a:t>
            </a:r>
            <a:endParaRPr lang="cs-CZ" sz="2400" b="1" dirty="0" smtClean="0">
              <a:solidFill>
                <a:srgbClr val="FFC000"/>
              </a:solidFill>
            </a:endParaRPr>
          </a:p>
          <a:p>
            <a:r>
              <a:rPr lang="cs-CZ" sz="2400" b="1" dirty="0" err="1" smtClean="0">
                <a:solidFill>
                  <a:srgbClr val="FFC000"/>
                </a:solidFill>
              </a:rPr>
              <a:t>dans</a:t>
            </a:r>
            <a:r>
              <a:rPr lang="cs-CZ" sz="2400" b="1" dirty="0">
                <a:solidFill>
                  <a:srgbClr val="FFC000"/>
                </a:solidFill>
              </a:rPr>
              <a:t>, </a:t>
            </a:r>
            <a:r>
              <a:rPr lang="cs-CZ" sz="2400" b="1" dirty="0" err="1">
                <a:solidFill>
                  <a:srgbClr val="FFC000"/>
                </a:solidFill>
              </a:rPr>
              <a:t>avec</a:t>
            </a:r>
            <a:r>
              <a:rPr lang="cs-CZ" sz="2400" b="1" dirty="0">
                <a:solidFill>
                  <a:srgbClr val="FFC000"/>
                </a:solidFill>
              </a:rPr>
              <a:t>, </a:t>
            </a:r>
            <a:r>
              <a:rPr lang="cs-CZ" sz="2400" b="1" dirty="0" err="1">
                <a:solidFill>
                  <a:srgbClr val="FFC000"/>
                </a:solidFill>
              </a:rPr>
              <a:t>sur</a:t>
            </a:r>
            <a:r>
              <a:rPr lang="cs-CZ" sz="2400" b="1" dirty="0">
                <a:solidFill>
                  <a:srgbClr val="FFC000"/>
                </a:solidFill>
              </a:rPr>
              <a:t>, </a:t>
            </a:r>
            <a:r>
              <a:rPr lang="cs-CZ" sz="2400" b="1" dirty="0" err="1" smtClean="0">
                <a:solidFill>
                  <a:srgbClr val="FFC000"/>
                </a:solidFill>
              </a:rPr>
              <a:t>pour</a:t>
            </a:r>
            <a:r>
              <a:rPr lang="cs-CZ" sz="2400" b="1" dirty="0" smtClean="0">
                <a:solidFill>
                  <a:srgbClr val="FFC000"/>
                </a:solidFill>
              </a:rPr>
              <a:t>, </a:t>
            </a:r>
            <a:r>
              <a:rPr lang="cs-CZ" sz="2400" b="1" dirty="0" err="1">
                <a:solidFill>
                  <a:srgbClr val="FFC000"/>
                </a:solidFill>
              </a:rPr>
              <a:t>devant</a:t>
            </a:r>
            <a:r>
              <a:rPr lang="cs-CZ" sz="2400" b="1" dirty="0">
                <a:solidFill>
                  <a:srgbClr val="FFC000"/>
                </a:solidFill>
              </a:rPr>
              <a:t>, </a:t>
            </a:r>
            <a:r>
              <a:rPr lang="cs-CZ" sz="2400" b="1" dirty="0" err="1">
                <a:solidFill>
                  <a:srgbClr val="FFC000"/>
                </a:solidFill>
              </a:rPr>
              <a:t>derri</a:t>
            </a:r>
            <a:r>
              <a:rPr lang="fr-FR" sz="2400" b="1" dirty="0">
                <a:solidFill>
                  <a:srgbClr val="FFC000"/>
                </a:solidFill>
              </a:rPr>
              <a:t>è</a:t>
            </a:r>
            <a:r>
              <a:rPr lang="cs-CZ" sz="2400" b="1" dirty="0">
                <a:solidFill>
                  <a:srgbClr val="FFC000"/>
                </a:solidFill>
              </a:rPr>
              <a:t>re</a:t>
            </a:r>
            <a:r>
              <a:rPr lang="cs-CZ" sz="2400" b="1" dirty="0" smtClean="0">
                <a:solidFill>
                  <a:srgbClr val="FFC000"/>
                </a:solidFill>
              </a:rPr>
              <a:t>…</a:t>
            </a:r>
          </a:p>
          <a:p>
            <a:endParaRPr lang="cs-CZ" sz="2400" dirty="0"/>
          </a:p>
          <a:p>
            <a:r>
              <a:rPr lang="cs-CZ" sz="2400" b="1" dirty="0" smtClean="0">
                <a:solidFill>
                  <a:srgbClr val="C00000"/>
                </a:solidFill>
              </a:rPr>
              <a:t>de</a:t>
            </a:r>
            <a:r>
              <a:rPr lang="cs-CZ" sz="2400" b="1" dirty="0">
                <a:solidFill>
                  <a:srgbClr val="C00000"/>
                </a:solidFill>
              </a:rPr>
              <a:t>, </a:t>
            </a:r>
            <a:r>
              <a:rPr lang="fr-FR" sz="2400" b="1" dirty="0">
                <a:solidFill>
                  <a:srgbClr val="C00000"/>
                </a:solidFill>
              </a:rPr>
              <a:t>à</a:t>
            </a:r>
            <a:endParaRPr lang="cs-CZ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smtClean="0"/>
              <a:t>et apr</a:t>
            </a:r>
            <a:r>
              <a:rPr lang="fr-FR" sz="2400" smtClean="0"/>
              <a:t>è</a:t>
            </a:r>
            <a:r>
              <a:rPr lang="cs-CZ" sz="2400" smtClean="0"/>
              <a:t>s les locutions prépositionnelles</a:t>
            </a:r>
            <a:endParaRPr lang="cs-CZ" sz="2400" dirty="0" smtClean="0"/>
          </a:p>
          <a:p>
            <a:r>
              <a:rPr lang="fr-FR" sz="2400" b="1" dirty="0" smtClean="0">
                <a:solidFill>
                  <a:srgbClr val="0070C0"/>
                </a:solidFill>
              </a:rPr>
              <a:t>à</a:t>
            </a:r>
            <a:r>
              <a:rPr lang="cs-CZ" sz="2400" b="1" dirty="0" smtClean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rgbClr val="0070C0"/>
                </a:solidFill>
              </a:rPr>
              <a:t>c</a:t>
            </a:r>
            <a:r>
              <a:rPr lang="fr-FR" sz="2400" b="1" dirty="0">
                <a:solidFill>
                  <a:srgbClr val="0070C0"/>
                </a:solidFill>
              </a:rPr>
              <a:t>ô</a:t>
            </a:r>
            <a:r>
              <a:rPr lang="cs-CZ" sz="2400" b="1" dirty="0">
                <a:solidFill>
                  <a:srgbClr val="0070C0"/>
                </a:solidFill>
              </a:rPr>
              <a:t>té </a:t>
            </a:r>
            <a:r>
              <a:rPr lang="cs-CZ" sz="2400" b="1" dirty="0" smtClean="0">
                <a:solidFill>
                  <a:srgbClr val="0070C0"/>
                </a:solidFill>
              </a:rPr>
              <a:t>de, en face de, au milieu de, </a:t>
            </a:r>
            <a:r>
              <a:rPr lang="cs-CZ" sz="2400" b="1" dirty="0" err="1" smtClean="0">
                <a:solidFill>
                  <a:srgbClr val="0070C0"/>
                </a:solidFill>
              </a:rPr>
              <a:t>etc</a:t>
            </a:r>
            <a:r>
              <a:rPr lang="cs-CZ" sz="2400" b="1" dirty="0" smtClean="0">
                <a:solidFill>
                  <a:srgbClr val="0070C0"/>
                </a:solidFill>
              </a:rPr>
              <a:t>.</a:t>
            </a:r>
            <a:endParaRPr 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303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/>
              <a:t>1) apr</a:t>
            </a:r>
            <a:r>
              <a:rPr lang="fr-FR" smtClean="0"/>
              <a:t>è</a:t>
            </a:r>
            <a:r>
              <a:rPr lang="cs-CZ" smtClean="0"/>
              <a:t>s les prépositions</a:t>
            </a:r>
            <a:br>
              <a:rPr lang="cs-CZ" smtClean="0"/>
            </a:br>
            <a:r>
              <a:rPr lang="cs-CZ" b="1" smtClean="0">
                <a:solidFill>
                  <a:srgbClr val="FFC000"/>
                </a:solidFill>
              </a:rPr>
              <a:t>dans, sur, devant, pour, avec,… </a:t>
            </a:r>
            <a:endParaRPr lang="cs-CZ" b="1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i="1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</a:t>
            </a:r>
            <a:r>
              <a:rPr lang="cs-CZ" i="1" smtClean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cs-CZ" smtClean="0"/>
              <a:t>Comment s´appelle l´entreprise </a:t>
            </a:r>
            <a:r>
              <a:rPr lang="cs-CZ" b="1" smtClean="0">
                <a:solidFill>
                  <a:srgbClr val="FFC000"/>
                </a:solidFill>
              </a:rPr>
              <a:t>pour laquelle </a:t>
            </a:r>
            <a:r>
              <a:rPr lang="cs-CZ" smtClean="0"/>
              <a:t>il travaille ?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Le bureau </a:t>
            </a:r>
            <a:r>
              <a:rPr lang="cs-CZ" b="1" smtClean="0">
                <a:solidFill>
                  <a:srgbClr val="FFC000"/>
                </a:solidFill>
              </a:rPr>
              <a:t>dans lequel </a:t>
            </a:r>
            <a:r>
              <a:rPr lang="cs-CZ" smtClean="0"/>
              <a:t>on a placé un coin-cuisine est devenu trop bruyant.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/>
              <a:t>Voil</a:t>
            </a:r>
            <a:r>
              <a:rPr lang="fr-FR" smtClean="0"/>
              <a:t>à</a:t>
            </a:r>
            <a:r>
              <a:rPr lang="cs-CZ" smtClean="0"/>
              <a:t> les documents </a:t>
            </a:r>
            <a:r>
              <a:rPr lang="cs-CZ" b="1" smtClean="0">
                <a:solidFill>
                  <a:srgbClr val="FFC000"/>
                </a:solidFill>
              </a:rPr>
              <a:t>sans lesquels </a:t>
            </a:r>
            <a:r>
              <a:rPr lang="cs-CZ" smtClean="0"/>
              <a:t>je ne peux pas partir.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66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50" y="517281"/>
            <a:ext cx="6800850" cy="1117058"/>
          </a:xfrm>
        </p:spPr>
        <p:txBody>
          <a:bodyPr>
            <a:normAutofit fontScale="90000"/>
          </a:bodyPr>
          <a:lstStyle/>
          <a:p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2) apr</a:t>
            </a:r>
            <a:r>
              <a:rPr lang="fr-FR" smtClean="0"/>
              <a:t>è</a:t>
            </a:r>
            <a:r>
              <a:rPr lang="cs-CZ" smtClean="0"/>
              <a:t>s les prépositions </a:t>
            </a:r>
            <a:r>
              <a:rPr lang="cs-CZ" b="1" smtClean="0">
                <a:solidFill>
                  <a:srgbClr val="C00000"/>
                </a:solidFill>
              </a:rPr>
              <a:t>de</a:t>
            </a:r>
            <a:r>
              <a:rPr lang="cs-CZ" b="1">
                <a:solidFill>
                  <a:srgbClr val="C00000"/>
                </a:solidFill>
              </a:rPr>
              <a:t>, </a:t>
            </a:r>
            <a:r>
              <a:rPr lang="fr-FR" b="1">
                <a:solidFill>
                  <a:srgbClr val="C00000"/>
                </a:solidFill>
              </a:rPr>
              <a:t>à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mtClean="0">
                <a:solidFill>
                  <a:srgbClr val="C00000"/>
                </a:solidFill>
              </a:rPr>
              <a:t>duquel, de laquelle, desquels, desquelles</a:t>
            </a: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 :</a:t>
            </a:r>
          </a:p>
          <a:p>
            <a:pPr marL="0" indent="0">
              <a:buNone/>
            </a:pPr>
            <a:r>
              <a:rPr lang="fr-FR"/>
              <a:t>Le dialecte à l'étude </a:t>
            </a:r>
            <a:r>
              <a:rPr lang="fr-FR" b="1">
                <a:solidFill>
                  <a:srgbClr val="C00000"/>
                </a:solidFill>
              </a:rPr>
              <a:t>duquel</a:t>
            </a:r>
            <a:r>
              <a:rPr lang="fr-FR" b="1"/>
              <a:t> </a:t>
            </a:r>
            <a:r>
              <a:rPr lang="fr-FR"/>
              <a:t>il se consacre est parlé par une minorité </a:t>
            </a:r>
            <a:r>
              <a:rPr lang="fr-FR" smtClean="0"/>
              <a:t>d'habitants</a:t>
            </a:r>
            <a:r>
              <a:rPr lang="cs-CZ" smtClean="0"/>
              <a:t>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smtClean="0">
                <a:solidFill>
                  <a:srgbClr val="C00000"/>
                </a:solidFill>
              </a:rPr>
              <a:t>auquel, </a:t>
            </a:r>
            <a:r>
              <a:rPr lang="fr-FR" smtClean="0">
                <a:solidFill>
                  <a:srgbClr val="C00000"/>
                </a:solidFill>
              </a:rPr>
              <a:t>à</a:t>
            </a:r>
            <a:r>
              <a:rPr lang="cs-CZ" smtClean="0">
                <a:solidFill>
                  <a:srgbClr val="C00000"/>
                </a:solidFill>
              </a:rPr>
              <a:t> laquelle, auxquels, auxquelles</a:t>
            </a: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mtClean="0"/>
              <a:t>Ce sont les projets</a:t>
            </a:r>
            <a:r>
              <a:rPr lang="cs-CZ" b="1" smtClean="0">
                <a:solidFill>
                  <a:srgbClr val="7030A0"/>
                </a:solidFill>
              </a:rPr>
              <a:t> </a:t>
            </a:r>
            <a:r>
              <a:rPr lang="cs-CZ" b="1" smtClean="0">
                <a:solidFill>
                  <a:srgbClr val="C00000"/>
                </a:solidFill>
              </a:rPr>
              <a:t>auxquels</a:t>
            </a:r>
            <a:r>
              <a:rPr lang="cs-CZ" b="1" smtClean="0">
                <a:solidFill>
                  <a:srgbClr val="7030A0"/>
                </a:solidFill>
              </a:rPr>
              <a:t> </a:t>
            </a:r>
            <a:r>
              <a:rPr lang="cs-CZ" smtClean="0"/>
              <a:t>j´ai déj</a:t>
            </a:r>
            <a:r>
              <a:rPr lang="fr-FR" smtClean="0"/>
              <a:t>à</a:t>
            </a:r>
            <a:r>
              <a:rPr lang="cs-CZ" smtClean="0"/>
              <a:t> pensé.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/>
              <a:t>Les élections </a:t>
            </a:r>
            <a:r>
              <a:rPr lang="cs-CZ" b="1">
                <a:solidFill>
                  <a:srgbClr val="C00000"/>
                </a:solidFill>
              </a:rPr>
              <a:t>auxquelles</a:t>
            </a:r>
            <a:r>
              <a:rPr lang="cs-CZ" b="1">
                <a:solidFill>
                  <a:srgbClr val="7030A0"/>
                </a:solidFill>
              </a:rPr>
              <a:t> </a:t>
            </a:r>
            <a:r>
              <a:rPr lang="cs-CZ"/>
              <a:t>nous avons participé ont été annulées.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10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6522" y="836525"/>
            <a:ext cx="6771578" cy="1743266"/>
          </a:xfrm>
        </p:spPr>
        <p:txBody>
          <a:bodyPr>
            <a:normAutofit fontScale="90000"/>
          </a:bodyPr>
          <a:lstStyle/>
          <a:p>
            <a:r>
              <a:rPr lang="cs-CZ" sz="2862" dirty="0"/>
              <a:t>3</a:t>
            </a:r>
            <a:r>
              <a:rPr lang="cs-CZ" sz="2862"/>
              <a:t>) </a:t>
            </a:r>
            <a:r>
              <a:rPr lang="cs-CZ" sz="2862" smtClean="0"/>
              <a:t>apr</a:t>
            </a:r>
            <a:r>
              <a:rPr lang="fr-FR" sz="2862" smtClean="0"/>
              <a:t>è</a:t>
            </a:r>
            <a:r>
              <a:rPr lang="cs-CZ" sz="2862" smtClean="0"/>
              <a:t>s les locutions prépositionnelles</a:t>
            </a:r>
            <a:r>
              <a:rPr lang="cs-CZ" sz="2862" b="1" dirty="0">
                <a:solidFill>
                  <a:srgbClr val="0070C0"/>
                </a:solidFill>
              </a:rPr>
              <a:t/>
            </a:r>
            <a:br>
              <a:rPr lang="cs-CZ" sz="2862" b="1" dirty="0">
                <a:solidFill>
                  <a:srgbClr val="0070C0"/>
                </a:solidFill>
              </a:rPr>
            </a:br>
            <a:r>
              <a:rPr lang="cs-CZ" sz="2862" b="1" dirty="0">
                <a:solidFill>
                  <a:srgbClr val="0070C0"/>
                </a:solidFill>
              </a:rPr>
              <a:t/>
            </a:r>
            <a:br>
              <a:rPr lang="cs-CZ" sz="2862" b="1" dirty="0">
                <a:solidFill>
                  <a:srgbClr val="0070C0"/>
                </a:solidFill>
              </a:rPr>
            </a:br>
            <a:r>
              <a:rPr lang="fr-FR" sz="2862" b="1" dirty="0">
                <a:solidFill>
                  <a:srgbClr val="0070C0"/>
                </a:solidFill>
              </a:rPr>
              <a:t>à</a:t>
            </a:r>
            <a:r>
              <a:rPr lang="cs-CZ" sz="2862" b="1" dirty="0">
                <a:solidFill>
                  <a:srgbClr val="0070C0"/>
                </a:solidFill>
              </a:rPr>
              <a:t> c</a:t>
            </a:r>
            <a:r>
              <a:rPr lang="fr-FR" sz="2862" b="1" dirty="0">
                <a:solidFill>
                  <a:srgbClr val="0070C0"/>
                </a:solidFill>
              </a:rPr>
              <a:t>ô</a:t>
            </a:r>
            <a:r>
              <a:rPr lang="cs-CZ" sz="2862" b="1" dirty="0">
                <a:solidFill>
                  <a:srgbClr val="0070C0"/>
                </a:solidFill>
              </a:rPr>
              <a:t>té de, en face de, au milieu de, </a:t>
            </a:r>
            <a:r>
              <a:rPr lang="cs-CZ" sz="2862" b="1" dirty="0" err="1">
                <a:solidFill>
                  <a:srgbClr val="0070C0"/>
                </a:solidFill>
              </a:rPr>
              <a:t>etc</a:t>
            </a:r>
            <a:r>
              <a:rPr lang="cs-CZ" sz="2862" b="1" dirty="0">
                <a:solidFill>
                  <a:srgbClr val="0070C0"/>
                </a:solidFill>
              </a:rPr>
              <a:t>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6522" y="2651847"/>
            <a:ext cx="6771578" cy="3266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</a:t>
            </a:r>
            <a:r>
              <a:rPr lang="cs-CZ" i="1" smtClean="0"/>
              <a:t> :</a:t>
            </a:r>
            <a:endParaRPr lang="cs-CZ" i="1" dirty="0" smtClean="0"/>
          </a:p>
          <a:p>
            <a:pPr marL="0" indent="0">
              <a:buNone/>
            </a:pPr>
            <a:r>
              <a:rPr lang="cs-CZ" dirty="0" smtClean="0"/>
              <a:t>La réunion </a:t>
            </a:r>
            <a:r>
              <a:rPr lang="fr-FR" b="1" dirty="0" smtClean="0">
                <a:solidFill>
                  <a:srgbClr val="0070C0"/>
                </a:solidFill>
              </a:rPr>
              <a:t>à</a:t>
            </a:r>
            <a:r>
              <a:rPr lang="cs-CZ" b="1" dirty="0" smtClean="0">
                <a:solidFill>
                  <a:srgbClr val="0070C0"/>
                </a:solidFill>
              </a:rPr>
              <a:t> la </a:t>
            </a:r>
            <a:r>
              <a:rPr lang="cs-CZ" b="1" dirty="0" err="1" smtClean="0">
                <a:solidFill>
                  <a:srgbClr val="0070C0"/>
                </a:solidFill>
              </a:rPr>
              <a:t>fin</a:t>
            </a:r>
            <a:r>
              <a:rPr lang="cs-CZ" b="1" dirty="0" smtClean="0">
                <a:solidFill>
                  <a:srgbClr val="0070C0"/>
                </a:solidFill>
              </a:rPr>
              <a:t> de </a:t>
            </a:r>
            <a:r>
              <a:rPr lang="cs-CZ" b="1" dirty="0" err="1" smtClean="0">
                <a:solidFill>
                  <a:srgbClr val="0070C0"/>
                </a:solidFill>
              </a:rPr>
              <a:t>laquelle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/>
              <a:t>j´ai</a:t>
            </a:r>
            <a:r>
              <a:rPr lang="cs-CZ" dirty="0" smtClean="0"/>
              <a:t> </a:t>
            </a:r>
            <a:r>
              <a:rPr lang="cs-CZ" dirty="0" err="1" smtClean="0"/>
              <a:t>assisté</a:t>
            </a:r>
            <a:r>
              <a:rPr lang="cs-CZ" dirty="0" smtClean="0"/>
              <a:t> a </a:t>
            </a:r>
            <a:r>
              <a:rPr lang="cs-CZ" dirty="0" err="1" smtClean="0"/>
              <a:t>duré</a:t>
            </a:r>
            <a:r>
              <a:rPr lang="cs-CZ" dirty="0" smtClean="0"/>
              <a:t> 3 </a:t>
            </a:r>
            <a:r>
              <a:rPr lang="cs-CZ" dirty="0" err="1" smtClean="0"/>
              <a:t>heures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séminaire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au milieu </a:t>
            </a:r>
            <a:r>
              <a:rPr lang="cs-CZ" b="1" dirty="0" err="1" smtClean="0">
                <a:solidFill>
                  <a:srgbClr val="0070C0"/>
                </a:solidFill>
              </a:rPr>
              <a:t>duquel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on </a:t>
            </a:r>
            <a:r>
              <a:rPr lang="cs-CZ" dirty="0" err="1" smtClean="0"/>
              <a:t>nous</a:t>
            </a:r>
            <a:r>
              <a:rPr lang="cs-CZ" dirty="0" smtClean="0"/>
              <a:t> a </a:t>
            </a:r>
            <a:r>
              <a:rPr lang="cs-CZ" dirty="0" err="1" smtClean="0"/>
              <a:t>présenté</a:t>
            </a:r>
            <a:r>
              <a:rPr lang="cs-CZ" dirty="0" smtClean="0"/>
              <a:t> la </a:t>
            </a:r>
            <a:r>
              <a:rPr lang="cs-CZ" dirty="0" err="1" smtClean="0"/>
              <a:t>nouvelle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r>
              <a:rPr lang="cs-CZ" dirty="0" smtClean="0"/>
              <a:t> de la </a:t>
            </a:r>
            <a:r>
              <a:rPr lang="cs-CZ" dirty="0" err="1" smtClean="0"/>
              <a:t>recherche</a:t>
            </a:r>
            <a:r>
              <a:rPr lang="cs-CZ" dirty="0" smtClean="0"/>
              <a:t> a </a:t>
            </a:r>
            <a:r>
              <a:rPr lang="cs-CZ" dirty="0" err="1" smtClean="0"/>
              <a:t>influencé</a:t>
            </a:r>
            <a:r>
              <a:rPr lang="cs-CZ" dirty="0" smtClean="0"/>
              <a:t> </a:t>
            </a:r>
            <a:r>
              <a:rPr lang="cs-CZ" dirty="0" err="1" smtClean="0"/>
              <a:t>beaucoup</a:t>
            </a:r>
            <a:r>
              <a:rPr lang="cs-CZ" dirty="0" smtClean="0"/>
              <a:t> de </a:t>
            </a:r>
            <a:r>
              <a:rPr lang="cs-CZ" dirty="0" err="1" smtClean="0"/>
              <a:t>mes</a:t>
            </a:r>
            <a:r>
              <a:rPr lang="cs-CZ" dirty="0" smtClean="0"/>
              <a:t> </a:t>
            </a:r>
            <a:r>
              <a:rPr lang="cs-CZ" dirty="0" err="1" smtClean="0"/>
              <a:t>coll</a:t>
            </a:r>
            <a:r>
              <a:rPr lang="fr-FR" dirty="0" smtClean="0"/>
              <a:t>è</a:t>
            </a:r>
            <a:r>
              <a:rPr lang="cs-CZ" dirty="0" err="1" smtClean="0"/>
              <a:t>gues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Le</a:t>
            </a:r>
            <a:r>
              <a:rPr lang="cs-CZ" dirty="0" smtClean="0"/>
              <a:t> b</a:t>
            </a:r>
            <a:r>
              <a:rPr lang="fr-FR" dirty="0" smtClean="0"/>
              <a:t>â</a:t>
            </a:r>
            <a:r>
              <a:rPr lang="cs-CZ" dirty="0" err="1" smtClean="0"/>
              <a:t>timent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en face </a:t>
            </a:r>
            <a:r>
              <a:rPr lang="cs-CZ" b="1" dirty="0" err="1" smtClean="0">
                <a:solidFill>
                  <a:srgbClr val="0070C0"/>
                </a:solidFill>
              </a:rPr>
              <a:t>duquel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se </a:t>
            </a:r>
            <a:r>
              <a:rPr lang="cs-CZ" dirty="0" err="1" smtClean="0"/>
              <a:t>trouve</a:t>
            </a:r>
            <a:r>
              <a:rPr lang="cs-CZ" dirty="0" smtClean="0"/>
              <a:t> </a:t>
            </a:r>
            <a:r>
              <a:rPr lang="cs-CZ" dirty="0" err="1" smtClean="0"/>
              <a:t>notre</a:t>
            </a:r>
            <a:r>
              <a:rPr lang="cs-CZ" dirty="0" smtClean="0"/>
              <a:t> </a:t>
            </a:r>
            <a:r>
              <a:rPr lang="cs-CZ" dirty="0" err="1" smtClean="0"/>
              <a:t>entreprise</a:t>
            </a:r>
            <a:r>
              <a:rPr lang="cs-CZ" dirty="0" smtClean="0"/>
              <a:t> </a:t>
            </a:r>
            <a:r>
              <a:rPr lang="cs-CZ" dirty="0" err="1" smtClean="0"/>
              <a:t>date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smtClean="0"/>
              <a:t>17e si</a:t>
            </a:r>
            <a:r>
              <a:rPr lang="fr-FR" dirty="0" smtClean="0"/>
              <a:t>è</a:t>
            </a:r>
            <a:r>
              <a:rPr lang="cs-CZ" dirty="0" smtClean="0"/>
              <a:t>cle.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398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539"/>
              <a:t>X </a:t>
            </a:r>
            <a:r>
              <a:rPr lang="cs-CZ" smtClean="0"/>
              <a:t>pour les personnes </a:t>
            </a:r>
            <a:r>
              <a:rPr lang="cs-CZ" b="1" smtClean="0">
                <a:solidFill>
                  <a:srgbClr val="002060"/>
                </a:solidFill>
              </a:rPr>
              <a:t>qui</a:t>
            </a:r>
            <a:endParaRPr lang="cs-CZ" b="1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50" y="1740877"/>
            <a:ext cx="6800850" cy="45462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0" indent="0">
              <a:buNone/>
            </a:pPr>
            <a:r>
              <a:rPr lang="cs-CZ" u="sng" smtClean="0"/>
              <a:t>Les gens </a:t>
            </a:r>
            <a:r>
              <a:rPr lang="cs-CZ" b="1" smtClean="0">
                <a:solidFill>
                  <a:srgbClr val="002060"/>
                </a:solidFill>
              </a:rPr>
              <a:t>avec qui </a:t>
            </a:r>
            <a:r>
              <a:rPr lang="cs-CZ" smtClean="0"/>
              <a:t>je travaille sont sympas.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u="sng" smtClean="0"/>
              <a:t>La personne</a:t>
            </a:r>
            <a:r>
              <a:rPr lang="fr-FR" u="sng" smtClean="0"/>
              <a:t> </a:t>
            </a:r>
            <a:r>
              <a:rPr lang="fr-FR" b="1" smtClean="0">
                <a:solidFill>
                  <a:srgbClr val="002060"/>
                </a:solidFill>
              </a:rPr>
              <a:t>à </a:t>
            </a:r>
            <a:r>
              <a:rPr lang="cs-CZ" b="1" smtClean="0">
                <a:solidFill>
                  <a:srgbClr val="002060"/>
                </a:solidFill>
              </a:rPr>
              <a:t>qui </a:t>
            </a:r>
            <a:r>
              <a:rPr lang="cs-CZ" smtClean="0"/>
              <a:t>tu penses ne viendra pas.</a:t>
            </a:r>
          </a:p>
          <a:p>
            <a:pPr marL="0" indent="0">
              <a:buNone/>
            </a:pPr>
            <a:endParaRPr lang="cs-CZ" smtClean="0"/>
          </a:p>
          <a:p>
            <a:pPr marL="0" indent="0">
              <a:buNone/>
            </a:pPr>
            <a:r>
              <a:rPr lang="cs-CZ" u="sng" smtClean="0"/>
              <a:t>L´homme</a:t>
            </a:r>
            <a:r>
              <a:rPr lang="cs-CZ" smtClean="0"/>
              <a:t> </a:t>
            </a:r>
            <a:r>
              <a:rPr lang="fr-FR" b="1" smtClean="0">
                <a:solidFill>
                  <a:srgbClr val="002060"/>
                </a:solidFill>
              </a:rPr>
              <a:t>à</a:t>
            </a:r>
            <a:r>
              <a:rPr lang="cs-CZ" b="1" smtClean="0">
                <a:solidFill>
                  <a:srgbClr val="002060"/>
                </a:solidFill>
              </a:rPr>
              <a:t> c</a:t>
            </a:r>
            <a:r>
              <a:rPr lang="fr-FR" b="1" smtClean="0">
                <a:solidFill>
                  <a:srgbClr val="002060"/>
                </a:solidFill>
              </a:rPr>
              <a:t>ô</a:t>
            </a:r>
            <a:r>
              <a:rPr lang="cs-CZ" b="1" smtClean="0">
                <a:solidFill>
                  <a:srgbClr val="002060"/>
                </a:solidFill>
              </a:rPr>
              <a:t>té de qui </a:t>
            </a:r>
            <a:r>
              <a:rPr lang="cs-CZ" smtClean="0"/>
              <a:t>tu es assis est mon coll</a:t>
            </a:r>
            <a:r>
              <a:rPr lang="fr-FR" smtClean="0"/>
              <a:t>è</a:t>
            </a:r>
            <a:r>
              <a:rPr lang="cs-CZ" smtClean="0"/>
              <a:t>gue.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z="2400" b="1" smtClean="0">
                <a:solidFill>
                  <a:srgbClr val="FF0000"/>
                </a:solidFill>
              </a:rPr>
              <a:t>Exception : </a:t>
            </a:r>
            <a:r>
              <a:rPr lang="cs-CZ" sz="2400"/>
              <a:t>Les candidats </a:t>
            </a:r>
            <a:r>
              <a:rPr lang="cs-CZ" sz="2400" b="1" u="sng">
                <a:solidFill>
                  <a:srgbClr val="002060"/>
                </a:solidFill>
              </a:rPr>
              <a:t>parmi</a:t>
            </a:r>
            <a:r>
              <a:rPr lang="cs-CZ" sz="2400" b="1">
                <a:solidFill>
                  <a:srgbClr val="002060"/>
                </a:solidFill>
              </a:rPr>
              <a:t> </a:t>
            </a:r>
            <a:r>
              <a:rPr lang="cs-CZ" sz="2400" b="1" u="sng">
                <a:solidFill>
                  <a:srgbClr val="002060"/>
                </a:solidFill>
              </a:rPr>
              <a:t>lesquels</a:t>
            </a:r>
            <a:r>
              <a:rPr lang="cs-CZ" sz="2400" b="1">
                <a:solidFill>
                  <a:srgbClr val="002060"/>
                </a:solidFill>
              </a:rPr>
              <a:t> </a:t>
            </a:r>
            <a:r>
              <a:rPr lang="cs-CZ" sz="2400"/>
              <a:t>il faut faire un choix ont tous un excellent niveau.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4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13</TotalTime>
  <Words>301</Words>
  <Application>Microsoft Office PowerPoint</Application>
  <PresentationFormat>Předvádění na obrazovce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9" baseType="lpstr">
      <vt:lpstr>Corbel</vt:lpstr>
      <vt:lpstr>Základ</vt:lpstr>
      <vt:lpstr>Les pronoms relatifs composés</vt:lpstr>
      <vt:lpstr>Formes :</vt:lpstr>
      <vt:lpstr>Emploi:</vt:lpstr>
      <vt:lpstr>1) après les prépositions dans, sur, devant, pour, avec,… </vt:lpstr>
      <vt:lpstr> 2) après les prépositions de, à </vt:lpstr>
      <vt:lpstr>3) après les locutions prépositionnelles  à côté de, en face de, au milieu de, etc. </vt:lpstr>
      <vt:lpstr>X pour les personnes qui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Vztažná zájmena  složená</dc:title>
  <dc:creator>Červenková Marie</dc:creator>
  <cp:lastModifiedBy>Červenková Marie</cp:lastModifiedBy>
  <cp:revision>5</cp:revision>
  <dcterms:created xsi:type="dcterms:W3CDTF">2016-08-15T10:39:37Z</dcterms:created>
  <dcterms:modified xsi:type="dcterms:W3CDTF">2016-12-16T11:24:26Z</dcterms:modified>
</cp:coreProperties>
</file>