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4" r:id="rId6"/>
    <p:sldId id="272" r:id="rId7"/>
    <p:sldId id="261" r:id="rId8"/>
    <p:sldId id="262" r:id="rId9"/>
    <p:sldId id="263" r:id="rId10"/>
    <p:sldId id="266" r:id="rId11"/>
    <p:sldId id="269" r:id="rId12"/>
    <p:sldId id="265" r:id="rId13"/>
    <p:sldId id="270" r:id="rId14"/>
    <p:sldId id="268" r:id="rId15"/>
    <p:sldId id="267" r:id="rId16"/>
    <p:sldId id="273" r:id="rId17"/>
    <p:sldId id="271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3B888F9-6D21-49DF-A793-1F852E7D7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26BC17D8-541B-4FC9-8C91-F59C308FB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525AF1EA-E8BE-4AC5-99F4-10D7AC824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0F7DF-499D-40D6-B7EA-652F9ECCB767}" type="datetimeFigureOut">
              <a:rPr lang="cs-CZ" smtClean="0"/>
              <a:t>02.10.2017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98EF1613-C1C0-4594-B1F7-FC7B947D4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2BC51409-0324-4CFF-B2A3-9811345FF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EC511-FE8A-424E-BFC6-A5F330643E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0103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3BE331F-B207-4D8C-B71D-C23759878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A6A64CD6-51BA-4D99-BE55-265578B7CA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E5F59BAF-FFCA-4790-9E80-4B82933D9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0F7DF-499D-40D6-B7EA-652F9ECCB767}" type="datetimeFigureOut">
              <a:rPr lang="cs-CZ" smtClean="0"/>
              <a:t>02.10.2017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12DD8BC6-C86C-40A1-8B8F-D1EF0204E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201189AF-EEA4-4CB9-9172-F851D8F7E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EC511-FE8A-424E-BFC6-A5F330643E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474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EFCE5EF1-1191-4387-B7BE-FF48FC2725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30425DF3-961E-4F48-8780-C1F59BF507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85EAAB6D-A916-4931-9D47-AC5BC194A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0F7DF-499D-40D6-B7EA-652F9ECCB767}" type="datetimeFigureOut">
              <a:rPr lang="cs-CZ" smtClean="0"/>
              <a:t>02.10.2017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98EEC9AF-7642-4F4C-83DF-8BBF7C55E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9AE53BFB-18F3-40B8-BEE3-4276E47A9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EC511-FE8A-424E-BFC6-A5F330643E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3940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27BC1D7-405D-4999-842B-3296D004E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29C0E6EE-F731-454A-8F38-418DF6F924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79AFB7A8-A9F7-49DF-BBFE-82D78CBAD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0F7DF-499D-40D6-B7EA-652F9ECCB767}" type="datetimeFigureOut">
              <a:rPr lang="cs-CZ" smtClean="0"/>
              <a:t>02.10.2017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39BA8246-65EE-4BD6-B433-4D3EFC30B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E02BC24F-E2F4-4CFB-B7E0-59C3BCD02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EC511-FE8A-424E-BFC6-A5F330643E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5783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685E7DA-561B-4E59-8C72-2087A4CF6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60809E94-9E11-4EDD-B030-210AE7D4B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42F29752-14A4-46F2-9F3C-71639C151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0F7DF-499D-40D6-B7EA-652F9ECCB767}" type="datetimeFigureOut">
              <a:rPr lang="cs-CZ" smtClean="0"/>
              <a:t>02.10.2017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94DF6D44-9239-44C8-A900-7AC90F2EB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81FDD357-193E-4266-B3A0-3D3E9CDBB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EC511-FE8A-424E-BFC6-A5F330643E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6711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370B8E7-0A2C-4412-B4AA-D58E226B3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CCFFFF01-1FB4-4CF8-B741-A3E1595C18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BB3D5879-01B0-4588-AD30-D25EE0DC36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D7A5A841-8DA1-4D4E-9B84-F977878D3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0F7DF-499D-40D6-B7EA-652F9ECCB767}" type="datetimeFigureOut">
              <a:rPr lang="cs-CZ" smtClean="0"/>
              <a:t>02.10.2017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EF5666F3-2881-4FC9-9DF0-1A2A18447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E1DCA4FF-B66B-4F7E-AF7E-A79784702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EC511-FE8A-424E-BFC6-A5F330643E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8300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B838C46-F02A-47D5-82E1-6F82483F8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2E832C49-4B90-4A18-AC87-2EE67F78B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AE0A422C-7E88-4B1A-AC2A-EE9A79EED6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xmlns="" id="{BDCB2B8A-801B-4766-91EA-7B65D874BC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xmlns="" id="{3CAED70A-E1ED-4009-8AD4-CDA2CE9FEF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C4B2BA17-3CB9-4C91-8E29-A83DBDB87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0F7DF-499D-40D6-B7EA-652F9ECCB767}" type="datetimeFigureOut">
              <a:rPr lang="cs-CZ" smtClean="0"/>
              <a:t>02.10.2017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05F2D0CD-2171-4D7D-87E9-305FD0205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584698CE-7AC4-4829-A65D-53D6073A8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EC511-FE8A-424E-BFC6-A5F330643E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9298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B11E470-245E-411D-8D9A-48441E41B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9CE04C5E-913C-4914-A786-E7582F259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0F7DF-499D-40D6-B7EA-652F9ECCB767}" type="datetimeFigureOut">
              <a:rPr lang="cs-CZ" smtClean="0"/>
              <a:t>02.10.2017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08FDFD68-2ED5-4240-B4CA-8E75E9AF5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042EE2CD-54C6-4262-950B-590584A73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EC511-FE8A-424E-BFC6-A5F330643E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5898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0D385251-1D3D-4D9F-A774-16E179BCF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0F7DF-499D-40D6-B7EA-652F9ECCB767}" type="datetimeFigureOut">
              <a:rPr lang="cs-CZ" smtClean="0"/>
              <a:t>02.10.2017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ADDF3DF1-F925-4872-9DE4-98965CA67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7567AC2B-A679-4B9A-9A19-067AF6216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EC511-FE8A-424E-BFC6-A5F330643E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1269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18B2867-21F0-44A5-9FF3-DE8F9B59E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ECBBF550-80F9-4D8E-8207-C54DE8268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xmlns="" id="{21619206-50E6-46E1-ABCA-62762061F4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3DE7F50C-97D7-44A2-94CF-EB0FF558F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0F7DF-499D-40D6-B7EA-652F9ECCB767}" type="datetimeFigureOut">
              <a:rPr lang="cs-CZ" smtClean="0"/>
              <a:t>02.10.2017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C042A6DD-0DD7-4515-91A9-763A0F1B6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79BB6CDE-75A8-4456-9933-DF679C309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EC511-FE8A-424E-BFC6-A5F330643E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5280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EDC3328-F50D-48B6-A7C9-CDA60FE4C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2E6DE4A4-7F99-4C07-8EA8-806ED95E4B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xmlns="" id="{A3A3E989-3C31-4D21-BF93-B90DA4805C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810DF048-A447-4AD1-A4DA-DDEF23E20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0F7DF-499D-40D6-B7EA-652F9ECCB767}" type="datetimeFigureOut">
              <a:rPr lang="cs-CZ" smtClean="0"/>
              <a:t>02.10.2017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DA5ABB7B-8C2F-4A30-94C6-6DA83127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A668878C-2760-4022-8BA2-A35FDC4C6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EC511-FE8A-424E-BFC6-A5F330643E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3895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>
            <a:extLst>
              <a:ext uri="{FF2B5EF4-FFF2-40B4-BE49-F238E27FC236}">
                <a16:creationId xmlns:a16="http://schemas.microsoft.com/office/drawing/2014/main" xmlns="" id="{D60C1ECA-58F6-498D-BFAF-4F44FAD77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C619E566-BCCD-4148-99D5-264A7F7D92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5BB9E48D-1B4C-401F-930A-E7D1B4FE3D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0F7DF-499D-40D6-B7EA-652F9ECCB767}" type="datetimeFigureOut">
              <a:rPr lang="cs-CZ" smtClean="0"/>
              <a:t>02.10.2017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435E45FE-12B9-49C0-BD07-0A404115C2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9A204C8E-AC93-4F05-BF4F-76CED14573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EC511-FE8A-424E-BFC6-A5F330643EC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577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infographics.economist.com/2017/DemocracyIndex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freedomhouse.org/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7F2AF7B-1D4A-4F08-9B7F-1E00B16600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00700"/>
            <a:ext cx="9144000" cy="2387600"/>
          </a:xfrm>
        </p:spPr>
        <p:txBody>
          <a:bodyPr>
            <a:normAutofit/>
          </a:bodyPr>
          <a:lstStyle/>
          <a:p>
            <a:r>
              <a:rPr lang="en-US" sz="4200" cap="all" dirty="0"/>
              <a:t>International organizations </a:t>
            </a:r>
            <a:r>
              <a:rPr lang="cs-CZ" sz="4200" cap="all" dirty="0"/>
              <a:t/>
            </a:r>
            <a:br>
              <a:rPr lang="cs-CZ" sz="4200" cap="all" dirty="0"/>
            </a:br>
            <a:r>
              <a:rPr lang="en-US" sz="4200" cap="all" dirty="0"/>
              <a:t>and their role in democratization</a:t>
            </a:r>
            <a:endParaRPr lang="cs-CZ" sz="4200" cap="all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A6C2CAE7-DDDE-449A-A86E-27B7AB90F1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47858"/>
            <a:ext cx="9144000" cy="1655762"/>
          </a:xfrm>
        </p:spPr>
        <p:txBody>
          <a:bodyPr/>
          <a:lstStyle/>
          <a:p>
            <a:r>
              <a:rPr lang="cs-CZ" dirty="0"/>
              <a:t>Mgr. Eva Taterova, M.A., Ph.D.</a:t>
            </a:r>
          </a:p>
          <a:p>
            <a:r>
              <a:rPr lang="en-US" dirty="0"/>
              <a:t>Democratization and Democracy in the East-Central Europe</a:t>
            </a:r>
          </a:p>
          <a:p>
            <a:r>
              <a:rPr lang="cs-CZ" dirty="0"/>
              <a:t>10/2/2017</a:t>
            </a:r>
            <a:endParaRPr lang="en-US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8E41FED1-DE77-4C88-A870-2F076C420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20140" cy="340140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C2D62E0F-AB50-4822-BCFB-585BD7DF1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8599" y="-2773"/>
            <a:ext cx="4893401" cy="276765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8384D8A8-C985-4CDB-86B3-D41989A322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140" y="0"/>
            <a:ext cx="6178459" cy="218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920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3E35556-5D04-4F97-8737-E4F2A8C1C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ECONOMIST INTELLIGENCE UNIT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AF16E6C6-0330-40B8-A2B8-D573DCD1F8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6419850" cy="4483735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UK-</a:t>
            </a:r>
            <a:r>
              <a:rPr lang="cs-CZ" dirty="0" err="1"/>
              <a:t>based</a:t>
            </a:r>
            <a:r>
              <a:rPr lang="cs-CZ" dirty="0"/>
              <a:t> </a:t>
            </a:r>
            <a:r>
              <a:rPr lang="cs-CZ" dirty="0" err="1"/>
              <a:t>company</a:t>
            </a:r>
            <a:r>
              <a:rPr lang="cs-CZ" dirty="0"/>
              <a:t>,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Democracy</a:t>
            </a:r>
            <a:r>
              <a:rPr lang="cs-CZ" dirty="0"/>
              <a:t> index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firstly</a:t>
            </a:r>
            <a:r>
              <a:rPr lang="cs-CZ" dirty="0"/>
              <a:t> </a:t>
            </a:r>
            <a:r>
              <a:rPr lang="cs-CZ" dirty="0" err="1"/>
              <a:t>introduced</a:t>
            </a:r>
            <a:r>
              <a:rPr lang="cs-CZ" dirty="0"/>
              <a:t> in 2006.</a:t>
            </a:r>
          </a:p>
          <a:p>
            <a:endParaRPr lang="cs-CZ" dirty="0"/>
          </a:p>
          <a:p>
            <a:r>
              <a:rPr lang="cs-CZ" dirty="0"/>
              <a:t>60 </a:t>
            </a:r>
            <a:r>
              <a:rPr lang="cs-CZ" dirty="0" err="1"/>
              <a:t>indicators</a:t>
            </a:r>
            <a:r>
              <a:rPr lang="cs-CZ" dirty="0"/>
              <a:t> in 5 </a:t>
            </a:r>
            <a:r>
              <a:rPr lang="cs-CZ" dirty="0" err="1"/>
              <a:t>categories</a:t>
            </a:r>
            <a:r>
              <a:rPr lang="cs-CZ" dirty="0"/>
              <a:t> (</a:t>
            </a:r>
            <a:r>
              <a:rPr lang="en-US" dirty="0"/>
              <a:t>electoral process and pluralism, civil liberties, functioning of government, political participation, and political culture</a:t>
            </a:r>
            <a:r>
              <a:rPr lang="cs-CZ" dirty="0"/>
              <a:t>).</a:t>
            </a:r>
          </a:p>
          <a:p>
            <a:endParaRPr lang="cs-CZ" dirty="0"/>
          </a:p>
          <a:p>
            <a:r>
              <a:rPr lang="cs-CZ" dirty="0"/>
              <a:t>4 </a:t>
            </a:r>
            <a:r>
              <a:rPr lang="cs-CZ" dirty="0" err="1"/>
              <a:t>types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rEgime</a:t>
            </a:r>
            <a:r>
              <a:rPr lang="cs-CZ" dirty="0"/>
              <a:t>: </a:t>
            </a:r>
            <a:r>
              <a:rPr lang="en-US" dirty="0"/>
              <a:t>full democracies, flawed democracies, hybrid regimes and authoritarian regimes</a:t>
            </a:r>
            <a:r>
              <a:rPr lang="cs-CZ" dirty="0"/>
              <a:t>.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xmlns="" id="{A07A2D41-A47C-4BC8-863A-8CB3E590309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241029" y="1690688"/>
            <a:ext cx="2959169" cy="308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976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2122CD3-5402-4977-B428-E85397187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DEMOCRACY INDEX BY REGION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xmlns="" id="{BF6B629F-BBC1-45A6-A7E0-97796EDA38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91690"/>
            <a:ext cx="10549972" cy="326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276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764C755-798D-4A18-9F9C-D6FBAD151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DEMOCRACY INDEX 2017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xmlns="" id="{3D8FC825-B77A-4A35-8870-E438388319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>
              <a:hlinkClick r:id="rId2"/>
            </a:endParaRPr>
          </a:p>
          <a:p>
            <a:endParaRPr lang="cs-CZ" dirty="0">
              <a:hlinkClick r:id="rId2"/>
            </a:endParaRPr>
          </a:p>
          <a:p>
            <a:endParaRPr lang="cs-CZ" dirty="0">
              <a:hlinkClick r:id="rId2"/>
            </a:endParaRPr>
          </a:p>
          <a:p>
            <a:r>
              <a:rPr lang="cs-CZ" dirty="0">
                <a:hlinkClick r:id="rId2"/>
              </a:rPr>
              <a:t>https://infographics.economist.com/2017/DemocracyIndex/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7147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0A08B7A-0DC5-46EC-81B3-A5B25C38A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ORGANIZATION FOR SECURITY </a:t>
            </a:r>
            <a:br>
              <a:rPr lang="cs-CZ" dirty="0"/>
            </a:br>
            <a:r>
              <a:rPr lang="cs-CZ" dirty="0"/>
              <a:t>AND COOPERATION IN EUROPE (OSCE)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685D109B-04C4-48C0-AF6A-B4DF1A4887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W</a:t>
            </a:r>
            <a:r>
              <a:rPr lang="en-US" dirty="0" err="1"/>
              <a:t>orld's</a:t>
            </a:r>
            <a:r>
              <a:rPr lang="en-US" dirty="0"/>
              <a:t> largest security-oriented intergovernmental organization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en-US" dirty="0"/>
              <a:t>T</a:t>
            </a:r>
            <a:r>
              <a:rPr lang="cs-CZ" dirty="0" err="1"/>
              <a:t>asks</a:t>
            </a:r>
            <a:r>
              <a:rPr lang="cs-CZ" dirty="0"/>
              <a:t>: e</a:t>
            </a:r>
            <a:r>
              <a:rPr lang="en-US" dirty="0" err="1"/>
              <a:t>arly</a:t>
            </a:r>
            <a:r>
              <a:rPr lang="en-US" dirty="0"/>
              <a:t> warning, conflict prevention, crisis management, and post-conflict rehabilitation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dirty="0"/>
              <a:t>57 </a:t>
            </a:r>
            <a:r>
              <a:rPr lang="cs-CZ" dirty="0" err="1"/>
              <a:t>member</a:t>
            </a:r>
            <a:r>
              <a:rPr lang="cs-CZ" dirty="0"/>
              <a:t> </a:t>
            </a:r>
            <a:r>
              <a:rPr lang="cs-CZ" dirty="0" err="1"/>
              <a:t>states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b="1" dirty="0"/>
              <a:t>1973 </a:t>
            </a:r>
            <a:r>
              <a:rPr lang="cs-CZ" b="1" dirty="0" err="1"/>
              <a:t>Conference</a:t>
            </a:r>
            <a:r>
              <a:rPr lang="cs-CZ" b="1" dirty="0"/>
              <a:t> on </a:t>
            </a:r>
            <a:r>
              <a:rPr lang="cs-CZ" b="1" dirty="0" err="1"/>
              <a:t>Security</a:t>
            </a:r>
            <a:r>
              <a:rPr lang="cs-CZ" b="1" dirty="0"/>
              <a:t> and </a:t>
            </a:r>
            <a:r>
              <a:rPr lang="cs-CZ" b="1" dirty="0" err="1"/>
              <a:t>Cooperation</a:t>
            </a:r>
            <a:r>
              <a:rPr lang="cs-CZ" b="1" dirty="0"/>
              <a:t> in </a:t>
            </a:r>
            <a:r>
              <a:rPr lang="cs-CZ" b="1" dirty="0" err="1"/>
              <a:t>Europe</a:t>
            </a:r>
            <a:r>
              <a:rPr lang="cs-CZ" dirty="0"/>
              <a:t> – to </a:t>
            </a:r>
            <a:r>
              <a:rPr lang="cs-CZ" dirty="0" err="1"/>
              <a:t>reduce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tension</a:t>
            </a:r>
            <a:r>
              <a:rPr lang="cs-CZ" dirty="0"/>
              <a:t> in </a:t>
            </a:r>
            <a:r>
              <a:rPr lang="cs-CZ" dirty="0" err="1"/>
              <a:t>Europe</a:t>
            </a:r>
            <a:r>
              <a:rPr lang="cs-CZ" dirty="0"/>
              <a:t>, to </a:t>
            </a:r>
            <a:r>
              <a:rPr lang="cs-CZ" dirty="0" err="1"/>
              <a:t>strenghen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security</a:t>
            </a:r>
            <a:r>
              <a:rPr lang="cs-CZ" dirty="0"/>
              <a:t>, to support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human</a:t>
            </a:r>
            <a:r>
              <a:rPr lang="cs-CZ" dirty="0"/>
              <a:t> </a:t>
            </a:r>
            <a:r>
              <a:rPr lang="cs-CZ" dirty="0" err="1"/>
              <a:t>rights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communist</a:t>
            </a:r>
            <a:r>
              <a:rPr lang="cs-CZ" dirty="0"/>
              <a:t> </a:t>
            </a:r>
            <a:r>
              <a:rPr lang="cs-CZ" dirty="0" err="1"/>
              <a:t>countries</a:t>
            </a:r>
            <a:r>
              <a:rPr lang="cs-CZ" dirty="0"/>
              <a:t> </a:t>
            </a:r>
            <a:r>
              <a:rPr lang="cs-CZ" dirty="0">
                <a:sym typeface="Wingdings" panose="05000000000000000000" pitchFamily="2" charset="2"/>
              </a:rPr>
              <a:t> </a:t>
            </a:r>
            <a:r>
              <a:rPr lang="cs-CZ" dirty="0" err="1">
                <a:sym typeface="Wingdings" panose="05000000000000000000" pitchFamily="2" charset="2"/>
              </a:rPr>
              <a:t>Helsinki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Final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Act</a:t>
            </a:r>
            <a:r>
              <a:rPr lang="cs-CZ" dirty="0">
                <a:sym typeface="Wingdings" panose="05000000000000000000" pitchFamily="2" charset="2"/>
              </a:rPr>
              <a:t>.</a:t>
            </a:r>
          </a:p>
          <a:p>
            <a:endParaRPr lang="cs-CZ" dirty="0">
              <a:sym typeface="Wingdings" panose="05000000000000000000" pitchFamily="2" charset="2"/>
            </a:endParaRPr>
          </a:p>
          <a:p>
            <a:r>
              <a:rPr lang="cs-CZ" dirty="0" err="1">
                <a:sym typeface="Wingdings" panose="05000000000000000000" pitchFamily="2" charset="2"/>
              </a:rPr>
              <a:t>After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the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failure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of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the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Soviet</a:t>
            </a:r>
            <a:r>
              <a:rPr lang="cs-CZ" dirty="0">
                <a:sym typeface="Wingdings" panose="05000000000000000000" pitchFamily="2" charset="2"/>
              </a:rPr>
              <a:t> bloc, OSCE </a:t>
            </a:r>
            <a:r>
              <a:rPr lang="cs-CZ" dirty="0" err="1">
                <a:sym typeface="Wingdings" panose="05000000000000000000" pitchFamily="2" charset="2"/>
              </a:rPr>
              <a:t>expected</a:t>
            </a:r>
            <a:r>
              <a:rPr lang="cs-CZ" dirty="0">
                <a:sym typeface="Wingdings" panose="05000000000000000000" pitchFamily="2" charset="2"/>
              </a:rPr>
              <a:t> to </a:t>
            </a:r>
            <a:r>
              <a:rPr lang="cs-CZ" dirty="0" err="1">
                <a:sym typeface="Wingdings" panose="05000000000000000000" pitchFamily="2" charset="2"/>
              </a:rPr>
              <a:t>have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the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leading</a:t>
            </a:r>
            <a:r>
              <a:rPr lang="cs-CZ" dirty="0">
                <a:sym typeface="Wingdings" panose="05000000000000000000" pitchFamily="2" charset="2"/>
              </a:rPr>
              <a:t> role in </a:t>
            </a:r>
            <a:r>
              <a:rPr lang="cs-CZ" dirty="0" err="1">
                <a:sym typeface="Wingdings" panose="05000000000000000000" pitchFamily="2" charset="2"/>
              </a:rPr>
              <a:t>the</a:t>
            </a:r>
            <a:r>
              <a:rPr lang="cs-CZ" dirty="0">
                <a:sym typeface="Wingdings" panose="05000000000000000000" pitchFamily="2" charset="2"/>
              </a:rPr>
              <a:t> CEE region (</a:t>
            </a:r>
            <a:r>
              <a:rPr lang="cs-CZ" dirty="0" err="1">
                <a:sym typeface="Wingdings" panose="05000000000000000000" pitchFamily="2" charset="2"/>
              </a:rPr>
              <a:t>democratization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of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the</a:t>
            </a:r>
            <a:r>
              <a:rPr lang="cs-CZ" dirty="0">
                <a:sym typeface="Wingdings" panose="05000000000000000000" pitchFamily="2" charset="2"/>
              </a:rPr>
              <a:t> region, </a:t>
            </a:r>
            <a:r>
              <a:rPr lang="cs-CZ" dirty="0" err="1">
                <a:sym typeface="Wingdings" panose="05000000000000000000" pitchFamily="2" charset="2"/>
              </a:rPr>
              <a:t>building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of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the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democtratic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instituations</a:t>
            </a:r>
            <a:r>
              <a:rPr lang="cs-CZ" dirty="0">
                <a:sym typeface="Wingdings" panose="05000000000000000000" pitchFamily="2" charset="2"/>
              </a:rPr>
              <a:t>, </a:t>
            </a:r>
            <a:r>
              <a:rPr lang="cs-CZ" dirty="0" err="1">
                <a:sym typeface="Wingdings" panose="05000000000000000000" pitchFamily="2" charset="2"/>
              </a:rPr>
              <a:t>good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governance</a:t>
            </a:r>
            <a:r>
              <a:rPr lang="cs-CZ" dirty="0">
                <a:sym typeface="Wingdings" panose="05000000000000000000" pitchFamily="2" charset="2"/>
              </a:rPr>
              <a:t>, </a:t>
            </a:r>
            <a:r>
              <a:rPr lang="cs-CZ" dirty="0" err="1">
                <a:sym typeface="Wingdings" panose="05000000000000000000" pitchFamily="2" charset="2"/>
              </a:rPr>
              <a:t>human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rights</a:t>
            </a:r>
            <a:r>
              <a:rPr lang="cs-CZ" dirty="0">
                <a:sym typeface="Wingdings" panose="05000000000000000000" pitchFamily="2" charset="2"/>
              </a:rPr>
              <a:t>, minority </a:t>
            </a:r>
            <a:r>
              <a:rPr lang="cs-CZ" dirty="0" err="1">
                <a:sym typeface="Wingdings" panose="05000000000000000000" pitchFamily="2" charset="2"/>
              </a:rPr>
              <a:t>rights</a:t>
            </a:r>
            <a:r>
              <a:rPr lang="cs-CZ" dirty="0">
                <a:sym typeface="Wingdings" panose="05000000000000000000" pitchFamily="2" charset="2"/>
              </a:rPr>
              <a:t>).</a:t>
            </a:r>
          </a:p>
          <a:p>
            <a:endParaRPr lang="cs-CZ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2016: OSCE </a:t>
            </a:r>
            <a:r>
              <a:rPr lang="cs-CZ" dirty="0" err="1">
                <a:sym typeface="Wingdings" panose="05000000000000000000" pitchFamily="2" charset="2"/>
              </a:rPr>
              <a:t>Democracy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Defender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Award</a:t>
            </a:r>
            <a:r>
              <a:rPr lang="cs-CZ" dirty="0">
                <a:sym typeface="Wingdings" panose="05000000000000000000" pitchFamily="2" charset="2"/>
              </a:rPr>
              <a:t>.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7399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60CCD1E-0472-417E-BC4F-013E971C6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UN AND DEMOCRATIZATION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4EF969FE-ECB2-4C50-87CF-CBF7D80507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err="1"/>
              <a:t>Democracy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core</a:t>
            </a:r>
            <a:r>
              <a:rPr lang="cs-CZ" dirty="0"/>
              <a:t> </a:t>
            </a:r>
            <a:r>
              <a:rPr lang="cs-CZ" dirty="0" err="1"/>
              <a:t>principles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UN (UN </a:t>
            </a:r>
            <a:r>
              <a:rPr lang="cs-CZ" dirty="0" err="1"/>
              <a:t>Chapter</a:t>
            </a:r>
            <a:r>
              <a:rPr lang="cs-CZ" dirty="0"/>
              <a:t> </a:t>
            </a:r>
            <a:r>
              <a:rPr lang="cs-CZ" dirty="0" err="1"/>
              <a:t>does</a:t>
            </a:r>
            <a:r>
              <a:rPr lang="cs-CZ" dirty="0"/>
              <a:t> not </a:t>
            </a:r>
            <a:r>
              <a:rPr lang="cs-CZ" dirty="0" err="1"/>
              <a:t>mention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word</a:t>
            </a:r>
            <a:r>
              <a:rPr lang="cs-CZ" dirty="0"/>
              <a:t> „</a:t>
            </a:r>
            <a:r>
              <a:rPr lang="cs-CZ" dirty="0" err="1"/>
              <a:t>democracy</a:t>
            </a:r>
            <a:r>
              <a:rPr lang="cs-CZ" dirty="0"/>
              <a:t>“).</a:t>
            </a:r>
          </a:p>
          <a:p>
            <a:endParaRPr lang="cs-CZ" dirty="0"/>
          </a:p>
          <a:p>
            <a:r>
              <a:rPr lang="cs-CZ" dirty="0" err="1"/>
              <a:t>Activities</a:t>
            </a:r>
            <a:r>
              <a:rPr lang="cs-CZ" dirty="0"/>
              <a:t>: </a:t>
            </a:r>
            <a:r>
              <a:rPr lang="en-US" dirty="0"/>
              <a:t>fostering good governance </a:t>
            </a:r>
            <a:r>
              <a:rPr lang="cs-CZ" dirty="0"/>
              <a:t>and</a:t>
            </a:r>
            <a:r>
              <a:rPr lang="en-US" dirty="0"/>
              <a:t> monitoring elections, supporting civil society</a:t>
            </a:r>
            <a:r>
              <a:rPr lang="cs-CZ" dirty="0"/>
              <a:t>,</a:t>
            </a:r>
            <a:r>
              <a:rPr lang="en-US" dirty="0"/>
              <a:t> strengthening democratic institutions and accountability, ensuring self-determination in decolonized countries</a:t>
            </a:r>
            <a:r>
              <a:rPr lang="cs-CZ" dirty="0"/>
              <a:t>,</a:t>
            </a:r>
            <a:r>
              <a:rPr lang="en-US" dirty="0"/>
              <a:t> assisting the drafting of new constitutions in nations post-conflict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en-US" dirty="0"/>
              <a:t>U</a:t>
            </a:r>
            <a:r>
              <a:rPr lang="cs-CZ" dirty="0"/>
              <a:t>N</a:t>
            </a:r>
            <a:r>
              <a:rPr lang="en-US" dirty="0"/>
              <a:t> Development </a:t>
            </a:r>
            <a:r>
              <a:rPr lang="en-US" dirty="0" err="1"/>
              <a:t>Programme</a:t>
            </a:r>
            <a:r>
              <a:rPr lang="cs-CZ" dirty="0"/>
              <a:t>,</a:t>
            </a:r>
            <a:r>
              <a:rPr lang="en-US" dirty="0"/>
              <a:t> UN Democracy Fund, the Department of Peacekeeping Operations, the Department of Political Affairs, the Office of the High Commissioner for Human </a:t>
            </a:r>
            <a:r>
              <a:rPr lang="en-US" dirty="0" err="1"/>
              <a:t>Rights,and</a:t>
            </a:r>
            <a:r>
              <a:rPr lang="en-US" dirty="0"/>
              <a:t> the United Nations Entity for Gender Equality and the Empowerment of Women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dirty="0"/>
              <a:t>Intense </a:t>
            </a:r>
            <a:r>
              <a:rPr lang="cs-CZ" dirty="0" err="1"/>
              <a:t>criticism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UN </a:t>
            </a:r>
            <a:r>
              <a:rPr lang="cs-CZ" dirty="0" err="1"/>
              <a:t>activities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3178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353B271-297A-47B4-97D8-8DCB9B752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EU AND DEMOCRATIZATION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194C422C-4905-4659-ACBA-96D6CE21C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err="1"/>
              <a:t>Key</a:t>
            </a:r>
            <a:r>
              <a:rPr lang="cs-CZ" dirty="0"/>
              <a:t> role </a:t>
            </a:r>
            <a:r>
              <a:rPr lang="cs-CZ" dirty="0" err="1"/>
              <a:t>of</a:t>
            </a:r>
            <a:r>
              <a:rPr lang="cs-CZ" dirty="0"/>
              <a:t> EU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democratic</a:t>
            </a:r>
            <a:r>
              <a:rPr lang="cs-CZ" dirty="0"/>
              <a:t> </a:t>
            </a:r>
            <a:r>
              <a:rPr lang="cs-CZ" dirty="0" err="1"/>
              <a:t>transitions</a:t>
            </a:r>
            <a:r>
              <a:rPr lang="cs-CZ" dirty="0"/>
              <a:t> in CEE – </a:t>
            </a:r>
            <a:r>
              <a:rPr lang="cs-CZ" dirty="0" err="1"/>
              <a:t>motivation</a:t>
            </a:r>
            <a:r>
              <a:rPr lang="cs-CZ" dirty="0"/>
              <a:t>: most </a:t>
            </a:r>
            <a:r>
              <a:rPr lang="cs-CZ" dirty="0" err="1"/>
              <a:t>of</a:t>
            </a:r>
            <a:r>
              <a:rPr lang="cs-CZ" dirty="0"/>
              <a:t> CEE </a:t>
            </a:r>
            <a:r>
              <a:rPr lang="cs-CZ" dirty="0" err="1"/>
              <a:t>states</a:t>
            </a:r>
            <a:r>
              <a:rPr lang="cs-CZ" dirty="0"/>
              <a:t> </a:t>
            </a:r>
            <a:r>
              <a:rPr lang="cs-CZ" dirty="0" err="1"/>
              <a:t>desire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EU </a:t>
            </a:r>
            <a:r>
              <a:rPr lang="cs-CZ" dirty="0" err="1"/>
              <a:t>membership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dirty="0" err="1"/>
              <a:t>Copenhagen</a:t>
            </a:r>
            <a:r>
              <a:rPr lang="cs-CZ" dirty="0"/>
              <a:t> </a:t>
            </a:r>
            <a:r>
              <a:rPr lang="cs-CZ" dirty="0" err="1"/>
              <a:t>criteria</a:t>
            </a:r>
            <a:r>
              <a:rPr lang="cs-CZ" dirty="0"/>
              <a:t> (1993):</a:t>
            </a:r>
          </a:p>
          <a:p>
            <a:pPr lvl="1"/>
            <a:r>
              <a:rPr lang="cs-CZ" dirty="0"/>
              <a:t>A </a:t>
            </a:r>
            <a:r>
              <a:rPr lang="cs-CZ" dirty="0" err="1"/>
              <a:t>candidate</a:t>
            </a:r>
            <a:r>
              <a:rPr lang="cs-CZ" dirty="0"/>
              <a:t> </a:t>
            </a:r>
            <a:r>
              <a:rPr lang="en-US" dirty="0"/>
              <a:t>state has the institutions to preserve democratic governance and human rights, has a functioning market economy, and accepts the obligations and intent of the EU.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European</a:t>
            </a:r>
            <a:r>
              <a:rPr lang="cs-CZ" dirty="0"/>
              <a:t> </a:t>
            </a:r>
            <a:r>
              <a:rPr lang="cs-CZ" dirty="0" err="1"/>
              <a:t>Neigborhood</a:t>
            </a:r>
            <a:r>
              <a:rPr lang="cs-CZ" dirty="0"/>
              <a:t> </a:t>
            </a:r>
            <a:r>
              <a:rPr lang="cs-CZ" dirty="0" err="1"/>
              <a:t>Policy</a:t>
            </a:r>
            <a:r>
              <a:rPr lang="cs-CZ" dirty="0"/>
              <a:t> (2004)</a:t>
            </a:r>
          </a:p>
          <a:p>
            <a:pPr lvl="1"/>
            <a:r>
              <a:rPr lang="cs-CZ" dirty="0"/>
              <a:t>A </a:t>
            </a:r>
            <a:r>
              <a:rPr lang="cs-CZ" dirty="0" err="1"/>
              <a:t>cooperation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nearby</a:t>
            </a:r>
            <a:r>
              <a:rPr lang="cs-CZ" dirty="0"/>
              <a:t> non-EU </a:t>
            </a:r>
            <a:r>
              <a:rPr lang="cs-CZ" dirty="0" err="1"/>
              <a:t>countries</a:t>
            </a:r>
            <a:r>
              <a:rPr lang="cs-CZ" dirty="0"/>
              <a:t>.</a:t>
            </a:r>
          </a:p>
          <a:p>
            <a:pPr lvl="1"/>
            <a:r>
              <a:rPr lang="cs-CZ" dirty="0"/>
              <a:t>T</a:t>
            </a:r>
            <a:r>
              <a:rPr lang="en-US" dirty="0" err="1"/>
              <a:t>ariff</a:t>
            </a:r>
            <a:r>
              <a:rPr lang="en-US" dirty="0"/>
              <a:t>-free access to some or all EU markets</a:t>
            </a:r>
            <a:r>
              <a:rPr lang="cs-CZ" dirty="0"/>
              <a:t>,</a:t>
            </a:r>
            <a:r>
              <a:rPr lang="en-US" dirty="0"/>
              <a:t> financial or technical in exchange for commitments to political, economic, trade, or human rights reform in a country.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41526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DB3AC56-1E71-4491-B901-94234D2A3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xmlns="" id="{63AF29AE-0F1F-4C6B-BFC4-EAE26629F5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3170" y="264751"/>
            <a:ext cx="5886450" cy="612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9174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25E32D2-B759-4698-8A9E-C8E7E0A50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CB0FD29D-793B-4C3C-BA09-8341D2ABA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 algn="ctr">
              <a:buNone/>
            </a:pPr>
            <a:r>
              <a:rPr lang="cs-CZ" dirty="0"/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3111336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47FE1E9-C6BC-4AE5-B8F1-DEF16D695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CONCEPT OF DEMOCRATIZATION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39CB0A72-3302-4E98-A088-19E6C9934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err="1"/>
              <a:t>Democratization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a </a:t>
            </a:r>
            <a:r>
              <a:rPr lang="cs-CZ" dirty="0" err="1"/>
              <a:t>process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transition</a:t>
            </a:r>
            <a:r>
              <a:rPr lang="cs-CZ" dirty="0"/>
              <a:t> to a more </a:t>
            </a:r>
            <a:r>
              <a:rPr lang="cs-CZ" dirty="0" err="1"/>
              <a:t>democratic</a:t>
            </a:r>
            <a:r>
              <a:rPr lang="cs-CZ" dirty="0"/>
              <a:t> </a:t>
            </a:r>
            <a:r>
              <a:rPr lang="cs-CZ" dirty="0" err="1"/>
              <a:t>political</a:t>
            </a:r>
            <a:r>
              <a:rPr lang="cs-CZ" dirty="0"/>
              <a:t> </a:t>
            </a:r>
            <a:r>
              <a:rPr lang="cs-CZ" dirty="0" err="1"/>
              <a:t>regime</a:t>
            </a:r>
            <a:r>
              <a:rPr lang="cs-CZ" dirty="0"/>
              <a:t>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authoritarian</a:t>
            </a:r>
            <a:r>
              <a:rPr lang="cs-CZ" dirty="0"/>
              <a:t> </a:t>
            </a:r>
            <a:r>
              <a:rPr lang="cs-CZ" dirty="0" err="1"/>
              <a:t>regime</a:t>
            </a:r>
            <a:r>
              <a:rPr lang="cs-CZ" dirty="0"/>
              <a:t> to full </a:t>
            </a:r>
            <a:r>
              <a:rPr lang="cs-CZ" dirty="0" err="1"/>
              <a:t>democracy</a:t>
            </a:r>
            <a:r>
              <a:rPr lang="cs-CZ" dirty="0"/>
              <a:t>/</a:t>
            </a:r>
            <a:r>
              <a:rPr lang="cs-CZ" dirty="0" err="1"/>
              <a:t>semi-democracy</a:t>
            </a:r>
            <a:r>
              <a:rPr lang="cs-CZ" dirty="0"/>
              <a:t>).</a:t>
            </a:r>
          </a:p>
          <a:p>
            <a:endParaRPr lang="cs-CZ" dirty="0"/>
          </a:p>
          <a:p>
            <a:r>
              <a:rPr lang="cs-CZ" dirty="0" err="1"/>
              <a:t>Democratic</a:t>
            </a:r>
            <a:r>
              <a:rPr lang="cs-CZ" dirty="0"/>
              <a:t> t</a:t>
            </a:r>
            <a:r>
              <a:rPr lang="en-US" dirty="0" err="1"/>
              <a:t>ransition</a:t>
            </a:r>
            <a:r>
              <a:rPr lang="en-US" dirty="0"/>
              <a:t> start</a:t>
            </a:r>
            <a:r>
              <a:rPr lang="cs-CZ" dirty="0"/>
              <a:t>s</a:t>
            </a:r>
            <a:r>
              <a:rPr lang="en-US" dirty="0"/>
              <a:t> with the first signs of collapse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governing</a:t>
            </a:r>
            <a:r>
              <a:rPr lang="cs-CZ" dirty="0"/>
              <a:t> establishment.</a:t>
            </a:r>
            <a:endParaRPr lang="en-US" dirty="0"/>
          </a:p>
          <a:p>
            <a:endParaRPr lang="cs-CZ" dirty="0"/>
          </a:p>
          <a:p>
            <a:r>
              <a:rPr lang="cs-CZ" dirty="0"/>
              <a:t>T</a:t>
            </a:r>
            <a:r>
              <a:rPr lang="en-US" dirty="0"/>
              <a:t>he groups in society start to negotiate</a:t>
            </a:r>
            <a:r>
              <a:rPr lang="cs-CZ" dirty="0"/>
              <a:t> – a </a:t>
            </a:r>
            <a:r>
              <a:rPr lang="cs-CZ" dirty="0" err="1"/>
              <a:t>crucial</a:t>
            </a:r>
            <a:r>
              <a:rPr lang="cs-CZ" dirty="0"/>
              <a:t> role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civil society.</a:t>
            </a:r>
          </a:p>
          <a:p>
            <a:endParaRPr lang="cs-CZ" dirty="0"/>
          </a:p>
          <a:p>
            <a:r>
              <a:rPr lang="cs-CZ" dirty="0" err="1"/>
              <a:t>Democratization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influenced</a:t>
            </a:r>
            <a:r>
              <a:rPr lang="cs-CZ" dirty="0"/>
              <a:t> by </a:t>
            </a:r>
            <a:r>
              <a:rPr lang="cs-CZ" dirty="0" err="1"/>
              <a:t>various</a:t>
            </a:r>
            <a:r>
              <a:rPr lang="cs-CZ" dirty="0"/>
              <a:t> </a:t>
            </a:r>
            <a:r>
              <a:rPr lang="cs-CZ" dirty="0" err="1"/>
              <a:t>factors</a:t>
            </a:r>
            <a:r>
              <a:rPr lang="cs-CZ" dirty="0"/>
              <a:t> such as </a:t>
            </a:r>
            <a:r>
              <a:rPr lang="cs-CZ" dirty="0" err="1"/>
              <a:t>wealth</a:t>
            </a:r>
            <a:r>
              <a:rPr lang="cs-CZ" dirty="0"/>
              <a:t>, </a:t>
            </a:r>
            <a:r>
              <a:rPr lang="cs-CZ" dirty="0" err="1"/>
              <a:t>social</a:t>
            </a:r>
            <a:r>
              <a:rPr lang="cs-CZ" dirty="0"/>
              <a:t> </a:t>
            </a:r>
            <a:r>
              <a:rPr lang="cs-CZ" dirty="0" err="1"/>
              <a:t>equality</a:t>
            </a:r>
            <a:r>
              <a:rPr lang="cs-CZ" dirty="0"/>
              <a:t>, </a:t>
            </a:r>
            <a:r>
              <a:rPr lang="cs-CZ" dirty="0" err="1"/>
              <a:t>education</a:t>
            </a:r>
            <a:r>
              <a:rPr lang="cs-CZ" dirty="0"/>
              <a:t>, </a:t>
            </a:r>
            <a:r>
              <a:rPr lang="cs-CZ" dirty="0" err="1"/>
              <a:t>culture</a:t>
            </a:r>
            <a:r>
              <a:rPr lang="cs-CZ" dirty="0"/>
              <a:t>, </a:t>
            </a:r>
            <a:r>
              <a:rPr lang="cs-CZ" dirty="0" err="1"/>
              <a:t>ethnicity</a:t>
            </a:r>
            <a:r>
              <a:rPr lang="cs-CZ" dirty="0"/>
              <a:t>, </a:t>
            </a:r>
            <a:r>
              <a:rPr lang="cs-CZ" dirty="0" err="1"/>
              <a:t>previous</a:t>
            </a:r>
            <a:r>
              <a:rPr lang="cs-CZ" dirty="0"/>
              <a:t> </a:t>
            </a:r>
            <a:r>
              <a:rPr lang="cs-CZ" dirty="0" err="1"/>
              <a:t>exprience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democracy</a:t>
            </a:r>
            <a:r>
              <a:rPr lang="cs-CZ" dirty="0"/>
              <a:t>, </a:t>
            </a:r>
            <a:r>
              <a:rPr lang="cs-CZ" dirty="0" err="1"/>
              <a:t>outside</a:t>
            </a:r>
            <a:r>
              <a:rPr lang="cs-CZ" dirty="0"/>
              <a:t> </a:t>
            </a:r>
            <a:r>
              <a:rPr lang="cs-CZ" dirty="0" err="1"/>
              <a:t>intervention</a:t>
            </a:r>
            <a:r>
              <a:rPr lang="cs-CZ" dirty="0"/>
              <a:t>.</a:t>
            </a:r>
          </a:p>
          <a:p>
            <a:endParaRPr lang="en-US" dirty="0"/>
          </a:p>
          <a:p>
            <a:r>
              <a:rPr lang="cs-CZ" dirty="0" err="1"/>
              <a:t>The</a:t>
            </a:r>
            <a:r>
              <a:rPr lang="cs-CZ" dirty="0"/>
              <a:t> n</a:t>
            </a:r>
            <a:r>
              <a:rPr lang="en-US" dirty="0" err="1"/>
              <a:t>ecessity</a:t>
            </a:r>
            <a:r>
              <a:rPr lang="en-US" dirty="0"/>
              <a:t> to consolidate democracy – only half of transition since 1960s has consolidated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dirty="0" err="1"/>
              <a:t>The</a:t>
            </a:r>
            <a:r>
              <a:rPr lang="cs-CZ" dirty="0"/>
              <a:t> proces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democratization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supported</a:t>
            </a:r>
            <a:r>
              <a:rPr lang="cs-CZ" dirty="0"/>
              <a:t> by </a:t>
            </a:r>
            <a:r>
              <a:rPr lang="cs-CZ" dirty="0" err="1"/>
              <a:t>both</a:t>
            </a:r>
            <a:r>
              <a:rPr lang="cs-CZ" dirty="0"/>
              <a:t> </a:t>
            </a:r>
            <a:r>
              <a:rPr lang="cs-CZ" dirty="0" err="1"/>
              <a:t>internal</a:t>
            </a:r>
            <a:r>
              <a:rPr lang="cs-CZ" dirty="0"/>
              <a:t> and </a:t>
            </a:r>
            <a:r>
              <a:rPr lang="cs-CZ" dirty="0" err="1"/>
              <a:t>external</a:t>
            </a:r>
            <a:r>
              <a:rPr lang="cs-CZ" dirty="0"/>
              <a:t> </a:t>
            </a:r>
            <a:r>
              <a:rPr lang="cs-CZ" dirty="0" err="1"/>
              <a:t>factors</a:t>
            </a:r>
            <a:r>
              <a:rPr lang="cs-CZ" dirty="0">
                <a:sym typeface="Wingdings" panose="05000000000000000000" pitchFamily="2" charset="2"/>
              </a:rPr>
              <a:t> </a:t>
            </a:r>
            <a:br>
              <a:rPr lang="cs-CZ" dirty="0">
                <a:sym typeface="Wingdings" panose="05000000000000000000" pitchFamily="2" charset="2"/>
              </a:rPr>
            </a:br>
            <a:r>
              <a:rPr lang="cs-CZ" dirty="0" err="1">
                <a:sym typeface="Wingdings" panose="05000000000000000000" pitchFamily="2" charset="2"/>
              </a:rPr>
              <a:t>the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crucial</a:t>
            </a:r>
            <a:r>
              <a:rPr lang="cs-CZ" dirty="0">
                <a:sym typeface="Wingdings" panose="05000000000000000000" pitchFamily="2" charset="2"/>
              </a:rPr>
              <a:t> role </a:t>
            </a:r>
            <a:r>
              <a:rPr lang="cs-CZ" dirty="0" err="1">
                <a:sym typeface="Wingdings" panose="05000000000000000000" pitchFamily="2" charset="2"/>
              </a:rPr>
              <a:t>of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the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international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community</a:t>
            </a:r>
            <a:r>
              <a:rPr lang="cs-CZ" dirty="0">
                <a:sym typeface="Wingdings" panose="05000000000000000000" pitchFamily="2" charset="2"/>
              </a:rPr>
              <a:t> and </a:t>
            </a:r>
            <a:r>
              <a:rPr lang="cs-CZ" dirty="0" err="1">
                <a:sym typeface="Wingdings" panose="05000000000000000000" pitchFamily="2" charset="2"/>
              </a:rPr>
              <a:t>international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organizations</a:t>
            </a:r>
            <a:r>
              <a:rPr lang="cs-CZ" dirty="0">
                <a:sym typeface="Wingdings" panose="05000000000000000000" pitchFamily="2" charset="2"/>
              </a:rPr>
              <a:t>!</a:t>
            </a:r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8496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E6841A0-CA64-4EDC-A3C3-3368D9FE5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xmlns="" id="{C55F23A9-6A00-4A4E-8929-B2FC69FE77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3160" y="932958"/>
            <a:ext cx="6875006" cy="531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768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EE01FD7-6B45-409F-AF9A-B9025BFE5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THIRD WAWE OF DEMOCRATIZATION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1E3ECA2D-55B0-47B6-A04F-45321D244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Concept of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political</a:t>
            </a:r>
            <a:r>
              <a:rPr lang="cs-CZ" dirty="0"/>
              <a:t> </a:t>
            </a:r>
            <a:r>
              <a:rPr lang="cs-CZ" dirty="0" err="1"/>
              <a:t>scientist</a:t>
            </a:r>
            <a:r>
              <a:rPr lang="cs-CZ" dirty="0"/>
              <a:t> </a:t>
            </a:r>
            <a:r>
              <a:rPr lang="en-US" dirty="0"/>
              <a:t>Samuel </a:t>
            </a:r>
            <a:r>
              <a:rPr lang="cs-CZ" dirty="0"/>
              <a:t>P. </a:t>
            </a:r>
            <a:r>
              <a:rPr lang="en-US" dirty="0"/>
              <a:t>Huntington</a:t>
            </a:r>
            <a:r>
              <a:rPr lang="cs-CZ" dirty="0"/>
              <a:t>.</a:t>
            </a:r>
          </a:p>
          <a:p>
            <a:endParaRPr lang="en-US" dirty="0"/>
          </a:p>
          <a:p>
            <a:r>
              <a:rPr lang="en-US" dirty="0"/>
              <a:t>First wave</a:t>
            </a:r>
            <a:r>
              <a:rPr lang="cs-CZ" dirty="0"/>
              <a:t>:</a:t>
            </a:r>
            <a:r>
              <a:rPr lang="en-US" dirty="0"/>
              <a:t> 1828</a:t>
            </a:r>
            <a:r>
              <a:rPr lang="cs-CZ" dirty="0"/>
              <a:t> – 1926</a:t>
            </a:r>
          </a:p>
          <a:p>
            <a:endParaRPr lang="cs-CZ" dirty="0"/>
          </a:p>
          <a:p>
            <a:r>
              <a:rPr lang="en-US" dirty="0"/>
              <a:t>Second wave</a:t>
            </a:r>
            <a:r>
              <a:rPr lang="cs-CZ" dirty="0"/>
              <a:t>:</a:t>
            </a:r>
            <a:r>
              <a:rPr lang="en-US" dirty="0"/>
              <a:t> 1943</a:t>
            </a:r>
            <a:r>
              <a:rPr lang="cs-CZ" dirty="0"/>
              <a:t> – 1964 </a:t>
            </a:r>
            <a:endParaRPr lang="en-US" dirty="0"/>
          </a:p>
          <a:p>
            <a:endParaRPr lang="cs-CZ" dirty="0"/>
          </a:p>
          <a:p>
            <a:r>
              <a:rPr lang="en-US" dirty="0"/>
              <a:t>Third wave</a:t>
            </a:r>
            <a:r>
              <a:rPr lang="cs-CZ" dirty="0"/>
              <a:t>:</a:t>
            </a:r>
          </a:p>
          <a:p>
            <a:pPr lvl="1"/>
            <a:r>
              <a:rPr lang="en-US" dirty="0"/>
              <a:t>Largest democratic wave in the history of mankind</a:t>
            </a:r>
          </a:p>
          <a:p>
            <a:pPr lvl="1"/>
            <a:r>
              <a:rPr lang="cs-CZ" dirty="0"/>
              <a:t>S</a:t>
            </a:r>
            <a:r>
              <a:rPr lang="en-US" dirty="0"/>
              <a:t>tart</a:t>
            </a:r>
            <a:r>
              <a:rPr lang="cs-CZ" dirty="0" err="1"/>
              <a:t>ed</a:t>
            </a:r>
            <a:r>
              <a:rPr lang="en-US" dirty="0"/>
              <a:t> in Portugal in 1974 </a:t>
            </a:r>
            <a:r>
              <a:rPr lang="cs-CZ" dirty="0"/>
              <a:t>(</a:t>
            </a:r>
            <a:r>
              <a:rPr lang="en-US" dirty="0"/>
              <a:t>by then only 27 regimes were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full </a:t>
            </a:r>
            <a:r>
              <a:rPr lang="en-US" dirty="0"/>
              <a:t>democracies</a:t>
            </a:r>
            <a:r>
              <a:rPr lang="cs-CZ" dirty="0"/>
              <a:t>).</a:t>
            </a:r>
          </a:p>
          <a:p>
            <a:pPr lvl="1"/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countries</a:t>
            </a:r>
            <a:r>
              <a:rPr lang="cs-CZ" dirty="0"/>
              <a:t> in </a:t>
            </a:r>
            <a:r>
              <a:rPr lang="cs-CZ" dirty="0" err="1"/>
              <a:t>Central</a:t>
            </a:r>
            <a:r>
              <a:rPr lang="cs-CZ" dirty="0"/>
              <a:t> and </a:t>
            </a:r>
            <a:r>
              <a:rPr lang="cs-CZ" dirty="0" err="1"/>
              <a:t>Eastern</a:t>
            </a:r>
            <a:r>
              <a:rPr lang="cs-CZ" dirty="0"/>
              <a:t> </a:t>
            </a:r>
            <a:r>
              <a:rPr lang="cs-CZ" dirty="0" err="1"/>
              <a:t>Europe</a:t>
            </a:r>
            <a:r>
              <a:rPr lang="cs-CZ" dirty="0"/>
              <a:t>, Latin America, </a:t>
            </a:r>
            <a:r>
              <a:rPr lang="cs-CZ" dirty="0" err="1"/>
              <a:t>Asia</a:t>
            </a:r>
            <a:r>
              <a:rPr lang="cs-CZ" dirty="0"/>
              <a:t>, and </a:t>
            </a:r>
            <a:r>
              <a:rPr lang="cs-CZ" dirty="0" err="1"/>
              <a:t>Africa</a:t>
            </a:r>
            <a:r>
              <a:rPr lang="cs-CZ" dirty="0"/>
              <a:t> </a:t>
            </a:r>
            <a:r>
              <a:rPr lang="cs-CZ" dirty="0" err="1"/>
              <a:t>followed</a:t>
            </a:r>
            <a:r>
              <a:rPr lang="cs-CZ" dirty="0"/>
              <a:t> in these </a:t>
            </a:r>
            <a:r>
              <a:rPr lang="cs-CZ" dirty="0" err="1"/>
              <a:t>trends</a:t>
            </a:r>
            <a:r>
              <a:rPr lang="cs-CZ" dirty="0"/>
              <a:t>.</a:t>
            </a:r>
            <a:endParaRPr lang="en-US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8453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0D30303-D2DD-4E37-B33C-064F0039E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xmlns="" id="{395321B3-1C78-4864-B4C5-FBA460D833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877710"/>
            <a:ext cx="10550209" cy="449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682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C00B12A-58DB-433D-8286-521183EBE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FAILED TRANSITIONS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BDD4E4B3-F0A4-4843-B8E3-C7AD432EF9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Ethnic </a:t>
            </a:r>
            <a:r>
              <a:rPr lang="en-US" dirty="0" err="1"/>
              <a:t>cleaveges</a:t>
            </a:r>
            <a:r>
              <a:rPr lang="en-US" dirty="0"/>
              <a:t> in society</a:t>
            </a:r>
            <a:r>
              <a:rPr lang="cs-CZ" dirty="0"/>
              <a:t>.</a:t>
            </a:r>
            <a:endParaRPr lang="en-US" dirty="0"/>
          </a:p>
          <a:p>
            <a:endParaRPr lang="cs-CZ" dirty="0"/>
          </a:p>
          <a:p>
            <a:r>
              <a:rPr lang="en-US" dirty="0"/>
              <a:t>Inability to </a:t>
            </a:r>
            <a:r>
              <a:rPr lang="en-US" dirty="0" err="1"/>
              <a:t>bu</a:t>
            </a:r>
            <a:r>
              <a:rPr lang="cs-CZ" dirty="0"/>
              <a:t>i</a:t>
            </a:r>
            <a:r>
              <a:rPr lang="en-US" dirty="0" err="1"/>
              <a:t>ld</a:t>
            </a:r>
            <a:r>
              <a:rPr lang="en-US" dirty="0"/>
              <a:t> up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en-US" dirty="0" smtClean="0"/>
              <a:t>strong </a:t>
            </a:r>
            <a:r>
              <a:rPr lang="en-US" dirty="0"/>
              <a:t>institutions</a:t>
            </a:r>
            <a:r>
              <a:rPr lang="cs-CZ" dirty="0"/>
              <a:t>.</a:t>
            </a:r>
          </a:p>
          <a:p>
            <a:endParaRPr lang="en-US" dirty="0"/>
          </a:p>
          <a:p>
            <a:r>
              <a:rPr lang="en-US" dirty="0"/>
              <a:t>Inability to build up checks to the competences of the president – tendency to authoritarian rule</a:t>
            </a:r>
            <a:r>
              <a:rPr lang="cs-CZ" dirty="0"/>
              <a:t>.</a:t>
            </a:r>
          </a:p>
          <a:p>
            <a:endParaRPr lang="en-US" dirty="0"/>
          </a:p>
          <a:p>
            <a:r>
              <a:rPr lang="en-US" dirty="0"/>
              <a:t>Consolidated democracies have very good chance</a:t>
            </a:r>
            <a:r>
              <a:rPr lang="cs-CZ" dirty="0"/>
              <a:t>s</a:t>
            </a:r>
            <a:r>
              <a:rPr lang="en-US" dirty="0"/>
              <a:t> to survive but it is difficult to say when the democracy is consolidated</a:t>
            </a:r>
            <a:r>
              <a:rPr lang="cs-CZ" dirty="0"/>
              <a:t>.</a:t>
            </a:r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7226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3CF72A2-1C2B-415D-A9F6-62214B8B6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FREEDOM HOUSE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E9FCB43A-6891-462E-8D91-F779DA8A49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591300" cy="4612802"/>
          </a:xfrm>
        </p:spPr>
        <p:txBody>
          <a:bodyPr>
            <a:normAutofit fontScale="92500" lnSpcReduction="10000"/>
          </a:bodyPr>
          <a:lstStyle/>
          <a:p>
            <a:r>
              <a:rPr lang="cs-CZ" dirty="0" err="1"/>
              <a:t>Established</a:t>
            </a:r>
            <a:r>
              <a:rPr lang="cs-CZ" dirty="0"/>
              <a:t> in 1941 by </a:t>
            </a:r>
            <a:r>
              <a:rPr lang="cs-CZ" dirty="0" err="1"/>
              <a:t>Wendell</a:t>
            </a:r>
            <a:r>
              <a:rPr lang="cs-CZ" dirty="0"/>
              <a:t> </a:t>
            </a:r>
            <a:r>
              <a:rPr lang="cs-CZ" dirty="0" err="1"/>
              <a:t>Wilkie</a:t>
            </a:r>
            <a:r>
              <a:rPr lang="cs-CZ" dirty="0"/>
              <a:t> and Eleanor Roosevelt.</a:t>
            </a:r>
          </a:p>
          <a:p>
            <a:endParaRPr lang="cs-CZ" dirty="0"/>
          </a:p>
          <a:p>
            <a:r>
              <a:rPr lang="cs-CZ" dirty="0"/>
              <a:t>U.S. non-</a:t>
            </a:r>
            <a:r>
              <a:rPr lang="cs-CZ" dirty="0" err="1"/>
              <a:t>governmental</a:t>
            </a:r>
            <a:r>
              <a:rPr lang="cs-CZ" dirty="0"/>
              <a:t> </a:t>
            </a:r>
            <a:r>
              <a:rPr lang="cs-CZ" dirty="0" err="1"/>
              <a:t>organization</a:t>
            </a:r>
            <a:r>
              <a:rPr lang="cs-CZ" dirty="0"/>
              <a:t> </a:t>
            </a:r>
            <a:r>
              <a:rPr lang="cs-CZ" dirty="0" err="1"/>
              <a:t>funded</a:t>
            </a:r>
            <a:r>
              <a:rPr lang="cs-CZ" dirty="0"/>
              <a:t> </a:t>
            </a:r>
            <a:r>
              <a:rPr lang="cs-CZ" dirty="0" err="1"/>
              <a:t>mostly</a:t>
            </a:r>
            <a:r>
              <a:rPr lang="cs-CZ" dirty="0"/>
              <a:t> by U.S. </a:t>
            </a:r>
            <a:r>
              <a:rPr lang="cs-CZ" dirty="0" err="1"/>
              <a:t>government</a:t>
            </a:r>
            <a:r>
              <a:rPr lang="cs-CZ" dirty="0"/>
              <a:t> (</a:t>
            </a:r>
            <a:r>
              <a:rPr lang="cs-CZ" dirty="0" err="1"/>
              <a:t>often</a:t>
            </a:r>
            <a:r>
              <a:rPr lang="cs-CZ" dirty="0"/>
              <a:t> </a:t>
            </a:r>
            <a:r>
              <a:rPr lang="cs-CZ" dirty="0" err="1"/>
              <a:t>criticized</a:t>
            </a:r>
            <a:r>
              <a:rPr lang="cs-CZ" dirty="0"/>
              <a:t>).</a:t>
            </a:r>
          </a:p>
          <a:p>
            <a:endParaRPr lang="cs-CZ" dirty="0"/>
          </a:p>
          <a:p>
            <a:r>
              <a:rPr lang="cs-CZ" dirty="0" err="1"/>
              <a:t>Since</a:t>
            </a:r>
            <a:r>
              <a:rPr lang="cs-CZ" dirty="0"/>
              <a:t> 1972 </a:t>
            </a:r>
            <a:r>
              <a:rPr lang="cs-CZ" dirty="0" err="1"/>
              <a:t>Freedom</a:t>
            </a:r>
            <a:r>
              <a:rPr lang="cs-CZ" dirty="0"/>
              <a:t> House has </a:t>
            </a:r>
            <a:r>
              <a:rPr lang="cs-CZ" dirty="0" err="1"/>
              <a:t>been</a:t>
            </a:r>
            <a:r>
              <a:rPr lang="cs-CZ" dirty="0"/>
              <a:t> </a:t>
            </a:r>
            <a:r>
              <a:rPr lang="cs-CZ" dirty="0" err="1"/>
              <a:t>publishing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annual</a:t>
            </a:r>
            <a:r>
              <a:rPr lang="cs-CZ" dirty="0"/>
              <a:t> </a:t>
            </a:r>
            <a:r>
              <a:rPr lang="cs-CZ" dirty="0" err="1"/>
              <a:t>reports</a:t>
            </a:r>
            <a:r>
              <a:rPr lang="cs-CZ" dirty="0"/>
              <a:t> </a:t>
            </a:r>
            <a:r>
              <a:rPr lang="cs-CZ" dirty="0" err="1"/>
              <a:t>callled</a:t>
            </a:r>
            <a:r>
              <a:rPr lang="cs-CZ" dirty="0"/>
              <a:t> </a:t>
            </a:r>
            <a:r>
              <a:rPr lang="cs-CZ" i="1" dirty="0" err="1"/>
              <a:t>Freedom</a:t>
            </a:r>
            <a:r>
              <a:rPr lang="cs-CZ" i="1" dirty="0"/>
              <a:t> in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World</a:t>
            </a:r>
            <a:r>
              <a:rPr lang="cs-CZ" i="1" dirty="0"/>
              <a:t>.</a:t>
            </a:r>
          </a:p>
          <a:p>
            <a:endParaRPr lang="cs-CZ" i="1" dirty="0"/>
          </a:p>
          <a:p>
            <a:r>
              <a:rPr lang="cs-CZ" dirty="0">
                <a:hlinkClick r:id="rId2"/>
              </a:rPr>
              <a:t>www.freedomhouse.org</a:t>
            </a:r>
            <a:r>
              <a:rPr lang="cs-CZ" dirty="0"/>
              <a:t> 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xmlns="" id="{FF0E14FA-5C39-4EF8-9069-99AE39AF024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057714" y="365124"/>
            <a:ext cx="2000686" cy="607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558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F4DB12D-60F3-4FD8-99AD-0D5EC3ED5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xmlns="" id="{6C9736B3-B2BF-4E01-AA6B-5BE09635B5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525780"/>
            <a:ext cx="9992268" cy="565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359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4B5E83F-AA6E-4CBA-9CE8-0DBD2B5CE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FREEDOM HOUSE‘S METODOLOGY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628747BB-B89B-40A4-B3C0-758A6E0FB9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Two broad </a:t>
            </a:r>
            <a:r>
              <a:rPr lang="en-US" dirty="0" err="1"/>
              <a:t>categorie</a:t>
            </a:r>
            <a:r>
              <a:rPr lang="cs-CZ" dirty="0"/>
              <a:t>s: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en-US" dirty="0"/>
              <a:t>political rights and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en-US" dirty="0"/>
              <a:t>civil liberties</a:t>
            </a:r>
            <a:r>
              <a:rPr lang="cs-CZ" dirty="0"/>
              <a:t>.</a:t>
            </a:r>
          </a:p>
          <a:p>
            <a:endParaRPr lang="en-US" dirty="0"/>
          </a:p>
          <a:p>
            <a:r>
              <a:rPr lang="en-US" dirty="0"/>
              <a:t>Political rights</a:t>
            </a:r>
            <a:r>
              <a:rPr lang="cs-CZ" dirty="0"/>
              <a:t>: </a:t>
            </a:r>
            <a:r>
              <a:rPr lang="en-US" dirty="0"/>
              <a:t>freedom to vote and to be voted for, be organized in political parties</a:t>
            </a:r>
            <a:r>
              <a:rPr lang="cs-CZ" dirty="0"/>
              <a:t>.</a:t>
            </a:r>
            <a:endParaRPr lang="en-US" dirty="0"/>
          </a:p>
          <a:p>
            <a:endParaRPr lang="cs-CZ" dirty="0"/>
          </a:p>
          <a:p>
            <a:r>
              <a:rPr lang="en-US" dirty="0"/>
              <a:t>Civil liberties</a:t>
            </a:r>
            <a:r>
              <a:rPr lang="cs-CZ" dirty="0"/>
              <a:t>: </a:t>
            </a:r>
            <a:r>
              <a:rPr lang="en-US" dirty="0"/>
              <a:t>freedom of expression and belief, right to organize, rule of law, personal autonomy without interference of the state</a:t>
            </a:r>
            <a:r>
              <a:rPr lang="cs-CZ" dirty="0"/>
              <a:t>.</a:t>
            </a:r>
            <a:endParaRPr lang="en-US" dirty="0"/>
          </a:p>
          <a:p>
            <a:endParaRPr lang="cs-CZ" dirty="0"/>
          </a:p>
          <a:p>
            <a:r>
              <a:rPr lang="en-US" dirty="0"/>
              <a:t>In both categories states are rated 1-7</a:t>
            </a:r>
            <a:r>
              <a:rPr lang="cs-CZ" dirty="0"/>
              <a:t>.</a:t>
            </a:r>
          </a:p>
          <a:p>
            <a:endParaRPr lang="en-US" dirty="0"/>
          </a:p>
          <a:p>
            <a:r>
              <a:rPr lang="en-US" dirty="0"/>
              <a:t>Free, Partly Free and Not Free states</a:t>
            </a:r>
            <a:r>
              <a:rPr lang="cs-CZ" dirty="0"/>
              <a:t>.</a:t>
            </a:r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57665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684</Words>
  <Application>Microsoft Office PowerPoint</Application>
  <PresentationFormat>Širokoúhlá obrazovka</PresentationFormat>
  <Paragraphs>101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Motiv Office</vt:lpstr>
      <vt:lpstr>International organizations  and their role in democratization</vt:lpstr>
      <vt:lpstr>CONCEPT OF DEMOCRATIZATION</vt:lpstr>
      <vt:lpstr>Prezentace aplikace PowerPoint</vt:lpstr>
      <vt:lpstr>THIRD WAWE OF DEMOCRATIZATION</vt:lpstr>
      <vt:lpstr>Prezentace aplikace PowerPoint</vt:lpstr>
      <vt:lpstr>FAILED TRANSITIONS</vt:lpstr>
      <vt:lpstr>FREEDOM HOUSE</vt:lpstr>
      <vt:lpstr>Prezentace aplikace PowerPoint</vt:lpstr>
      <vt:lpstr>FREEDOM HOUSE‘S METODOLOGY</vt:lpstr>
      <vt:lpstr>ECONOMIST INTELLIGENCE UNIT</vt:lpstr>
      <vt:lpstr>DEMOCRACY INDEX BY REGION</vt:lpstr>
      <vt:lpstr>DEMOCRACY INDEX 2017</vt:lpstr>
      <vt:lpstr>ORGANIZATION FOR SECURITY  AND COOPERATION IN EUROPE (OSCE)</vt:lpstr>
      <vt:lpstr>UN AND DEMOCRATIZATION</vt:lpstr>
      <vt:lpstr>EU AND DEMOCRATIZATION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organizations  and their role in democratization</dc:title>
  <dc:creator>Eva Taterová</dc:creator>
  <cp:lastModifiedBy>Eva Taterová</cp:lastModifiedBy>
  <cp:revision>17</cp:revision>
  <dcterms:created xsi:type="dcterms:W3CDTF">2017-10-01T15:53:44Z</dcterms:created>
  <dcterms:modified xsi:type="dcterms:W3CDTF">2017-10-02T11:20:18Z</dcterms:modified>
</cp:coreProperties>
</file>