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81" r:id="rId4"/>
    <p:sldId id="282" r:id="rId5"/>
    <p:sldId id="283" r:id="rId6"/>
    <p:sldId id="257" r:id="rId7"/>
    <p:sldId id="259" r:id="rId8"/>
    <p:sldId id="261" r:id="rId9"/>
    <p:sldId id="296" r:id="rId10"/>
    <p:sldId id="274" r:id="rId11"/>
    <p:sldId id="276" r:id="rId12"/>
    <p:sldId id="277" r:id="rId13"/>
    <p:sldId id="278" r:id="rId14"/>
    <p:sldId id="279" r:id="rId15"/>
    <p:sldId id="258" r:id="rId16"/>
    <p:sldId id="284" r:id="rId17"/>
    <p:sldId id="285" r:id="rId18"/>
    <p:sldId id="286" r:id="rId19"/>
    <p:sldId id="287" r:id="rId20"/>
    <p:sldId id="288" r:id="rId21"/>
    <p:sldId id="293" r:id="rId22"/>
    <p:sldId id="289" r:id="rId23"/>
    <p:sldId id="271" r:id="rId24"/>
    <p:sldId id="272" r:id="rId25"/>
    <p:sldId id="294" r:id="rId26"/>
    <p:sldId id="295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List_aplikace_Microsoft_Excel6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612702703692701E-2"/>
          <c:w val="1"/>
          <c:h val="0.915401903650126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Sheet1!$A$2:$A$4</c:f>
              <c:numCache>
                <c:formatCode>General</c:formatCode>
                <c:ptCount val="3"/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600672"/>
        <c:axId val="2128609920"/>
      </c:scatterChart>
      <c:valAx>
        <c:axId val="2128600672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8575" cmpd="sng"/>
        </c:spPr>
        <c:crossAx val="2128609920"/>
        <c:crosses val="autoZero"/>
        <c:crossBetween val="midCat"/>
        <c:majorUnit val="0.5"/>
        <c:minorUnit val="0.1"/>
      </c:valAx>
      <c:valAx>
        <c:axId val="21286099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Intersubjective</a:t>
                </a:r>
              </a:p>
            </c:rich>
          </c:tx>
          <c:layout>
            <c:manualLayout>
              <c:xMode val="edge"/>
              <c:yMode val="edge"/>
              <c:x val="0"/>
              <c:y val="2.68832952893799E-2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spPr>
          <a:ln w="28575" cmpd="sng">
            <a:solidFill>
              <a:schemeClr val="bg1">
                <a:lumMod val="65000"/>
              </a:schemeClr>
            </a:solidFill>
          </a:ln>
        </c:spPr>
        <c:crossAx val="2128600672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non-authorized migration in ČR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15500</c:v>
                </c:pt>
                <c:pt idx="1">
                  <c:v>11700</c:v>
                </c:pt>
                <c:pt idx="2">
                  <c:v>8000</c:v>
                </c:pt>
                <c:pt idx="3">
                  <c:v>2200</c:v>
                </c:pt>
                <c:pt idx="4">
                  <c:v>4200</c:v>
                </c:pt>
                <c:pt idx="5">
                  <c:v>3000</c:v>
                </c:pt>
                <c:pt idx="6">
                  <c:v>3300</c:v>
                </c:pt>
                <c:pt idx="7">
                  <c:v>3600</c:v>
                </c:pt>
                <c:pt idx="8">
                  <c:v>4100</c:v>
                </c:pt>
                <c:pt idx="9">
                  <c:v>4500</c:v>
                </c:pt>
                <c:pt idx="10">
                  <c:v>8500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611552"/>
        <c:axId val="2128612096"/>
      </c:barChart>
      <c:catAx>
        <c:axId val="212861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612096"/>
        <c:crosses val="autoZero"/>
        <c:auto val="1"/>
        <c:lblAlgn val="ctr"/>
        <c:lblOffset val="100"/>
        <c:noMultiLvlLbl val="0"/>
      </c:catAx>
      <c:valAx>
        <c:axId val="212861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61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GB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actuality of a threat - refugees </a:t>
            </a:r>
            <a:endParaRPr lang="en-GB" noProof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 w="15875" cap="flat" cmpd="sng" algn="ctr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5638903560418E-2"/>
          <c:y val="0.20238873331243201"/>
          <c:w val="0.93345097076601402"/>
          <c:h val="0.560081974327227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serious threat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</c:v>
                </c:pt>
                <c:pt idx="1">
                  <c:v>16</c:v>
                </c:pt>
                <c:pt idx="2">
                  <c:v>19</c:v>
                </c:pt>
                <c:pt idx="3">
                  <c:v>18</c:v>
                </c:pt>
                <c:pt idx="4">
                  <c:v>24</c:v>
                </c:pt>
                <c:pt idx="5">
                  <c:v>29</c:v>
                </c:pt>
                <c:pt idx="6">
                  <c:v>30</c:v>
                </c:pt>
                <c:pt idx="7">
                  <c:v>33</c:v>
                </c:pt>
                <c:pt idx="8">
                  <c:v>32</c:v>
                </c:pt>
                <c:pt idx="9">
                  <c:v>65</c:v>
                </c:pt>
                <c:pt idx="10">
                  <c:v>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threat</c:v>
                </c:pt>
              </c:strCache>
            </c:strRef>
          </c:tx>
          <c:spPr>
            <a:ln w="63500" cap="flat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53</c:v>
                </c:pt>
                <c:pt idx="1">
                  <c:v>55</c:v>
                </c:pt>
                <c:pt idx="2">
                  <c:v>51</c:v>
                </c:pt>
                <c:pt idx="3">
                  <c:v>49</c:v>
                </c:pt>
                <c:pt idx="4">
                  <c:v>48</c:v>
                </c:pt>
                <c:pt idx="5">
                  <c:v>50</c:v>
                </c:pt>
                <c:pt idx="6">
                  <c:v>52</c:v>
                </c:pt>
                <c:pt idx="7">
                  <c:v>48</c:v>
                </c:pt>
                <c:pt idx="8">
                  <c:v>47</c:v>
                </c:pt>
                <c:pt idx="9">
                  <c:v>28</c:v>
                </c:pt>
                <c:pt idx="10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a threat</c:v>
                </c:pt>
              </c:strCache>
            </c:strRef>
          </c:tx>
          <c:spPr>
            <a:ln w="635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22</c:v>
                </c:pt>
                <c:pt idx="1">
                  <c:v>22</c:v>
                </c:pt>
                <c:pt idx="2">
                  <c:v>24</c:v>
                </c:pt>
                <c:pt idx="3">
                  <c:v>26</c:v>
                </c:pt>
                <c:pt idx="4">
                  <c:v>22</c:v>
                </c:pt>
                <c:pt idx="5">
                  <c:v>15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8608288"/>
        <c:axId val="2128613728"/>
      </c:lineChart>
      <c:catAx>
        <c:axId val="2128608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613728"/>
        <c:crosses val="autoZero"/>
        <c:auto val="1"/>
        <c:lblAlgn val="ctr"/>
        <c:lblOffset val="100"/>
        <c:noMultiLvlLbl val="0"/>
      </c:catAx>
      <c:valAx>
        <c:axId val="212861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60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13401042260998"/>
          <c:y val="0.87060301911733795"/>
          <c:w val="0.45923922553159102"/>
          <c:h val="7.97800584555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Actual threats for the Czech Republic</a:t>
            </a:r>
          </a:p>
        </c:rich>
      </c:tx>
      <c:layout>
        <c:manualLayout>
          <c:xMode val="edge"/>
          <c:yMode val="edge"/>
          <c:x val="2.2048767351224002E-2"/>
          <c:y val="3.8879594182755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25697562644396E-2"/>
          <c:y val="0.24696304486429299"/>
          <c:w val="0.85332721256140698"/>
          <c:h val="0.325112661774455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serious threat </c:v>
                </c:pt>
              </c:strCache>
            </c:strRef>
          </c:tx>
          <c:spPr>
            <a:solidFill>
              <a:schemeClr val="dk1"/>
            </a:solidFill>
            <a:ln w="15875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terrorism</c:v>
                </c:pt>
                <c:pt idx="1">
                  <c:v>refugees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threat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terrorism</c:v>
                </c:pt>
                <c:pt idx="1">
                  <c:v>refugees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</c:v>
                </c:pt>
                <c:pt idx="1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threat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5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terrorism</c:v>
                </c:pt>
                <c:pt idx="1">
                  <c:v>refugees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terrorism</c:v>
                </c:pt>
                <c:pt idx="1">
                  <c:v>refugees 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604480"/>
        <c:axId val="2128605024"/>
      </c:barChart>
      <c:catAx>
        <c:axId val="2128604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605024"/>
        <c:crosses val="autoZero"/>
        <c:auto val="1"/>
        <c:lblAlgn val="ctr"/>
        <c:lblOffset val="100"/>
        <c:noMultiLvlLbl val="0"/>
      </c:catAx>
      <c:valAx>
        <c:axId val="212860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60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264425839055303E-2"/>
          <c:y val="0.73399848273301704"/>
          <c:w val="0.49688771876981302"/>
          <c:h val="0.107132365403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7241241583932E-2"/>
          <c:y val="0.16943845778011299"/>
          <c:w val="0.91389069572825099"/>
          <c:h val="0.66405229839649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ČT24.cz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border wall</c:v>
                </c:pt>
                <c:pt idx="1">
                  <c:v>controls (frontiers, public transport)</c:v>
                </c:pt>
                <c:pt idx="2">
                  <c:v>deployment of the military</c:v>
                </c:pt>
                <c:pt idx="3">
                  <c:v>detention</c:v>
                </c:pt>
                <c:pt idx="4">
                  <c:v>use of force</c:v>
                </c:pt>
                <c:pt idx="5">
                  <c:v>war on smugglers</c:v>
                </c:pt>
                <c:pt idx="6">
                  <c:v>relocation quotas</c:v>
                </c:pt>
                <c:pt idx="7">
                  <c:v>changes in asylum low</c:v>
                </c:pt>
                <c:pt idx="8">
                  <c:v>emergent aid to migratns</c:v>
                </c:pt>
                <c:pt idx="9">
                  <c:v>aid to the Middle East</c:v>
                </c:pt>
                <c:pt idx="10">
                  <c:v>Integration programmes 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24</c:v>
                </c:pt>
                <c:pt idx="1">
                  <c:v>37</c:v>
                </c:pt>
                <c:pt idx="2">
                  <c:v>18</c:v>
                </c:pt>
                <c:pt idx="3">
                  <c:v>30</c:v>
                </c:pt>
                <c:pt idx="4">
                  <c:v>7</c:v>
                </c:pt>
                <c:pt idx="5">
                  <c:v>12</c:v>
                </c:pt>
                <c:pt idx="6">
                  <c:v>34</c:v>
                </c:pt>
                <c:pt idx="7">
                  <c:v>26</c:v>
                </c:pt>
                <c:pt idx="8">
                  <c:v>23</c:v>
                </c:pt>
                <c:pt idx="9">
                  <c:v>7</c:v>
                </c:pt>
                <c:pt idx="10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iDnes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border wall</c:v>
                </c:pt>
                <c:pt idx="1">
                  <c:v>controls (frontiers, public transport)</c:v>
                </c:pt>
                <c:pt idx="2">
                  <c:v>deployment of the military</c:v>
                </c:pt>
                <c:pt idx="3">
                  <c:v>detention</c:v>
                </c:pt>
                <c:pt idx="4">
                  <c:v>use of force</c:v>
                </c:pt>
                <c:pt idx="5">
                  <c:v>war on smugglers</c:v>
                </c:pt>
                <c:pt idx="6">
                  <c:v>relocation quotas</c:v>
                </c:pt>
                <c:pt idx="7">
                  <c:v>changes in asylum low</c:v>
                </c:pt>
                <c:pt idx="8">
                  <c:v>emergent aid to migratns</c:v>
                </c:pt>
                <c:pt idx="9">
                  <c:v>aid to the Middle East</c:v>
                </c:pt>
                <c:pt idx="10">
                  <c:v>Integration programmes 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19</c:v>
                </c:pt>
                <c:pt idx="1">
                  <c:v>32</c:v>
                </c:pt>
                <c:pt idx="2">
                  <c:v>21</c:v>
                </c:pt>
                <c:pt idx="3">
                  <c:v>23</c:v>
                </c:pt>
                <c:pt idx="4">
                  <c:v>13</c:v>
                </c:pt>
                <c:pt idx="5">
                  <c:v>12</c:v>
                </c:pt>
                <c:pt idx="6">
                  <c:v>24</c:v>
                </c:pt>
                <c:pt idx="7">
                  <c:v>16</c:v>
                </c:pt>
                <c:pt idx="8">
                  <c:v>21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Novinky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border wall</c:v>
                </c:pt>
                <c:pt idx="1">
                  <c:v>controls (frontiers, public transport)</c:v>
                </c:pt>
                <c:pt idx="2">
                  <c:v>deployment of the military</c:v>
                </c:pt>
                <c:pt idx="3">
                  <c:v>detention</c:v>
                </c:pt>
                <c:pt idx="4">
                  <c:v>use of force</c:v>
                </c:pt>
                <c:pt idx="5">
                  <c:v>war on smugglers</c:v>
                </c:pt>
                <c:pt idx="6">
                  <c:v>relocation quotas</c:v>
                </c:pt>
                <c:pt idx="7">
                  <c:v>changes in asylum low</c:v>
                </c:pt>
                <c:pt idx="8">
                  <c:v>emergent aid to migratns</c:v>
                </c:pt>
                <c:pt idx="9">
                  <c:v>aid to the Middle East</c:v>
                </c:pt>
                <c:pt idx="10">
                  <c:v>Integration programmes 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17</c:v>
                </c:pt>
                <c:pt idx="1">
                  <c:v>34</c:v>
                </c:pt>
                <c:pt idx="2">
                  <c:v>15</c:v>
                </c:pt>
                <c:pt idx="3">
                  <c:v>22</c:v>
                </c:pt>
                <c:pt idx="4">
                  <c:v>6</c:v>
                </c:pt>
                <c:pt idx="5">
                  <c:v>10</c:v>
                </c:pt>
                <c:pt idx="6">
                  <c:v>24</c:v>
                </c:pt>
                <c:pt idx="7">
                  <c:v>15</c:v>
                </c:pt>
                <c:pt idx="8">
                  <c:v>14</c:v>
                </c:pt>
                <c:pt idx="9">
                  <c:v>8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601216"/>
        <c:axId val="2128601760"/>
      </c:barChart>
      <c:catAx>
        <c:axId val="212860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30000"/>
            </a:pPr>
            <a:endParaRPr lang="en-US"/>
          </a:p>
        </c:txPr>
        <c:crossAx val="2128601760"/>
        <c:crosses val="autoZero"/>
        <c:auto val="1"/>
        <c:lblAlgn val="ctr"/>
        <c:lblOffset val="100"/>
        <c:noMultiLvlLbl val="0"/>
      </c:catAx>
      <c:valAx>
        <c:axId val="21286017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30000"/>
            </a:pPr>
            <a:endParaRPr lang="en-US"/>
          </a:p>
        </c:txPr>
        <c:crossAx val="212860121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19795922248849299"/>
          <c:y val="5.3624195592252302E-2"/>
          <c:w val="0.56364344753792095"/>
          <c:h val="9.1928951757995994E-2"/>
        </c:manualLayout>
      </c:layout>
      <c:overlay val="0"/>
      <c:txPr>
        <a:bodyPr/>
        <a:lstStyle/>
        <a:p>
          <a:pPr>
            <a:defRPr sz="1800" baseline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Helvetica"/>
          <a:cs typeface="Helvetica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5345678528258102"/>
          <c:y val="3.625855446136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122787929488"/>
          <c:y val="0.17137789518760099"/>
          <c:w val="0.17354478999457701"/>
          <c:h val="0.410220528157527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iDnes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Politician</c:v>
                </c:pt>
                <c:pt idx="1">
                  <c:v>Law-enforcement agencies representative</c:v>
                </c:pt>
                <c:pt idx="2">
                  <c:v>Public institution representative</c:v>
                </c:pt>
                <c:pt idx="3">
                  <c:v>NGO representative</c:v>
                </c:pt>
                <c:pt idx="4">
                  <c:v>Migrants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58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409586961317396"/>
          <c:w val="1"/>
          <c:h val="0.25277427377144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ČT24.cz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Politician</c:v>
                </c:pt>
                <c:pt idx="1">
                  <c:v>Law-enforcement agencies representative</c:v>
                </c:pt>
                <c:pt idx="2">
                  <c:v>Public institution representative</c:v>
                </c:pt>
                <c:pt idx="3">
                  <c:v>NGO representative</c:v>
                </c:pt>
                <c:pt idx="4">
                  <c:v>Migrants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9018104006714898"/>
          <c:y val="9.36255674276813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75038357508399"/>
          <c:y val="0.22424226813495801"/>
          <c:w val="0.63537551026502603"/>
          <c:h val="0.660861202189104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Novinky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Politician</c:v>
                </c:pt>
                <c:pt idx="1">
                  <c:v>Law-enforcement agencies representative</c:v>
                </c:pt>
                <c:pt idx="2">
                  <c:v>Public institution representative</c:v>
                </c:pt>
                <c:pt idx="3">
                  <c:v>NGO representative</c:v>
                </c:pt>
                <c:pt idx="4">
                  <c:v>Migrants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64</c:v>
                </c:pt>
                <c:pt idx="1">
                  <c:v>10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4A304-3C52-904A-AE83-4E7E9D35ADC1}" type="doc">
      <dgm:prSet loTypeId="urn:microsoft.com/office/officeart/2005/8/layout/orgChart1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0D0EA7A-1084-D641-A115-A6381D8B9EEB}">
      <dgm:prSet phldrT="[Text]"/>
      <dgm:spPr>
        <a:solidFill>
          <a:srgbClr val="C00202"/>
        </a:solidFill>
      </dgm:spPr>
      <dgm:t>
        <a:bodyPr/>
        <a:lstStyle/>
        <a:p>
          <a:r>
            <a:rPr lang="en-GB" b="1" spc="300" dirty="0" smtClean="0"/>
            <a:t>Effect on media</a:t>
          </a:r>
          <a:endParaRPr lang="en-GB" b="1" spc="300" dirty="0"/>
        </a:p>
      </dgm:t>
    </dgm:pt>
    <dgm:pt modelId="{ECB71E88-FF44-F94C-A207-E7073E36C9E2}" type="parTrans" cxnId="{69FCB410-B590-F64D-B52B-18CFD509A5A6}">
      <dgm:prSet/>
      <dgm:spPr/>
      <dgm:t>
        <a:bodyPr/>
        <a:lstStyle/>
        <a:p>
          <a:endParaRPr lang="en-GB"/>
        </a:p>
      </dgm:t>
    </dgm:pt>
    <dgm:pt modelId="{AF3687D9-4731-2649-BE81-638ACF5297F6}" type="sibTrans" cxnId="{69FCB410-B590-F64D-B52B-18CFD509A5A6}">
      <dgm:prSet/>
      <dgm:spPr/>
      <dgm:t>
        <a:bodyPr/>
        <a:lstStyle/>
        <a:p>
          <a:endParaRPr lang="en-GB"/>
        </a:p>
      </dgm:t>
    </dgm:pt>
    <dgm:pt modelId="{42870D6F-9FD6-DF45-902C-15B63742A592}">
      <dgm:prSet phldrT="[Text]"/>
      <dgm:spPr>
        <a:solidFill>
          <a:srgbClr val="C00202"/>
        </a:solidFill>
      </dgm:spPr>
      <dgm:t>
        <a:bodyPr/>
        <a:lstStyle/>
        <a:p>
          <a:r>
            <a:rPr lang="en-GB" b="1" spc="300" dirty="0" smtClean="0"/>
            <a:t>Effect of media</a:t>
          </a:r>
          <a:endParaRPr lang="en-GB" b="1" spc="300" dirty="0"/>
        </a:p>
      </dgm:t>
    </dgm:pt>
    <dgm:pt modelId="{C2B03A37-855F-C94E-8DB5-AD97BCDC6868}" type="parTrans" cxnId="{4EC2C431-F4F9-4344-A39D-41D9EEF69E39}">
      <dgm:prSet/>
      <dgm:spPr/>
      <dgm:t>
        <a:bodyPr/>
        <a:lstStyle/>
        <a:p>
          <a:endParaRPr lang="en-GB"/>
        </a:p>
      </dgm:t>
    </dgm:pt>
    <dgm:pt modelId="{D0055A29-4C13-674E-A30C-5EEB80E2819A}" type="sibTrans" cxnId="{4EC2C431-F4F9-4344-A39D-41D9EEF69E39}">
      <dgm:prSet/>
      <dgm:spPr/>
      <dgm:t>
        <a:bodyPr/>
        <a:lstStyle/>
        <a:p>
          <a:endParaRPr lang="en-GB"/>
        </a:p>
      </dgm:t>
    </dgm:pt>
    <dgm:pt modelId="{E3B65D93-E4E3-6C47-B067-0FB3C6DB2B85}">
      <dgm:prSet phldrT="[Text]"/>
      <dgm:spPr>
        <a:solidFill>
          <a:schemeClr val="accent2">
            <a:lumMod val="75000"/>
            <a:lumOff val="25000"/>
          </a:schemeClr>
        </a:solidFill>
      </dgm:spPr>
      <dgm:t>
        <a:bodyPr/>
        <a:lstStyle/>
        <a:p>
          <a:r>
            <a:rPr lang="en-GB" b="1" spc="300" dirty="0" smtClean="0"/>
            <a:t>Securitization</a:t>
          </a:r>
          <a:endParaRPr lang="en-GB" b="1" spc="300" dirty="0"/>
        </a:p>
      </dgm:t>
    </dgm:pt>
    <dgm:pt modelId="{6CAACA3E-0AEB-4C43-96FD-873C57220C04}" type="sibTrans" cxnId="{77F815C9-D9C7-1D48-A542-378BC6D72864}">
      <dgm:prSet/>
      <dgm:spPr/>
      <dgm:t>
        <a:bodyPr/>
        <a:lstStyle/>
        <a:p>
          <a:endParaRPr lang="en-GB"/>
        </a:p>
      </dgm:t>
    </dgm:pt>
    <dgm:pt modelId="{883DBEDA-E1AA-BB46-81A0-5C215B780250}" type="parTrans" cxnId="{77F815C9-D9C7-1D48-A542-378BC6D72864}">
      <dgm:prSet/>
      <dgm:spPr/>
      <dgm:t>
        <a:bodyPr/>
        <a:lstStyle/>
        <a:p>
          <a:endParaRPr lang="en-GB"/>
        </a:p>
      </dgm:t>
    </dgm:pt>
    <dgm:pt modelId="{51E6D59B-67C3-5748-AD78-BAD7C11DA687}" type="pres">
      <dgm:prSet presAssocID="{4E04A304-3C52-904A-AE83-4E7E9D35AD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4BF34E6-8AFF-6B46-A7D1-AF2D33DC157C}" type="pres">
      <dgm:prSet presAssocID="{E3B65D93-E4E3-6C47-B067-0FB3C6DB2B8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14FAB0C3-8FCA-264C-BE8D-155FB892D136}" type="pres">
      <dgm:prSet presAssocID="{E3B65D93-E4E3-6C47-B067-0FB3C6DB2B85}" presName="rootComposite1" presStyleCnt="0"/>
      <dgm:spPr/>
      <dgm:t>
        <a:bodyPr/>
        <a:lstStyle/>
        <a:p>
          <a:endParaRPr lang="en-GB"/>
        </a:p>
      </dgm:t>
    </dgm:pt>
    <dgm:pt modelId="{A1277A04-B515-F544-B185-2A50DA9D926D}" type="pres">
      <dgm:prSet presAssocID="{E3B65D93-E4E3-6C47-B067-0FB3C6DB2B85}" presName="rootText1" presStyleLbl="node0" presStyleIdx="0" presStyleCnt="1" custScaleX="161748" custScaleY="6685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1FA389-9ECD-6E42-A4D7-2AE9CC308E19}" type="pres">
      <dgm:prSet presAssocID="{E3B65D93-E4E3-6C47-B067-0FB3C6DB2B8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0F4EEDB-6D02-FA40-BDB2-5B0ADFE09278}" type="pres">
      <dgm:prSet presAssocID="{E3B65D93-E4E3-6C47-B067-0FB3C6DB2B85}" presName="hierChild2" presStyleCnt="0"/>
      <dgm:spPr/>
      <dgm:t>
        <a:bodyPr/>
        <a:lstStyle/>
        <a:p>
          <a:endParaRPr lang="en-GB"/>
        </a:p>
      </dgm:t>
    </dgm:pt>
    <dgm:pt modelId="{ED300F7A-BB33-DE4C-9C3D-DE763D7126E3}" type="pres">
      <dgm:prSet presAssocID="{ECB71E88-FF44-F94C-A207-E7073E36C9E2}" presName="Name37" presStyleLbl="parChTrans1D2" presStyleIdx="0" presStyleCnt="2"/>
      <dgm:spPr/>
      <dgm:t>
        <a:bodyPr/>
        <a:lstStyle/>
        <a:p>
          <a:endParaRPr lang="en-GB"/>
        </a:p>
      </dgm:t>
    </dgm:pt>
    <dgm:pt modelId="{B6C65D74-AFD9-E84D-A53A-79B44652D88F}" type="pres">
      <dgm:prSet presAssocID="{B0D0EA7A-1084-D641-A115-A6381D8B9E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7DDF6C69-C7C6-2D41-A421-549AD100117C}" type="pres">
      <dgm:prSet presAssocID="{B0D0EA7A-1084-D641-A115-A6381D8B9EEB}" presName="rootComposite" presStyleCnt="0"/>
      <dgm:spPr/>
      <dgm:t>
        <a:bodyPr/>
        <a:lstStyle/>
        <a:p>
          <a:endParaRPr lang="en-GB"/>
        </a:p>
      </dgm:t>
    </dgm:pt>
    <dgm:pt modelId="{E06C4C93-312A-0D49-821A-1261741C40F3}" type="pres">
      <dgm:prSet presAssocID="{B0D0EA7A-1084-D641-A115-A6381D8B9EE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6908DD5-71AA-5F4D-90BC-72C17F096DB5}" type="pres">
      <dgm:prSet presAssocID="{B0D0EA7A-1084-D641-A115-A6381D8B9EEB}" presName="rootConnector" presStyleLbl="node2" presStyleIdx="0" presStyleCnt="2"/>
      <dgm:spPr/>
      <dgm:t>
        <a:bodyPr/>
        <a:lstStyle/>
        <a:p>
          <a:endParaRPr lang="en-GB"/>
        </a:p>
      </dgm:t>
    </dgm:pt>
    <dgm:pt modelId="{CD9D63F9-51B6-2445-9DA6-A209F117571B}" type="pres">
      <dgm:prSet presAssocID="{B0D0EA7A-1084-D641-A115-A6381D8B9EEB}" presName="hierChild4" presStyleCnt="0"/>
      <dgm:spPr/>
      <dgm:t>
        <a:bodyPr/>
        <a:lstStyle/>
        <a:p>
          <a:endParaRPr lang="en-GB"/>
        </a:p>
      </dgm:t>
    </dgm:pt>
    <dgm:pt modelId="{4375DD6F-BC78-6844-A116-46A1F06B6C51}" type="pres">
      <dgm:prSet presAssocID="{B0D0EA7A-1084-D641-A115-A6381D8B9EEB}" presName="hierChild5" presStyleCnt="0"/>
      <dgm:spPr/>
      <dgm:t>
        <a:bodyPr/>
        <a:lstStyle/>
        <a:p>
          <a:endParaRPr lang="en-GB"/>
        </a:p>
      </dgm:t>
    </dgm:pt>
    <dgm:pt modelId="{4015C9AE-41EA-EE4B-A34C-98B8AA5C2E79}" type="pres">
      <dgm:prSet presAssocID="{C2B03A37-855F-C94E-8DB5-AD97BCDC6868}" presName="Name37" presStyleLbl="parChTrans1D2" presStyleIdx="1" presStyleCnt="2"/>
      <dgm:spPr/>
      <dgm:t>
        <a:bodyPr/>
        <a:lstStyle/>
        <a:p>
          <a:endParaRPr lang="en-GB"/>
        </a:p>
      </dgm:t>
    </dgm:pt>
    <dgm:pt modelId="{F3D1446D-4D64-2E40-A9A7-B9C2B838780D}" type="pres">
      <dgm:prSet presAssocID="{42870D6F-9FD6-DF45-902C-15B63742A59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6ED7B413-11CC-7043-9419-2D133C2DEA6D}" type="pres">
      <dgm:prSet presAssocID="{42870D6F-9FD6-DF45-902C-15B63742A592}" presName="rootComposite" presStyleCnt="0"/>
      <dgm:spPr/>
      <dgm:t>
        <a:bodyPr/>
        <a:lstStyle/>
        <a:p>
          <a:endParaRPr lang="en-GB"/>
        </a:p>
      </dgm:t>
    </dgm:pt>
    <dgm:pt modelId="{DC8EB23B-D4AA-794F-833A-D4FAE939E418}" type="pres">
      <dgm:prSet presAssocID="{42870D6F-9FD6-DF45-902C-15B63742A592}" presName="rootText" presStyleLbl="node2" presStyleIdx="1" presStyleCnt="2" custScaleX="890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B9AAAF-7AC0-D64C-B9A4-A1BFF266C4C7}" type="pres">
      <dgm:prSet presAssocID="{42870D6F-9FD6-DF45-902C-15B63742A592}" presName="rootConnector" presStyleLbl="node2" presStyleIdx="1" presStyleCnt="2"/>
      <dgm:spPr/>
      <dgm:t>
        <a:bodyPr/>
        <a:lstStyle/>
        <a:p>
          <a:endParaRPr lang="en-GB"/>
        </a:p>
      </dgm:t>
    </dgm:pt>
    <dgm:pt modelId="{C2640F6F-5530-C94E-8641-FF5F2DD90609}" type="pres">
      <dgm:prSet presAssocID="{42870D6F-9FD6-DF45-902C-15B63742A592}" presName="hierChild4" presStyleCnt="0"/>
      <dgm:spPr/>
      <dgm:t>
        <a:bodyPr/>
        <a:lstStyle/>
        <a:p>
          <a:endParaRPr lang="en-GB"/>
        </a:p>
      </dgm:t>
    </dgm:pt>
    <dgm:pt modelId="{866914D0-3B17-3046-8DC1-C3FA60D9FABA}" type="pres">
      <dgm:prSet presAssocID="{42870D6F-9FD6-DF45-902C-15B63742A592}" presName="hierChild5" presStyleCnt="0"/>
      <dgm:spPr/>
      <dgm:t>
        <a:bodyPr/>
        <a:lstStyle/>
        <a:p>
          <a:endParaRPr lang="en-GB"/>
        </a:p>
      </dgm:t>
    </dgm:pt>
    <dgm:pt modelId="{626F0069-A121-534A-946F-6CE3F6A8458D}" type="pres">
      <dgm:prSet presAssocID="{E3B65D93-E4E3-6C47-B067-0FB3C6DB2B85}" presName="hierChild3" presStyleCnt="0"/>
      <dgm:spPr/>
      <dgm:t>
        <a:bodyPr/>
        <a:lstStyle/>
        <a:p>
          <a:endParaRPr lang="en-GB"/>
        </a:p>
      </dgm:t>
    </dgm:pt>
  </dgm:ptLst>
  <dgm:cxnLst>
    <dgm:cxn modelId="{79FE72DF-92F5-4453-8362-3E37A45C0905}" type="presOf" srcId="{B0D0EA7A-1084-D641-A115-A6381D8B9EEB}" destId="{E06C4C93-312A-0D49-821A-1261741C40F3}" srcOrd="0" destOrd="0" presId="urn:microsoft.com/office/officeart/2005/8/layout/orgChart1"/>
    <dgm:cxn modelId="{20FEF754-00BC-470F-BF5D-193056854585}" type="presOf" srcId="{E3B65D93-E4E3-6C47-B067-0FB3C6DB2B85}" destId="{A1277A04-B515-F544-B185-2A50DA9D926D}" srcOrd="0" destOrd="0" presId="urn:microsoft.com/office/officeart/2005/8/layout/orgChart1"/>
    <dgm:cxn modelId="{3E8D0A0C-9187-48F9-8383-5F051F859E63}" type="presOf" srcId="{C2B03A37-855F-C94E-8DB5-AD97BCDC6868}" destId="{4015C9AE-41EA-EE4B-A34C-98B8AA5C2E79}" srcOrd="0" destOrd="0" presId="urn:microsoft.com/office/officeart/2005/8/layout/orgChart1"/>
    <dgm:cxn modelId="{5833BD23-08A5-4E5D-B727-6EE9618FAE68}" type="presOf" srcId="{42870D6F-9FD6-DF45-902C-15B63742A592}" destId="{DC8EB23B-D4AA-794F-833A-D4FAE939E418}" srcOrd="0" destOrd="0" presId="urn:microsoft.com/office/officeart/2005/8/layout/orgChart1"/>
    <dgm:cxn modelId="{5596F117-1A70-4CBC-A3C9-7550A4212CC6}" type="presOf" srcId="{E3B65D93-E4E3-6C47-B067-0FB3C6DB2B85}" destId="{731FA389-9ECD-6E42-A4D7-2AE9CC308E19}" srcOrd="1" destOrd="0" presId="urn:microsoft.com/office/officeart/2005/8/layout/orgChart1"/>
    <dgm:cxn modelId="{C7B44F6B-E023-471B-9543-69CFE0451005}" type="presOf" srcId="{B0D0EA7A-1084-D641-A115-A6381D8B9EEB}" destId="{A6908DD5-71AA-5F4D-90BC-72C17F096DB5}" srcOrd="1" destOrd="0" presId="urn:microsoft.com/office/officeart/2005/8/layout/orgChart1"/>
    <dgm:cxn modelId="{17841949-D5A7-40F5-8851-939FBF4923BD}" type="presOf" srcId="{4E04A304-3C52-904A-AE83-4E7E9D35ADC1}" destId="{51E6D59B-67C3-5748-AD78-BAD7C11DA687}" srcOrd="0" destOrd="0" presId="urn:microsoft.com/office/officeart/2005/8/layout/orgChart1"/>
    <dgm:cxn modelId="{FDAC2ECD-AE3D-4034-95E8-97C42AF167D1}" type="presOf" srcId="{ECB71E88-FF44-F94C-A207-E7073E36C9E2}" destId="{ED300F7A-BB33-DE4C-9C3D-DE763D7126E3}" srcOrd="0" destOrd="0" presId="urn:microsoft.com/office/officeart/2005/8/layout/orgChart1"/>
    <dgm:cxn modelId="{4EC2C431-F4F9-4344-A39D-41D9EEF69E39}" srcId="{E3B65D93-E4E3-6C47-B067-0FB3C6DB2B85}" destId="{42870D6F-9FD6-DF45-902C-15B63742A592}" srcOrd="1" destOrd="0" parTransId="{C2B03A37-855F-C94E-8DB5-AD97BCDC6868}" sibTransId="{D0055A29-4C13-674E-A30C-5EEB80E2819A}"/>
    <dgm:cxn modelId="{77F815C9-D9C7-1D48-A542-378BC6D72864}" srcId="{4E04A304-3C52-904A-AE83-4E7E9D35ADC1}" destId="{E3B65D93-E4E3-6C47-B067-0FB3C6DB2B85}" srcOrd="0" destOrd="0" parTransId="{883DBEDA-E1AA-BB46-81A0-5C215B780250}" sibTransId="{6CAACA3E-0AEB-4C43-96FD-873C57220C04}"/>
    <dgm:cxn modelId="{69FCB410-B590-F64D-B52B-18CFD509A5A6}" srcId="{E3B65D93-E4E3-6C47-B067-0FB3C6DB2B85}" destId="{B0D0EA7A-1084-D641-A115-A6381D8B9EEB}" srcOrd="0" destOrd="0" parTransId="{ECB71E88-FF44-F94C-A207-E7073E36C9E2}" sibTransId="{AF3687D9-4731-2649-BE81-638ACF5297F6}"/>
    <dgm:cxn modelId="{66CCED56-2D02-49CA-8CB1-F0F288B5D3AB}" type="presOf" srcId="{42870D6F-9FD6-DF45-902C-15B63742A592}" destId="{FEB9AAAF-7AC0-D64C-B9A4-A1BFF266C4C7}" srcOrd="1" destOrd="0" presId="urn:microsoft.com/office/officeart/2005/8/layout/orgChart1"/>
    <dgm:cxn modelId="{0ECFBE30-16E2-4E0B-B98D-65B7819E8D69}" type="presParOf" srcId="{51E6D59B-67C3-5748-AD78-BAD7C11DA687}" destId="{34BF34E6-8AFF-6B46-A7D1-AF2D33DC157C}" srcOrd="0" destOrd="0" presId="urn:microsoft.com/office/officeart/2005/8/layout/orgChart1"/>
    <dgm:cxn modelId="{A96AB739-5946-4955-91A2-1226D4CC5F31}" type="presParOf" srcId="{34BF34E6-8AFF-6B46-A7D1-AF2D33DC157C}" destId="{14FAB0C3-8FCA-264C-BE8D-155FB892D136}" srcOrd="0" destOrd="0" presId="urn:microsoft.com/office/officeart/2005/8/layout/orgChart1"/>
    <dgm:cxn modelId="{6BFCCE26-98AA-4FF2-AE0C-C6336A96B2D0}" type="presParOf" srcId="{14FAB0C3-8FCA-264C-BE8D-155FB892D136}" destId="{A1277A04-B515-F544-B185-2A50DA9D926D}" srcOrd="0" destOrd="0" presId="urn:microsoft.com/office/officeart/2005/8/layout/orgChart1"/>
    <dgm:cxn modelId="{E373718E-734B-482A-8FE6-E90DE816EE73}" type="presParOf" srcId="{14FAB0C3-8FCA-264C-BE8D-155FB892D136}" destId="{731FA389-9ECD-6E42-A4D7-2AE9CC308E19}" srcOrd="1" destOrd="0" presId="urn:microsoft.com/office/officeart/2005/8/layout/orgChart1"/>
    <dgm:cxn modelId="{3A67A712-A0DD-4503-AA56-C5D0B6018D7E}" type="presParOf" srcId="{34BF34E6-8AFF-6B46-A7D1-AF2D33DC157C}" destId="{90F4EEDB-6D02-FA40-BDB2-5B0ADFE09278}" srcOrd="1" destOrd="0" presId="urn:microsoft.com/office/officeart/2005/8/layout/orgChart1"/>
    <dgm:cxn modelId="{6FF48B37-A600-434D-A72C-9E729863BAD7}" type="presParOf" srcId="{90F4EEDB-6D02-FA40-BDB2-5B0ADFE09278}" destId="{ED300F7A-BB33-DE4C-9C3D-DE763D7126E3}" srcOrd="0" destOrd="0" presId="urn:microsoft.com/office/officeart/2005/8/layout/orgChart1"/>
    <dgm:cxn modelId="{9C85BDFE-22E3-49B4-817F-B8FE08DF33C9}" type="presParOf" srcId="{90F4EEDB-6D02-FA40-BDB2-5B0ADFE09278}" destId="{B6C65D74-AFD9-E84D-A53A-79B44652D88F}" srcOrd="1" destOrd="0" presId="urn:microsoft.com/office/officeart/2005/8/layout/orgChart1"/>
    <dgm:cxn modelId="{6D5AD8F1-6F68-4AF1-82F7-E01ECD39D3BD}" type="presParOf" srcId="{B6C65D74-AFD9-E84D-A53A-79B44652D88F}" destId="{7DDF6C69-C7C6-2D41-A421-549AD100117C}" srcOrd="0" destOrd="0" presId="urn:microsoft.com/office/officeart/2005/8/layout/orgChart1"/>
    <dgm:cxn modelId="{B49D8F3C-A2A4-4540-90D6-754E00F48D38}" type="presParOf" srcId="{7DDF6C69-C7C6-2D41-A421-549AD100117C}" destId="{E06C4C93-312A-0D49-821A-1261741C40F3}" srcOrd="0" destOrd="0" presId="urn:microsoft.com/office/officeart/2005/8/layout/orgChart1"/>
    <dgm:cxn modelId="{2772E29A-6120-4B37-B9D9-EA78E6EB6C3F}" type="presParOf" srcId="{7DDF6C69-C7C6-2D41-A421-549AD100117C}" destId="{A6908DD5-71AA-5F4D-90BC-72C17F096DB5}" srcOrd="1" destOrd="0" presId="urn:microsoft.com/office/officeart/2005/8/layout/orgChart1"/>
    <dgm:cxn modelId="{61DDFA47-0EC1-4B64-BB3A-143A9DE0F66F}" type="presParOf" srcId="{B6C65D74-AFD9-E84D-A53A-79B44652D88F}" destId="{CD9D63F9-51B6-2445-9DA6-A209F117571B}" srcOrd="1" destOrd="0" presId="urn:microsoft.com/office/officeart/2005/8/layout/orgChart1"/>
    <dgm:cxn modelId="{AF4A3ABB-A5D9-4727-A078-06A9CF9B1AF3}" type="presParOf" srcId="{B6C65D74-AFD9-E84D-A53A-79B44652D88F}" destId="{4375DD6F-BC78-6844-A116-46A1F06B6C51}" srcOrd="2" destOrd="0" presId="urn:microsoft.com/office/officeart/2005/8/layout/orgChart1"/>
    <dgm:cxn modelId="{69A2C982-E749-4A21-8574-5B13665F7152}" type="presParOf" srcId="{90F4EEDB-6D02-FA40-BDB2-5B0ADFE09278}" destId="{4015C9AE-41EA-EE4B-A34C-98B8AA5C2E79}" srcOrd="2" destOrd="0" presId="urn:microsoft.com/office/officeart/2005/8/layout/orgChart1"/>
    <dgm:cxn modelId="{894C124F-9C06-4665-A16B-B46B761244F9}" type="presParOf" srcId="{90F4EEDB-6D02-FA40-BDB2-5B0ADFE09278}" destId="{F3D1446D-4D64-2E40-A9A7-B9C2B838780D}" srcOrd="3" destOrd="0" presId="urn:microsoft.com/office/officeart/2005/8/layout/orgChart1"/>
    <dgm:cxn modelId="{82D48012-68E8-4BEC-B5B7-91E6ADAF481B}" type="presParOf" srcId="{F3D1446D-4D64-2E40-A9A7-B9C2B838780D}" destId="{6ED7B413-11CC-7043-9419-2D133C2DEA6D}" srcOrd="0" destOrd="0" presId="urn:microsoft.com/office/officeart/2005/8/layout/orgChart1"/>
    <dgm:cxn modelId="{8E879FB9-D416-4A22-8844-C8308CC3BCD6}" type="presParOf" srcId="{6ED7B413-11CC-7043-9419-2D133C2DEA6D}" destId="{DC8EB23B-D4AA-794F-833A-D4FAE939E418}" srcOrd="0" destOrd="0" presId="urn:microsoft.com/office/officeart/2005/8/layout/orgChart1"/>
    <dgm:cxn modelId="{1CC7E1EC-6D9C-40B0-8C60-4B7461A4BBEF}" type="presParOf" srcId="{6ED7B413-11CC-7043-9419-2D133C2DEA6D}" destId="{FEB9AAAF-7AC0-D64C-B9A4-A1BFF266C4C7}" srcOrd="1" destOrd="0" presId="urn:microsoft.com/office/officeart/2005/8/layout/orgChart1"/>
    <dgm:cxn modelId="{CE83BDA1-843D-4DAD-9620-3059E79BB588}" type="presParOf" srcId="{F3D1446D-4D64-2E40-A9A7-B9C2B838780D}" destId="{C2640F6F-5530-C94E-8641-FF5F2DD90609}" srcOrd="1" destOrd="0" presId="urn:microsoft.com/office/officeart/2005/8/layout/orgChart1"/>
    <dgm:cxn modelId="{DF8D60FF-623B-4BEF-9FB4-840016424EFC}" type="presParOf" srcId="{F3D1446D-4D64-2E40-A9A7-B9C2B838780D}" destId="{866914D0-3B17-3046-8DC1-C3FA60D9FABA}" srcOrd="2" destOrd="0" presId="urn:microsoft.com/office/officeart/2005/8/layout/orgChart1"/>
    <dgm:cxn modelId="{FD2D5CD7-A488-439B-AD74-26623FE38AF0}" type="presParOf" srcId="{34BF34E6-8AFF-6B46-A7D1-AF2D33DC157C}" destId="{626F0069-A121-534A-946F-6CE3F6A845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5C9AE-41EA-EE4B-A34C-98B8AA5C2E79}">
      <dsp:nvSpPr>
        <dsp:cNvPr id="0" name=""/>
        <dsp:cNvSpPr/>
      </dsp:nvSpPr>
      <dsp:spPr>
        <a:xfrm>
          <a:off x="3254375" y="1376092"/>
          <a:ext cx="1874682" cy="65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358"/>
              </a:lnTo>
              <a:lnTo>
                <a:pt x="1874682" y="325358"/>
              </a:lnTo>
              <a:lnTo>
                <a:pt x="1874682" y="650716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00F7A-BB33-DE4C-9C3D-DE763D7126E3}">
      <dsp:nvSpPr>
        <dsp:cNvPr id="0" name=""/>
        <dsp:cNvSpPr/>
      </dsp:nvSpPr>
      <dsp:spPr>
        <a:xfrm>
          <a:off x="1549436" y="1376092"/>
          <a:ext cx="1704938" cy="650716"/>
        </a:xfrm>
        <a:custGeom>
          <a:avLst/>
          <a:gdLst/>
          <a:ahLst/>
          <a:cxnLst/>
          <a:rect l="0" t="0" r="0" b="0"/>
          <a:pathLst>
            <a:path>
              <a:moveTo>
                <a:pt x="1704938" y="0"/>
              </a:moveTo>
              <a:lnTo>
                <a:pt x="1704938" y="325358"/>
              </a:lnTo>
              <a:lnTo>
                <a:pt x="0" y="325358"/>
              </a:lnTo>
              <a:lnTo>
                <a:pt x="0" y="650716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77A04-B515-F544-B185-2A50DA9D926D}">
      <dsp:nvSpPr>
        <dsp:cNvPr id="0" name=""/>
        <dsp:cNvSpPr/>
      </dsp:nvSpPr>
      <dsp:spPr>
        <a:xfrm>
          <a:off x="748374" y="340230"/>
          <a:ext cx="5012001" cy="1035862"/>
        </a:xfrm>
        <a:prstGeom prst="rect">
          <a:avLst/>
        </a:prstGeom>
        <a:solidFill>
          <a:schemeClr val="accent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b="1" kern="1200" spc="300" dirty="0" smtClean="0"/>
            <a:t>Securitization</a:t>
          </a:r>
          <a:endParaRPr lang="en-GB" sz="5300" b="1" kern="1200" spc="300" dirty="0"/>
        </a:p>
      </dsp:txBody>
      <dsp:txXfrm>
        <a:off x="748374" y="340230"/>
        <a:ext cx="5012001" cy="1035862"/>
      </dsp:txXfrm>
    </dsp:sp>
    <dsp:sp modelId="{E06C4C93-312A-0D49-821A-1261741C40F3}">
      <dsp:nvSpPr>
        <dsp:cNvPr id="0" name=""/>
        <dsp:cNvSpPr/>
      </dsp:nvSpPr>
      <dsp:spPr>
        <a:xfrm>
          <a:off x="112" y="2026808"/>
          <a:ext cx="3098648" cy="1549324"/>
        </a:xfrm>
        <a:prstGeom prst="rect">
          <a:avLst/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b="1" kern="1200" spc="300" dirty="0" smtClean="0"/>
            <a:t>Effect on media</a:t>
          </a:r>
          <a:endParaRPr lang="en-GB" sz="5300" b="1" kern="1200" spc="300" dirty="0"/>
        </a:p>
      </dsp:txBody>
      <dsp:txXfrm>
        <a:off x="112" y="2026808"/>
        <a:ext cx="3098648" cy="1549324"/>
      </dsp:txXfrm>
    </dsp:sp>
    <dsp:sp modelId="{DC8EB23B-D4AA-794F-833A-D4FAE939E418}">
      <dsp:nvSpPr>
        <dsp:cNvPr id="0" name=""/>
        <dsp:cNvSpPr/>
      </dsp:nvSpPr>
      <dsp:spPr>
        <a:xfrm>
          <a:off x="3749476" y="2026808"/>
          <a:ext cx="2759160" cy="1549324"/>
        </a:xfrm>
        <a:prstGeom prst="rect">
          <a:avLst/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b="1" kern="1200" spc="300" dirty="0" smtClean="0"/>
            <a:t>Effect of media</a:t>
          </a:r>
          <a:endParaRPr lang="en-GB" sz="5300" b="1" kern="1200" spc="300" dirty="0"/>
        </a:p>
      </dsp:txBody>
      <dsp:txXfrm>
        <a:off x="3749476" y="2026808"/>
        <a:ext cx="2759160" cy="1549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0.8977</cdr:y>
    </cdr:from>
    <cdr:to>
      <cdr:x>0.16425</cdr:x>
      <cdr:y>0.95054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15441" y="5671960"/>
          <a:ext cx="1463588" cy="333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 smtClean="0"/>
            <a:t>Subjective</a:t>
          </a:r>
          <a:endParaRPr lang="en-GB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0.58696</cdr:x>
      <cdr:y>0.93634</cdr:y>
    </cdr:from>
    <cdr:to>
      <cdr:x>1</cdr:x>
      <cdr:y>1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6172200" y="4074339"/>
          <a:ext cx="434340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CCVM poll on perceived threats and security risks, December 2015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0.5003</cdr:x>
      <cdr:y>0.87082</cdr:y>
    </cdr:from>
    <cdr:to>
      <cdr:x>1</cdr:x>
      <cdr:y>0.95562</cdr:y>
    </cdr:to>
    <cdr:sp macro="" textlink="">
      <cdr:nvSpPr>
        <cdr:cNvPr id="2" name="PoleTekstowe 1"/>
        <cdr:cNvSpPr txBox="1"/>
      </cdr:nvSpPr>
      <cdr:spPr>
        <a:xfrm xmlns:a="http://schemas.openxmlformats.org/drawingml/2006/main">
          <a:off x="4614746" y="2844530"/>
          <a:ext cx="460917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/>
            <a:t>CCVM poll on perceived threats and security risks, December 2015</a:t>
          </a:r>
          <a:endParaRPr lang="en-GB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0.00014</cdr:x>
      <cdr:y>0</cdr:y>
    </cdr:from>
    <cdr:to>
      <cdr:x>0.0662</cdr:x>
      <cdr:y>0.12434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472" y="0"/>
          <a:ext cx="694660" cy="541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aseline="30000" dirty="0" smtClean="0">
              <a:latin typeface="Helvetica"/>
              <a:cs typeface="Helvetica"/>
            </a:rPr>
            <a:t>Share</a:t>
          </a:r>
          <a:r>
            <a:rPr lang="en-US" sz="1600" dirty="0" smtClean="0">
              <a:latin typeface="Helvetica"/>
              <a:cs typeface="Helvetica"/>
            </a:rPr>
            <a:t> </a:t>
          </a:r>
        </a:p>
        <a:p xmlns:a="http://schemas.openxmlformats.org/drawingml/2006/main">
          <a:r>
            <a:rPr lang="en-US" sz="1600" baseline="30000" dirty="0" smtClean="0">
              <a:latin typeface="Helvetica"/>
              <a:cs typeface="Helvetica"/>
            </a:rPr>
            <a:t>(%)</a:t>
          </a:r>
          <a:endParaRPr lang="en-US" sz="1600" baseline="30000" dirty="0">
            <a:latin typeface="Helvetica"/>
            <a:cs typeface="Helvetic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7A1B-5C6D-4EF9-96D8-8D70DB02C5EF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CB34D-CDD2-4BB9-8028-30BF0F00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3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83B1-F8AD-DA43-8E5C-E4F65B6009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5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9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9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9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13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1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5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44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40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3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9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2A0F-94A2-4534-85CC-245BC0634134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81CE-544A-4635-BE72-A5733B5A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eskatelevize.cz/ct24/domaci/1618867-svet-zvysuje-bezpecnostni-opatreni-cesku-pry-nebezpeci-nehroz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eskatelevize.cz/ct24/domaci/1565662-armada-muze-pri-vazne-krizi-poslat-na-hranice-az-2600-vojak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pravy.idnes.cz/armada-je-pripravena-na-uprchliky-na-hranice-muze-jit-az-2600-vojaku-pyn-/domaci.aspx?c=A150812_123843_domaci_f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eskatelevize.cz/ct24/domaci/1586774-policiste-a-vojaci-budou-nacvicovat-ochranu-hranic-proti-migrantu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zpravy.idnes.cz/armada-a-policie-budou-spolecne-cvicit-kvuli-moznemu-naporu-uprchliku-1zk-/domaci.aspx?c=A150918_094056_domaci_ko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package" Target="../embeddings/List_aplikace_Microsoft_Excel5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ovinky.cz/stalo-se/377433-eu-musi-posilit-ochranu-hranic-shodl-se-zeman-se-stechem-a-hamackem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2371" y="5445127"/>
            <a:ext cx="10160000" cy="1173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Czech media </a:t>
            </a:r>
            <a:r>
              <a:rPr lang="en-US" dirty="0" smtClean="0"/>
              <a:t>discourse </a:t>
            </a:r>
            <a:r>
              <a:rPr lang="en-US" dirty="0"/>
              <a:t>on </a:t>
            </a:r>
            <a:r>
              <a:rPr lang="en-GB" dirty="0" smtClean="0"/>
              <a:t>migration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2600" y="3602038"/>
            <a:ext cx="2565400" cy="1655762"/>
          </a:xfrm>
        </p:spPr>
        <p:txBody>
          <a:bodyPr>
            <a:normAutofit fontScale="92500" lnSpcReduction="10000"/>
          </a:bodyPr>
          <a:lstStyle/>
          <a:p>
            <a:pPr lvl="0" algn="r"/>
            <a:r>
              <a:rPr lang="cs-CZ" dirty="0" smtClean="0"/>
              <a:t>Kateřina Kirkosová </a:t>
            </a:r>
          </a:p>
          <a:p>
            <a:pPr lvl="0" algn="r"/>
            <a:r>
              <a:rPr lang="cs-CZ" dirty="0" smtClean="0"/>
              <a:t>and Michal Tkaczyk</a:t>
            </a:r>
          </a:p>
          <a:p>
            <a:pPr lvl="0" algn="r"/>
            <a:r>
              <a:rPr lang="en-US" dirty="0" smtClean="0"/>
              <a:t>CZS55</a:t>
            </a:r>
            <a:endParaRPr lang="en-US" dirty="0"/>
          </a:p>
          <a:p>
            <a:pPr lvl="0" algn="r"/>
            <a:r>
              <a:rPr lang="en-US" dirty="0"/>
              <a:t>3 October 2017</a:t>
            </a:r>
          </a:p>
        </p:txBody>
      </p:sp>
      <p:pic>
        <p:nvPicPr>
          <p:cNvPr id="4" name="Picture 4" descr="sec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1" y="402886"/>
            <a:ext cx="7348658" cy="41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migration crisis in news photography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Source: </a:t>
            </a:r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www.ceskatelevize.cz/ct24/domaci/1618867-svet-zvysuje-bezpecnostni-opatreni-cesku-pry-nebezpeci-nehrozi</a:t>
            </a:r>
            <a:r>
              <a:rPr lang="cs-CZ" sz="1800" dirty="0" smtClean="0"/>
              <a:t> </a:t>
            </a:r>
            <a:endParaRPr lang="en-GB" sz="1800" dirty="0"/>
          </a:p>
        </p:txBody>
      </p:sp>
      <p:pic>
        <p:nvPicPr>
          <p:cNvPr id="2052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34558"/>
            <a:ext cx="6858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migration crisis in news photography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r>
              <a:rPr lang="cs-CZ" sz="1800" dirty="0" smtClean="0"/>
              <a:t>Source</a:t>
            </a:r>
            <a:r>
              <a:rPr lang="cs-CZ" sz="1800" dirty="0"/>
              <a:t>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www.ceskatelevize.cz/ct24/domaci/1565662-armada-muze-pri-vazne-krizi-poslat-na-hranice-az-2600-vojaku</a:t>
            </a:r>
            <a:r>
              <a:rPr lang="cs-CZ" sz="1800" dirty="0" smtClean="0"/>
              <a:t> </a:t>
            </a:r>
            <a:endParaRPr lang="en-GB" sz="1800" dirty="0"/>
          </a:p>
        </p:txBody>
      </p:sp>
      <p:pic>
        <p:nvPicPr>
          <p:cNvPr id="5" name="Obrázek 4" descr="Ilustrační f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92" y="1224491"/>
            <a:ext cx="6743700" cy="449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migration crisis in news photography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Source</a:t>
            </a:r>
            <a:r>
              <a:rPr lang="cs-CZ" sz="1800" dirty="0"/>
              <a:t>: </a:t>
            </a:r>
            <a:r>
              <a:rPr lang="cs-CZ" sz="1800" dirty="0">
                <a:hlinkClick r:id="rId2"/>
              </a:rPr>
              <a:t>http://zpravy.idnes.cz/armada-je-pripravena-na-uprchliky-na-hranice-muze-jit-az-2600-vojaku-pyn-/</a:t>
            </a:r>
            <a:r>
              <a:rPr lang="cs-CZ" sz="1800" dirty="0" smtClean="0">
                <a:hlinkClick r:id="rId2"/>
              </a:rPr>
              <a:t>domaci.aspx?c=A150812_123843_domaci_fer</a:t>
            </a:r>
            <a:r>
              <a:rPr lang="cs-CZ" sz="1800" dirty="0" smtClean="0"/>
              <a:t> </a:t>
            </a:r>
            <a:endParaRPr lang="en-GB" sz="1800" dirty="0"/>
          </a:p>
        </p:txBody>
      </p:sp>
      <p:pic>
        <p:nvPicPr>
          <p:cNvPr id="4" name="Obrázek 3" descr="(ilustrační snímek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66825"/>
            <a:ext cx="7200900" cy="4194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6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migration crisis in news photography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Source</a:t>
            </a:r>
            <a:r>
              <a:rPr lang="cs-CZ" sz="1800" dirty="0"/>
              <a:t>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www.ceskatelevize.cz/ct24/domaci/1586774-policiste-a-vojaci-budou-nacvicovat-ochranu-hranic-proti-migrantum</a:t>
            </a:r>
            <a:r>
              <a:rPr lang="cs-CZ" sz="1800" dirty="0" smtClean="0"/>
              <a:t> </a:t>
            </a:r>
            <a:endParaRPr lang="en-GB" sz="1800" dirty="0"/>
          </a:p>
        </p:txBody>
      </p:sp>
      <p:pic>
        <p:nvPicPr>
          <p:cNvPr id="5" name="Obrázek 4" descr="Video UDÁLOSTI: Policie a armádu připravují cvičení na hranicí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83" y="1241954"/>
            <a:ext cx="7543800" cy="424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5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migration crisis in news photography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Source</a:t>
            </a:r>
            <a:r>
              <a:rPr lang="cs-CZ" sz="1800" dirty="0"/>
              <a:t>: </a:t>
            </a:r>
            <a:r>
              <a:rPr lang="cs-CZ" sz="1800" dirty="0">
                <a:hlinkClick r:id="rId2"/>
              </a:rPr>
              <a:t>http://zpravy.idnes.cz/armada-a-policie-budou-spolecne-cvicit-kvuli-moznemu-naporu-uprchliku-1zk-/</a:t>
            </a:r>
            <a:r>
              <a:rPr lang="cs-CZ" sz="1800" dirty="0" smtClean="0">
                <a:hlinkClick r:id="rId2"/>
              </a:rPr>
              <a:t>domaci.aspx?c=A150918_094056_domaci_kop</a:t>
            </a:r>
            <a:r>
              <a:rPr lang="cs-CZ" sz="1800" dirty="0" smtClean="0"/>
              <a:t> </a:t>
            </a:r>
            <a:endParaRPr lang="en-GB" sz="1800" dirty="0"/>
          </a:p>
        </p:txBody>
      </p:sp>
      <p:pic>
        <p:nvPicPr>
          <p:cNvPr id="6" name="Obrázek 5" descr="Ministr obrany Martin Stropnický (ANO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34" y="1283758"/>
            <a:ext cx="6600825" cy="431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7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Media agenda setting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media discourse could be crucial when reporting affairs or events of which their recipient has no or only little experience</a:t>
            </a:r>
            <a:endParaRPr lang="cs-CZ" dirty="0" smtClean="0"/>
          </a:p>
          <a:p>
            <a:pPr lvl="1"/>
            <a:r>
              <a:rPr lang="en-AU" sz="2800" dirty="0" smtClean="0"/>
              <a:t>„migration crisis“ in Czech Republic</a:t>
            </a:r>
            <a:endParaRPr lang="cs-CZ" sz="2800" dirty="0" smtClean="0"/>
          </a:p>
          <a:p>
            <a:endParaRPr lang="cs-CZ" dirty="0"/>
          </a:p>
          <a:p>
            <a:r>
              <a:rPr lang="en-AU" dirty="0" smtClean="0"/>
              <a:t>media agenda</a:t>
            </a:r>
          </a:p>
          <a:p>
            <a:r>
              <a:rPr lang="en-AU" dirty="0" smtClean="0"/>
              <a:t>political agenda</a:t>
            </a:r>
          </a:p>
          <a:p>
            <a:r>
              <a:rPr lang="en-AU" dirty="0" smtClean="0"/>
              <a:t>public agenda</a:t>
            </a:r>
            <a:endParaRPr lang="cs-CZ" dirty="0" smtClean="0"/>
          </a:p>
          <a:p>
            <a:endParaRPr lang="cs-CZ" dirty="0"/>
          </a:p>
          <a:p>
            <a:r>
              <a:rPr lang="en-AU" dirty="0" smtClean="0"/>
              <a:t>media bias and concept of journalistic objectivity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81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38710" y="453094"/>
            <a:ext cx="7833358" cy="6078612"/>
            <a:chOff x="1224606" y="590472"/>
            <a:chExt cx="7833358" cy="6078612"/>
          </a:xfrm>
          <a:solidFill>
            <a:srgbClr val="CD8767"/>
          </a:solidFill>
        </p:grpSpPr>
        <p:sp>
          <p:nvSpPr>
            <p:cNvPr id="9" name="Shape 8"/>
            <p:cNvSpPr/>
            <p:nvPr/>
          </p:nvSpPr>
          <p:spPr>
            <a:xfrm>
              <a:off x="1224606" y="1145792"/>
              <a:ext cx="7241540" cy="4525963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476597" y="5930691"/>
              <a:ext cx="1725114" cy="738393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b="1" dirty="0"/>
                <a:t>Securitization actor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85109" y="3992814"/>
              <a:ext cx="1503053" cy="1678941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endParaRPr lang="en-GB" dirty="0"/>
            </a:p>
            <a:p>
              <a:pPr algn="ctr"/>
              <a:r>
                <a:rPr lang="en-GB" sz="1600" b="1" dirty="0"/>
                <a:t>News   media organizations</a:t>
              </a:r>
            </a:p>
          </p:txBody>
        </p:sp>
        <p:sp>
          <p:nvSpPr>
            <p:cNvPr id="16" name="Up Arrow 15"/>
            <p:cNvSpPr/>
            <p:nvPr/>
          </p:nvSpPr>
          <p:spPr>
            <a:xfrm>
              <a:off x="2025873" y="5581172"/>
              <a:ext cx="388658" cy="25893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517642" y="590472"/>
              <a:ext cx="1540322" cy="1559536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GB" dirty="0"/>
            </a:p>
            <a:p>
              <a:pPr algn="ctr"/>
              <a:r>
                <a:rPr lang="en-GB" b="1" dirty="0"/>
                <a:t>Relevant audience (volume/calibre)</a:t>
              </a: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4773474" y="4229785"/>
            <a:ext cx="305131" cy="448975"/>
          </a:xfrm>
          <a:prstGeom prst="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5020946" y="1032917"/>
            <a:ext cx="1332442" cy="1539154"/>
          </a:xfrm>
          <a:prstGeom prst="rect">
            <a:avLst/>
          </a:prstGeom>
          <a:solidFill>
            <a:srgbClr val="CD8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b="1" dirty="0"/>
              <a:t>Heuristic artefacts </a:t>
            </a:r>
            <a:r>
              <a:rPr lang="en-GB" dirty="0"/>
              <a:t>(media content)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92717" y="3682340"/>
            <a:ext cx="1723098" cy="1732084"/>
          </a:xfrm>
          <a:prstGeom prst="rect">
            <a:avLst/>
          </a:prstGeom>
          <a:solidFill>
            <a:srgbClr val="CD8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b="1" dirty="0"/>
          </a:p>
          <a:p>
            <a:pPr algn="ctr"/>
            <a:r>
              <a:rPr lang="en-GB" b="1" dirty="0"/>
              <a:t>Heuristic artefacts </a:t>
            </a:r>
            <a:r>
              <a:rPr lang="en-GB" dirty="0"/>
              <a:t>(securitization speech acts)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21606" y="1263578"/>
            <a:ext cx="1409575" cy="1135070"/>
          </a:xfrm>
          <a:prstGeom prst="rect">
            <a:avLst/>
          </a:prstGeom>
          <a:solidFill>
            <a:srgbClr val="CD8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b="1" dirty="0"/>
              <a:t>Reference object </a:t>
            </a:r>
          </a:p>
          <a:p>
            <a:endParaRPr lang="en-GB" dirty="0"/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776750715"/>
              </p:ext>
            </p:extLst>
          </p:nvPr>
        </p:nvGraphicFramePr>
        <p:xfrm>
          <a:off x="1637052" y="306072"/>
          <a:ext cx="9028559" cy="655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245320" y="54239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542914" y="6241143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Salience of </a:t>
            </a:r>
            <a:r>
              <a:rPr lang="en-GB" b="1"/>
              <a:t>the </a:t>
            </a:r>
            <a:r>
              <a:rPr lang="en-GB" b="1" smtClean="0"/>
              <a:t>issue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89688" y="3905582"/>
            <a:ext cx="2540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professional routines       new values</a:t>
            </a:r>
            <a:br>
              <a:rPr lang="en-GB" dirty="0"/>
            </a:br>
            <a:r>
              <a:rPr lang="en-GB" dirty="0"/>
              <a:t>professional ideology</a:t>
            </a:r>
            <a:br>
              <a:rPr lang="en-GB" dirty="0"/>
            </a:br>
            <a:r>
              <a:rPr lang="en-GB" dirty="0"/>
              <a:t>political profile of media outlet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9442" y="3682340"/>
            <a:ext cx="14782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metaphors, policy tools, image repertoires, analogies, stereotypes, emotions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99211" y="921320"/>
            <a:ext cx="1588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frames, image repertoires, stereotypes, emotional appeals 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7762738" y="1114226"/>
            <a:ext cx="448975" cy="448975"/>
          </a:xfrm>
          <a:prstGeom prst="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Striped Right Arrow 6"/>
          <p:cNvSpPr/>
          <p:nvPr/>
        </p:nvSpPr>
        <p:spPr>
          <a:xfrm rot="16200000">
            <a:off x="3333265" y="2741567"/>
            <a:ext cx="541709" cy="77460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triped Right Arrow 35"/>
          <p:cNvSpPr/>
          <p:nvPr/>
        </p:nvSpPr>
        <p:spPr>
          <a:xfrm rot="10800000">
            <a:off x="4409487" y="1508377"/>
            <a:ext cx="479424" cy="593514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Striped Right Arrow 27"/>
          <p:cNvSpPr/>
          <p:nvPr/>
        </p:nvSpPr>
        <p:spPr>
          <a:xfrm rot="16200000">
            <a:off x="5373299" y="2741567"/>
            <a:ext cx="541709" cy="77460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oleTekstowe 10"/>
          <p:cNvSpPr txBox="1"/>
          <p:nvPr/>
        </p:nvSpPr>
        <p:spPr>
          <a:xfrm>
            <a:off x="9714149" y="5793313"/>
            <a:ext cx="245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Tkaczyk (</a:t>
            </a:r>
            <a:r>
              <a:rPr lang="en-GB" sz="1400" dirty="0" smtClean="0"/>
              <a:t>own processing</a:t>
            </a:r>
            <a:r>
              <a:rPr lang="pl-PL" sz="1400" dirty="0" smtClean="0"/>
              <a:t>)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887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Migration in Czech Republic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</a:t>
            </a:r>
            <a:r>
              <a:rPr lang="en-GB" sz="2400" dirty="0" smtClean="0"/>
              <a:t>n </a:t>
            </a:r>
            <a:r>
              <a:rPr lang="en-GB" sz="2400" b="1" dirty="0"/>
              <a:t>2015</a:t>
            </a:r>
            <a:r>
              <a:rPr lang="en-GB" sz="2400" dirty="0"/>
              <a:t> only </a:t>
            </a:r>
            <a:r>
              <a:rPr lang="en-GB" sz="2400" b="1" dirty="0"/>
              <a:t>134</a:t>
            </a:r>
            <a:r>
              <a:rPr lang="en-GB" sz="2400" dirty="0"/>
              <a:t> citizens of Syria, </a:t>
            </a:r>
            <a:r>
              <a:rPr lang="en-GB" sz="2400" b="1" dirty="0"/>
              <a:t>38</a:t>
            </a:r>
            <a:r>
              <a:rPr lang="en-GB" sz="2400" dirty="0"/>
              <a:t> citizens of Iraq and a few people from </a:t>
            </a:r>
            <a:r>
              <a:rPr lang="en-GB" sz="2400" dirty="0" smtClean="0"/>
              <a:t>Afghanistan </a:t>
            </a:r>
            <a:r>
              <a:rPr lang="en-GB" sz="2400" dirty="0"/>
              <a:t>applied for </a:t>
            </a:r>
            <a:r>
              <a:rPr lang="en-GB" sz="2400" b="1" dirty="0"/>
              <a:t>asylum</a:t>
            </a:r>
            <a:r>
              <a:rPr lang="en-GB" sz="2400" dirty="0"/>
              <a:t> in the Czech Republic. </a:t>
            </a:r>
            <a:endParaRPr lang="en-GB" sz="2400" dirty="0" smtClean="0"/>
          </a:p>
          <a:p>
            <a:r>
              <a:rPr lang="en-GB" sz="2400" dirty="0" smtClean="0"/>
              <a:t>Not-authorized stay in ČR: Syria (</a:t>
            </a:r>
            <a:r>
              <a:rPr lang="en-GB" sz="2400" b="1" dirty="0" smtClean="0"/>
              <a:t>2 016</a:t>
            </a:r>
            <a:r>
              <a:rPr lang="en-GB" sz="2400" dirty="0" smtClean="0"/>
              <a:t>), Afghanistan (</a:t>
            </a:r>
            <a:r>
              <a:rPr lang="en-GB" sz="2400" b="1" dirty="0" smtClean="0"/>
              <a:t>585</a:t>
            </a:r>
            <a:r>
              <a:rPr lang="en-GB" sz="2400" dirty="0" smtClean="0"/>
              <a:t>), Iraq (</a:t>
            </a:r>
            <a:r>
              <a:rPr lang="en-GB" sz="2400" b="1" dirty="0" smtClean="0"/>
              <a:t>404</a:t>
            </a:r>
            <a:r>
              <a:rPr lang="en-GB" sz="2400" dirty="0" smtClean="0"/>
              <a:t>), all (</a:t>
            </a:r>
            <a:r>
              <a:rPr lang="en-GB" sz="2400" b="1" dirty="0" smtClean="0"/>
              <a:t>8563</a:t>
            </a:r>
            <a:r>
              <a:rPr lang="en-GB" sz="2400" dirty="0" smtClean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838200" y="3135086"/>
          <a:ext cx="10515600" cy="300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Tekstowe 6"/>
          <p:cNvSpPr txBox="1"/>
          <p:nvPr/>
        </p:nvSpPr>
        <p:spPr>
          <a:xfrm>
            <a:off x="5529943" y="6519446"/>
            <a:ext cx="6662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Report on migration and integration of foreigners, Ministry of Interior (2015)</a:t>
            </a:r>
          </a:p>
        </p:txBody>
      </p:sp>
    </p:spTree>
    <p:extLst>
      <p:ext uri="{BB962C8B-B14F-4D97-AF65-F5344CB8AC3E}">
        <p14:creationId xmlns:p14="http://schemas.microsoft.com/office/powerpoint/2010/main" val="3047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Czech public on refugees as a threat </a:t>
            </a:r>
            <a:endParaRPr lang="en-GB" dirty="0"/>
          </a:p>
        </p:txBody>
      </p:sp>
      <p:graphicFrame>
        <p:nvGraphicFramePr>
          <p:cNvPr id="4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8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Czech public on refugees as a threat 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9"/>
          <a:ext cx="9223917" cy="435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9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lecture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Introduction </a:t>
            </a:r>
            <a:r>
              <a:rPr lang="en-GB" dirty="0"/>
              <a:t>to the securitization </a:t>
            </a:r>
            <a:r>
              <a:rPr lang="en-GB" dirty="0" smtClean="0"/>
              <a:t>theory</a:t>
            </a:r>
          </a:p>
          <a:p>
            <a:r>
              <a:rPr lang="en-GB" dirty="0" smtClean="0"/>
              <a:t>The </a:t>
            </a:r>
            <a:r>
              <a:rPr lang="en-GB" dirty="0"/>
              <a:t>media discourse and construction of </a:t>
            </a:r>
            <a:r>
              <a:rPr lang="en-GB" dirty="0" smtClean="0"/>
              <a:t>reality</a:t>
            </a:r>
          </a:p>
          <a:p>
            <a:r>
              <a:rPr lang="en-GB" dirty="0" smtClean="0"/>
              <a:t>Exercise 1</a:t>
            </a:r>
            <a:endParaRPr lang="cs-CZ" dirty="0"/>
          </a:p>
          <a:p>
            <a:r>
              <a:rPr lang="en-GB" dirty="0"/>
              <a:t>Agenda setting function of the </a:t>
            </a:r>
            <a:r>
              <a:rPr lang="en-GB" dirty="0" smtClean="0"/>
              <a:t>media</a:t>
            </a:r>
            <a:endParaRPr lang="cs-CZ" dirty="0"/>
          </a:p>
          <a:p>
            <a:r>
              <a:rPr lang="en-GB" dirty="0"/>
              <a:t>Migration in </a:t>
            </a:r>
            <a:r>
              <a:rPr lang="cs-CZ" dirty="0" err="1"/>
              <a:t>Č</a:t>
            </a:r>
            <a:r>
              <a:rPr lang="en-GB" dirty="0" smtClean="0"/>
              <a:t>R</a:t>
            </a:r>
          </a:p>
          <a:p>
            <a:r>
              <a:rPr lang="en-GB" dirty="0" smtClean="0"/>
              <a:t>Exercise 2</a:t>
            </a:r>
          </a:p>
          <a:p>
            <a:r>
              <a:rPr lang="en-GB" dirty="0" smtClean="0"/>
              <a:t>The </a:t>
            </a:r>
            <a:r>
              <a:rPr lang="en-GB" dirty="0"/>
              <a:t>coverage of the European migration crisis in the Czech online news </a:t>
            </a:r>
            <a:r>
              <a:rPr lang="en-GB" dirty="0" smtClean="0"/>
              <a:t>media</a:t>
            </a:r>
          </a:p>
          <a:p>
            <a:r>
              <a:rPr lang="en-GB" dirty="0" smtClean="0"/>
              <a:t>Discussion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748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The Czech news coverage on the European migration crisis</a:t>
            </a:r>
            <a:endParaRPr lang="en-AU" sz="4000" dirty="0"/>
          </a:p>
        </p:txBody>
      </p:sp>
      <p:graphicFrame>
        <p:nvGraphicFramePr>
          <p:cNvPr id="4" name="Symbol zastępczy zawartośc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16284"/>
              </p:ext>
            </p:extLst>
          </p:nvPr>
        </p:nvGraphicFramePr>
        <p:xfrm>
          <a:off x="965200" y="2071800"/>
          <a:ext cx="8265723" cy="414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Arkusz" r:id="rId4" imgW="8571429" imgH="3644444" progId="Excel.Sheet.12">
                  <p:embed/>
                </p:oleObj>
              </mc:Choice>
              <mc:Fallback>
                <p:oleObj name="Arkusz" r:id="rId4" imgW="8571429" imgH="364444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071800"/>
                        <a:ext cx="8265723" cy="4149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838200" y="1565434"/>
            <a:ext cx="604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Problem definitions in the analysed news items (Tkaczyk 2017)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5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Czech news coverage on the European migration </a:t>
            </a:r>
            <a:r>
              <a:rPr lang="en-AU" dirty="0" smtClean="0"/>
              <a:t>crisis</a:t>
            </a:r>
            <a:endParaRPr lang="pl-PL" dirty="0"/>
          </a:p>
        </p:txBody>
      </p:sp>
      <p:graphicFrame>
        <p:nvGraphicFramePr>
          <p:cNvPr id="5" name="Chart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49217"/>
              </p:ext>
            </p:extLst>
          </p:nvPr>
        </p:nvGraphicFramePr>
        <p:xfrm>
          <a:off x="838200" y="214013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Tekstowe 5"/>
          <p:cNvSpPr txBox="1"/>
          <p:nvPr/>
        </p:nvSpPr>
        <p:spPr>
          <a:xfrm>
            <a:off x="838200" y="1690688"/>
            <a:ext cx="821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Discussed or presented solutions to the crisis (</a:t>
            </a:r>
            <a:r>
              <a:rPr lang="pl-PL" dirty="0" smtClean="0"/>
              <a:t>Tkaczyk 2017)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97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Migration in Czech Republic</a:t>
            </a:r>
            <a:r>
              <a:rPr lang="cs-CZ" dirty="0" smtClean="0"/>
              <a:t> in </a:t>
            </a:r>
            <a:r>
              <a:rPr lang="en-AU" dirty="0" smtClean="0"/>
              <a:t>Czech news media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Voices in the news coverage (Tkaczyk 2017)</a:t>
            </a: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/>
          </p:nvPr>
        </p:nvGraphicFramePr>
        <p:xfrm>
          <a:off x="970711" y="2313900"/>
          <a:ext cx="10383089" cy="439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/>
          </p:cNvGraphicFramePr>
          <p:nvPr>
            <p:extLst/>
          </p:nvPr>
        </p:nvGraphicFramePr>
        <p:xfrm>
          <a:off x="970711" y="2311047"/>
          <a:ext cx="2803003" cy="280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Symbol zastępczy zawartości 5"/>
          <p:cNvGraphicFramePr>
            <a:graphicFrameLocks/>
          </p:cNvGraphicFramePr>
          <p:nvPr>
            <p:extLst/>
          </p:nvPr>
        </p:nvGraphicFramePr>
        <p:xfrm>
          <a:off x="7907609" y="2477923"/>
          <a:ext cx="3079705" cy="263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90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3225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Findings of CDA concerned with </a:t>
            </a:r>
            <a:r>
              <a:rPr lang="en-US" sz="3200" b="1" u="sng" dirty="0" smtClean="0"/>
              <a:t>legitimization </a:t>
            </a:r>
            <a:r>
              <a:rPr lang="en-US" sz="3200" b="1" u="sng" dirty="0"/>
              <a:t>of security measures</a:t>
            </a:r>
            <a:r>
              <a:rPr lang="en-US" sz="3200" b="1" dirty="0"/>
              <a:t> in the media representations of the European migration crisis in the Czech news media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33601"/>
            <a:ext cx="10515600" cy="40767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News media discourse seems to </a:t>
            </a:r>
            <a:r>
              <a:rPr lang="en-GB" sz="2400" i="1" dirty="0" smtClean="0"/>
              <a:t>echo</a:t>
            </a:r>
            <a:r>
              <a:rPr lang="en-GB" sz="2400" dirty="0" smtClean="0"/>
              <a:t> political discourse, henceforth helps with legitimation of „army solution“. </a:t>
            </a:r>
          </a:p>
          <a:p>
            <a:r>
              <a:rPr lang="en-GB" sz="2400" dirty="0" smtClean="0"/>
              <a:t>Proposed security measures were legitimized by means of personal and impersonal authority, moral evaluation, rationalization and </a:t>
            </a:r>
            <a:r>
              <a:rPr lang="en-GB" sz="2400" dirty="0" err="1" smtClean="0"/>
              <a:t>mythopoesis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Czech online news media did very little or nothing at all </a:t>
            </a:r>
            <a:r>
              <a:rPr lang="en-GB" sz="2400" dirty="0"/>
              <a:t>to scrutinize </a:t>
            </a:r>
            <a:r>
              <a:rPr lang="en-GB" sz="2400" dirty="0" smtClean="0"/>
              <a:t>or criticize the government policy.</a:t>
            </a:r>
          </a:p>
          <a:p>
            <a:r>
              <a:rPr lang="en-GB" sz="2400" dirty="0" smtClean="0"/>
              <a:t>Actually, they even failed to explain to citizens the nature of the proposed security measures (what </a:t>
            </a:r>
            <a:r>
              <a:rPr lang="en-GB" sz="2400" dirty="0"/>
              <a:t>was </a:t>
            </a:r>
            <a:r>
              <a:rPr lang="en-GB" sz="2400" dirty="0" smtClean="0"/>
              <a:t>really pursued </a:t>
            </a:r>
            <a:r>
              <a:rPr lang="en-GB" sz="2400" dirty="0"/>
              <a:t>was </a:t>
            </a:r>
            <a:r>
              <a:rPr lang="en-GB" sz="2400" dirty="0" smtClean="0"/>
              <a:t>mere </a:t>
            </a:r>
            <a:r>
              <a:rPr lang="en-GB" sz="2400" dirty="0"/>
              <a:t>personal reinforcement, not </a:t>
            </a:r>
            <a:r>
              <a:rPr lang="en-GB" sz="2400" dirty="0" smtClean="0"/>
              <a:t>the deployment </a:t>
            </a:r>
            <a:r>
              <a:rPr lang="en-GB" sz="2400" dirty="0"/>
              <a:t>of </a:t>
            </a:r>
            <a:r>
              <a:rPr lang="en-GB" sz="2400" dirty="0" smtClean="0"/>
              <a:t>military). </a:t>
            </a:r>
          </a:p>
        </p:txBody>
      </p:sp>
    </p:spTree>
    <p:extLst>
      <p:ext uri="{BB962C8B-B14F-4D97-AF65-F5344CB8AC3E}">
        <p14:creationId xmlns:p14="http://schemas.microsoft.com/office/powerpoint/2010/main" val="22769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Findings of CDA concerned with </a:t>
            </a:r>
            <a:r>
              <a:rPr lang="en-US" sz="2800" b="1" u="sng" dirty="0"/>
              <a:t>legitimization of security measures</a:t>
            </a:r>
            <a:r>
              <a:rPr lang="en-US" sz="2800" b="1" dirty="0"/>
              <a:t> in the media representations of the European migration crisis in the Czech news media</a:t>
            </a:r>
            <a:r>
              <a:rPr lang="en-GB" sz="2800" b="1" dirty="0"/>
              <a:t> </a:t>
            </a:r>
            <a:endParaRPr lang="en-US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How did it happen?</a:t>
            </a:r>
          </a:p>
          <a:p>
            <a:r>
              <a:rPr lang="en-GB" dirty="0"/>
              <a:t>At the level of text:</a:t>
            </a:r>
          </a:p>
          <a:p>
            <a:pPr lvl="1"/>
            <a:r>
              <a:rPr lang="en-GB" dirty="0"/>
              <a:t>Lexical choices:  words and phrases borrowed and undistinguishable from official speech</a:t>
            </a:r>
          </a:p>
          <a:p>
            <a:pPr lvl="1"/>
            <a:r>
              <a:rPr lang="en-GB" dirty="0"/>
              <a:t>Grammar: it portrays politicians as those who actively decide (mental and verbal processes), refugees are presented as connected with material processes and often passivized</a:t>
            </a:r>
          </a:p>
          <a:p>
            <a:pPr lvl="1"/>
            <a:r>
              <a:rPr lang="en-GB" dirty="0"/>
              <a:t>Cohesion and coherence: it foregrounds politicians actions and decisions and further dramatizes their results (headlines, news structure)</a:t>
            </a:r>
          </a:p>
          <a:p>
            <a:pPr lvl="1"/>
            <a:r>
              <a:rPr lang="en-GB" dirty="0"/>
              <a:t>Intertextuality: shared presuppositions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GB" sz="2200" dirty="0"/>
              <a:t>At the level of discursive practice: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GB" dirty="0"/>
              <a:t>Significant dependence on government sources which manifest itself in the structure of voices in news stories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Peculiar notion of objectivity: despite or rather because of journalists‘ endeavour to keep their discourse neutral, it is not – for they allow smooth dispersion of political discourse which is </a:t>
            </a:r>
            <a:r>
              <a:rPr lang="en-GB" i="1" dirty="0"/>
              <a:t>not</a:t>
            </a:r>
            <a:r>
              <a:rPr lang="en-GB" dirty="0"/>
              <a:t> unbiased. </a:t>
            </a:r>
            <a:r>
              <a:rPr lang="en-GB" dirty="0" smtClean="0"/>
              <a:t>Value </a:t>
            </a:r>
            <a:r>
              <a:rPr lang="en-GB" dirty="0"/>
              <a:t>judgements made by political actors are not confronted with different perspectives and solutions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GB" dirty="0"/>
              <a:t>Us-them dichotomy </a:t>
            </a:r>
          </a:p>
          <a:p>
            <a:pPr lvl="1"/>
            <a:r>
              <a:rPr lang="en-GB" dirty="0"/>
              <a:t>Us: prepared and reasonable</a:t>
            </a:r>
          </a:p>
          <a:p>
            <a:pPr lvl="1"/>
            <a:r>
              <a:rPr lang="en-GB" dirty="0"/>
              <a:t>Them: passivized, unorganized, dangerous (flood)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65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0488" y="380623"/>
            <a:ext cx="10515600" cy="1325563"/>
          </a:xfrm>
        </p:spPr>
        <p:txBody>
          <a:bodyPr/>
          <a:lstStyle/>
          <a:p>
            <a:r>
              <a:rPr lang="en-GB" dirty="0" smtClean="0"/>
              <a:t>Discussion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general terms, how was the European migration crisis covered by news media in your country of origin?</a:t>
            </a:r>
          </a:p>
          <a:p>
            <a:r>
              <a:rPr lang="en-GB" dirty="0" smtClean="0"/>
              <a:t>Which frames and event definitions prevailed? </a:t>
            </a:r>
          </a:p>
          <a:p>
            <a:r>
              <a:rPr lang="en-GB" dirty="0" smtClean="0"/>
              <a:t>Who could speak in news?</a:t>
            </a:r>
          </a:p>
        </p:txBody>
      </p:sp>
    </p:spTree>
    <p:extLst>
      <p:ext uri="{BB962C8B-B14F-4D97-AF65-F5344CB8AC3E}">
        <p14:creationId xmlns:p14="http://schemas.microsoft.com/office/powerpoint/2010/main" val="18274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Literature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BALZACQ, Thierry. 2011. A Theory of Securitization: Origins, Core Assumptions, and Variants. In BALZACQ, T. (ed.): </a:t>
            </a:r>
            <a:r>
              <a:rPr lang="en-GB" i="1" dirty="0" smtClean="0"/>
              <a:t>Securitization Theory How Security Problems Emerge and Dissolve</a:t>
            </a:r>
            <a:r>
              <a:rPr lang="en-GB" dirty="0" smtClean="0"/>
              <a:t>. New York : Routledge, p. 1-30.</a:t>
            </a:r>
          </a:p>
          <a:p>
            <a:r>
              <a:rPr lang="en-GB" dirty="0" smtClean="0"/>
              <a:t>BEDNAREK, Monika. 2016. Voices and values in the news: News media talk, news values and attribution. </a:t>
            </a:r>
            <a:r>
              <a:rPr lang="en-GB" i="1" dirty="0" smtClean="0"/>
              <a:t>Discourse, Context &amp; Media</a:t>
            </a:r>
            <a:r>
              <a:rPr lang="en-GB" dirty="0" smtClean="0"/>
              <a:t>, Vol. 11, p. 27 - 37.</a:t>
            </a:r>
          </a:p>
          <a:p>
            <a:r>
              <a:rPr lang="en-GB" dirty="0"/>
              <a:t>BERGER, Peter L. a Thomas LUCKMANN.  </a:t>
            </a:r>
            <a:r>
              <a:rPr lang="en-GB" dirty="0" smtClean="0"/>
              <a:t>1967. </a:t>
            </a:r>
            <a:r>
              <a:rPr lang="en-GB" i="1" dirty="0" smtClean="0"/>
              <a:t>The </a:t>
            </a:r>
            <a:r>
              <a:rPr lang="en-GB" i="1" dirty="0"/>
              <a:t>social construction of reality: a treatise in the sociology of knowledge</a:t>
            </a:r>
            <a:r>
              <a:rPr lang="en-GB" dirty="0"/>
              <a:t>. London: Penguin </a:t>
            </a:r>
            <a:r>
              <a:rPr lang="en-GB" dirty="0" smtClean="0"/>
              <a:t>Press</a:t>
            </a:r>
            <a:r>
              <a:rPr lang="en-CA" dirty="0" smtClean="0"/>
              <a:t>.</a:t>
            </a:r>
          </a:p>
          <a:p>
            <a:r>
              <a:rPr lang="en-GB" dirty="0" smtClean="0"/>
              <a:t>BUZAN, Barry, WAEVER, Oscar, DE WILDE, </a:t>
            </a:r>
            <a:r>
              <a:rPr lang="en-GB" dirty="0" err="1" smtClean="0"/>
              <a:t>Jaap</a:t>
            </a:r>
            <a:r>
              <a:rPr lang="en-GB" dirty="0" smtClean="0"/>
              <a:t>. 1998. </a:t>
            </a:r>
            <a:r>
              <a:rPr lang="en-GB" i="1" dirty="0" smtClean="0"/>
              <a:t>Security: A New Framework for Analysis</a:t>
            </a:r>
            <a:r>
              <a:rPr lang="en-GB" dirty="0" smtClean="0"/>
              <a:t>. Boulder : Lynne </a:t>
            </a:r>
            <a:r>
              <a:rPr lang="en-GB" dirty="0" err="1" smtClean="0"/>
              <a:t>Rienner</a:t>
            </a:r>
            <a:r>
              <a:rPr lang="en-GB" dirty="0" smtClean="0"/>
              <a:t> Publishers. </a:t>
            </a:r>
          </a:p>
          <a:p>
            <a:r>
              <a:rPr lang="en-GB" dirty="0" smtClean="0"/>
              <a:t>FAIRCLOUGH, Norman. 1994. </a:t>
            </a:r>
            <a:r>
              <a:rPr lang="en-GB" i="1" dirty="0" smtClean="0"/>
              <a:t>Media Discourse</a:t>
            </a:r>
            <a:r>
              <a:rPr lang="en-GB" dirty="0" smtClean="0"/>
              <a:t>. London: Hodder Arnold.</a:t>
            </a:r>
          </a:p>
          <a:p>
            <a:r>
              <a:rPr lang="en-GB" dirty="0" smtClean="0"/>
              <a:t>FOWLER, John. 1991. </a:t>
            </a:r>
            <a:r>
              <a:rPr lang="en-GB" i="1" dirty="0" smtClean="0"/>
              <a:t>Language in the News: Discourse and Ideology in the Press</a:t>
            </a:r>
            <a:r>
              <a:rPr lang="en-GB" dirty="0" smtClean="0"/>
              <a:t>. London and New York: Routledge.</a:t>
            </a:r>
          </a:p>
          <a:p>
            <a:r>
              <a:rPr lang="en-GB" dirty="0" smtClean="0"/>
              <a:t>GALTUNG, Johan, RUGE, Mari, H. 1965. “The Structure of Foreign News“ </a:t>
            </a:r>
            <a:r>
              <a:rPr lang="en-GB" i="1" dirty="0" smtClean="0"/>
              <a:t>The Journal of Peace Research</a:t>
            </a:r>
            <a:r>
              <a:rPr lang="en-GB" dirty="0" smtClean="0"/>
              <a:t>, Vol. 2, No. 1, p. 64-91.</a:t>
            </a:r>
          </a:p>
          <a:p>
            <a:r>
              <a:rPr lang="en-GB" dirty="0" smtClean="0"/>
              <a:t>van LEEUWEN, T. 2007. „Legitimation in discourse and communication.“ </a:t>
            </a:r>
            <a:r>
              <a:rPr lang="en-GB" i="1" dirty="0" smtClean="0"/>
              <a:t>Discourse &amp; Communication</a:t>
            </a:r>
            <a:r>
              <a:rPr lang="en-GB" dirty="0" smtClean="0"/>
              <a:t>, Vol. 1 No. 1: 91-112.</a:t>
            </a:r>
          </a:p>
          <a:p>
            <a:r>
              <a:rPr lang="en-GB" dirty="0" smtClean="0"/>
              <a:t>LIPPMANN, Walter. </a:t>
            </a:r>
            <a:r>
              <a:rPr lang="en-GB" dirty="0"/>
              <a:t> </a:t>
            </a:r>
            <a:r>
              <a:rPr lang="en-GB" dirty="0" smtClean="0"/>
              <a:t>1960. </a:t>
            </a:r>
            <a:r>
              <a:rPr lang="en-GB" i="1" dirty="0" smtClean="0"/>
              <a:t>Public opinion</a:t>
            </a:r>
            <a:r>
              <a:rPr lang="en-GB" dirty="0" smtClean="0"/>
              <a:t>. New York: Macmillan Company.</a:t>
            </a:r>
          </a:p>
          <a:p>
            <a:r>
              <a:rPr lang="en-GB" dirty="0" smtClean="0"/>
              <a:t>THOMPSON, John B. 1990. </a:t>
            </a:r>
            <a:r>
              <a:rPr lang="en-GB" i="1" dirty="0" smtClean="0"/>
              <a:t>Ideology and modern culture: critical social theory in the era of mass communication</a:t>
            </a:r>
            <a:r>
              <a:rPr lang="en-GB" dirty="0" smtClean="0"/>
              <a:t>. Cambridge: Polity Press.</a:t>
            </a:r>
          </a:p>
          <a:p>
            <a:r>
              <a:rPr lang="en-GB" dirty="0" smtClean="0"/>
              <a:t>TKACZYK, Michal. 2017. „Between politicization and securitization: Coverage of the European migration crisis in Czech online news media.” In </a:t>
            </a:r>
            <a:r>
              <a:rPr lang="en-GB" i="1" dirty="0" smtClean="0"/>
              <a:t>Communication Today, </a:t>
            </a:r>
            <a:r>
              <a:rPr lang="en-GB" dirty="0" smtClean="0"/>
              <a:t>Vol. 9, No. 2 </a:t>
            </a:r>
          </a:p>
          <a:p>
            <a:r>
              <a:rPr lang="en-GB" dirty="0" smtClean="0"/>
              <a:t>VULTEE, Fred. 2011. Securitization as Media Frame. In BALZACQ, T. (ed.): </a:t>
            </a:r>
            <a:r>
              <a:rPr lang="en-GB" i="1" dirty="0" smtClean="0"/>
              <a:t>Securitization Theory How Security Problems Emerge and Dissolve</a:t>
            </a:r>
            <a:r>
              <a:rPr lang="en-GB" dirty="0" smtClean="0"/>
              <a:t>. New York : Routledge, p. 77-93.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3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Theory of securitization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security problem </a:t>
            </a:r>
            <a:r>
              <a:rPr lang="en-GB" dirty="0"/>
              <a:t>– a situation, in which an event, a course of action or an actor is </a:t>
            </a:r>
            <a:r>
              <a:rPr lang="en-GB" b="1" dirty="0"/>
              <a:t>evaluated as a threat </a:t>
            </a:r>
            <a:r>
              <a:rPr lang="en-GB" dirty="0"/>
              <a:t>to the particular object of reference (person, nation, value system etc.) and thus </a:t>
            </a:r>
            <a:r>
              <a:rPr lang="en-GB" b="1" dirty="0"/>
              <a:t>requires safety measures </a:t>
            </a:r>
            <a:r>
              <a:rPr lang="en-GB" dirty="0"/>
              <a:t>to be taken in order to ensure the safety of the object of reference. </a:t>
            </a:r>
            <a:endParaRPr lang="pl-PL" dirty="0"/>
          </a:p>
          <a:p>
            <a:r>
              <a:rPr lang="en-GB" b="1" dirty="0">
                <a:solidFill>
                  <a:srgbClr val="000000"/>
                </a:solidFill>
              </a:rPr>
              <a:t>constructivist approach</a:t>
            </a:r>
            <a:r>
              <a:rPr lang="en-GB" dirty="0">
                <a:solidFill>
                  <a:srgbClr val="000000"/>
                </a:solidFill>
              </a:rPr>
              <a:t> to </a:t>
            </a:r>
            <a:r>
              <a:rPr lang="en-GB" dirty="0" smtClean="0">
                <a:solidFill>
                  <a:srgbClr val="000000"/>
                </a:solidFill>
              </a:rPr>
              <a:t>security – an </a:t>
            </a:r>
            <a:r>
              <a:rPr lang="en-GB" dirty="0">
                <a:solidFill>
                  <a:srgbClr val="000000"/>
                </a:solidFill>
              </a:rPr>
              <a:t>issue becomes a security threat not because it essentially is one, but because it is presented </a:t>
            </a:r>
            <a:r>
              <a:rPr lang="en-GB" dirty="0" smtClean="0">
                <a:solidFill>
                  <a:srgbClr val="000000"/>
                </a:solidFill>
              </a:rPr>
              <a:t>and perceived as such </a:t>
            </a:r>
            <a:r>
              <a:rPr lang="en-GB" dirty="0">
                <a:solidFill>
                  <a:srgbClr val="000000"/>
                </a:solidFill>
              </a:rPr>
              <a:t>(Buzan, Weaver, de </a:t>
            </a:r>
            <a:r>
              <a:rPr lang="en-GB" dirty="0" smtClean="0">
                <a:solidFill>
                  <a:srgbClr val="000000"/>
                </a:solidFill>
              </a:rPr>
              <a:t>Wilde, </a:t>
            </a:r>
            <a:r>
              <a:rPr lang="en-GB" dirty="0">
                <a:solidFill>
                  <a:srgbClr val="000000"/>
                </a:solidFill>
              </a:rPr>
              <a:t>1998: 24; </a:t>
            </a:r>
            <a:r>
              <a:rPr lang="en-GB" dirty="0" smtClean="0">
                <a:solidFill>
                  <a:srgbClr val="000000"/>
                </a:solidFill>
              </a:rPr>
              <a:t>Balzacq, </a:t>
            </a:r>
            <a:r>
              <a:rPr lang="en-GB" dirty="0">
                <a:solidFill>
                  <a:srgbClr val="000000"/>
                </a:solidFill>
              </a:rPr>
              <a:t>2011</a:t>
            </a:r>
            <a:r>
              <a:rPr lang="en-GB" dirty="0" smtClean="0">
                <a:solidFill>
                  <a:srgbClr val="000000"/>
                </a:solidFill>
              </a:rPr>
              <a:t>: 1).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5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Theory of securitization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11604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securitization</a:t>
            </a:r>
            <a:r>
              <a:rPr lang="en-GB" dirty="0" smtClean="0">
                <a:solidFill>
                  <a:srgbClr val="000000"/>
                </a:solidFill>
              </a:rPr>
              <a:t> is </a:t>
            </a:r>
            <a:r>
              <a:rPr lang="en-GB" dirty="0">
                <a:solidFill>
                  <a:srgbClr val="000000"/>
                </a:solidFill>
              </a:rPr>
              <a:t>a process in which </a:t>
            </a:r>
            <a:r>
              <a:rPr lang="en-GB" dirty="0" smtClean="0">
                <a:solidFill>
                  <a:srgbClr val="000000"/>
                </a:solidFill>
              </a:rPr>
              <a:t>“the the issue is presented </a:t>
            </a:r>
            <a:r>
              <a:rPr lang="en-GB" dirty="0">
                <a:solidFill>
                  <a:srgbClr val="000000"/>
                </a:solidFill>
              </a:rPr>
              <a:t>as an </a:t>
            </a:r>
            <a:r>
              <a:rPr lang="en-GB" b="1" dirty="0">
                <a:solidFill>
                  <a:srgbClr val="000000"/>
                </a:solidFill>
              </a:rPr>
              <a:t>existential </a:t>
            </a:r>
            <a:r>
              <a:rPr lang="en-GB" b="1" dirty="0" smtClean="0">
                <a:solidFill>
                  <a:srgbClr val="000000"/>
                </a:solidFill>
              </a:rPr>
              <a:t>threat</a:t>
            </a:r>
            <a:r>
              <a:rPr lang="en-GB" dirty="0" smtClean="0">
                <a:solidFill>
                  <a:srgbClr val="000000"/>
                </a:solidFill>
              </a:rPr>
              <a:t>,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requiring emergency measures and justifying action outside  bounds of normal political procedure” (Buzan</a:t>
            </a:r>
            <a:r>
              <a:rPr lang="en-GB" dirty="0">
                <a:solidFill>
                  <a:srgbClr val="000000"/>
                </a:solidFill>
              </a:rPr>
              <a:t>, Weaver, de Wilde 1998: </a:t>
            </a:r>
            <a:r>
              <a:rPr lang="en-GB" dirty="0" smtClean="0">
                <a:solidFill>
                  <a:srgbClr val="000000"/>
                </a:solidFill>
              </a:rPr>
              <a:t>23-24).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Security sectors: Political, Military, Societal, Environmental, Economic (Buzan</a:t>
            </a:r>
            <a:r>
              <a:rPr lang="en-GB" dirty="0">
                <a:solidFill>
                  <a:srgbClr val="000000"/>
                </a:solidFill>
              </a:rPr>
              <a:t>, Weaver, de Wilde 1998: </a:t>
            </a:r>
            <a:r>
              <a:rPr lang="en-GB" dirty="0" smtClean="0">
                <a:solidFill>
                  <a:srgbClr val="000000"/>
                </a:solidFill>
              </a:rPr>
              <a:t>21-23)</a:t>
            </a:r>
            <a:endParaRPr lang="en-GB" dirty="0">
              <a:solidFill>
                <a:srgbClr val="0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4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22" y="408949"/>
            <a:ext cx="10647335" cy="550739"/>
          </a:xfrm>
        </p:spPr>
        <p:txBody>
          <a:bodyPr>
            <a:noAutofit/>
          </a:bodyPr>
          <a:lstStyle/>
          <a:p>
            <a:r>
              <a:rPr lang="en-GB" dirty="0"/>
              <a:t>Securitization theory </a:t>
            </a:r>
            <a:r>
              <a:rPr lang="en-GB"/>
              <a:t>and </a:t>
            </a:r>
            <a:r>
              <a:rPr lang="en-GB" smtClean="0"/>
              <a:t>the media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6279"/>
          <a:ext cx="650875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24051" y="5876822"/>
            <a:ext cx="2542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(</a:t>
            </a:r>
            <a:r>
              <a:rPr lang="en-GB" sz="3200" dirty="0" err="1" smtClean="0"/>
              <a:t>Vutlee</a:t>
            </a:r>
            <a:r>
              <a:rPr lang="en-GB" sz="3200" dirty="0" smtClean="0"/>
              <a:t>, 2011</a:t>
            </a:r>
            <a:r>
              <a:rPr lang="en-GB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86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Media discourse</a:t>
            </a:r>
            <a:r>
              <a:rPr lang="cs-CZ" dirty="0" smtClean="0"/>
              <a:t> and </a:t>
            </a:r>
            <a:r>
              <a:rPr lang="en-AU" dirty="0" smtClean="0"/>
              <a:t>construction of reality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300" dirty="0" smtClean="0"/>
              <a:t>signifying power of media: power to influence knowledge, beliefs, values, social identities, social relations</a:t>
            </a:r>
          </a:p>
          <a:p>
            <a:endParaRPr lang="cs-CZ" sz="1000" dirty="0" smtClean="0"/>
          </a:p>
          <a:p>
            <a:r>
              <a:rPr lang="en-AU" sz="2300" dirty="0" smtClean="0"/>
              <a:t>media discourse is necessarily selective</a:t>
            </a:r>
          </a:p>
          <a:p>
            <a:pPr lvl="1"/>
            <a:r>
              <a:rPr lang="en-AU" sz="1800" dirty="0" smtClean="0"/>
              <a:t>on the side of production: limited range of media formats and products, limited sources</a:t>
            </a:r>
          </a:p>
          <a:p>
            <a:pPr lvl="1"/>
            <a:r>
              <a:rPr lang="en-AU" sz="1800" dirty="0" smtClean="0"/>
              <a:t>on the side of reception: selective exposure, selective perception, and selective retention</a:t>
            </a:r>
          </a:p>
          <a:p>
            <a:pPr lvl="1"/>
            <a:endParaRPr lang="cs-CZ" sz="1000" dirty="0"/>
          </a:p>
          <a:p>
            <a:r>
              <a:rPr lang="en-AU" sz="2100" dirty="0" smtClean="0"/>
              <a:t>such selection helps to organize social reality into meaningful blocks and patterns (Berger – </a:t>
            </a:r>
            <a:r>
              <a:rPr lang="en-AU" sz="2100" dirty="0" err="1" smtClean="0"/>
              <a:t>Luckmann</a:t>
            </a:r>
            <a:r>
              <a:rPr lang="en-AU" sz="2100" dirty="0" smtClean="0"/>
              <a:t>: semantic fields)</a:t>
            </a:r>
          </a:p>
          <a:p>
            <a:r>
              <a:rPr lang="en-AU" sz="2100" dirty="0" smtClean="0"/>
              <a:t>on the other hand, these same selection simplify social reality (stereotypes, prejudices, labels)</a:t>
            </a:r>
            <a:endParaRPr lang="en-AU" sz="2100" dirty="0"/>
          </a:p>
        </p:txBody>
      </p:sp>
    </p:spTree>
    <p:extLst>
      <p:ext uri="{BB962C8B-B14F-4D97-AF65-F5344CB8AC3E}">
        <p14:creationId xmlns:p14="http://schemas.microsoft.com/office/powerpoint/2010/main" val="33150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News values</a:t>
            </a:r>
            <a:r>
              <a:rPr lang="cs-CZ" dirty="0" smtClean="0"/>
              <a:t> </a:t>
            </a:r>
            <a:r>
              <a:rPr lang="en-AU" dirty="0" smtClean="0"/>
              <a:t>as rules</a:t>
            </a:r>
            <a:r>
              <a:rPr lang="cs-CZ" dirty="0" smtClean="0"/>
              <a:t> </a:t>
            </a:r>
            <a:r>
              <a:rPr lang="en-AU" dirty="0" smtClean="0"/>
              <a:t>for selection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concept of newsworthiness and news values</a:t>
            </a:r>
            <a:r>
              <a:rPr lang="cs-CZ" sz="2400" dirty="0" smtClean="0"/>
              <a:t> (</a:t>
            </a:r>
            <a:r>
              <a:rPr lang="cs-CZ" sz="2400" dirty="0" err="1" smtClean="0"/>
              <a:t>Lippmann</a:t>
            </a:r>
            <a:r>
              <a:rPr lang="cs-CZ" sz="2400" dirty="0" smtClean="0"/>
              <a:t>, 1960, </a:t>
            </a:r>
            <a:r>
              <a:rPr lang="cs-CZ" sz="2400" dirty="0" err="1" smtClean="0"/>
              <a:t>Galtung</a:t>
            </a:r>
            <a:r>
              <a:rPr lang="cs-CZ" sz="2400" dirty="0" smtClean="0"/>
              <a:t> and </a:t>
            </a:r>
            <a:r>
              <a:rPr lang="cs-CZ" sz="2400" dirty="0" err="1" smtClean="0"/>
              <a:t>Ruge</a:t>
            </a:r>
            <a:r>
              <a:rPr lang="cs-CZ" sz="2400" dirty="0" smtClean="0"/>
              <a:t>, 1965)</a:t>
            </a:r>
          </a:p>
          <a:p>
            <a:r>
              <a:rPr lang="en-GB" sz="2400" dirty="0" smtClean="0"/>
              <a:t>different aspects of the news process</a:t>
            </a:r>
            <a:r>
              <a:rPr lang="cs-CZ" sz="2400" dirty="0" smtClean="0"/>
              <a:t> (</a:t>
            </a:r>
            <a:r>
              <a:rPr lang="cs-CZ" sz="2400" dirty="0" err="1" smtClean="0"/>
              <a:t>Bednarek</a:t>
            </a:r>
            <a:r>
              <a:rPr lang="cs-CZ" sz="2400" dirty="0" smtClean="0"/>
              <a:t>, 2016)</a:t>
            </a:r>
          </a:p>
          <a:p>
            <a:pPr lvl="1"/>
            <a:r>
              <a:rPr lang="en-GB" sz="2000" dirty="0" smtClean="0"/>
              <a:t>News writing objectives: general goals associated with news writing, such as clarity of expression, brevity, colour, accuracy and so on;</a:t>
            </a:r>
          </a:p>
          <a:p>
            <a:pPr lvl="1"/>
            <a:r>
              <a:rPr lang="en-GB" sz="2000" dirty="0" smtClean="0"/>
              <a:t>Selection factors: any</a:t>
            </a:r>
            <a:r>
              <a:rPr lang="cs-CZ" sz="2000" dirty="0" smtClean="0"/>
              <a:t> </a:t>
            </a:r>
            <a:r>
              <a:rPr lang="en-GB" sz="2000" dirty="0" smtClean="0"/>
              <a:t>factor or criterion impacting whether or not a story becomes published, not necessarily values, for example, commercial pressures, availability of reporters, deadlines and so on;</a:t>
            </a:r>
          </a:p>
          <a:p>
            <a:pPr lvl="1"/>
            <a:r>
              <a:rPr lang="en-GB" sz="2000" b="1" dirty="0" smtClean="0"/>
              <a:t>News values</a:t>
            </a:r>
            <a:r>
              <a:rPr lang="en-GB" sz="2000" dirty="0" smtClean="0"/>
              <a:t>: the ‘newsworthy’ aspects of actors, happenings and issues as established by a set of recognised values such as Negativity</a:t>
            </a:r>
            <a:r>
              <a:rPr lang="cs-CZ" sz="2000" dirty="0" smtClean="0"/>
              <a:t>, </a:t>
            </a:r>
            <a:r>
              <a:rPr lang="en-GB" sz="2000" dirty="0" smtClean="0"/>
              <a:t>Timeliness</a:t>
            </a:r>
            <a:r>
              <a:rPr lang="cs-CZ" sz="2000" dirty="0" smtClean="0"/>
              <a:t>, </a:t>
            </a:r>
            <a:r>
              <a:rPr lang="en-GB" sz="2000" dirty="0" smtClean="0"/>
              <a:t>Proximity</a:t>
            </a:r>
            <a:r>
              <a:rPr lang="cs-CZ" sz="2000" dirty="0" smtClean="0"/>
              <a:t>, </a:t>
            </a:r>
            <a:r>
              <a:rPr lang="en-GB" sz="2000" dirty="0" err="1" smtClean="0"/>
              <a:t>Superlativeness</a:t>
            </a:r>
            <a:r>
              <a:rPr lang="cs-CZ" sz="2000" dirty="0" smtClean="0"/>
              <a:t>, </a:t>
            </a:r>
            <a:r>
              <a:rPr lang="en-GB" sz="2000" dirty="0" err="1" smtClean="0"/>
              <a:t>Eliteness</a:t>
            </a:r>
            <a:r>
              <a:rPr lang="cs-CZ" sz="2000" dirty="0" smtClean="0"/>
              <a:t>, </a:t>
            </a:r>
            <a:r>
              <a:rPr lang="en-GB" sz="2000" dirty="0" smtClean="0"/>
              <a:t>Impact</a:t>
            </a:r>
            <a:r>
              <a:rPr lang="cs-CZ" sz="2000" dirty="0" smtClean="0"/>
              <a:t>, </a:t>
            </a:r>
            <a:r>
              <a:rPr lang="en-GB" sz="2000" dirty="0" smtClean="0"/>
              <a:t>Novelty</a:t>
            </a:r>
            <a:r>
              <a:rPr lang="cs-CZ" sz="2000" dirty="0" smtClean="0"/>
              <a:t>, </a:t>
            </a:r>
            <a:r>
              <a:rPr lang="en-GB" sz="2000" dirty="0" smtClean="0"/>
              <a:t>Personalisation</a:t>
            </a:r>
            <a:r>
              <a:rPr lang="cs-CZ" sz="2000" dirty="0" smtClean="0"/>
              <a:t>, </a:t>
            </a:r>
            <a:r>
              <a:rPr lang="en-GB" sz="2000" dirty="0" smtClean="0"/>
              <a:t>Consonance</a:t>
            </a:r>
            <a:r>
              <a:rPr lang="cs-CZ" sz="2000" dirty="0" smtClean="0"/>
              <a:t>, </a:t>
            </a:r>
            <a:r>
              <a:rPr lang="en-GB" sz="2000" dirty="0" smtClean="0"/>
              <a:t>Aesthetic Appeal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557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3975"/>
          </a:xfrm>
        </p:spPr>
        <p:txBody>
          <a:bodyPr/>
          <a:lstStyle/>
          <a:p>
            <a:r>
              <a:rPr lang="en-AU" dirty="0" smtClean="0"/>
              <a:t>Exercise (in small groups)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cs-CZ" sz="2400" dirty="0"/>
              <a:t>H</a:t>
            </a:r>
            <a:r>
              <a:rPr lang="en-AU" altLang="cs-CZ" sz="2400" dirty="0" smtClean="0"/>
              <a:t>ow are events represented? Is value of security relevant in here? How – security of whom is emphasized? At expense of who</a:t>
            </a:r>
            <a:r>
              <a:rPr lang="cs-CZ" altLang="cs-CZ" sz="2400" dirty="0" smtClean="0"/>
              <a:t>?</a:t>
            </a:r>
            <a:endParaRPr lang="en-AU" altLang="cs-CZ" sz="2400" dirty="0" smtClean="0"/>
          </a:p>
          <a:p>
            <a:endParaRPr lang="cs-CZ" altLang="cs-CZ" sz="2400" dirty="0" smtClean="0"/>
          </a:p>
          <a:p>
            <a:r>
              <a:rPr lang="en-AU" altLang="cs-CZ" sz="2400" dirty="0"/>
              <a:t>W</a:t>
            </a:r>
            <a:r>
              <a:rPr lang="en-AU" altLang="cs-CZ" sz="2400" dirty="0" smtClean="0"/>
              <a:t>hat identities are set up for migrants? What activities and characteristics are attributed to them? </a:t>
            </a:r>
          </a:p>
          <a:p>
            <a:endParaRPr lang="en-AU" altLang="cs-CZ" sz="2400" dirty="0" smtClean="0"/>
          </a:p>
          <a:p>
            <a:r>
              <a:rPr lang="en-AU" altLang="cs-CZ" sz="2400" dirty="0" smtClean="0"/>
              <a:t>What identities </a:t>
            </a:r>
            <a:r>
              <a:rPr lang="en-AU" altLang="cs-CZ" sz="2400" dirty="0" err="1" smtClean="0"/>
              <a:t>sare</a:t>
            </a:r>
            <a:r>
              <a:rPr lang="en-AU" altLang="cs-CZ" sz="2400" dirty="0" smtClean="0"/>
              <a:t> set up for Czech people? Who represents them</a:t>
            </a:r>
            <a:r>
              <a:rPr lang="cs-CZ" altLang="cs-CZ" sz="2400" dirty="0" smtClean="0"/>
              <a:t>?</a:t>
            </a:r>
            <a:endParaRPr lang="en-AU" altLang="cs-CZ" sz="2400" dirty="0" smtClean="0"/>
          </a:p>
          <a:p>
            <a:endParaRPr lang="cs-CZ" altLang="cs-CZ" sz="2400" dirty="0" smtClean="0"/>
          </a:p>
          <a:p>
            <a:r>
              <a:rPr lang="en-AU" altLang="cs-CZ" sz="2400" dirty="0"/>
              <a:t>W</a:t>
            </a:r>
            <a:r>
              <a:rPr lang="en-AU" altLang="cs-CZ" sz="2400" dirty="0" smtClean="0"/>
              <a:t>hat relationships are set up between</a:t>
            </a:r>
            <a:r>
              <a:rPr lang="cs-CZ" altLang="cs-CZ" sz="2400" dirty="0" smtClean="0"/>
              <a:t> </a:t>
            </a:r>
            <a:r>
              <a:rPr lang="en-AU" altLang="cs-CZ" sz="2400" dirty="0" smtClean="0"/>
              <a:t>migrants and Czech people?</a:t>
            </a:r>
            <a:r>
              <a:rPr lang="cs-CZ" altLang="cs-CZ" sz="2400" dirty="0" smtClean="0"/>
              <a:t> </a:t>
            </a:r>
            <a:r>
              <a:rPr lang="en-AU" altLang="cs-CZ" sz="2400" dirty="0" smtClean="0"/>
              <a:t>What about journalists-politicians relationship</a:t>
            </a:r>
            <a:r>
              <a:rPr lang="cs-CZ" altLang="cs-CZ" sz="2400" dirty="0" smtClean="0"/>
              <a:t>?</a:t>
            </a:r>
            <a:endParaRPr lang="en-AU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025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migration crisis in news photography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Source: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www.novinky.cz/stalo-se/377433-eu-musi-posilit-ochranu-hranic-shodl-se-zeman-se-stechem-a-hamackem.html</a:t>
            </a:r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5" name="Obrázek 4" descr="Syrští uprchlíci na řeckém ostrově K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83759"/>
            <a:ext cx="7620000" cy="42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3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1252</Words>
  <Application>Microsoft Office PowerPoint</Application>
  <PresentationFormat>Širokoúhlá obrazovka</PresentationFormat>
  <Paragraphs>207</Paragraphs>
  <Slides>26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Tw Cen MT</vt:lpstr>
      <vt:lpstr>Motiv Office</vt:lpstr>
      <vt:lpstr>Arkusz</vt:lpstr>
      <vt:lpstr>Czech media discourse on migration</vt:lpstr>
      <vt:lpstr>Content of the lecture</vt:lpstr>
      <vt:lpstr>Theory of securitization</vt:lpstr>
      <vt:lpstr>Theory of securitization</vt:lpstr>
      <vt:lpstr>Securitization theory and the media</vt:lpstr>
      <vt:lpstr>Media discourse and construction of reality</vt:lpstr>
      <vt:lpstr>News values as rules for selection</vt:lpstr>
      <vt:lpstr>Exercise (in small groups)</vt:lpstr>
      <vt:lpstr>The migration crisis in news photography</vt:lpstr>
      <vt:lpstr>The migration crisis in news photography</vt:lpstr>
      <vt:lpstr>The migration crisis in news photography</vt:lpstr>
      <vt:lpstr>The migration crisis in news photography</vt:lpstr>
      <vt:lpstr>The migration crisis in news photography</vt:lpstr>
      <vt:lpstr>The migration crisis in news photography</vt:lpstr>
      <vt:lpstr>Media agenda setting</vt:lpstr>
      <vt:lpstr>Prezentace aplikace PowerPoint</vt:lpstr>
      <vt:lpstr>Migration in Czech Republic</vt:lpstr>
      <vt:lpstr>Czech public on refugees as a threat </vt:lpstr>
      <vt:lpstr>Czech public on refugees as a threat </vt:lpstr>
      <vt:lpstr>The Czech news coverage on the European migration crisis</vt:lpstr>
      <vt:lpstr>The Czech news coverage on the European migration crisis</vt:lpstr>
      <vt:lpstr>Migration in Czech Republic in Czech news media</vt:lpstr>
      <vt:lpstr>Findings of CDA concerned with legitimization of security measures in the media representations of the European migration crisis in the Czech news media </vt:lpstr>
      <vt:lpstr>Findings of CDA concerned with legitimization of security measures in the media representations of the European migration crisis in the Czech news media </vt:lpstr>
      <vt:lpstr>Discussion </vt:lpstr>
      <vt:lpstr>Literature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katka</dc:creator>
  <cp:lastModifiedBy>katka</cp:lastModifiedBy>
  <cp:revision>98</cp:revision>
  <cp:lastPrinted>2017-10-03T09:26:10Z</cp:lastPrinted>
  <dcterms:created xsi:type="dcterms:W3CDTF">2017-10-02T20:15:14Z</dcterms:created>
  <dcterms:modified xsi:type="dcterms:W3CDTF">2017-10-06T10:58:17Z</dcterms:modified>
</cp:coreProperties>
</file>