
<file path=[Content_Types].xml><?xml version="1.0" encoding="utf-8"?>
<Types xmlns="http://schemas.openxmlformats.org/package/2006/content-types">
  <Default Extension="rels" ContentType="application/vnd.openxmlformats-package.relationships+xml"/>
  <Override PartName="/ppt/slideLayouts/slideLayout1.xml" ContentType="application/vnd.openxmlformats-officedocument.presentationml.slideLayout+xml"/>
  <Override PartName="/ppt/slides/slide11.xml" ContentType="application/vnd.openxmlformats-officedocument.presentationml.slide+xml"/>
  <Default Extension="xml" ContentType="application/xml"/>
  <Override PartName="/ppt/slides/slide9.xml" ContentType="application/vnd.openxmlformats-officedocument.presentationml.slide+xml"/>
  <Default Extension="jpeg" ContentType="image/jpeg"/>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6.xml" ContentType="application/vnd.openxmlformats-officedocument.presentationml.slideLayout+xml"/>
  <Override PartName="/ppt/slides/slide5.xml" ContentType="application/vnd.openxmlformats-officedocument.presentationml.slid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ppt/slides/slide14.xml" ContentType="application/vnd.openxmlformats-officedocument.presentationml.slide+xml"/>
  <Override PartName="/docProps/core.xml" ContentType="application/vnd.openxmlformats-package.core-properties+xml"/>
  <Override PartName="/docProps/app.xml" ContentType="application/vnd.openxmlformats-officedocument.extended-properties+xml"/>
  <Override PartName="/ppt/slideLayouts/slideLayout2.xml" ContentType="application/vnd.openxmlformats-officedocument.presentationml.slideLayout+xml"/>
  <Override PartName="/ppt/slides/slide1.xml" ContentType="application/vnd.openxmlformats-officedocument.presentationml.slide+xml"/>
  <Override PartName="/ppt/slides/slide12.xml" ContentType="application/vnd.openxmlformats-officedocument.presentationml.slide+xml"/>
  <Default Extension="bin" ContentType="application/vnd.openxmlformats-officedocument.presentationml.printerSettings"/>
  <Override PartName="/ppt/slides/slide10.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slides/slide8.xml" ContentType="application/vnd.openxmlformats-officedocument.presentationml.slide+xml"/>
  <Override PartName="/ppt/presentation.xml" ContentType="application/vnd.openxmlformats-officedocument.presentationml.presentation.main+xml"/>
  <Override PartName="/ppt/slideLayouts/slideLayout7.xml" ContentType="application/vnd.openxmlformats-officedocument.presentationml.slideLayout+xml"/>
  <Override PartName="/ppt/slides/slide6.xml" ContentType="application/vnd.openxmlformats-officedocument.presentationml.slide+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slides/slide15.xml" ContentType="application/vnd.openxmlformats-officedocument.presentationml.slide+xml"/>
  <Override PartName="/ppt/theme/theme1.xml" ContentType="application/vnd.openxmlformats-officedocument.theme+xml"/>
  <Override PartName="/ppt/presProps.xml" ContentType="application/vnd.openxmlformats-officedocument.presentationml.presProps+xml"/>
  <Override PartName="/ppt/slideLayouts/slideLayout3.xml" ContentType="application/vnd.openxmlformats-officedocument.presentationml.slideLayout+xml"/>
  <Override PartName="/ppt/slides/slide2.xml" ContentType="application/vnd.openxmlformats-officedocument.presentationml.slide+xml"/>
  <Override PartName="/ppt/slides/slide13.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aveSubsetFonts="1" autoCompressPictures="0">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92" d="100"/>
          <a:sy n="92" d="100"/>
        </p:scale>
        <p:origin x="-816" y="-112"/>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9" Type="http://schemas.openxmlformats.org/officeDocument/2006/relationships/slide" Target="slides/slide8.xml"/><Relationship Id="rId20" Type="http://schemas.openxmlformats.org/officeDocument/2006/relationships/theme" Target="theme/theme1.xml"/><Relationship Id="rId21" Type="http://schemas.openxmlformats.org/officeDocument/2006/relationships/tableStyles" Target="tableStyles.xml"/><Relationship Id="rId10" Type="http://schemas.openxmlformats.org/officeDocument/2006/relationships/slide" Target="slides/slide9.xml"/><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slide" Target="slides/slide12.xml"/><Relationship Id="rId14" Type="http://schemas.openxmlformats.org/officeDocument/2006/relationships/slide" Target="slides/slide13.xml"/><Relationship Id="rId15" Type="http://schemas.openxmlformats.org/officeDocument/2006/relationships/slide" Target="slides/slide14.xml"/><Relationship Id="rId16" Type="http://schemas.openxmlformats.org/officeDocument/2006/relationships/slide" Target="slides/slide15.xml"/><Relationship Id="rId17" Type="http://schemas.openxmlformats.org/officeDocument/2006/relationships/printerSettings" Target="printerSettings/printerSettings1.bin"/><Relationship Id="rId18" Type="http://schemas.openxmlformats.org/officeDocument/2006/relationships/presProps" Target="presProps.xml"/><Relationship Id="rId19" Type="http://schemas.openxmlformats.org/officeDocument/2006/relationships/viewProps" Target="viewProp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GB" smtClean="0"/>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GB" smtClean="0"/>
              <a:t>Click to edit Master subtitle style</a:t>
            </a:r>
            <a:endParaRPr lang="en-GB"/>
          </a:p>
        </p:txBody>
      </p:sp>
      <p:sp>
        <p:nvSpPr>
          <p:cNvPr id="4" name="Date Placeholder 3"/>
          <p:cNvSpPr>
            <a:spLocks noGrp="1"/>
          </p:cNvSpPr>
          <p:nvPr>
            <p:ph type="dt" sz="half" idx="10"/>
          </p:nvPr>
        </p:nvSpPr>
        <p:spPr/>
        <p:txBody>
          <a:bodyPr/>
          <a:lstStyle/>
          <a:p>
            <a:fld id="{3C8458FA-CCF4-1743-B11B-832E7898E600}" type="datetimeFigureOut">
              <a:rPr lang="en-US" smtClean="0"/>
              <a:pPr/>
              <a:t>11/8/17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CCE6D5C-11B4-BC4C-B32F-05F56D4D8299}" type="slidenum">
              <a:rPr lang="en-GB" smtClean="0"/>
              <a:pPr/>
              <a:t>‹#›</a:t>
            </a:fld>
            <a:endParaRPr lang="en-GB"/>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Date Placeholder 3"/>
          <p:cNvSpPr>
            <a:spLocks noGrp="1"/>
          </p:cNvSpPr>
          <p:nvPr>
            <p:ph type="dt" sz="half" idx="10"/>
          </p:nvPr>
        </p:nvSpPr>
        <p:spPr/>
        <p:txBody>
          <a:bodyPr/>
          <a:lstStyle/>
          <a:p>
            <a:fld id="{3C8458FA-CCF4-1743-B11B-832E7898E600}" type="datetimeFigureOut">
              <a:rPr lang="en-US" smtClean="0"/>
              <a:pPr/>
              <a:t>11/8/17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CCE6D5C-11B4-BC4C-B32F-05F56D4D8299}" type="slidenum">
              <a:rPr lang="en-GB" smtClean="0"/>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GB" smtClean="0"/>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Date Placeholder 3"/>
          <p:cNvSpPr>
            <a:spLocks noGrp="1"/>
          </p:cNvSpPr>
          <p:nvPr>
            <p:ph type="dt" sz="half" idx="10"/>
          </p:nvPr>
        </p:nvSpPr>
        <p:spPr/>
        <p:txBody>
          <a:bodyPr/>
          <a:lstStyle/>
          <a:p>
            <a:fld id="{3C8458FA-CCF4-1743-B11B-832E7898E600}" type="datetimeFigureOut">
              <a:rPr lang="en-US" smtClean="0"/>
              <a:pPr/>
              <a:t>11/8/17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CCE6D5C-11B4-BC4C-B32F-05F56D4D8299}" type="slidenum">
              <a:rPr lang="en-GB" smtClean="0"/>
              <a:pPr/>
              <a:t>‹#›</a:t>
            </a:fld>
            <a:endParaRPr lang="en-GB"/>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Content Placeholder 2"/>
          <p:cNvSpPr>
            <a:spLocks noGrp="1"/>
          </p:cNvSpPr>
          <p:nvPr>
            <p:ph idx="1"/>
          </p:nvPr>
        </p:nvSpPr>
        <p:spPr/>
        <p:txBody>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Date Placeholder 3"/>
          <p:cNvSpPr>
            <a:spLocks noGrp="1"/>
          </p:cNvSpPr>
          <p:nvPr>
            <p:ph type="dt" sz="half" idx="10"/>
          </p:nvPr>
        </p:nvSpPr>
        <p:spPr/>
        <p:txBody>
          <a:bodyPr/>
          <a:lstStyle/>
          <a:p>
            <a:fld id="{3C8458FA-CCF4-1743-B11B-832E7898E600}" type="datetimeFigureOut">
              <a:rPr lang="en-US" smtClean="0"/>
              <a:pPr/>
              <a:t>11/8/17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CCE6D5C-11B4-BC4C-B32F-05F56D4D8299}" type="slidenum">
              <a:rPr lang="en-GB" smtClean="0"/>
              <a:pPr/>
              <a:t>‹#›</a:t>
            </a:fld>
            <a:endParaRPr lang="en-GB"/>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GB" smtClean="0"/>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GB" smtClean="0"/>
              <a:t>Click to edit Master text styles</a:t>
            </a:r>
          </a:p>
        </p:txBody>
      </p:sp>
      <p:sp>
        <p:nvSpPr>
          <p:cNvPr id="4" name="Date Placeholder 3"/>
          <p:cNvSpPr>
            <a:spLocks noGrp="1"/>
          </p:cNvSpPr>
          <p:nvPr>
            <p:ph type="dt" sz="half" idx="10"/>
          </p:nvPr>
        </p:nvSpPr>
        <p:spPr/>
        <p:txBody>
          <a:bodyPr/>
          <a:lstStyle/>
          <a:p>
            <a:fld id="{3C8458FA-CCF4-1743-B11B-832E7898E600}" type="datetimeFigureOut">
              <a:rPr lang="en-US" smtClean="0"/>
              <a:pPr/>
              <a:t>11/8/17</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BCCE6D5C-11B4-BC4C-B32F-05F56D4D8299}" type="slidenum">
              <a:rPr lang="en-GB" smtClean="0"/>
              <a:pPr/>
              <a:t>‹#›</a:t>
            </a:fld>
            <a:endParaRPr lang="en-GB"/>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5" name="Date Placeholder 4"/>
          <p:cNvSpPr>
            <a:spLocks noGrp="1"/>
          </p:cNvSpPr>
          <p:nvPr>
            <p:ph type="dt" sz="half" idx="10"/>
          </p:nvPr>
        </p:nvSpPr>
        <p:spPr/>
        <p:txBody>
          <a:bodyPr/>
          <a:lstStyle/>
          <a:p>
            <a:fld id="{3C8458FA-CCF4-1743-B11B-832E7898E600}" type="datetimeFigureOut">
              <a:rPr lang="en-US" smtClean="0"/>
              <a:pPr/>
              <a:t>11/8/17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CCE6D5C-11B4-BC4C-B32F-05F56D4D8299}" type="slidenum">
              <a:rPr lang="en-GB" smtClean="0"/>
              <a:pPr/>
              <a:t>‹#›</a:t>
            </a:fld>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GB" smtClean="0"/>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GB"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7" name="Date Placeholder 6"/>
          <p:cNvSpPr>
            <a:spLocks noGrp="1"/>
          </p:cNvSpPr>
          <p:nvPr>
            <p:ph type="dt" sz="half" idx="10"/>
          </p:nvPr>
        </p:nvSpPr>
        <p:spPr/>
        <p:txBody>
          <a:bodyPr/>
          <a:lstStyle/>
          <a:p>
            <a:fld id="{3C8458FA-CCF4-1743-B11B-832E7898E600}" type="datetimeFigureOut">
              <a:rPr lang="en-US" smtClean="0"/>
              <a:pPr/>
              <a:t>11/8/17</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BCCE6D5C-11B4-BC4C-B32F-05F56D4D8299}" type="slidenum">
              <a:rPr lang="en-GB" smtClean="0"/>
              <a:pPr/>
              <a:t>‹#›</a:t>
            </a:fld>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smtClean="0"/>
              <a:t>Click to edit Master title style</a:t>
            </a:r>
            <a:endParaRPr lang="en-GB"/>
          </a:p>
        </p:txBody>
      </p:sp>
      <p:sp>
        <p:nvSpPr>
          <p:cNvPr id="3" name="Date Placeholder 2"/>
          <p:cNvSpPr>
            <a:spLocks noGrp="1"/>
          </p:cNvSpPr>
          <p:nvPr>
            <p:ph type="dt" sz="half" idx="10"/>
          </p:nvPr>
        </p:nvSpPr>
        <p:spPr/>
        <p:txBody>
          <a:bodyPr/>
          <a:lstStyle/>
          <a:p>
            <a:fld id="{3C8458FA-CCF4-1743-B11B-832E7898E600}" type="datetimeFigureOut">
              <a:rPr lang="en-US" smtClean="0"/>
              <a:pPr/>
              <a:t>11/8/17</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BCCE6D5C-11B4-BC4C-B32F-05F56D4D8299}" type="slidenum">
              <a:rPr lang="en-GB" smtClean="0"/>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3C8458FA-CCF4-1743-B11B-832E7898E600}" type="datetimeFigureOut">
              <a:rPr lang="en-US" smtClean="0"/>
              <a:pPr/>
              <a:t>11/8/17</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BCCE6D5C-11B4-BC4C-B32F-05F56D4D8299}" type="slidenum">
              <a:rPr lang="en-GB" smtClean="0"/>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GB" smtClean="0"/>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Date Placeholder 4"/>
          <p:cNvSpPr>
            <a:spLocks noGrp="1"/>
          </p:cNvSpPr>
          <p:nvPr>
            <p:ph type="dt" sz="half" idx="10"/>
          </p:nvPr>
        </p:nvSpPr>
        <p:spPr/>
        <p:txBody>
          <a:bodyPr/>
          <a:lstStyle/>
          <a:p>
            <a:fld id="{3C8458FA-CCF4-1743-B11B-832E7898E600}" type="datetimeFigureOut">
              <a:rPr lang="en-US" smtClean="0"/>
              <a:pPr/>
              <a:t>11/8/17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CCE6D5C-11B4-BC4C-B32F-05F56D4D8299}" type="slidenum">
              <a:rPr lang="en-GB" smtClean="0"/>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GB" smtClean="0"/>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GB" smtClean="0"/>
              <a:t>Click to edit Master text styles</a:t>
            </a:r>
          </a:p>
        </p:txBody>
      </p:sp>
      <p:sp>
        <p:nvSpPr>
          <p:cNvPr id="5" name="Date Placeholder 4"/>
          <p:cNvSpPr>
            <a:spLocks noGrp="1"/>
          </p:cNvSpPr>
          <p:nvPr>
            <p:ph type="dt" sz="half" idx="10"/>
          </p:nvPr>
        </p:nvSpPr>
        <p:spPr/>
        <p:txBody>
          <a:bodyPr/>
          <a:lstStyle/>
          <a:p>
            <a:fld id="{3C8458FA-CCF4-1743-B11B-832E7898E600}" type="datetimeFigureOut">
              <a:rPr lang="en-US" smtClean="0"/>
              <a:pPr/>
              <a:t>11/8/17</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BCCE6D5C-11B4-BC4C-B32F-05F56D4D8299}" type="slidenum">
              <a:rPr lang="en-GB" smtClean="0"/>
              <a:pPr/>
              <a:t>‹#›</a:t>
            </a:fld>
            <a:endParaRPr lang="en-GB"/>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GB" smtClean="0"/>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GB" smtClean="0"/>
              <a:t>Click to edit Master text styles</a:t>
            </a:r>
          </a:p>
          <a:p>
            <a:pPr lvl="1"/>
            <a:r>
              <a:rPr lang="en-GB" smtClean="0"/>
              <a:t>Second level</a:t>
            </a:r>
          </a:p>
          <a:p>
            <a:pPr lvl="2"/>
            <a:r>
              <a:rPr lang="en-GB" smtClean="0"/>
              <a:t>Third level</a:t>
            </a:r>
          </a:p>
          <a:p>
            <a:pPr lvl="3"/>
            <a:r>
              <a:rPr lang="en-GB" smtClean="0"/>
              <a:t>Fourth level</a:t>
            </a:r>
          </a:p>
          <a:p>
            <a:pPr lvl="4"/>
            <a:r>
              <a:rPr lang="en-GB" smtClean="0"/>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C8458FA-CCF4-1743-B11B-832E7898E600}" type="datetimeFigureOut">
              <a:rPr lang="en-US" smtClean="0"/>
              <a:pPr/>
              <a:t>11/8/17</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CCE6D5C-11B4-BC4C-B32F-05F56D4D8299}" type="slidenum">
              <a:rPr lang="en-GB" smtClean="0"/>
              <a:pPr/>
              <a:t>‹#›</a:t>
            </a:fld>
            <a:endParaRPr lang="en-GB"/>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67501"/>
            <a:ext cx="7772400" cy="1470025"/>
          </a:xfrm>
        </p:spPr>
        <p:txBody>
          <a:bodyPr>
            <a:normAutofit fontScale="90000"/>
          </a:bodyPr>
          <a:lstStyle/>
          <a:p>
            <a:r>
              <a:rPr lang="en-GB" sz="6667" b="1" dirty="0"/>
              <a:t>Seminar 2:</a:t>
            </a:r>
            <a:r>
              <a:rPr lang="en-GB" sz="6667" b="1" dirty="0" smtClean="0"/>
              <a:t> </a:t>
            </a:r>
            <a:br>
              <a:rPr lang="en-GB" sz="6667" b="1" dirty="0" smtClean="0"/>
            </a:br>
            <a:r>
              <a:rPr lang="en-GB" sz="6667" b="1" dirty="0" smtClean="0"/>
              <a:t>Writing </a:t>
            </a:r>
            <a:r>
              <a:rPr lang="en-GB" sz="6667" b="1" dirty="0" smtClean="0"/>
              <a:t>a CV</a:t>
            </a:r>
            <a:r>
              <a:rPr lang="en-GB" dirty="0" smtClean="0"/>
              <a:t/>
            </a:r>
            <a:br>
              <a:rPr lang="en-GB" dirty="0" smtClean="0"/>
            </a:br>
            <a:r>
              <a:rPr lang="en-GB" dirty="0" smtClean="0"/>
              <a:t/>
            </a:r>
            <a:br>
              <a:rPr lang="en-GB" dirty="0" smtClean="0"/>
            </a:br>
            <a:endParaRPr lang="en-GB" dirty="0"/>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234698"/>
            <a:ext cx="8229600" cy="5891465"/>
          </a:xfrm>
        </p:spPr>
        <p:txBody>
          <a:bodyPr>
            <a:normAutofit fontScale="70000" lnSpcReduction="20000"/>
          </a:bodyPr>
          <a:lstStyle/>
          <a:p>
            <a:pPr marL="571500" indent="-571500">
              <a:buAutoNum type="romanLcPeriod" startAt="2"/>
            </a:pPr>
            <a:r>
              <a:rPr lang="en-GB" b="1" dirty="0" smtClean="0"/>
              <a:t>Career </a:t>
            </a:r>
            <a:r>
              <a:rPr lang="en-GB" b="1" dirty="0"/>
              <a:t>Objective</a:t>
            </a:r>
            <a:endParaRPr lang="en-GB" dirty="0" smtClean="0"/>
          </a:p>
          <a:p>
            <a:pPr indent="0">
              <a:buNone/>
            </a:pPr>
            <a:endParaRPr lang="en-GB" dirty="0"/>
          </a:p>
          <a:p>
            <a:pPr marL="0" indent="0">
              <a:buNone/>
            </a:pPr>
            <a:r>
              <a:rPr lang="en-GB" dirty="0" smtClean="0"/>
              <a:t>A </a:t>
            </a:r>
            <a:r>
              <a:rPr lang="en-GB" dirty="0"/>
              <a:t>short paragraph stating your career aims, including the role and </a:t>
            </a:r>
            <a:r>
              <a:rPr lang="en-GB" dirty="0" smtClean="0"/>
              <a:t>industry you </a:t>
            </a:r>
            <a:r>
              <a:rPr lang="en-GB" dirty="0"/>
              <a:t>wish to work in.</a:t>
            </a:r>
            <a:endParaRPr lang="en-GB" dirty="0" smtClean="0"/>
          </a:p>
          <a:p>
            <a:endParaRPr lang="en-GB" dirty="0" smtClean="0"/>
          </a:p>
          <a:p>
            <a:pPr>
              <a:buNone/>
            </a:pPr>
            <a:r>
              <a:rPr lang="en-GB" dirty="0" smtClean="0"/>
              <a:t>	Media </a:t>
            </a:r>
            <a:r>
              <a:rPr lang="en-GB" dirty="0"/>
              <a:t>Studies graduate (2:1) looking for first role in arts administration where my passion for performance arts and organising abilities can be put to good use’. (Rogers, 2011:106)</a:t>
            </a:r>
            <a:r>
              <a:rPr lang="en-GB" dirty="0" smtClean="0"/>
              <a:t>.</a:t>
            </a:r>
          </a:p>
          <a:p>
            <a:endParaRPr lang="en-GB" dirty="0"/>
          </a:p>
          <a:p>
            <a:pPr>
              <a:buNone/>
            </a:pPr>
            <a:r>
              <a:rPr lang="en-GB" dirty="0" smtClean="0"/>
              <a:t>Key </a:t>
            </a:r>
            <a:r>
              <a:rPr lang="en-GB" dirty="0"/>
              <a:t>points:</a:t>
            </a:r>
          </a:p>
          <a:p>
            <a:r>
              <a:rPr lang="en-GB" dirty="0"/>
              <a:t>Useful when you don’t have previous experience of the job you are applying for, or if you’re a graduate/post graduate applying for the first job in your chosen field</a:t>
            </a:r>
            <a:r>
              <a:rPr lang="en-GB" dirty="0" smtClean="0"/>
              <a:t>. </a:t>
            </a:r>
            <a:endParaRPr lang="en-GB" dirty="0"/>
          </a:p>
          <a:p>
            <a:r>
              <a:rPr lang="en-GB" dirty="0"/>
              <a:t>If your experience is good but not a perfect fit you can combine the profile and career objective together by adding a sentence at the end of the profile.</a:t>
            </a:r>
            <a:r>
              <a:rPr lang="en-GB" dirty="0" smtClean="0"/>
              <a:t> </a:t>
            </a:r>
          </a:p>
          <a:p>
            <a:pPr>
              <a:buNone/>
            </a:pPr>
            <a:r>
              <a:rPr lang="en-GB" dirty="0" smtClean="0"/>
              <a:t>	E.g</a:t>
            </a:r>
            <a:r>
              <a:rPr lang="en-GB" dirty="0"/>
              <a:t>. ‘</a:t>
            </a:r>
            <a:r>
              <a:rPr lang="en-US" dirty="0"/>
              <a:t>Now seeks first managerial role in the hospitality industry, UK or Europe.’ (</a:t>
            </a:r>
            <a:r>
              <a:rPr lang="en-GB" dirty="0"/>
              <a:t>Rogers, 2011: 109).</a:t>
            </a:r>
          </a:p>
          <a:p>
            <a:pPr>
              <a:buNone/>
            </a:pPr>
            <a:endParaRPr lang="en-GB" dirty="0"/>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83201"/>
            <a:ext cx="8229600" cy="5946688"/>
          </a:xfrm>
        </p:spPr>
        <p:txBody>
          <a:bodyPr>
            <a:normAutofit fontScale="62500" lnSpcReduction="20000"/>
          </a:bodyPr>
          <a:lstStyle/>
          <a:p>
            <a:pPr>
              <a:buNone/>
            </a:pPr>
            <a:r>
              <a:rPr lang="en-GB" b="1" dirty="0" smtClean="0"/>
              <a:t>iii.	Closing </a:t>
            </a:r>
            <a:r>
              <a:rPr lang="en-GB" b="1" dirty="0"/>
              <a:t>sections: Personal interests paragraph (professional CVs only)</a:t>
            </a:r>
            <a:endParaRPr lang="en-GB" dirty="0"/>
          </a:p>
          <a:p>
            <a:pPr>
              <a:buNone/>
            </a:pPr>
            <a:r>
              <a:rPr lang="en-GB" dirty="0"/>
              <a:t> </a:t>
            </a:r>
          </a:p>
          <a:p>
            <a:pPr>
              <a:buNone/>
            </a:pPr>
            <a:r>
              <a:rPr lang="en-GB" i="1" dirty="0"/>
              <a:t>Arguments for and against</a:t>
            </a:r>
            <a:r>
              <a:rPr lang="en-GB" dirty="0"/>
              <a:t>:</a:t>
            </a:r>
          </a:p>
          <a:p>
            <a:pPr lvl="0"/>
            <a:r>
              <a:rPr lang="en-GB" dirty="0"/>
              <a:t>Providing unnecessary personal information might expose you to judgement, discrimination; but…</a:t>
            </a:r>
          </a:p>
          <a:p>
            <a:pPr lvl="0"/>
            <a:r>
              <a:rPr lang="en-GB" dirty="0"/>
              <a:t>Personal interests show you as a whole human being, rather than just a work robot;</a:t>
            </a:r>
          </a:p>
          <a:p>
            <a:pPr lvl="0"/>
            <a:r>
              <a:rPr lang="en-GB" dirty="0"/>
              <a:t>It can also make your application more memorable and help you stand out from the crowd;</a:t>
            </a:r>
          </a:p>
          <a:p>
            <a:pPr lvl="0"/>
            <a:r>
              <a:rPr lang="en-GB" dirty="0"/>
              <a:t>Including those interests that relate to the role can help your application.</a:t>
            </a:r>
            <a:endParaRPr lang="en-GB" dirty="0" smtClean="0"/>
          </a:p>
          <a:p>
            <a:endParaRPr lang="en-GB" dirty="0" smtClean="0"/>
          </a:p>
          <a:p>
            <a:pPr>
              <a:buNone/>
            </a:pPr>
            <a:r>
              <a:rPr lang="en-GB" dirty="0" smtClean="0"/>
              <a:t>‘</a:t>
            </a:r>
            <a:r>
              <a:rPr lang="en-GB" dirty="0"/>
              <a:t>My family and friends, cooking, reading, sports, travel, films.’</a:t>
            </a:r>
            <a:endParaRPr lang="en-GB" dirty="0" smtClean="0"/>
          </a:p>
          <a:p>
            <a:pPr>
              <a:buNone/>
            </a:pPr>
            <a:r>
              <a:rPr lang="en-GB" dirty="0" smtClean="0"/>
              <a:t> </a:t>
            </a:r>
            <a:endParaRPr lang="en-GB" dirty="0"/>
          </a:p>
          <a:p>
            <a:pPr>
              <a:buNone/>
            </a:pPr>
            <a:r>
              <a:rPr lang="en-GB" dirty="0"/>
              <a:t>Key points:</a:t>
            </a:r>
          </a:p>
          <a:p>
            <a:pPr lvl="0"/>
            <a:r>
              <a:rPr lang="en-GB" dirty="0"/>
              <a:t>Be specific: ‘French cuisine, </a:t>
            </a:r>
            <a:r>
              <a:rPr lang="en-GB" dirty="0" err="1"/>
              <a:t>Scandi</a:t>
            </a:r>
            <a:r>
              <a:rPr lang="en-GB" dirty="0"/>
              <a:t> crime</a:t>
            </a:r>
            <a:r>
              <a:rPr lang="en-GB" dirty="0" smtClean="0"/>
              <a:t> dramas</a:t>
            </a:r>
            <a:r>
              <a:rPr lang="en-GB" dirty="0"/>
              <a:t>, figure skating, independent travel, romantic comedies’</a:t>
            </a:r>
          </a:p>
          <a:p>
            <a:r>
              <a:rPr lang="en-GB" dirty="0"/>
              <a:t>Don’t be afraid to stand out – if you have an unusual hobby mention it, e.g., ‘Member of the UK Wolf Conservation Trust and enjoy taking them for walks.’ (Rogers, 2011: 108).</a:t>
            </a:r>
            <a:r>
              <a:rPr lang="en-GB" dirty="0" smtClean="0"/>
              <a:t> </a:t>
            </a:r>
            <a:endParaRPr lang="en-GB" dirty="0"/>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0"/>
            <a:ext cx="8229600" cy="906826"/>
          </a:xfrm>
        </p:spPr>
        <p:txBody>
          <a:bodyPr/>
          <a:lstStyle/>
          <a:p>
            <a:pPr algn="l"/>
            <a:r>
              <a:rPr lang="en-GB" b="1" dirty="0"/>
              <a:t>4  CV Formats	</a:t>
            </a:r>
            <a:r>
              <a:rPr lang="en-GB" dirty="0" smtClean="0"/>
              <a:t> </a:t>
            </a:r>
            <a:endParaRPr lang="en-GB" dirty="0"/>
          </a:p>
        </p:txBody>
      </p:sp>
      <p:sp>
        <p:nvSpPr>
          <p:cNvPr id="3" name="Content Placeholder 2"/>
          <p:cNvSpPr>
            <a:spLocks noGrp="1"/>
          </p:cNvSpPr>
          <p:nvPr>
            <p:ph idx="1"/>
          </p:nvPr>
        </p:nvSpPr>
        <p:spPr>
          <a:xfrm>
            <a:off x="457200" y="1118265"/>
            <a:ext cx="8229600" cy="5568064"/>
          </a:xfrm>
        </p:spPr>
        <p:txBody>
          <a:bodyPr>
            <a:normAutofit fontScale="55000" lnSpcReduction="20000"/>
          </a:bodyPr>
          <a:lstStyle/>
          <a:p>
            <a:pPr>
              <a:buNone/>
            </a:pPr>
            <a:r>
              <a:rPr lang="en-GB" sz="5818" b="1" dirty="0"/>
              <a:t>Academic </a:t>
            </a:r>
            <a:r>
              <a:rPr lang="en-GB" sz="5818" b="1" dirty="0" smtClean="0"/>
              <a:t>CVs</a:t>
            </a:r>
            <a:endParaRPr lang="en-GB" sz="5818" dirty="0" smtClean="0"/>
          </a:p>
          <a:p>
            <a:pPr marL="0" indent="0">
              <a:buNone/>
            </a:pPr>
            <a:endParaRPr lang="en-GB" dirty="0" smtClean="0"/>
          </a:p>
          <a:p>
            <a:pPr marL="0" indent="0">
              <a:buNone/>
            </a:pPr>
            <a:r>
              <a:rPr lang="en-GB" dirty="0" smtClean="0"/>
              <a:t>First </a:t>
            </a:r>
            <a:r>
              <a:rPr lang="en-GB" dirty="0"/>
              <a:t>check with the university to which you are applying: what CV format do </a:t>
            </a:r>
            <a:r>
              <a:rPr lang="en-GB" dirty="0" smtClean="0"/>
              <a:t>they  advise </a:t>
            </a:r>
            <a:r>
              <a:rPr lang="en-GB" dirty="0"/>
              <a:t>their </a:t>
            </a:r>
            <a:r>
              <a:rPr lang="en-GB" dirty="0" smtClean="0"/>
              <a:t>students to </a:t>
            </a:r>
            <a:r>
              <a:rPr lang="en-GB" dirty="0"/>
              <a:t>use for academic applications?</a:t>
            </a:r>
            <a:endParaRPr lang="en-GB" dirty="0" smtClean="0"/>
          </a:p>
          <a:p>
            <a:pPr>
              <a:buNone/>
            </a:pPr>
            <a:endParaRPr lang="en-GB" dirty="0" smtClean="0"/>
          </a:p>
          <a:p>
            <a:pPr>
              <a:buNone/>
            </a:pPr>
            <a:r>
              <a:rPr lang="en-GB" dirty="0" smtClean="0"/>
              <a:t>If </a:t>
            </a:r>
            <a:r>
              <a:rPr lang="en-GB" dirty="0"/>
              <a:t>guidance exists from that university, I suggest the following format</a:t>
            </a:r>
            <a:r>
              <a:rPr lang="en-GB" dirty="0" smtClean="0"/>
              <a:t>:</a:t>
            </a:r>
          </a:p>
          <a:p>
            <a:pPr lvl="0"/>
            <a:r>
              <a:rPr lang="en-GB" dirty="0"/>
              <a:t>Name and contact details</a:t>
            </a:r>
          </a:p>
          <a:p>
            <a:pPr lvl="0"/>
            <a:r>
              <a:rPr lang="en-GB" dirty="0"/>
              <a:t>Education (highest, most recent qualifications first) High school qualifications?</a:t>
            </a:r>
          </a:p>
          <a:p>
            <a:pPr lvl="0"/>
            <a:r>
              <a:rPr lang="en-GB" dirty="0"/>
              <a:t>Research experience (as above,</a:t>
            </a:r>
            <a:r>
              <a:rPr lang="en-GB" dirty="0" smtClean="0"/>
              <a:t> also note the </a:t>
            </a:r>
            <a:r>
              <a:rPr lang="en-GB" dirty="0"/>
              <a:t>achievements heading in Laura Neill’s CV)</a:t>
            </a:r>
          </a:p>
          <a:p>
            <a:pPr lvl="0"/>
            <a:r>
              <a:rPr lang="en-GB" dirty="0"/>
              <a:t>Teaching experience</a:t>
            </a:r>
          </a:p>
          <a:p>
            <a:pPr lvl="0"/>
            <a:r>
              <a:rPr lang="en-GB" dirty="0"/>
              <a:t>Relevant professional experience (e.g., experience working in university administration)</a:t>
            </a:r>
          </a:p>
          <a:p>
            <a:pPr lvl="0"/>
            <a:r>
              <a:rPr lang="en-GB" dirty="0"/>
              <a:t>Publications (use the correct academic reference style for your subject area)</a:t>
            </a:r>
          </a:p>
          <a:p>
            <a:pPr lvl="0"/>
            <a:r>
              <a:rPr lang="en-GB" dirty="0"/>
              <a:t>Conference papers given</a:t>
            </a:r>
          </a:p>
          <a:p>
            <a:pPr lvl="0"/>
            <a:r>
              <a:rPr lang="en-GB" dirty="0"/>
              <a:t>Courses (if relevant)</a:t>
            </a:r>
          </a:p>
          <a:p>
            <a:pPr lvl="0"/>
            <a:r>
              <a:rPr lang="en-GB" dirty="0"/>
              <a:t>Membership of societies and associations</a:t>
            </a:r>
          </a:p>
          <a:p>
            <a:pPr lvl="0"/>
            <a:r>
              <a:rPr lang="en-GB" dirty="0" smtClean="0"/>
              <a:t>Referees.</a:t>
            </a: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93280"/>
            <a:ext cx="8229600" cy="5932883"/>
          </a:xfrm>
        </p:spPr>
        <p:txBody>
          <a:bodyPr>
            <a:normAutofit fontScale="62500" lnSpcReduction="20000"/>
          </a:bodyPr>
          <a:lstStyle/>
          <a:p>
            <a:pPr>
              <a:buNone/>
            </a:pPr>
            <a:r>
              <a:rPr lang="en-GB" sz="4571" b="1" dirty="0"/>
              <a:t>Professional CVs</a:t>
            </a:r>
            <a:endParaRPr lang="en-GB" sz="4571" dirty="0" smtClean="0"/>
          </a:p>
          <a:p>
            <a:pPr>
              <a:buNone/>
            </a:pPr>
            <a:r>
              <a:rPr lang="en-GB" dirty="0"/>
              <a:t> </a:t>
            </a:r>
            <a:endParaRPr lang="en-GB" dirty="0" smtClean="0"/>
          </a:p>
          <a:p>
            <a:pPr marL="571500" indent="-571500">
              <a:buAutoNum type="romanLcPeriod"/>
            </a:pPr>
            <a:r>
              <a:rPr lang="en-GB" b="1" dirty="0" smtClean="0"/>
              <a:t>The </a:t>
            </a:r>
            <a:r>
              <a:rPr lang="en-GB" b="1" dirty="0"/>
              <a:t>traditional chronological CV:</a:t>
            </a:r>
            <a:endParaRPr lang="en-GB" dirty="0" smtClean="0"/>
          </a:p>
          <a:p>
            <a:pPr marL="514350" lvl="0" indent="-514350">
              <a:buNone/>
            </a:pPr>
            <a:endParaRPr lang="en-GB" dirty="0" smtClean="0"/>
          </a:p>
          <a:p>
            <a:pPr marL="514350" lvl="0" indent="-514350">
              <a:buFont typeface="+mj-lt"/>
              <a:buAutoNum type="arabicPeriod"/>
            </a:pPr>
            <a:r>
              <a:rPr lang="en-GB" dirty="0" smtClean="0"/>
              <a:t>Name and contact details</a:t>
            </a:r>
          </a:p>
          <a:p>
            <a:pPr marL="514350" lvl="0" indent="-514350">
              <a:buFont typeface="+mj-lt"/>
              <a:buAutoNum type="arabicPeriod"/>
            </a:pPr>
            <a:r>
              <a:rPr lang="en-GB" dirty="0" smtClean="0"/>
              <a:t>Profile</a:t>
            </a:r>
          </a:p>
          <a:p>
            <a:pPr marL="514350" lvl="0" indent="-514350">
              <a:buFont typeface="+mj-lt"/>
              <a:buAutoNum type="arabicPeriod"/>
            </a:pPr>
            <a:r>
              <a:rPr lang="en-GB" dirty="0" smtClean="0"/>
              <a:t>Career </a:t>
            </a:r>
            <a:r>
              <a:rPr lang="en-GB" dirty="0"/>
              <a:t>history and achievements (most recent first, more detail for most recent  </a:t>
            </a:r>
            <a:r>
              <a:rPr lang="en-GB" dirty="0" smtClean="0"/>
              <a:t>jobs)</a:t>
            </a:r>
          </a:p>
          <a:p>
            <a:pPr marL="514350" lvl="0" indent="-514350">
              <a:buFont typeface="+mj-lt"/>
              <a:buAutoNum type="arabicPeriod"/>
            </a:pPr>
            <a:r>
              <a:rPr lang="en-GB" dirty="0" smtClean="0"/>
              <a:t>Qualifications</a:t>
            </a:r>
            <a:endParaRPr lang="en-GB" dirty="0"/>
          </a:p>
          <a:p>
            <a:pPr marL="514350" lvl="0" indent="-514350">
              <a:buFont typeface="+mj-lt"/>
              <a:buAutoNum type="arabicPeriod"/>
            </a:pPr>
            <a:r>
              <a:rPr lang="en-GB" dirty="0"/>
              <a:t>Training and development</a:t>
            </a:r>
          </a:p>
          <a:p>
            <a:pPr marL="514350" lvl="0" indent="-514350">
              <a:buFont typeface="+mj-lt"/>
              <a:buAutoNum type="arabicPeriod"/>
            </a:pPr>
            <a:r>
              <a:rPr lang="en-GB" dirty="0"/>
              <a:t>Personal interests.</a:t>
            </a:r>
            <a:endParaRPr lang="en-GB" dirty="0" smtClean="0"/>
          </a:p>
          <a:p>
            <a:pPr>
              <a:buNone/>
            </a:pPr>
            <a:endParaRPr lang="en-GB" dirty="0" smtClean="0"/>
          </a:p>
          <a:p>
            <a:pPr>
              <a:buNone/>
            </a:pPr>
            <a:r>
              <a:rPr lang="en-GB" i="1" dirty="0"/>
              <a:t>For and against</a:t>
            </a:r>
            <a:r>
              <a:rPr lang="en-GB" dirty="0"/>
              <a:t>:</a:t>
            </a:r>
          </a:p>
          <a:p>
            <a:pPr lvl="0"/>
            <a:r>
              <a:rPr lang="en-GB" dirty="0"/>
              <a:t>Can show career development, persistence and hard work</a:t>
            </a:r>
          </a:p>
          <a:p>
            <a:pPr lvl="0"/>
            <a:r>
              <a:rPr lang="en-GB" dirty="0"/>
              <a:t>Too much time in one role/organisation?</a:t>
            </a:r>
          </a:p>
          <a:p>
            <a:pPr lvl="0"/>
            <a:r>
              <a:rPr lang="en-GB" dirty="0"/>
              <a:t>Not enough work experience?</a:t>
            </a:r>
          </a:p>
          <a:p>
            <a:pPr lvl="0"/>
            <a:r>
              <a:rPr lang="en-GB" dirty="0"/>
              <a:t>Too many different jobs?</a:t>
            </a:r>
          </a:p>
          <a:p>
            <a:r>
              <a:rPr lang="en-GB" dirty="0"/>
              <a:t>Gaps in your work record?</a:t>
            </a:r>
            <a:r>
              <a:rPr lang="en-GB" dirty="0" smtClean="0"/>
              <a:t> </a:t>
            </a:r>
            <a:endParaRPr lang="en-GB" dirty="0"/>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93280"/>
            <a:ext cx="8229600" cy="6405862"/>
          </a:xfrm>
        </p:spPr>
        <p:txBody>
          <a:bodyPr>
            <a:normAutofit fontScale="70000" lnSpcReduction="20000"/>
          </a:bodyPr>
          <a:lstStyle/>
          <a:p>
            <a:pPr marL="571500" indent="-571500">
              <a:buAutoNum type="romanLcPeriod" startAt="2"/>
            </a:pPr>
            <a:r>
              <a:rPr lang="en-GB" b="1" dirty="0" smtClean="0"/>
              <a:t>The </a:t>
            </a:r>
            <a:r>
              <a:rPr lang="en-GB" b="1" dirty="0"/>
              <a:t>skills-based CV</a:t>
            </a:r>
            <a:endParaRPr lang="en-GB" dirty="0" smtClean="0"/>
          </a:p>
          <a:p>
            <a:pPr marL="571500" indent="-571500">
              <a:buNone/>
            </a:pPr>
            <a:endParaRPr lang="en-GB" dirty="0" smtClean="0"/>
          </a:p>
          <a:p>
            <a:pPr marL="571500" indent="-571500">
              <a:spcBef>
                <a:spcPts val="0"/>
              </a:spcBef>
              <a:buNone/>
            </a:pPr>
            <a:r>
              <a:rPr lang="en-GB" dirty="0" smtClean="0"/>
              <a:t>If </a:t>
            </a:r>
            <a:r>
              <a:rPr lang="en-GB" dirty="0"/>
              <a:t>you want to job for which you don’t have direct experience or </a:t>
            </a:r>
            <a:r>
              <a:rPr lang="en-GB" dirty="0" smtClean="0"/>
              <a:t>are </a:t>
            </a:r>
          </a:p>
          <a:p>
            <a:pPr marL="571500" indent="-571500">
              <a:spcBef>
                <a:spcPts val="0"/>
              </a:spcBef>
              <a:buNone/>
            </a:pPr>
            <a:r>
              <a:rPr lang="en-GB" dirty="0" smtClean="0"/>
              <a:t>planning to </a:t>
            </a:r>
            <a:r>
              <a:rPr lang="en-GB" dirty="0"/>
              <a:t>change careers then a skills-based CV might be best.</a:t>
            </a:r>
            <a:r>
              <a:rPr lang="en-GB" dirty="0" smtClean="0"/>
              <a:t> </a:t>
            </a:r>
          </a:p>
          <a:p>
            <a:pPr>
              <a:buNone/>
            </a:pPr>
            <a:endParaRPr lang="en-GB" dirty="0" smtClean="0"/>
          </a:p>
          <a:p>
            <a:pPr>
              <a:buNone/>
            </a:pPr>
            <a:r>
              <a:rPr lang="en-GB" dirty="0" smtClean="0"/>
              <a:t>This </a:t>
            </a:r>
            <a:r>
              <a:rPr lang="en-GB" dirty="0"/>
              <a:t>takes more time because you need to:</a:t>
            </a:r>
          </a:p>
          <a:p>
            <a:pPr lvl="0"/>
            <a:r>
              <a:rPr lang="en-GB" dirty="0"/>
              <a:t>research the employer/role to find out what they want</a:t>
            </a:r>
          </a:p>
          <a:p>
            <a:pPr lvl="0"/>
            <a:r>
              <a:rPr lang="en-GB" dirty="0"/>
              <a:t>look at your own range of skills and experience. Decide if you have the necessary </a:t>
            </a:r>
            <a:r>
              <a:rPr lang="en-GB" i="1" dirty="0"/>
              <a:t>transferable skills</a:t>
            </a:r>
            <a:endParaRPr lang="en-GB" dirty="0"/>
          </a:p>
          <a:p>
            <a:pPr lvl="0"/>
            <a:r>
              <a:rPr lang="en-GB" dirty="0"/>
              <a:t>If so, emphasise these skills in the following format.</a:t>
            </a:r>
            <a:endParaRPr lang="en-GB" dirty="0" smtClean="0"/>
          </a:p>
          <a:p>
            <a:endParaRPr lang="en-GB" dirty="0" smtClean="0"/>
          </a:p>
          <a:p>
            <a:pPr marL="514350" lvl="0" indent="-514350">
              <a:buFont typeface="+mj-lt"/>
              <a:buAutoNum type="arabicPeriod"/>
            </a:pPr>
            <a:r>
              <a:rPr lang="en-GB" dirty="0" smtClean="0"/>
              <a:t>Name and contact details</a:t>
            </a:r>
          </a:p>
          <a:p>
            <a:pPr marL="514350" lvl="0" indent="-514350">
              <a:buFont typeface="+mj-lt"/>
              <a:buAutoNum type="arabicPeriod"/>
            </a:pPr>
            <a:r>
              <a:rPr lang="en-GB" dirty="0" smtClean="0"/>
              <a:t>Profile</a:t>
            </a:r>
            <a:r>
              <a:rPr lang="en-GB" dirty="0"/>
              <a:t>/Career objective (emphasising your transferable skills</a:t>
            </a:r>
            <a:r>
              <a:rPr lang="en-GB" dirty="0" smtClean="0"/>
              <a:t>)</a:t>
            </a:r>
          </a:p>
          <a:p>
            <a:pPr marL="514350" lvl="0" indent="-514350">
              <a:buFont typeface="+mj-lt"/>
              <a:buAutoNum type="arabicPeriod"/>
            </a:pPr>
            <a:r>
              <a:rPr lang="en-GB" dirty="0"/>
              <a:t>Skills and qualities (5) – use bullet points to list those skills you possess which are key to the job.</a:t>
            </a:r>
          </a:p>
          <a:p>
            <a:pPr marL="514350" lvl="0" indent="-514350">
              <a:buFont typeface="+mj-lt"/>
              <a:buAutoNum type="arabicPeriod"/>
            </a:pPr>
            <a:r>
              <a:rPr lang="en-GB" dirty="0"/>
              <a:t>Experience and achievements (less detailed but focused more on those roles where you have demonstrated transferable skills)</a:t>
            </a:r>
          </a:p>
          <a:p>
            <a:pPr marL="514350" lvl="0" indent="-514350">
              <a:buFont typeface="+mj-lt"/>
              <a:buAutoNum type="arabicPeriod"/>
            </a:pPr>
            <a:r>
              <a:rPr lang="en-GB" dirty="0"/>
              <a:t>Qualifications</a:t>
            </a:r>
          </a:p>
          <a:p>
            <a:pPr marL="514350" lvl="0" indent="-514350">
              <a:buFont typeface="+mj-lt"/>
              <a:buAutoNum type="arabicPeriod"/>
            </a:pPr>
            <a:r>
              <a:rPr lang="en-GB" dirty="0"/>
              <a:t>Training and development (if relevant)</a:t>
            </a:r>
          </a:p>
          <a:p>
            <a:pPr marL="514350" lvl="0" indent="-514350">
              <a:buFont typeface="+mj-lt"/>
              <a:buAutoNum type="arabicPeriod"/>
            </a:pPr>
            <a:r>
              <a:rPr lang="en-GB" dirty="0"/>
              <a:t>Personal interests.</a:t>
            </a:r>
          </a:p>
          <a:p>
            <a:pPr>
              <a:buNone/>
            </a:pPr>
            <a:endParaRPr lang="en-GB" dirty="0"/>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65668"/>
            <a:ext cx="8229600" cy="6692331"/>
          </a:xfrm>
        </p:spPr>
        <p:txBody>
          <a:bodyPr>
            <a:normAutofit fontScale="92500" lnSpcReduction="10000"/>
          </a:bodyPr>
          <a:lstStyle/>
          <a:p>
            <a:pPr marL="571500" indent="-571500">
              <a:buAutoNum type="romanLcPeriod" startAt="3"/>
            </a:pPr>
            <a:r>
              <a:rPr lang="en-US" b="1" dirty="0" smtClean="0"/>
              <a:t>Postgraduate </a:t>
            </a:r>
            <a:r>
              <a:rPr lang="en-US" b="1" dirty="0"/>
              <a:t>with little work experience</a:t>
            </a:r>
            <a:endParaRPr lang="en-GB" dirty="0" smtClean="0"/>
          </a:p>
          <a:p>
            <a:pPr marL="571500" indent="-571500">
              <a:buAutoNum type="romanLcPeriod" startAt="3"/>
            </a:pPr>
            <a:endParaRPr lang="en-GB" dirty="0" smtClean="0"/>
          </a:p>
          <a:p>
            <a:pPr marL="571500" indent="-571500">
              <a:buAutoNum type="romanLcPeriod" startAt="4"/>
            </a:pPr>
            <a:r>
              <a:rPr lang="en-US" b="1" dirty="0" smtClean="0"/>
              <a:t>Other </a:t>
            </a:r>
            <a:r>
              <a:rPr lang="en-US" b="1" dirty="0"/>
              <a:t>formatting issues</a:t>
            </a:r>
            <a:endParaRPr lang="en-GB" dirty="0" smtClean="0"/>
          </a:p>
          <a:p>
            <a:pPr marL="571500" lvl="0" indent="-571500">
              <a:buAutoNum type="romanLcPeriod" startAt="4"/>
            </a:pPr>
            <a:endParaRPr lang="en-US" dirty="0" smtClean="0"/>
          </a:p>
          <a:p>
            <a:r>
              <a:rPr lang="en-US" dirty="0"/>
              <a:t>Clear, standard </a:t>
            </a:r>
            <a:r>
              <a:rPr lang="en-US" dirty="0" smtClean="0"/>
              <a:t>headings</a:t>
            </a:r>
          </a:p>
          <a:p>
            <a:pPr lvl="0"/>
            <a:r>
              <a:rPr lang="en-US" dirty="0" smtClean="0"/>
              <a:t>Bullet </a:t>
            </a:r>
            <a:r>
              <a:rPr lang="en-US" dirty="0"/>
              <a:t>points or paragraphs?</a:t>
            </a:r>
            <a:endParaRPr lang="en-GB" dirty="0" smtClean="0"/>
          </a:p>
          <a:p>
            <a:pPr lvl="0"/>
            <a:r>
              <a:rPr lang="en-US" dirty="0" smtClean="0"/>
              <a:t>Elaborate </a:t>
            </a:r>
            <a:r>
              <a:rPr lang="en-US" dirty="0"/>
              <a:t>formatting such as text boxes, elaborate borders or design </a:t>
            </a:r>
            <a:r>
              <a:rPr lang="en-US" dirty="0" smtClean="0"/>
              <a:t>features?</a:t>
            </a:r>
            <a:endParaRPr lang="en-GB" dirty="0" smtClean="0"/>
          </a:p>
          <a:p>
            <a:r>
              <a:rPr lang="en-US" dirty="0" smtClean="0"/>
              <a:t>Page </a:t>
            </a:r>
            <a:r>
              <a:rPr lang="en-US" dirty="0"/>
              <a:t>size – resume </a:t>
            </a:r>
            <a:r>
              <a:rPr lang="en-US" dirty="0" err="1"/>
              <a:t>vs</a:t>
            </a:r>
            <a:r>
              <a:rPr lang="en-US" dirty="0"/>
              <a:t> CV: </a:t>
            </a:r>
            <a:r>
              <a:rPr lang="en-US" dirty="0" smtClean="0"/>
              <a:t>Note </a:t>
            </a:r>
            <a:r>
              <a:rPr lang="en-US" dirty="0"/>
              <a:t>that US-style resumes should be reformatted to 8.5" </a:t>
            </a:r>
            <a:r>
              <a:rPr lang="en-US" dirty="0" err="1"/>
              <a:t>x</a:t>
            </a:r>
            <a:r>
              <a:rPr lang="en-US" dirty="0"/>
              <a:t> 11" (215.9mm </a:t>
            </a:r>
            <a:r>
              <a:rPr lang="en-US" dirty="0" err="1"/>
              <a:t>x</a:t>
            </a:r>
            <a:r>
              <a:rPr lang="en-US" dirty="0"/>
              <a:t> 279.4"). Submitting your CV in A4 will just annoy US </a:t>
            </a:r>
            <a:r>
              <a:rPr lang="en-US" dirty="0" smtClean="0"/>
              <a:t>recruiters (as </a:t>
            </a:r>
            <a:r>
              <a:rPr lang="en-US" dirty="0"/>
              <a:t>will British English </a:t>
            </a:r>
            <a:r>
              <a:rPr lang="en-US" dirty="0" smtClean="0"/>
              <a:t>spelling)</a:t>
            </a:r>
            <a:endParaRPr lang="en-GB" dirty="0" smtClean="0"/>
          </a:p>
          <a:p>
            <a:pPr lvl="0"/>
            <a:r>
              <a:rPr lang="en-US" dirty="0"/>
              <a:t>Word or PDF</a:t>
            </a:r>
            <a:r>
              <a:rPr lang="en-US" dirty="0" smtClean="0"/>
              <a:t>?</a:t>
            </a:r>
            <a:endParaRPr lang="en-GB" dirty="0" smtClean="0"/>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GB" b="1" dirty="0"/>
              <a:t>1  What to leave out</a:t>
            </a:r>
            <a:r>
              <a:rPr lang="en-GB" dirty="0" smtClean="0"/>
              <a:t> </a:t>
            </a:r>
            <a:endParaRPr lang="en-GB" dirty="0"/>
          </a:p>
        </p:txBody>
      </p:sp>
      <p:sp>
        <p:nvSpPr>
          <p:cNvPr id="3" name="Content Placeholder 2"/>
          <p:cNvSpPr>
            <a:spLocks noGrp="1"/>
          </p:cNvSpPr>
          <p:nvPr>
            <p:ph idx="1"/>
          </p:nvPr>
        </p:nvSpPr>
        <p:spPr/>
        <p:txBody>
          <a:bodyPr>
            <a:normAutofit fontScale="77500" lnSpcReduction="20000"/>
          </a:bodyPr>
          <a:lstStyle/>
          <a:p>
            <a:pPr>
              <a:buNone/>
            </a:pPr>
            <a:r>
              <a:rPr lang="en-GB" b="1" dirty="0"/>
              <a:t>Professional CVs</a:t>
            </a:r>
            <a:endParaRPr lang="en-GB" dirty="0"/>
          </a:p>
          <a:p>
            <a:pPr lvl="0"/>
            <a:r>
              <a:rPr lang="en-GB" dirty="0"/>
              <a:t>The heading ‘Curriculum Vitae’</a:t>
            </a:r>
          </a:p>
          <a:p>
            <a:pPr lvl="0"/>
            <a:r>
              <a:rPr lang="en-GB" dirty="0"/>
              <a:t>Photographs</a:t>
            </a:r>
          </a:p>
          <a:p>
            <a:pPr lvl="0"/>
            <a:r>
              <a:rPr lang="en-GB" dirty="0"/>
              <a:t>Your date of birth</a:t>
            </a:r>
          </a:p>
          <a:p>
            <a:pPr lvl="0"/>
            <a:r>
              <a:rPr lang="en-GB" dirty="0"/>
              <a:t>Your driving licence status or number</a:t>
            </a:r>
          </a:p>
          <a:p>
            <a:pPr lvl="0"/>
            <a:r>
              <a:rPr lang="en-GB" dirty="0"/>
              <a:t>Personal information: marital/relationship status, children, religious affiliations, race, passport number, credit status</a:t>
            </a:r>
          </a:p>
          <a:p>
            <a:pPr lvl="0"/>
            <a:r>
              <a:rPr lang="en-GB" dirty="0"/>
              <a:t>Nationality?</a:t>
            </a:r>
          </a:p>
          <a:p>
            <a:pPr lvl="0"/>
            <a:r>
              <a:rPr lang="en-GB" dirty="0"/>
              <a:t>Primary or secondary school education?</a:t>
            </a:r>
          </a:p>
          <a:p>
            <a:pPr lvl="0"/>
            <a:r>
              <a:rPr lang="en-GB" dirty="0"/>
              <a:t>Older job history</a:t>
            </a:r>
          </a:p>
          <a:p>
            <a:pPr lvl="0"/>
            <a:r>
              <a:rPr lang="en-GB" dirty="0"/>
              <a:t>Lifestyle information e.g., ‘smoker’, ‘</a:t>
            </a:r>
            <a:r>
              <a:rPr lang="en-GB" dirty="0" err="1"/>
              <a:t>teetotaler</a:t>
            </a:r>
            <a:r>
              <a:rPr lang="en-GB" dirty="0"/>
              <a:t>’</a:t>
            </a:r>
          </a:p>
          <a:p>
            <a:r>
              <a:rPr lang="en-GB" dirty="0"/>
              <a:t>Referees.</a:t>
            </a:r>
            <a:r>
              <a:rPr lang="en-GB" dirty="0" smtClean="0"/>
              <a:t> </a:t>
            </a:r>
            <a:endParaRPr lang="en-GB" dirty="0"/>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lnSpcReduction="10000"/>
          </a:bodyPr>
          <a:lstStyle/>
          <a:p>
            <a:pPr>
              <a:buNone/>
            </a:pPr>
            <a:r>
              <a:rPr lang="en-GB" b="1" dirty="0"/>
              <a:t>Academic CVs</a:t>
            </a:r>
            <a:endParaRPr lang="en-GB" dirty="0" smtClean="0"/>
          </a:p>
          <a:p>
            <a:pPr lvl="0"/>
            <a:r>
              <a:rPr lang="en-GB" dirty="0"/>
              <a:t>The heading ‘Curriculum Vitae’</a:t>
            </a:r>
          </a:p>
          <a:p>
            <a:pPr lvl="0"/>
            <a:r>
              <a:rPr lang="en-GB" dirty="0"/>
              <a:t>Photographs</a:t>
            </a:r>
          </a:p>
          <a:p>
            <a:pPr lvl="0"/>
            <a:r>
              <a:rPr lang="en-GB" dirty="0"/>
              <a:t>Your date of birth</a:t>
            </a:r>
          </a:p>
          <a:p>
            <a:pPr lvl="0"/>
            <a:r>
              <a:rPr lang="en-GB" dirty="0"/>
              <a:t>Personal information (as above)</a:t>
            </a:r>
          </a:p>
          <a:p>
            <a:pPr lvl="0"/>
            <a:r>
              <a:rPr lang="en-GB" dirty="0"/>
              <a:t>Nationality?</a:t>
            </a:r>
          </a:p>
          <a:p>
            <a:pPr lvl="0"/>
            <a:r>
              <a:rPr lang="en-GB" dirty="0"/>
              <a:t>Primary or secondary school education?</a:t>
            </a:r>
          </a:p>
          <a:p>
            <a:r>
              <a:rPr lang="en-GB" dirty="0"/>
              <a:t>Irrelevant work experience or training courses.</a:t>
            </a:r>
            <a:r>
              <a:rPr lang="en-GB" dirty="0" smtClean="0"/>
              <a:t> </a:t>
            </a:r>
            <a:endParaRPr lang="en-GB" dirty="0"/>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GB" b="1" dirty="0"/>
              <a:t>2  ‘CV speak’: How to write CV English</a:t>
            </a:r>
            <a:r>
              <a:rPr lang="en-GB" dirty="0" smtClean="0"/>
              <a:t> </a:t>
            </a:r>
            <a:endParaRPr lang="en-GB" dirty="0"/>
          </a:p>
        </p:txBody>
      </p:sp>
      <p:sp>
        <p:nvSpPr>
          <p:cNvPr id="3" name="Content Placeholder 2"/>
          <p:cNvSpPr>
            <a:spLocks noGrp="1"/>
          </p:cNvSpPr>
          <p:nvPr>
            <p:ph idx="1"/>
          </p:nvPr>
        </p:nvSpPr>
        <p:spPr/>
        <p:txBody>
          <a:bodyPr>
            <a:normAutofit fontScale="70000" lnSpcReduction="20000"/>
          </a:bodyPr>
          <a:lstStyle/>
          <a:p>
            <a:pPr lvl="0">
              <a:buNone/>
            </a:pPr>
            <a:r>
              <a:rPr lang="en-GB" dirty="0" err="1" smtClean="0"/>
              <a:t>i</a:t>
            </a:r>
            <a:r>
              <a:rPr lang="en-GB" dirty="0" smtClean="0"/>
              <a:t>.	Omit </a:t>
            </a:r>
            <a:r>
              <a:rPr lang="en-GB" dirty="0"/>
              <a:t>the first person ‘I’, ‘me’, ‘myself’ and articles (a/the): </a:t>
            </a:r>
          </a:p>
          <a:p>
            <a:pPr>
              <a:buNone/>
            </a:pPr>
            <a:r>
              <a:rPr lang="en-GB" dirty="0"/>
              <a:t> </a:t>
            </a:r>
            <a:endParaRPr lang="en-GB" dirty="0" smtClean="0"/>
          </a:p>
          <a:p>
            <a:pPr>
              <a:buNone/>
            </a:pPr>
            <a:r>
              <a:rPr lang="en-GB" dirty="0" smtClean="0"/>
              <a:t>	‘</a:t>
            </a:r>
            <a:r>
              <a:rPr lang="en-GB" dirty="0"/>
              <a:t>I am a confident communicator and I have learnt how to deliver information in a range of formats and styles to suit the audience. I have taught myself how to make management presentations and do verbal briefings. Also I have an eye for detail and I have experience of both editing and proofreading copy.’ (Rogers, 2011: 78).</a:t>
            </a:r>
            <a:endParaRPr lang="en-GB" dirty="0" smtClean="0"/>
          </a:p>
          <a:p>
            <a:pPr>
              <a:buNone/>
            </a:pPr>
            <a:r>
              <a:rPr lang="en-GB" dirty="0" smtClean="0"/>
              <a:t> </a:t>
            </a:r>
          </a:p>
          <a:p>
            <a:pPr>
              <a:buNone/>
            </a:pPr>
            <a:r>
              <a:rPr lang="en-GB" dirty="0" smtClean="0"/>
              <a:t>	‘</a:t>
            </a:r>
            <a:r>
              <a:rPr lang="en-GB" dirty="0"/>
              <a:t>Confident communicator able to deliver information in range of formats to suit audience, whether management presentations or verbal briefings. Strong eye for detail with experience of both editing and proofreading copy.’ (Rogers, 2011: 78).</a:t>
            </a:r>
          </a:p>
          <a:p>
            <a:endParaRPr lang="en-GB" dirty="0"/>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20358"/>
            <a:ext cx="8229600" cy="5805806"/>
          </a:xfrm>
        </p:spPr>
        <p:txBody>
          <a:bodyPr>
            <a:normAutofit fontScale="85000" lnSpcReduction="10000"/>
          </a:bodyPr>
          <a:lstStyle/>
          <a:p>
            <a:pPr marL="571500" lvl="0" indent="-571500">
              <a:buAutoNum type="romanLcPeriod" startAt="2"/>
            </a:pPr>
            <a:r>
              <a:rPr lang="en-GB" dirty="0" smtClean="0"/>
              <a:t>Avoid </a:t>
            </a:r>
            <a:r>
              <a:rPr lang="en-GB" dirty="0"/>
              <a:t>uncertain or moderate expressions like:</a:t>
            </a:r>
            <a:r>
              <a:rPr lang="en-GB" dirty="0" smtClean="0"/>
              <a:t> quite</a:t>
            </a:r>
            <a:r>
              <a:rPr lang="en-GB" dirty="0"/>
              <a:t>, rather, about, </a:t>
            </a:r>
            <a:r>
              <a:rPr lang="en-GB" dirty="0" smtClean="0"/>
              <a:t>nearly, almost</a:t>
            </a:r>
            <a:r>
              <a:rPr lang="en-GB" dirty="0"/>
              <a:t>, </a:t>
            </a:r>
            <a:r>
              <a:rPr lang="en-GB" dirty="0" smtClean="0"/>
              <a:t>somewhat</a:t>
            </a:r>
          </a:p>
          <a:p>
            <a:pPr marL="571500" lvl="0" indent="-571500">
              <a:buNone/>
            </a:pPr>
            <a:endParaRPr lang="en-GB" dirty="0" smtClean="0"/>
          </a:p>
          <a:p>
            <a:pPr marL="571500" lvl="0" indent="-571500">
              <a:buAutoNum type="romanLcPeriod" startAt="3"/>
            </a:pPr>
            <a:r>
              <a:rPr lang="en-GB" dirty="0" smtClean="0"/>
              <a:t>Cut </a:t>
            </a:r>
            <a:r>
              <a:rPr lang="en-GB" dirty="0"/>
              <a:t>out simple verbs such as to be, have, got.</a:t>
            </a:r>
            <a:endParaRPr lang="en-GB" dirty="0" smtClean="0"/>
          </a:p>
          <a:p>
            <a:pPr marL="571500" indent="-571500">
              <a:buAutoNum type="romanLcPeriod" startAt="3"/>
            </a:pPr>
            <a:endParaRPr lang="en-GB" dirty="0" smtClean="0"/>
          </a:p>
          <a:p>
            <a:pPr>
              <a:buNone/>
            </a:pPr>
            <a:r>
              <a:rPr lang="en-GB" dirty="0" smtClean="0"/>
              <a:t>	‘</a:t>
            </a:r>
            <a:r>
              <a:rPr lang="en-GB" dirty="0"/>
              <a:t>I have 2 years of experience with Year 1 intake from a catchment area of severe social deprivation and this has given me broad and deep experience of how to deal with difficult classroom behaviour.</a:t>
            </a:r>
            <a:r>
              <a:rPr lang="en-GB" dirty="0" smtClean="0"/>
              <a:t>’</a:t>
            </a:r>
          </a:p>
          <a:p>
            <a:pPr>
              <a:buNone/>
            </a:pPr>
            <a:endParaRPr lang="en-GB" dirty="0" smtClean="0"/>
          </a:p>
          <a:p>
            <a:pPr>
              <a:buNone/>
            </a:pPr>
            <a:r>
              <a:rPr lang="en-GB" dirty="0"/>
              <a:t>	</a:t>
            </a:r>
            <a:r>
              <a:rPr lang="en-GB" dirty="0" smtClean="0"/>
              <a:t>‘</a:t>
            </a:r>
            <a:r>
              <a:rPr lang="en-GB" dirty="0"/>
              <a:t>Two years experience with Year 1 intake from catchment area of severe social deprivation. Broad and deep experience of successfully handling difficult classroom behaviour.’ (Rogers, 2011: 78).</a:t>
            </a:r>
            <a:r>
              <a:rPr lang="en-GB" dirty="0" smtClean="0"/>
              <a:t> </a:t>
            </a:r>
          </a:p>
          <a:p>
            <a:pPr lvl="0">
              <a:buNone/>
            </a:pPr>
            <a:endParaRPr lang="en-GB" dirty="0" smtClean="0"/>
          </a:p>
          <a:p>
            <a:endParaRPr lang="en-GB" dirty="0"/>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179475"/>
            <a:ext cx="8229600" cy="6678525"/>
          </a:xfrm>
        </p:spPr>
        <p:txBody>
          <a:bodyPr>
            <a:normAutofit fontScale="62500" lnSpcReduction="20000"/>
          </a:bodyPr>
          <a:lstStyle/>
          <a:p>
            <a:pPr lvl="0">
              <a:buNone/>
            </a:pPr>
            <a:r>
              <a:rPr lang="en-GB" dirty="0" smtClean="0"/>
              <a:t>iv.	Use </a:t>
            </a:r>
            <a:r>
              <a:rPr lang="en-GB" dirty="0"/>
              <a:t>the active voice, </a:t>
            </a:r>
            <a:r>
              <a:rPr lang="en-GB" i="1" dirty="0"/>
              <a:t>not</a:t>
            </a:r>
            <a:r>
              <a:rPr lang="en-GB" dirty="0"/>
              <a:t> the passive voice:</a:t>
            </a:r>
          </a:p>
          <a:p>
            <a:pPr>
              <a:buNone/>
            </a:pPr>
            <a:r>
              <a:rPr lang="en-GB" dirty="0"/>
              <a:t> </a:t>
            </a:r>
            <a:endParaRPr lang="en-GB" dirty="0" smtClean="0"/>
          </a:p>
          <a:p>
            <a:pPr>
              <a:buNone/>
            </a:pPr>
            <a:r>
              <a:rPr lang="en-GB" dirty="0"/>
              <a:t>	</a:t>
            </a:r>
            <a:r>
              <a:rPr lang="en-GB" dirty="0" smtClean="0"/>
              <a:t>‘</a:t>
            </a:r>
            <a:r>
              <a:rPr lang="en-GB" dirty="0"/>
              <a:t>Scientific papers were published in peer-reviewed journals in order to support the research programme.’</a:t>
            </a:r>
          </a:p>
          <a:p>
            <a:pPr>
              <a:buNone/>
            </a:pPr>
            <a:r>
              <a:rPr lang="en-GB" dirty="0"/>
              <a:t> </a:t>
            </a:r>
            <a:endParaRPr lang="en-GB" dirty="0" smtClean="0"/>
          </a:p>
          <a:p>
            <a:pPr>
              <a:buNone/>
            </a:pPr>
            <a:r>
              <a:rPr lang="en-GB" dirty="0"/>
              <a:t>	</a:t>
            </a:r>
            <a:r>
              <a:rPr lang="en-GB" dirty="0" smtClean="0"/>
              <a:t>‘</a:t>
            </a:r>
            <a:r>
              <a:rPr lang="en-GB" dirty="0"/>
              <a:t>Published scientific papers peer-reviewed journals to support research programme.’</a:t>
            </a:r>
          </a:p>
          <a:p>
            <a:pPr>
              <a:buNone/>
            </a:pPr>
            <a:r>
              <a:rPr lang="en-GB" dirty="0"/>
              <a:t> </a:t>
            </a:r>
            <a:endParaRPr lang="en-GB" dirty="0" smtClean="0"/>
          </a:p>
          <a:p>
            <a:pPr marL="571500" lvl="0" indent="-571500">
              <a:buNone/>
            </a:pPr>
            <a:r>
              <a:rPr lang="en-GB" dirty="0" err="1" smtClean="0"/>
              <a:t>v</a:t>
            </a:r>
            <a:r>
              <a:rPr lang="en-GB" dirty="0" smtClean="0"/>
              <a:t>.</a:t>
            </a:r>
            <a:r>
              <a:rPr lang="en-GB" dirty="0"/>
              <a:t>	</a:t>
            </a:r>
            <a:r>
              <a:rPr lang="en-GB" dirty="0" smtClean="0"/>
              <a:t>When </a:t>
            </a:r>
            <a:r>
              <a:rPr lang="en-GB" dirty="0"/>
              <a:t>describing your achievements use verbs that imply responsibility, creativity, change and </a:t>
            </a:r>
            <a:r>
              <a:rPr lang="en-GB" dirty="0" smtClean="0"/>
              <a:t>leadership:</a:t>
            </a:r>
          </a:p>
          <a:p>
            <a:pPr marL="571500" lvl="0" indent="-571500">
              <a:buNone/>
            </a:pPr>
            <a:r>
              <a:rPr lang="en-GB" dirty="0" smtClean="0"/>
              <a:t>	</a:t>
            </a:r>
          </a:p>
          <a:p>
            <a:pPr marL="571500" lvl="0" indent="-571500">
              <a:buNone/>
            </a:pPr>
            <a:r>
              <a:rPr lang="en-GB" dirty="0"/>
              <a:t>	</a:t>
            </a:r>
            <a:r>
              <a:rPr lang="en-GB" dirty="0" smtClean="0"/>
              <a:t>analysed</a:t>
            </a:r>
            <a:r>
              <a:rPr lang="en-GB" dirty="0"/>
              <a:t>; conducted; delivered; directed, developed, facilitated, guided, improved, increased, influenced, integrated, led, managed, modernised, negotiated, organised, pioneered, produced, reduced, resolved, streamlined, </a:t>
            </a:r>
            <a:r>
              <a:rPr lang="en-GB" dirty="0" smtClean="0"/>
              <a:t>trained</a:t>
            </a:r>
          </a:p>
          <a:p>
            <a:pPr marL="571500" lvl="0" indent="-571500">
              <a:buNone/>
            </a:pPr>
            <a:endParaRPr lang="en-GB" dirty="0" smtClean="0"/>
          </a:p>
          <a:p>
            <a:pPr marL="571500" indent="-571500">
              <a:buAutoNum type="romanLcPeriod" startAt="6"/>
            </a:pPr>
            <a:r>
              <a:rPr lang="en-GB" dirty="0" smtClean="0"/>
              <a:t>Use </a:t>
            </a:r>
            <a:r>
              <a:rPr lang="en-GB" dirty="0"/>
              <a:t>numbers to quantify your experience and </a:t>
            </a:r>
            <a:r>
              <a:rPr lang="en-GB" dirty="0" smtClean="0"/>
              <a:t>achievements:</a:t>
            </a:r>
          </a:p>
          <a:p>
            <a:pPr marL="571500" indent="-571500">
              <a:buNone/>
            </a:pPr>
            <a:r>
              <a:rPr lang="en-GB" dirty="0" smtClean="0"/>
              <a:t>	Biochemist </a:t>
            </a:r>
            <a:r>
              <a:rPr lang="en-GB" dirty="0"/>
              <a:t>and Group Leader with six years experience leading own </a:t>
            </a:r>
            <a:r>
              <a:rPr lang="en-GB" dirty="0" smtClean="0"/>
              <a:t>team</a:t>
            </a:r>
          </a:p>
          <a:p>
            <a:pPr marL="571500" indent="-571500">
              <a:buNone/>
            </a:pPr>
            <a:r>
              <a:rPr lang="en-GB" dirty="0"/>
              <a:t>	</a:t>
            </a:r>
            <a:r>
              <a:rPr lang="en-GB" dirty="0" smtClean="0"/>
              <a:t>Managed division of 40 staff</a:t>
            </a:r>
          </a:p>
          <a:p>
            <a:pPr marL="571500" indent="-571500">
              <a:buNone/>
            </a:pPr>
            <a:r>
              <a:rPr lang="en-GB" dirty="0"/>
              <a:t>	</a:t>
            </a:r>
            <a:r>
              <a:rPr lang="en-GB" dirty="0" smtClean="0"/>
              <a:t>Increased </a:t>
            </a:r>
            <a:r>
              <a:rPr lang="en-GB" dirty="0"/>
              <a:t>donations from £15k to £32k within one </a:t>
            </a:r>
            <a:r>
              <a:rPr lang="en-GB" dirty="0" smtClean="0"/>
              <a:t>year</a:t>
            </a:r>
          </a:p>
          <a:p>
            <a:pPr marL="571500" indent="-571500">
              <a:buNone/>
            </a:pPr>
            <a:r>
              <a:rPr lang="en-GB" dirty="0"/>
              <a:t>	</a:t>
            </a:r>
            <a:r>
              <a:rPr lang="en-GB" dirty="0" smtClean="0"/>
              <a:t>Reduced </a:t>
            </a:r>
            <a:r>
              <a:rPr lang="en-GB" dirty="0"/>
              <a:t>sickness and absence by 50% in 2 </a:t>
            </a:r>
            <a:r>
              <a:rPr lang="en-GB" dirty="0" smtClean="0"/>
              <a:t>years</a:t>
            </a:r>
          </a:p>
          <a:p>
            <a:pPr marL="571500" indent="-571500">
              <a:buNone/>
            </a:pPr>
            <a:r>
              <a:rPr lang="en-GB" dirty="0"/>
              <a:t>	</a:t>
            </a:r>
            <a:r>
              <a:rPr lang="en-GB" dirty="0" smtClean="0"/>
              <a:t>Improved </a:t>
            </a:r>
            <a:r>
              <a:rPr lang="en-GB" dirty="0"/>
              <a:t>exam results with 25% increase in students gaining A </a:t>
            </a:r>
            <a:r>
              <a:rPr lang="en-GB" dirty="0" smtClean="0"/>
              <a:t>grades. </a:t>
            </a:r>
            <a:endParaRPr lang="en-GB" dirty="0"/>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GB" b="1" dirty="0"/>
              <a:t>3  Opening and closing sections </a:t>
            </a:r>
            <a:endParaRPr lang="en-GB" dirty="0"/>
          </a:p>
        </p:txBody>
      </p:sp>
      <p:sp>
        <p:nvSpPr>
          <p:cNvPr id="3" name="Content Placeholder 2"/>
          <p:cNvSpPr>
            <a:spLocks noGrp="1"/>
          </p:cNvSpPr>
          <p:nvPr>
            <p:ph idx="1"/>
          </p:nvPr>
        </p:nvSpPr>
        <p:spPr/>
        <p:txBody>
          <a:bodyPr>
            <a:normAutofit fontScale="70000" lnSpcReduction="20000"/>
          </a:bodyPr>
          <a:lstStyle/>
          <a:p>
            <a:pPr marL="571500" indent="-571500">
              <a:buAutoNum type="romanLcPeriod"/>
            </a:pPr>
            <a:r>
              <a:rPr lang="en-GB" b="1" dirty="0" smtClean="0"/>
              <a:t>The </a:t>
            </a:r>
            <a:r>
              <a:rPr lang="en-GB" b="1" dirty="0"/>
              <a:t>profile </a:t>
            </a:r>
            <a:r>
              <a:rPr lang="en-GB" b="1" dirty="0" smtClean="0"/>
              <a:t>paragraph</a:t>
            </a:r>
          </a:p>
          <a:p>
            <a:pPr>
              <a:buNone/>
            </a:pPr>
            <a:endParaRPr lang="en-GB" dirty="0" smtClean="0"/>
          </a:p>
          <a:p>
            <a:pPr>
              <a:buNone/>
            </a:pPr>
            <a:r>
              <a:rPr lang="en-GB" i="1" dirty="0" smtClean="0"/>
              <a:t>Against</a:t>
            </a:r>
            <a:endParaRPr lang="en-GB" dirty="0"/>
          </a:p>
          <a:p>
            <a:pPr lvl="0"/>
            <a:r>
              <a:rPr lang="en-GB" dirty="0"/>
              <a:t>Challenging to get right – either too self-praising or too boring/obvious</a:t>
            </a:r>
            <a:endParaRPr lang="en-GB" dirty="0" smtClean="0"/>
          </a:p>
          <a:p>
            <a:pPr lvl="0"/>
            <a:r>
              <a:rPr lang="en-GB" dirty="0" smtClean="0"/>
              <a:t>Repetitive </a:t>
            </a:r>
            <a:r>
              <a:rPr lang="en-GB" dirty="0"/>
              <a:t>(same info in cover letter?)</a:t>
            </a:r>
            <a:endParaRPr lang="en-GB" dirty="0" smtClean="0"/>
          </a:p>
          <a:p>
            <a:pPr>
              <a:buNone/>
            </a:pPr>
            <a:endParaRPr lang="en-GB" dirty="0" smtClean="0"/>
          </a:p>
          <a:p>
            <a:pPr>
              <a:buNone/>
            </a:pPr>
            <a:r>
              <a:rPr lang="en-GB" i="1" dirty="0"/>
              <a:t>For</a:t>
            </a:r>
            <a:endParaRPr lang="en-GB" dirty="0"/>
          </a:p>
          <a:p>
            <a:pPr lvl="0"/>
            <a:r>
              <a:rPr lang="en-GB" dirty="0"/>
              <a:t>Allows you to create a positive impression instantly</a:t>
            </a:r>
          </a:p>
          <a:p>
            <a:pPr lvl="0"/>
            <a:r>
              <a:rPr lang="en-GB" dirty="0"/>
              <a:t>Shows the employer you have read the job description carefully and have the skills and qualities they are looking for</a:t>
            </a:r>
          </a:p>
          <a:p>
            <a:r>
              <a:rPr lang="en-GB" dirty="0"/>
              <a:t>Forces you to really think about your strengths and match these to the </a:t>
            </a:r>
            <a:r>
              <a:rPr lang="en-GB" dirty="0" smtClean="0"/>
              <a:t>role</a:t>
            </a:r>
            <a:r>
              <a:rPr lang="en-GB" dirty="0"/>
              <a:t>.</a:t>
            </a:r>
            <a:endParaRPr lang="en-GB" b="1" dirty="0" smtClean="0"/>
          </a:p>
          <a:p>
            <a:pPr marL="571500" indent="-571500">
              <a:buNone/>
            </a:pPr>
            <a:endParaRPr lang="en-GB" dirty="0" smtClean="0"/>
          </a:p>
          <a:p>
            <a:endParaRPr lang="en-GB" dirty="0"/>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386561"/>
            <a:ext cx="8229600" cy="6267803"/>
          </a:xfrm>
        </p:spPr>
        <p:txBody>
          <a:bodyPr>
            <a:normAutofit fontScale="70000" lnSpcReduction="20000"/>
          </a:bodyPr>
          <a:lstStyle/>
          <a:p>
            <a:pPr>
              <a:buNone/>
            </a:pPr>
            <a:r>
              <a:rPr lang="en-GB" dirty="0" smtClean="0"/>
              <a:t>	How </a:t>
            </a:r>
            <a:r>
              <a:rPr lang="en-GB" dirty="0"/>
              <a:t>to write a profile:</a:t>
            </a:r>
          </a:p>
          <a:p>
            <a:pPr lvl="0"/>
            <a:r>
              <a:rPr lang="en-GB" dirty="0"/>
              <a:t>Open by describing yourself using the job title in the advertisement</a:t>
            </a:r>
          </a:p>
          <a:p>
            <a:r>
              <a:rPr lang="en-GB" dirty="0"/>
              <a:t>E.g., You – journalist on medical magazine aimed at junior doctors– advertised post ‘medical education writer’. So you start with ‘Medical education writer with 4 years experience’</a:t>
            </a:r>
          </a:p>
          <a:p>
            <a:pPr lvl="0"/>
            <a:r>
              <a:rPr lang="en-GB" dirty="0"/>
              <a:t>If you don’t have the exactly match skills use keywords associated with the job, e.g., you are freelance journalist writing on a range of STM subjects, including medical education. So you start with ‘STM writer with 5 years experience in medical education’</a:t>
            </a:r>
          </a:p>
          <a:p>
            <a:pPr lvl="0"/>
            <a:r>
              <a:rPr lang="en-GB" b="1" dirty="0"/>
              <a:t>Add context</a:t>
            </a:r>
            <a:r>
              <a:rPr lang="en-GB" dirty="0"/>
              <a:t> (what did you do in your last role?), e.g.</a:t>
            </a:r>
            <a:r>
              <a:rPr lang="en-GB" dirty="0" smtClean="0"/>
              <a:t>, ‘</a:t>
            </a:r>
            <a:r>
              <a:rPr lang="en-GB" dirty="0"/>
              <a:t>Received several industry awards for medical journalism, including Best Medical Blog category 2016.’</a:t>
            </a:r>
          </a:p>
          <a:p>
            <a:pPr lvl="0"/>
            <a:r>
              <a:rPr lang="en-GB" b="1" dirty="0"/>
              <a:t>Give evidence of problem solving</a:t>
            </a:r>
            <a:r>
              <a:rPr lang="en-GB" dirty="0"/>
              <a:t>, e.g.,</a:t>
            </a:r>
            <a:r>
              <a:rPr lang="en-GB" dirty="0" smtClean="0"/>
              <a:t> ‘</a:t>
            </a:r>
            <a:r>
              <a:rPr lang="en-GB" dirty="0"/>
              <a:t>Author of popular blog for medical students, resulting in high levels of traffic to client publications.’</a:t>
            </a:r>
          </a:p>
          <a:p>
            <a:pPr lvl="0"/>
            <a:r>
              <a:rPr lang="en-GB" dirty="0"/>
              <a:t>List here any skills and qualities listed in the job description which you possess. E.g. ‘Widely regarded as sharp, humorous commentator on issues facing junior doctors today’.</a:t>
            </a:r>
          </a:p>
          <a:p>
            <a:pPr lvl="0"/>
            <a:r>
              <a:rPr lang="en-GB" dirty="0"/>
              <a:t>Between 35–70 words </a:t>
            </a:r>
            <a:r>
              <a:rPr lang="en-GB" dirty="0" smtClean="0"/>
              <a:t>long.</a:t>
            </a:r>
          </a:p>
          <a:p>
            <a:pPr>
              <a:buNone/>
            </a:pPr>
            <a:endParaRPr lang="en-GB" dirty="0"/>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938790"/>
            <a:ext cx="8229600" cy="4525963"/>
          </a:xfrm>
        </p:spPr>
        <p:txBody>
          <a:bodyPr/>
          <a:lstStyle/>
          <a:p>
            <a:pPr>
              <a:buNone/>
            </a:pPr>
            <a:r>
              <a:rPr lang="en-GB" dirty="0" smtClean="0"/>
              <a:t>	‘</a:t>
            </a:r>
            <a:r>
              <a:rPr lang="en-GB" dirty="0"/>
              <a:t>Medical education writer with 4 years experience. Received several industry awards for medical journalism, including Best Medical Blog category 2016. Author of popular blog for medical students, resulting in high levels of traffic to client publication. Widely regarded as sharp, humorous commentator on issues facing junior doctors today</a:t>
            </a:r>
            <a:r>
              <a:rPr lang="en-GB" dirty="0" smtClean="0"/>
              <a:t>.’</a:t>
            </a:r>
          </a:p>
          <a:p>
            <a:endParaRPr lang="en-GB" dirty="0"/>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108</TotalTime>
  <Words>1635</Words>
  <Application>Microsoft Macintosh PowerPoint</Application>
  <PresentationFormat>On-screen Show (4:3)</PresentationFormat>
  <Paragraphs>152</Paragraphs>
  <Slides>15</Slides>
  <Notes>0</Notes>
  <HiddenSlides>0</HiddenSlides>
  <MMClips>0</MMClips>
  <ScaleCrop>false</ScaleCrop>
  <HeadingPairs>
    <vt:vector size="4" baseType="variant">
      <vt:variant>
        <vt:lpstr>Design Template</vt:lpstr>
      </vt:variant>
      <vt:variant>
        <vt:i4>1</vt:i4>
      </vt:variant>
      <vt:variant>
        <vt:lpstr>Slide Titles</vt:lpstr>
      </vt:variant>
      <vt:variant>
        <vt:i4>15</vt:i4>
      </vt:variant>
    </vt:vector>
  </HeadingPairs>
  <TitlesOfParts>
    <vt:vector size="16" baseType="lpstr">
      <vt:lpstr>Office Theme</vt:lpstr>
      <vt:lpstr>Seminar 2:  Writing a CV  </vt:lpstr>
      <vt:lpstr>1  What to leave out </vt:lpstr>
      <vt:lpstr>Slide 3</vt:lpstr>
      <vt:lpstr>2  ‘CV speak’: How to write CV English </vt:lpstr>
      <vt:lpstr>Slide 5</vt:lpstr>
      <vt:lpstr>Slide 6</vt:lpstr>
      <vt:lpstr>3  Opening and closing sections </vt:lpstr>
      <vt:lpstr>Slide 8</vt:lpstr>
      <vt:lpstr>Slide 9</vt:lpstr>
      <vt:lpstr>Slide 10</vt:lpstr>
      <vt:lpstr>Slide 11</vt:lpstr>
      <vt:lpstr>4  CV Formats  </vt:lpstr>
      <vt:lpstr>Slide 13</vt:lpstr>
      <vt:lpstr>Slide 14</vt:lpstr>
      <vt:lpstr>Slide 15</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Tristan Lee</dc:creator>
  <cp:lastModifiedBy>Tristan Lee</cp:lastModifiedBy>
  <cp:revision>13</cp:revision>
  <dcterms:created xsi:type="dcterms:W3CDTF">2017-11-08T21:44:48Z</dcterms:created>
  <dcterms:modified xsi:type="dcterms:W3CDTF">2017-11-08T21:45:35Z</dcterms:modified>
</cp:coreProperties>
</file>

<file path=docProps/thumbnail.jpeg>
</file>