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Default Extension="jpeg" ContentType="image/jpeg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9.xml" ContentType="application/vnd.openxmlformats-officedocument.presentationml.slide+xml"/>
  <Default Extension="xml" ContentType="application/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8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467C-A67A-C84B-AA25-0015D913B8AB}" type="datetimeFigureOut">
              <a:rPr lang="en-US" smtClean="0"/>
              <a:pPr/>
              <a:t>11/15/17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308AF-D0A4-5045-8B92-6CF8956A3BA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467C-A67A-C84B-AA25-0015D913B8AB}" type="datetimeFigureOut">
              <a:rPr lang="en-US" smtClean="0"/>
              <a:pPr/>
              <a:t>11/15/17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308AF-D0A4-5045-8B92-6CF8956A3BA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467C-A67A-C84B-AA25-0015D913B8AB}" type="datetimeFigureOut">
              <a:rPr lang="en-US" smtClean="0"/>
              <a:pPr/>
              <a:t>11/15/17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308AF-D0A4-5045-8B92-6CF8956A3BA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467C-A67A-C84B-AA25-0015D913B8AB}" type="datetimeFigureOut">
              <a:rPr lang="en-US" smtClean="0"/>
              <a:pPr/>
              <a:t>11/15/17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308AF-D0A4-5045-8B92-6CF8956A3BA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467C-A67A-C84B-AA25-0015D913B8AB}" type="datetimeFigureOut">
              <a:rPr lang="en-US" smtClean="0"/>
              <a:pPr/>
              <a:t>11/15/17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308AF-D0A4-5045-8B92-6CF8956A3BA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467C-A67A-C84B-AA25-0015D913B8AB}" type="datetimeFigureOut">
              <a:rPr lang="en-US" smtClean="0"/>
              <a:pPr/>
              <a:t>11/15/17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308AF-D0A4-5045-8B92-6CF8956A3BA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467C-A67A-C84B-AA25-0015D913B8AB}" type="datetimeFigureOut">
              <a:rPr lang="en-US" smtClean="0"/>
              <a:pPr/>
              <a:t>11/15/17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308AF-D0A4-5045-8B92-6CF8956A3BA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467C-A67A-C84B-AA25-0015D913B8AB}" type="datetimeFigureOut">
              <a:rPr lang="en-US" smtClean="0"/>
              <a:pPr/>
              <a:t>11/15/17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308AF-D0A4-5045-8B92-6CF8956A3BA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467C-A67A-C84B-AA25-0015D913B8AB}" type="datetimeFigureOut">
              <a:rPr lang="en-US" smtClean="0"/>
              <a:pPr/>
              <a:t>11/15/17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308AF-D0A4-5045-8B92-6CF8956A3BA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467C-A67A-C84B-AA25-0015D913B8AB}" type="datetimeFigureOut">
              <a:rPr lang="en-US" smtClean="0"/>
              <a:pPr/>
              <a:t>11/15/17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308AF-D0A4-5045-8B92-6CF8956A3BA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467C-A67A-C84B-AA25-0015D913B8AB}" type="datetimeFigureOut">
              <a:rPr lang="en-US" smtClean="0"/>
              <a:pPr/>
              <a:t>11/15/17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308AF-D0A4-5045-8B92-6CF8956A3BA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8A467C-A67A-C84B-AA25-0015D913B8AB}" type="datetimeFigureOut">
              <a:rPr lang="en-US" smtClean="0"/>
              <a:pPr/>
              <a:t>11/15/17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308AF-D0A4-5045-8B92-6CF8956A3BA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biginterview.com/blog/2015/03/applicant-tracking-system.html" TargetMode="External"/><Relationship Id="rId4" Type="http://schemas.openxmlformats.org/officeDocument/2006/relationships/hyperlink" Target="https://www.capilanou.ca/WorkArea/DownloadAsset.aspx?id=44084" TargetMode="External"/><Relationship Id="rId5" Type="http://schemas.openxmlformats.org/officeDocument/2006/relationships/hyperlink" Target="http://www.giraffecvs.co.uk/formatting-cv-ats" TargetMode="External"/><Relationship Id="rId6" Type="http://schemas.openxmlformats.org/officeDocument/2006/relationships/hyperlink" Target="https://careerdirectionsllc.com/3-tips-for-success-with-applicant-tracking-systems-ats-for-executive-job-seekers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mailto:tristanblount@hotmail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56688"/>
            <a:ext cx="7772400" cy="1942268"/>
          </a:xfrm>
        </p:spPr>
        <p:txBody>
          <a:bodyPr>
            <a:noAutofit/>
          </a:bodyPr>
          <a:lstStyle/>
          <a:p>
            <a:r>
              <a:rPr lang="en-GB" sz="6000" b="1" dirty="0"/>
              <a:t>Seminar 4</a:t>
            </a:r>
            <a:r>
              <a:rPr lang="en-GB" sz="6000" b="1" dirty="0" smtClean="0"/>
              <a:t>: Summary and Discussion</a:t>
            </a:r>
            <a:endParaRPr lang="en-GB" sz="6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b="1" dirty="0"/>
              <a:t>1	CVs, cover letters and your online presence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GB" dirty="0" err="1" smtClean="0"/>
              <a:t>i</a:t>
            </a:r>
            <a:r>
              <a:rPr lang="en-GB" dirty="0" smtClean="0"/>
              <a:t>	</a:t>
            </a:r>
            <a:r>
              <a:rPr lang="en-GB" dirty="0" err="1"/>
              <a:t>Linkedin</a:t>
            </a:r>
            <a:r>
              <a:rPr lang="en-GB" dirty="0" smtClean="0"/>
              <a:t> </a:t>
            </a:r>
          </a:p>
          <a:p>
            <a:r>
              <a:rPr lang="en-GB" dirty="0"/>
              <a:t>What is the difference between your </a:t>
            </a:r>
            <a:r>
              <a:rPr lang="en-GB" dirty="0" err="1"/>
              <a:t>Linkedin</a:t>
            </a:r>
            <a:r>
              <a:rPr lang="en-GB" dirty="0"/>
              <a:t> profile and your CV/cover letter?</a:t>
            </a:r>
          </a:p>
          <a:p>
            <a:pPr lvl="0"/>
            <a:r>
              <a:rPr lang="en-GB" dirty="0"/>
              <a:t>CV cover letter should be more targeted and succinct</a:t>
            </a:r>
          </a:p>
          <a:p>
            <a:pPr lvl="0"/>
            <a:r>
              <a:rPr lang="en-GB" dirty="0" err="1"/>
              <a:t>Linkedin</a:t>
            </a:r>
            <a:r>
              <a:rPr lang="en-GB" dirty="0"/>
              <a:t> profile an opportunity to present a more personal story</a:t>
            </a:r>
          </a:p>
          <a:p>
            <a:pPr lvl="0"/>
            <a:r>
              <a:rPr lang="en-GB" dirty="0"/>
              <a:t>Ensure your Linked profile statement supports what you are saying in your CV and cover letter by including the key messages in your CV and cover letter</a:t>
            </a:r>
          </a:p>
          <a:p>
            <a:pPr lvl="0"/>
            <a:r>
              <a:rPr lang="en-GB" dirty="0"/>
              <a:t>Make sure that all the factual information on </a:t>
            </a:r>
            <a:r>
              <a:rPr lang="en-GB" dirty="0" err="1"/>
              <a:t>Linkedin</a:t>
            </a:r>
            <a:r>
              <a:rPr lang="en-GB" dirty="0"/>
              <a:t> matches that in your CV.</a:t>
            </a:r>
            <a:endParaRPr lang="en-GB" dirty="0" smtClean="0"/>
          </a:p>
          <a:p>
            <a:endParaRPr lang="en-GB" dirty="0" smtClean="0"/>
          </a:p>
          <a:p>
            <a:pPr lvl="0">
              <a:buNone/>
            </a:pPr>
            <a:r>
              <a:rPr lang="en-GB" dirty="0" smtClean="0"/>
              <a:t>ii	</a:t>
            </a:r>
            <a:r>
              <a:rPr lang="en-GB" dirty="0" err="1" smtClean="0"/>
              <a:t>Facebook</a:t>
            </a:r>
            <a:r>
              <a:rPr lang="en-GB" dirty="0"/>
              <a:t>, </a:t>
            </a:r>
            <a:r>
              <a:rPr lang="en-GB" dirty="0" err="1"/>
              <a:t>Instagram</a:t>
            </a:r>
            <a:r>
              <a:rPr lang="en-GB" dirty="0"/>
              <a:t>, Twitter and other social </a:t>
            </a:r>
            <a:r>
              <a:rPr lang="en-GB" dirty="0" smtClean="0"/>
              <a:t>media</a:t>
            </a:r>
          </a:p>
          <a:p>
            <a:pPr lvl="0">
              <a:buNone/>
            </a:pPr>
            <a:r>
              <a:rPr lang="en-GB" dirty="0"/>
              <a:t>What is the easiest way to be eliminated from the process? By posting the following…</a:t>
            </a:r>
          </a:p>
          <a:p>
            <a:pPr lvl="0"/>
            <a:r>
              <a:rPr lang="en-GB" dirty="0"/>
              <a:t>Inappropriate images – drunken, naked/semi-naked, excessively untidy appearance</a:t>
            </a:r>
          </a:p>
          <a:p>
            <a:r>
              <a:rPr lang="en-GB" dirty="0"/>
              <a:t>Inappropriate language – swearing, sexist, racist, homophobic or other insulting, degrading remarks.</a:t>
            </a:r>
            <a:r>
              <a:rPr lang="en-GB" dirty="0" smtClean="0"/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2	Applicant tracking systems (ATS) and CVs in the recruitment process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GB" dirty="0"/>
              <a:t>What is ATS, who uses it and why?</a:t>
            </a:r>
          </a:p>
          <a:p>
            <a:pPr lvl="0"/>
            <a:r>
              <a:rPr lang="en-GB" dirty="0"/>
              <a:t>Specialist software typically used by medium and large international companies to manage the recruitment process</a:t>
            </a:r>
          </a:p>
          <a:p>
            <a:pPr lvl="0"/>
            <a:r>
              <a:rPr lang="en-GB" dirty="0"/>
              <a:t>Used to process huge numbers of applications for roles advertised by the organization in question</a:t>
            </a:r>
          </a:p>
          <a:p>
            <a:pPr lvl="0"/>
            <a:r>
              <a:rPr lang="en-GB" dirty="0"/>
              <a:t>For one position an HR department might receive thousands of applications.</a:t>
            </a:r>
          </a:p>
          <a:p>
            <a:pPr lvl="0"/>
            <a:r>
              <a:rPr lang="en-GB" dirty="0"/>
              <a:t>ATS allows the recruiter to screen out less qualified candidates and produce a list of say 50 CVs, which will then be read by a human being.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280"/>
            <a:ext cx="8229600" cy="593288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GB" dirty="0"/>
              <a:t>How does it work?</a:t>
            </a:r>
          </a:p>
          <a:p>
            <a:pPr marL="0" indent="0">
              <a:buNone/>
            </a:pPr>
            <a:r>
              <a:rPr lang="en-GB" dirty="0"/>
              <a:t>The software strips out all formatting in the Word doc. Then, using Boolean searches, it scans applicant CVs for desirable keywords associated with the role: </a:t>
            </a:r>
          </a:p>
          <a:p>
            <a:pPr lvl="0"/>
            <a:r>
              <a:rPr lang="en-GB" dirty="0"/>
              <a:t>key skills (both hard and soft skills) </a:t>
            </a:r>
          </a:p>
          <a:p>
            <a:pPr lvl="0"/>
            <a:r>
              <a:rPr lang="en-GB" dirty="0"/>
              <a:t>experience, including number of years</a:t>
            </a:r>
          </a:p>
          <a:p>
            <a:pPr lvl="0"/>
            <a:r>
              <a:rPr lang="en-GB" dirty="0"/>
              <a:t>job titles</a:t>
            </a:r>
          </a:p>
          <a:p>
            <a:pPr lvl="0"/>
            <a:r>
              <a:rPr lang="en-GB" dirty="0"/>
              <a:t>qualifications, certificates</a:t>
            </a:r>
          </a:p>
          <a:p>
            <a:pPr lvl="0"/>
            <a:r>
              <a:rPr lang="en-GB" dirty="0"/>
              <a:t>applications, software</a:t>
            </a:r>
          </a:p>
          <a:p>
            <a:r>
              <a:rPr lang="en-GB" dirty="0"/>
              <a:t>elite universities and training centres.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698"/>
            <a:ext cx="8229600" cy="589146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How can we tailor our CVs to avoid being screened out of the process?</a:t>
            </a:r>
          </a:p>
          <a:p>
            <a:pPr lvl="0"/>
            <a:r>
              <a:rPr lang="en-GB" dirty="0"/>
              <a:t>Find the most likely keywords used by the recruiter for the role</a:t>
            </a:r>
          </a:p>
          <a:p>
            <a:pPr lvl="0"/>
            <a:r>
              <a:rPr lang="en-GB" dirty="0"/>
              <a:t>Research the organization; role (especially the job description and person specification); current industry terminology</a:t>
            </a:r>
          </a:p>
          <a:p>
            <a:pPr lvl="0"/>
            <a:r>
              <a:rPr lang="en-GB" dirty="0"/>
              <a:t>Choose those keywords that you feel accurately reflect your capabilities</a:t>
            </a:r>
          </a:p>
          <a:p>
            <a:pPr lvl="0"/>
            <a:r>
              <a:rPr lang="en-GB" dirty="0"/>
              <a:t>Remember to also include common industry acronyms, e.g. project management (PM), search engine optimization (SEO) etc.</a:t>
            </a:r>
          </a:p>
          <a:p>
            <a:pPr lvl="0"/>
            <a:r>
              <a:rPr lang="en-GB" dirty="0"/>
              <a:t>Some experts suggest using the noun form e.g. ‘management’, rather than ‘managed….’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698"/>
            <a:ext cx="8229600" cy="5891465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GB" dirty="0" smtClean="0"/>
              <a:t>But…. </a:t>
            </a:r>
          </a:p>
          <a:p>
            <a:pPr>
              <a:buNone/>
            </a:pPr>
            <a:r>
              <a:rPr lang="en-GB" dirty="0"/>
              <a:t>D</a:t>
            </a:r>
            <a:r>
              <a:rPr lang="en-GB" dirty="0" smtClean="0"/>
              <a:t>on’t </a:t>
            </a:r>
            <a:r>
              <a:rPr lang="en-GB" dirty="0"/>
              <a:t>‘overstuff’ your CV with keywords’ (Lees: 2013: 14</a:t>
            </a:r>
            <a:r>
              <a:rPr lang="en-GB" dirty="0" smtClean="0"/>
              <a:t>)</a:t>
            </a:r>
            <a:r>
              <a:rPr lang="en-GB" dirty="0"/>
              <a:t>:</a:t>
            </a:r>
            <a:endParaRPr lang="en-GB" dirty="0" smtClean="0"/>
          </a:p>
          <a:p>
            <a:pPr lvl="0"/>
            <a:r>
              <a:rPr lang="en-GB" dirty="0"/>
              <a:t>This could make your CV unreadable</a:t>
            </a:r>
            <a:r>
              <a:rPr lang="en-GB" dirty="0" smtClean="0"/>
              <a:t> </a:t>
            </a:r>
          </a:p>
          <a:p>
            <a:pPr lvl="0"/>
            <a:r>
              <a:rPr lang="en-GB" dirty="0" smtClean="0"/>
              <a:t>Including more keywords than needed might create the impression you are looking for a different role</a:t>
            </a:r>
          </a:p>
          <a:p>
            <a:pPr lvl="0"/>
            <a:r>
              <a:rPr lang="en-GB" dirty="0"/>
              <a:t>You might be tempted to include capabilities that in reality you don’t have</a:t>
            </a:r>
          </a:p>
          <a:p>
            <a:pPr lvl="0"/>
            <a:r>
              <a:rPr lang="en-GB" dirty="0"/>
              <a:t>How about inserting ‘hidden’ keywords into your CV using white text or very small font size?</a:t>
            </a:r>
          </a:p>
          <a:p>
            <a:pPr lvl="0"/>
            <a:r>
              <a:rPr lang="en-GB" dirty="0"/>
              <a:t>Context is still important. ATS are more sophisticated now and look for keywords in context and in relation to other </a:t>
            </a:r>
            <a:r>
              <a:rPr lang="en-GB" dirty="0" smtClean="0"/>
              <a:t>keywords.</a:t>
            </a:r>
          </a:p>
          <a:p>
            <a:pPr>
              <a:buNone/>
            </a:pPr>
            <a:endParaRPr lang="en-GB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b="1" dirty="0"/>
              <a:t>3	Aspects of the culture in English-language organizations – discussion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36163"/>
            <a:ext cx="8229600" cy="379657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GB" dirty="0"/>
              <a:t>Loyalty</a:t>
            </a:r>
            <a:endParaRPr lang="en-GB" dirty="0" smtClean="0"/>
          </a:p>
          <a:p>
            <a:pPr lvl="0"/>
            <a:r>
              <a:rPr lang="en-GB" dirty="0" smtClean="0"/>
              <a:t>What is loyalty and why </a:t>
            </a:r>
            <a:r>
              <a:rPr lang="en-GB" dirty="0"/>
              <a:t>do employers value</a:t>
            </a:r>
            <a:r>
              <a:rPr lang="en-GB" dirty="0" smtClean="0"/>
              <a:t> it?</a:t>
            </a:r>
            <a:endParaRPr lang="en-GB" dirty="0"/>
          </a:p>
          <a:p>
            <a:pPr lvl="0"/>
            <a:r>
              <a:rPr lang="en-GB" dirty="0"/>
              <a:t>In return for loyalty, what do employers offer their employees?</a:t>
            </a:r>
          </a:p>
          <a:p>
            <a:pPr lvl="0"/>
            <a:r>
              <a:rPr lang="en-GB" dirty="0"/>
              <a:t>Is this relationship between employers and employees the same in the English-speaking world/countries with larger job markets?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892"/>
            <a:ext cx="8229600" cy="6405862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GB" dirty="0"/>
              <a:t>With the introduction of neoliberal economic thought from the late 1970s in the US and UK, a profound change in the relationship between employers and </a:t>
            </a:r>
            <a:r>
              <a:rPr lang="en-GB" dirty="0" smtClean="0"/>
              <a:t>employees:</a:t>
            </a:r>
          </a:p>
          <a:p>
            <a:pPr lvl="0"/>
            <a:r>
              <a:rPr lang="en-GB" dirty="0"/>
              <a:t>An ‘open’ labour market – employees compete with each other for jobs</a:t>
            </a:r>
          </a:p>
          <a:p>
            <a:pPr lvl="0"/>
            <a:r>
              <a:rPr lang="en-GB" dirty="0"/>
              <a:t>Decline in the influence of unions</a:t>
            </a:r>
          </a:p>
          <a:p>
            <a:pPr lvl="0"/>
            <a:r>
              <a:rPr lang="en-GB" dirty="0"/>
              <a:t>Fewer legal protections for employees</a:t>
            </a:r>
          </a:p>
          <a:p>
            <a:pPr lvl="0"/>
            <a:r>
              <a:rPr lang="en-GB" dirty="0" err="1"/>
              <a:t>Casualization</a:t>
            </a:r>
            <a:r>
              <a:rPr lang="en-GB" dirty="0"/>
              <a:t> of labour: temp, contractor, zero-hours contracts</a:t>
            </a:r>
          </a:p>
          <a:p>
            <a:pPr lvl="0"/>
            <a:r>
              <a:rPr lang="en-GB" dirty="0"/>
              <a:t>Less job security.</a:t>
            </a:r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/>
              <a:t>All this means that loyalty is not</a:t>
            </a:r>
            <a:r>
              <a:rPr lang="en-GB" dirty="0" smtClean="0"/>
              <a:t> seen </a:t>
            </a:r>
            <a:r>
              <a:rPr lang="en-GB" dirty="0"/>
              <a:t>by recruiters as the virtue it once was.</a:t>
            </a:r>
            <a:r>
              <a:rPr lang="en-GB" dirty="0" smtClean="0"/>
              <a:t> </a:t>
            </a:r>
          </a:p>
          <a:p>
            <a:pPr marL="0" indent="0">
              <a:buNone/>
            </a:pPr>
            <a:r>
              <a:rPr lang="en-GB" dirty="0" smtClean="0"/>
              <a:t>Describing </a:t>
            </a:r>
            <a:r>
              <a:rPr lang="en-GB" dirty="0"/>
              <a:t>yourself as loyal can be regarded negatively in some </a:t>
            </a:r>
            <a:r>
              <a:rPr lang="en-GB" dirty="0" smtClean="0"/>
              <a:t>ways:</a:t>
            </a:r>
          </a:p>
          <a:p>
            <a:pPr lvl="0"/>
            <a:r>
              <a:rPr lang="en-GB" dirty="0"/>
              <a:t>Staying put in one job for too long can suggest a lack of ambition, drive, motivation</a:t>
            </a:r>
          </a:p>
          <a:p>
            <a:pPr lvl="0"/>
            <a:r>
              <a:rPr lang="en-GB" dirty="0"/>
              <a:t>Some recruiters might read ‘loyal’ as ‘follower’ – the opposite of the responsible dynamic leader, innovator they are looking for</a:t>
            </a:r>
          </a:p>
          <a:p>
            <a:pPr lvl="0"/>
            <a:r>
              <a:rPr lang="en-GB" dirty="0"/>
              <a:t>Competence and motivation are much more important than loyalty. Who wants an incompetent, unmotivated but loyal employee?</a:t>
            </a:r>
          </a:p>
          <a:p>
            <a:pPr>
              <a:buNone/>
            </a:pPr>
            <a:r>
              <a:rPr lang="en-GB" dirty="0"/>
              <a:t> </a:t>
            </a:r>
          </a:p>
          <a:p>
            <a:pPr marL="0" indent="0">
              <a:buNone/>
            </a:pPr>
            <a:r>
              <a:rPr lang="en-GB" dirty="0"/>
              <a:t>Employers see it as </a:t>
            </a:r>
            <a:r>
              <a:rPr lang="en-GB" i="1" dirty="0"/>
              <a:t>their</a:t>
            </a:r>
            <a:r>
              <a:rPr lang="en-GB" dirty="0"/>
              <a:t> responsibility to retain staff through an attractive salary and benefits package, stimulating, pleasant work environment and opportunity for career progression. 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/>
              <a:t>If you are a valued employee but leave they might be disappointed but not offended – they may even offer you a pay rise to retain you – or try to recruit you later in your career.</a:t>
            </a:r>
            <a:r>
              <a:rPr lang="en-GB" dirty="0" smtClean="0"/>
              <a:t> </a:t>
            </a:r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124"/>
            <a:ext cx="8229600" cy="786927"/>
          </a:xfrm>
        </p:spPr>
        <p:txBody>
          <a:bodyPr>
            <a:normAutofit/>
          </a:bodyPr>
          <a:lstStyle/>
          <a:p>
            <a:pPr algn="l"/>
            <a:r>
              <a:rPr lang="en-GB" sz="3200" b="1" dirty="0" smtClean="0"/>
              <a:t>4	The </a:t>
            </a:r>
            <a:r>
              <a:rPr lang="en-GB" sz="3200" b="1" dirty="0"/>
              <a:t>assignment 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49051"/>
            <a:ext cx="8229600" cy="5750091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GB" dirty="0" smtClean="0"/>
              <a:t>We will complete the </a:t>
            </a:r>
            <a:r>
              <a:rPr lang="en-GB" dirty="0"/>
              <a:t>last part of this </a:t>
            </a:r>
            <a:r>
              <a:rPr lang="en-GB" dirty="0" smtClean="0"/>
              <a:t>course </a:t>
            </a:r>
            <a:r>
              <a:rPr lang="en-GB" dirty="0"/>
              <a:t>remotely by email.</a:t>
            </a:r>
          </a:p>
          <a:p>
            <a:pPr>
              <a:buNone/>
            </a:pPr>
            <a:r>
              <a:rPr lang="en-GB" dirty="0"/>
              <a:t>Write your own CV and cover letter for a specific job:</a:t>
            </a:r>
          </a:p>
          <a:p>
            <a:pPr lvl="0"/>
            <a:r>
              <a:rPr lang="en-GB" dirty="0"/>
              <a:t>Must be in response to a real advertisement for a real job that you want and feel you stand a chance of being shortlisted for</a:t>
            </a:r>
          </a:p>
          <a:p>
            <a:pPr lvl="0"/>
            <a:r>
              <a:rPr lang="en-GB" dirty="0"/>
              <a:t>Can be anywhere in the world, can be a professional or academic but the organization’s corporate language must be English</a:t>
            </a:r>
          </a:p>
          <a:p>
            <a:pPr lvl="0"/>
            <a:r>
              <a:rPr lang="en-GB" dirty="0"/>
              <a:t>Can be a current advertised role or one where the deadline has passed</a:t>
            </a:r>
          </a:p>
          <a:p>
            <a:pPr lvl="0"/>
            <a:r>
              <a:rPr lang="en-GB" dirty="0"/>
              <a:t>Deadline:  17/11/2017 – please include the advertisement and job description/person </a:t>
            </a:r>
            <a:r>
              <a:rPr lang="en-GB" dirty="0" smtClean="0"/>
              <a:t>specification </a:t>
            </a:r>
            <a:r>
              <a:rPr lang="en-GB" dirty="0"/>
              <a:t>with your CV and cover letter.</a:t>
            </a:r>
          </a:p>
          <a:p>
            <a:pPr lvl="0"/>
            <a:r>
              <a:rPr lang="en-GB" dirty="0"/>
              <a:t>My email: </a:t>
            </a:r>
            <a:r>
              <a:rPr lang="en-GB" u="sng" dirty="0">
                <a:hlinkClick r:id="rId2"/>
              </a:rPr>
              <a:t>tristanblount@hotmail.com</a:t>
            </a:r>
            <a:r>
              <a:rPr lang="en-GB" dirty="0"/>
              <a:t> </a:t>
            </a:r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/>
              <a:t>Part II of the course will be taken by Joaquin </a:t>
            </a:r>
            <a:r>
              <a:rPr lang="en-GB" dirty="0" err="1"/>
              <a:t>Fraguela</a:t>
            </a:r>
            <a:r>
              <a:rPr lang="en-GB" dirty="0"/>
              <a:t>, a senior </a:t>
            </a:r>
            <a:r>
              <a:rPr lang="en-GB" dirty="0" smtClean="0"/>
              <a:t>executive from the insurance industry </a:t>
            </a:r>
            <a:r>
              <a:rPr lang="en-GB" dirty="0"/>
              <a:t>with a wealth of experience in </a:t>
            </a:r>
            <a:r>
              <a:rPr lang="en-GB" dirty="0" smtClean="0"/>
              <a:t>business and </a:t>
            </a:r>
            <a:r>
              <a:rPr lang="en-GB" dirty="0"/>
              <a:t>recruitment</a:t>
            </a:r>
            <a:r>
              <a:rPr lang="en-GB" dirty="0" smtClean="0"/>
              <a:t> in </a:t>
            </a:r>
            <a:r>
              <a:rPr lang="en-GB" dirty="0"/>
              <a:t>a corporate setting.</a:t>
            </a: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b="1" dirty="0"/>
              <a:t>Resources and references</a:t>
            </a:r>
            <a:endParaRPr lang="en-GB" dirty="0"/>
          </a:p>
          <a:p>
            <a:pPr>
              <a:buNone/>
            </a:pPr>
            <a:r>
              <a:rPr lang="en-GB" dirty="0"/>
              <a:t>CVs and ATS:</a:t>
            </a:r>
          </a:p>
          <a:p>
            <a:pPr>
              <a:buNone/>
            </a:pPr>
            <a:r>
              <a:rPr lang="en-GB" u="sng" dirty="0">
                <a:hlinkClick r:id="rId3"/>
              </a:rPr>
              <a:t>https://biginterview.com/blog/2015/03/applicant-tracking-system.html</a:t>
            </a:r>
            <a:endParaRPr lang="en-GB" dirty="0"/>
          </a:p>
          <a:p>
            <a:pPr>
              <a:buNone/>
            </a:pPr>
            <a:r>
              <a:rPr lang="en-GB" u="sng" dirty="0">
                <a:hlinkClick r:id="rId4"/>
              </a:rPr>
              <a:t>https://www.capilanou.ca/WorkArea/DownloadAsset.aspx?id=44084</a:t>
            </a:r>
            <a:endParaRPr lang="en-GB" dirty="0"/>
          </a:p>
          <a:p>
            <a:pPr>
              <a:buNone/>
            </a:pPr>
            <a:r>
              <a:rPr lang="en-GB" u="sng" dirty="0">
                <a:hlinkClick r:id="rId5"/>
              </a:rPr>
              <a:t>http://www.giraffecvs.co.uk/formatting-cv-ats</a:t>
            </a:r>
            <a:endParaRPr lang="en-GB" dirty="0"/>
          </a:p>
          <a:p>
            <a:pPr>
              <a:buNone/>
            </a:pPr>
            <a:r>
              <a:rPr lang="en-GB" u="sng" dirty="0">
                <a:hlinkClick r:id="rId6"/>
              </a:rPr>
              <a:t>https://careerdirectionsllc.com/3-tips-for-success-with-applicant-tracking-systems-ats-for-executive-job-</a:t>
            </a:r>
            <a:r>
              <a:rPr lang="en-GB" u="sng" dirty="0" smtClean="0">
                <a:hlinkClick r:id="rId6"/>
              </a:rPr>
              <a:t>seekers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1025</Words>
  <Application>Microsoft Macintosh PowerPoint</Application>
  <PresentationFormat>On-screen Show (4:3)</PresentationFormat>
  <Paragraphs>78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Seminar 4: Summary and Discussion</vt:lpstr>
      <vt:lpstr>1 CVs, cover letters and your online presence </vt:lpstr>
      <vt:lpstr>2 Applicant tracking systems (ATS) and CVs in the recruitment process </vt:lpstr>
      <vt:lpstr>Slide 4</vt:lpstr>
      <vt:lpstr>Slide 5</vt:lpstr>
      <vt:lpstr>Slide 6</vt:lpstr>
      <vt:lpstr>3 Aspects of the culture in English-language organizations – discussion </vt:lpstr>
      <vt:lpstr>Slide 8</vt:lpstr>
      <vt:lpstr>4 The assignment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Tristan Lee</dc:creator>
  <cp:lastModifiedBy>Tristan Lee</cp:lastModifiedBy>
  <cp:revision>11</cp:revision>
  <dcterms:created xsi:type="dcterms:W3CDTF">2017-11-15T11:24:54Z</dcterms:created>
  <dcterms:modified xsi:type="dcterms:W3CDTF">2017-11-15T11:27:48Z</dcterms:modified>
</cp:coreProperties>
</file>