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slides/slide9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docProps/core.xml" ContentType="application/vnd.openxmlformats-package.core-properties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Grid="0" snapToObjects="1">
      <p:cViewPr varScale="1">
        <p:scale>
          <a:sx n="92" d="100"/>
          <a:sy n="92" d="100"/>
        </p:scale>
        <p:origin x="-81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510444-AF2C-0348-A64C-2243B88F18E1}" type="datetimeFigureOut">
              <a:rPr lang="en-US" smtClean="0"/>
              <a:t>11/8/17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7D6F99-4547-984B-8590-EE144956C641}" type="slidenum">
              <a:rPr lang="en-GB" smtClean="0"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GB" sz="6000" b="1" dirty="0"/>
              <a:t>Seminar 3:</a:t>
            </a:r>
            <a:r>
              <a:rPr lang="en-GB" sz="6000" b="1" dirty="0" smtClean="0"/>
              <a:t> </a:t>
            </a:r>
            <a:br>
              <a:rPr lang="en-GB" sz="6000" b="1" dirty="0" smtClean="0"/>
            </a:br>
            <a:r>
              <a:rPr lang="en-GB" sz="6000" b="1" dirty="0" smtClean="0"/>
              <a:t>Writing a Cover Letter</a:t>
            </a:r>
            <a:r>
              <a:rPr lang="en-GB" sz="6000" dirty="0" smtClean="0"/>
              <a:t/>
            </a:r>
            <a:br>
              <a:rPr lang="en-GB" sz="6000" dirty="0" smtClean="0"/>
            </a:br>
            <a:endParaRPr lang="en-GB" sz="60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5670"/>
            <a:ext cx="8229600" cy="5960494"/>
          </a:xfrm>
        </p:spPr>
        <p:txBody>
          <a:bodyPr>
            <a:normAutofit fontScale="70000" lnSpcReduction="20000"/>
          </a:bodyPr>
          <a:lstStyle/>
          <a:p>
            <a:pPr marL="571500" indent="-571500">
              <a:buAutoNum type="romanLcPeriod" startAt="5"/>
            </a:pPr>
            <a:r>
              <a:rPr lang="en-GB" b="1" dirty="0" smtClean="0"/>
              <a:t>Speculative </a:t>
            </a:r>
            <a:r>
              <a:rPr lang="en-GB" b="1" dirty="0"/>
              <a:t>cover letters</a:t>
            </a:r>
            <a:endParaRPr lang="en-GB" dirty="0" smtClean="0"/>
          </a:p>
          <a:p>
            <a:pPr marL="571500" indent="-571500">
              <a:buNone/>
            </a:pPr>
            <a:r>
              <a:rPr lang="en-GB" dirty="0" smtClean="0"/>
              <a:t> </a:t>
            </a:r>
            <a:endParaRPr lang="en-GB" dirty="0"/>
          </a:p>
          <a:p>
            <a:pPr>
              <a:buNone/>
            </a:pPr>
            <a:r>
              <a:rPr lang="en-GB" dirty="0"/>
              <a:t>Key points:</a:t>
            </a:r>
          </a:p>
          <a:p>
            <a:pPr lvl="0"/>
            <a:r>
              <a:rPr lang="en-GB" dirty="0"/>
              <a:t>Need to be shorter, ideally no more than 3 paragraphs</a:t>
            </a:r>
            <a:endParaRPr lang="en-GB" dirty="0" smtClean="0"/>
          </a:p>
          <a:p>
            <a:pPr lvl="0"/>
            <a:r>
              <a:rPr lang="en-GB" dirty="0" smtClean="0"/>
              <a:t>Consider </a:t>
            </a:r>
            <a:r>
              <a:rPr lang="en-GB" dirty="0"/>
              <a:t>not sending a CV with it if you feel you don't know enough about the organisation</a:t>
            </a:r>
          </a:p>
          <a:p>
            <a:pPr lvl="0"/>
            <a:r>
              <a:rPr lang="en-GB" dirty="0"/>
              <a:t>Tactics that work: If you have found out about the company through a mutual acquaintance, colleague or someone the employer is likely to respect, start by mentioning their name. E.g. ' Your colleague Peter Johnson suggested that I should contact you as he felt I might be able to offer you useful skills and experience.'</a:t>
            </a:r>
          </a:p>
          <a:p>
            <a:pPr lvl="0"/>
            <a:r>
              <a:rPr lang="en-GB" dirty="0"/>
              <a:t>Be direct: Describe your profession/job title, years of experience and reason for writing</a:t>
            </a:r>
          </a:p>
          <a:p>
            <a:pPr lvl="0"/>
            <a:r>
              <a:rPr lang="en-GB" dirty="0"/>
              <a:t>Tell the employer that you will make the next move: Don't leave the initiative with them. Tell them when you will follow up with a phone call to discuss setting up a meeting</a:t>
            </a:r>
            <a:r>
              <a:rPr lang="en-GB" dirty="0" smtClean="0"/>
              <a:t>.	</a:t>
            </a:r>
          </a:p>
          <a:p>
            <a:pPr lvl="0">
              <a:buNone/>
            </a:pPr>
            <a:r>
              <a:rPr lang="en-GB" dirty="0" smtClean="0"/>
              <a:t>													(</a:t>
            </a:r>
            <a:r>
              <a:rPr lang="en-GB" dirty="0"/>
              <a:t>Rogers, 2011: 22-6</a:t>
            </a:r>
            <a:r>
              <a:rPr lang="en-GB" dirty="0" smtClean="0"/>
              <a:t>)</a:t>
            </a:r>
            <a:endParaRPr lang="en-GB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280"/>
            <a:ext cx="8229600" cy="5932883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en-GB" b="1" dirty="0"/>
              <a:t>Resources and references</a:t>
            </a:r>
            <a:endParaRPr lang="en-GB" dirty="0"/>
          </a:p>
          <a:p>
            <a:pPr>
              <a:buNone/>
            </a:pPr>
            <a:r>
              <a:rPr lang="en-GB" dirty="0"/>
              <a:t>University of Oxford: The Careers Service, webpage: http://</a:t>
            </a:r>
            <a:r>
              <a:rPr lang="en-GB" dirty="0" err="1"/>
              <a:t>www.careers.ox.ac.uk</a:t>
            </a:r>
            <a:r>
              <a:rPr lang="en-GB" dirty="0"/>
              <a:t>/cover-letters/</a:t>
            </a:r>
          </a:p>
          <a:p>
            <a:pPr>
              <a:buNone/>
            </a:pPr>
            <a:r>
              <a:rPr lang="en-GB" dirty="0"/>
              <a:t>Prospects: The UK's official graduate careers website: https://</a:t>
            </a:r>
            <a:r>
              <a:rPr lang="en-GB" dirty="0" err="1"/>
              <a:t>www.prospects.ac.uk</a:t>
            </a:r>
            <a:r>
              <a:rPr lang="en-GB" dirty="0"/>
              <a:t>/careers-advice</a:t>
            </a:r>
          </a:p>
          <a:p>
            <a:pPr>
              <a:buNone/>
            </a:pPr>
            <a:r>
              <a:rPr lang="en-GB" dirty="0" err="1"/>
              <a:t>TargetJobs</a:t>
            </a:r>
            <a:r>
              <a:rPr lang="en-GB" dirty="0"/>
              <a:t> –  'Cover letter essentials...': https://targetjobs.co.uk/careers-advice/applications-and-cvs/271393-covering-letter-essentials-for-graduate-vacancies</a:t>
            </a:r>
          </a:p>
          <a:p>
            <a:pPr>
              <a:buNone/>
            </a:pPr>
            <a:r>
              <a:rPr lang="en-GB" dirty="0"/>
              <a:t>Rogers, Jenny, </a:t>
            </a:r>
            <a:r>
              <a:rPr lang="en-GB" i="1" dirty="0"/>
              <a:t>Great Answers to Tough CV Problems: CV secrets from a top career coach.</a:t>
            </a:r>
            <a:r>
              <a:rPr lang="en-GB" dirty="0"/>
              <a:t> </a:t>
            </a:r>
            <a:r>
              <a:rPr lang="en-GB" dirty="0" err="1"/>
              <a:t>KoganPage</a:t>
            </a:r>
            <a:r>
              <a:rPr lang="en-GB" dirty="0"/>
              <a:t>, 2011.</a:t>
            </a:r>
          </a:p>
          <a:p>
            <a:pPr>
              <a:buNone/>
            </a:pPr>
            <a:r>
              <a:rPr lang="en-GB" dirty="0"/>
              <a:t>Lees, John, </a:t>
            </a:r>
            <a:r>
              <a:rPr lang="en-GB" i="1" dirty="0"/>
              <a:t>Knockout CV: How to get noticed, get interviewed &amp; get hired.</a:t>
            </a:r>
            <a:r>
              <a:rPr lang="en-GB" dirty="0"/>
              <a:t> McGraw-Hill, 2013.</a:t>
            </a:r>
          </a:p>
          <a:p>
            <a:pPr>
              <a:buNone/>
            </a:pPr>
            <a:endParaRPr lang="en-GB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GB" b="1" dirty="0"/>
              <a:t>1	Why do I need a cover letter?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/>
            <a:r>
              <a:rPr lang="en-GB" dirty="0"/>
              <a:t>To explain to the employer how your background qualifies you for the role</a:t>
            </a:r>
          </a:p>
          <a:p>
            <a:pPr lvl="0"/>
            <a:r>
              <a:rPr lang="en-GB" dirty="0"/>
              <a:t>To stand out – many employers read it to screen out weaker candidates</a:t>
            </a:r>
          </a:p>
          <a:p>
            <a:pPr lvl="0"/>
            <a:r>
              <a:rPr lang="en-GB" dirty="0"/>
              <a:t>For senior roles some employers give the cover letter more attention than the CV</a:t>
            </a:r>
          </a:p>
          <a:p>
            <a:pPr lvl="0"/>
            <a:r>
              <a:rPr lang="en-GB" dirty="0"/>
              <a:t>To say why you want the role</a:t>
            </a:r>
          </a:p>
          <a:p>
            <a:pPr lvl="0"/>
            <a:r>
              <a:rPr lang="en-GB" dirty="0"/>
              <a:t>While the CV focuses on your past, the cover letter is a chance to talk more about the future</a:t>
            </a:r>
            <a:r>
              <a:rPr lang="en-GB" dirty="0" smtClean="0"/>
              <a:t>.</a:t>
            </a:r>
          </a:p>
          <a:p>
            <a:r>
              <a:rPr lang="en-GB" dirty="0"/>
              <a:t>Where a cover letter is specifically requested</a:t>
            </a:r>
            <a:r>
              <a:rPr lang="en-GB" dirty="0" smtClean="0"/>
              <a:t> and you do not supply one, you </a:t>
            </a:r>
            <a:r>
              <a:rPr lang="en-GB" dirty="0"/>
              <a:t>risk your application being automatically rejected</a:t>
            </a:r>
            <a:r>
              <a:rPr lang="en-GB" dirty="0" smtClean="0"/>
              <a:t>.</a:t>
            </a:r>
            <a:endParaRPr lang="en-GB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0892"/>
            <a:ext cx="8229600" cy="6637108"/>
          </a:xfrm>
        </p:spPr>
        <p:txBody>
          <a:bodyPr>
            <a:normAutofit fontScale="62500" lnSpcReduction="20000"/>
          </a:bodyPr>
          <a:lstStyle/>
          <a:p>
            <a:pPr>
              <a:buNone/>
            </a:pPr>
            <a:r>
              <a:rPr lang="en-GB" dirty="0"/>
              <a:t>Key points:</a:t>
            </a:r>
          </a:p>
          <a:p>
            <a:pPr lvl="0"/>
            <a:r>
              <a:rPr lang="en-GB" dirty="0"/>
              <a:t>Length –  for professional applications no more than one page; for academic applications, 2–3 pages</a:t>
            </a:r>
          </a:p>
          <a:p>
            <a:pPr lvl="0"/>
            <a:r>
              <a:rPr lang="en-GB" dirty="0"/>
              <a:t>Make it different from your CV. Don't repeat the same language used in your </a:t>
            </a:r>
            <a:r>
              <a:rPr lang="en-GB" dirty="0" smtClean="0"/>
              <a:t>CV but try and be clear and concise</a:t>
            </a:r>
          </a:p>
          <a:p>
            <a:pPr lvl="0"/>
            <a:r>
              <a:rPr lang="en-GB" dirty="0" smtClean="0"/>
              <a:t>Always </a:t>
            </a:r>
            <a:r>
              <a:rPr lang="en-GB" dirty="0"/>
              <a:t>address a specific person, using their correct title and surname, e.g., 'Dear Mrs Jones'</a:t>
            </a:r>
          </a:p>
          <a:p>
            <a:pPr lvl="0"/>
            <a:r>
              <a:rPr lang="en-GB" dirty="0"/>
              <a:t>Make sure you spell their name correctly, both in the salutation (e.g., 'Dear Professor </a:t>
            </a:r>
            <a:r>
              <a:rPr lang="en-GB" dirty="0" err="1"/>
              <a:t>Lewin</a:t>
            </a:r>
            <a:r>
              <a:rPr lang="en-GB" dirty="0"/>
              <a:t>') and at the top of the letter. Here make sure you write their name as it appears in the application information, e.g., 'Professor Jonathan </a:t>
            </a:r>
            <a:r>
              <a:rPr lang="en-GB" dirty="0" err="1"/>
              <a:t>Lewin</a:t>
            </a:r>
            <a:r>
              <a:rPr lang="en-GB" dirty="0"/>
              <a:t> CBE, MB, BCH, FRCOG'</a:t>
            </a:r>
          </a:p>
          <a:p>
            <a:pPr lvl="0"/>
            <a:r>
              <a:rPr lang="en-GB" dirty="0"/>
              <a:t>Likewise, double check your spelling of the organization and address</a:t>
            </a:r>
            <a:endParaRPr lang="en-GB" dirty="0" smtClean="0"/>
          </a:p>
          <a:p>
            <a:pPr lvl="0"/>
            <a:r>
              <a:rPr lang="en-GB" dirty="0" smtClean="0"/>
              <a:t>Sign </a:t>
            </a:r>
            <a:r>
              <a:rPr lang="en-GB" dirty="0"/>
              <a:t>off using 'Yours sincerely' (British English) or 'Yours truly' (US English)</a:t>
            </a:r>
            <a:endParaRPr lang="en-GB" dirty="0" smtClean="0"/>
          </a:p>
          <a:p>
            <a:pPr lvl="0"/>
            <a:r>
              <a:rPr lang="en-GB" dirty="0" smtClean="0"/>
              <a:t>Tailor </a:t>
            </a:r>
            <a:r>
              <a:rPr lang="en-GB" dirty="0"/>
              <a:t>the letter – as with a CV, there is no such thing as a standard cover letter</a:t>
            </a:r>
          </a:p>
          <a:p>
            <a:pPr lvl="0"/>
            <a:r>
              <a:rPr lang="en-GB" dirty="0"/>
              <a:t>Be positive – don't be too modest.</a:t>
            </a:r>
            <a:r>
              <a:rPr lang="en-GB" dirty="0" smtClean="0"/>
              <a:t> But do provide evidence for any claims you make</a:t>
            </a:r>
          </a:p>
          <a:p>
            <a:pPr lvl="0"/>
            <a:r>
              <a:rPr lang="en-GB" dirty="0"/>
              <a:t>Keep the language simple and clear</a:t>
            </a:r>
          </a:p>
          <a:p>
            <a:pPr lvl="0"/>
            <a:r>
              <a:rPr lang="en-GB" dirty="0"/>
              <a:t>End with a clear message:  If necessary, state when you are available for interview and end by expressing your hope that you will be shortlisted.  If a speculative letter, say when you will call to set up a meeting.</a:t>
            </a:r>
            <a:endParaRPr lang="en-GB" dirty="0" smtClean="0"/>
          </a:p>
          <a:p>
            <a:pPr>
              <a:buNone/>
            </a:pPr>
            <a:r>
              <a:rPr lang="en-GB" dirty="0" smtClean="0"/>
              <a:t>													(</a:t>
            </a:r>
            <a:r>
              <a:rPr lang="en-GB" dirty="0"/>
              <a:t>Rogers, 2011: 144-8)</a:t>
            </a:r>
            <a:r>
              <a:rPr lang="en-GB" dirty="0" smtClean="0"/>
              <a:t> </a:t>
            </a:r>
            <a:endParaRPr lang="en-GB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GB" b="1" dirty="0"/>
              <a:t>2	Never start by saying....  	</a:t>
            </a:r>
            <a:r>
              <a:rPr lang="en-GB" dirty="0" smtClean="0"/>
              <a:t>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33274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GB" dirty="0"/>
              <a:t>‘I was made redundant a year ago and still haven't found a job yet’</a:t>
            </a:r>
          </a:p>
          <a:p>
            <a:pPr marL="0" indent="0">
              <a:buNone/>
            </a:pPr>
            <a:r>
              <a:rPr lang="en-GB" dirty="0"/>
              <a:t>‘I can do anything and have no preferences for a </a:t>
            </a:r>
            <a:r>
              <a:rPr lang="en-GB" dirty="0" smtClean="0"/>
              <a:t>role’</a:t>
            </a:r>
          </a:p>
          <a:p>
            <a:pPr marL="0" indent="0">
              <a:buNone/>
            </a:pPr>
            <a:r>
              <a:rPr lang="en-GB" dirty="0"/>
              <a:t>‘Please hire me – I'm desperate!</a:t>
            </a:r>
            <a:r>
              <a:rPr lang="en-GB" dirty="0" smtClean="0"/>
              <a:t> </a:t>
            </a:r>
          </a:p>
          <a:p>
            <a:pPr marL="0" indent="0">
              <a:buNone/>
            </a:pPr>
            <a:r>
              <a:rPr lang="en-GB" dirty="0"/>
              <a:t>‘Research shows that successful companies need specialist R&amp;D staff to develop new </a:t>
            </a:r>
            <a:r>
              <a:rPr lang="en-GB" dirty="0" smtClean="0"/>
              <a:t>products’</a:t>
            </a:r>
          </a:p>
          <a:p>
            <a:pPr marL="0" indent="0">
              <a:buNone/>
            </a:pPr>
            <a:r>
              <a:rPr lang="en-GB" dirty="0"/>
              <a:t>‘I am an experienced strategic transformation specialist, fully conversant with the contemporary organisational paradigm’</a:t>
            </a:r>
            <a:r>
              <a:rPr lang="en-GB" dirty="0" smtClean="0"/>
              <a:t> .</a:t>
            </a:r>
          </a:p>
          <a:p>
            <a:pPr>
              <a:buNone/>
            </a:pPr>
            <a:r>
              <a:rPr lang="en-GB" dirty="0" smtClean="0"/>
              <a:t>											(</a:t>
            </a:r>
            <a:r>
              <a:rPr lang="en-GB" dirty="0"/>
              <a:t>Rogers, 2011: 148)</a:t>
            </a:r>
            <a:r>
              <a:rPr lang="en-GB" dirty="0" smtClean="0"/>
              <a:t> </a:t>
            </a:r>
            <a:endParaRPr lang="en-GB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GB" b="1" dirty="0"/>
              <a:t>3	A note on simple English 	</a:t>
            </a:r>
            <a:r>
              <a:rPr lang="en-GB" dirty="0" smtClean="0"/>
              <a:t>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dirty="0"/>
              <a:t>'I possess approximately half a decade of experience, principally in product </a:t>
            </a:r>
            <a:r>
              <a:rPr lang="en-GB" dirty="0" smtClean="0"/>
              <a:t>procurement’</a:t>
            </a:r>
          </a:p>
          <a:p>
            <a:pPr marL="0" indent="0">
              <a:buNone/>
            </a:pPr>
            <a:endParaRPr lang="en-GB" dirty="0" smtClean="0"/>
          </a:p>
          <a:p>
            <a:pPr marL="0" indent="0">
              <a:buNone/>
            </a:pPr>
            <a:r>
              <a:rPr lang="en-GB" dirty="0"/>
              <a:t>'I have about 5 years experience, mainly as a buyer.'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85044"/>
          </a:xfrm>
        </p:spPr>
        <p:txBody>
          <a:bodyPr/>
          <a:lstStyle/>
          <a:p>
            <a:pPr algn="l"/>
            <a:r>
              <a:rPr lang="en-GB" b="1" dirty="0"/>
              <a:t>4	Suggested structure	</a:t>
            </a:r>
            <a:r>
              <a:rPr lang="en-GB" dirty="0" smtClean="0"/>
              <a:t>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59682"/>
            <a:ext cx="8229600" cy="5453266"/>
          </a:xfrm>
        </p:spPr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en-GB" b="1" dirty="0" err="1"/>
              <a:t>i</a:t>
            </a:r>
            <a:r>
              <a:rPr lang="en-GB" b="1" dirty="0"/>
              <a:t>.	First paragraph: Introducing yourself</a:t>
            </a:r>
            <a:endParaRPr lang="en-GB" dirty="0"/>
          </a:p>
          <a:p>
            <a:pPr marL="0" indent="0">
              <a:buNone/>
            </a:pPr>
            <a:r>
              <a:rPr lang="en-GB" dirty="0"/>
              <a:t> </a:t>
            </a:r>
          </a:p>
          <a:p>
            <a:pPr marL="0" indent="0">
              <a:buNone/>
            </a:pPr>
            <a:r>
              <a:rPr lang="en-GB" i="1" dirty="0"/>
              <a:t>Traditional introduction</a:t>
            </a:r>
            <a:endParaRPr lang="en-GB" dirty="0"/>
          </a:p>
          <a:p>
            <a:pPr marL="0" indent="0">
              <a:buNone/>
            </a:pPr>
            <a:r>
              <a:rPr lang="en-GB" dirty="0"/>
              <a:t>'I wish to apply for the post of [job title], which I saw advertised  [in publication name; on website name etc]. I am in my final year of a PhD in [thesis subject] at Masaryk University</a:t>
            </a:r>
            <a:r>
              <a:rPr lang="en-GB" dirty="0" smtClean="0"/>
              <a:t>.’</a:t>
            </a:r>
          </a:p>
          <a:p>
            <a:pPr marL="0" indent="0"/>
            <a:endParaRPr lang="en-GB" dirty="0" smtClean="0"/>
          </a:p>
          <a:p>
            <a:pPr marL="0" indent="0">
              <a:buNone/>
            </a:pPr>
            <a:r>
              <a:rPr lang="en-GB" i="1" dirty="0"/>
              <a:t>Establish your respect for the organisation or department/research group</a:t>
            </a:r>
            <a:endParaRPr lang="en-GB" dirty="0"/>
          </a:p>
          <a:p>
            <a:pPr marL="0" indent="0">
              <a:buNone/>
            </a:pPr>
            <a:r>
              <a:rPr lang="en-GB" dirty="0"/>
              <a:t>E.g., 'I have watched the growth of AB Holdings with admiration, waiting for the right job to come up. I  believe my skills and experience are an excellent match</a:t>
            </a:r>
            <a:r>
              <a:rPr lang="en-GB" dirty="0" smtClean="0"/>
              <a:t>.’</a:t>
            </a:r>
          </a:p>
          <a:p>
            <a:pPr marL="0" indent="0">
              <a:buNone/>
            </a:pPr>
            <a:r>
              <a:rPr lang="en-GB" dirty="0"/>
              <a:t>E.g., ‘Throughout my postgraduate studies, publications from your department have featured heavily on my reading list. It's fair to say that [cite research by a prominent academic in the dept.] is a model for my own work and indeed, is the reason forensic psychology is my chosen field. So when I considered where to do my doctoral thesis, [university name] was my first choice.</a:t>
            </a:r>
            <a:r>
              <a:rPr lang="en-GB" dirty="0" smtClean="0"/>
              <a:t>’</a:t>
            </a:r>
          </a:p>
          <a:p>
            <a:pPr marL="0" indent="0">
              <a:buNone/>
            </a:pPr>
            <a:endParaRPr lang="en-GB" dirty="0" smtClean="0"/>
          </a:p>
          <a:p>
            <a:pPr marL="0" indent="0">
              <a:buNone/>
            </a:pPr>
            <a:r>
              <a:rPr lang="en-GB" i="1" dirty="0"/>
              <a:t>Express enthusiasm for the given role/career</a:t>
            </a:r>
            <a:endParaRPr lang="en-GB" dirty="0"/>
          </a:p>
          <a:p>
            <a:pPr marL="0" indent="0">
              <a:buNone/>
            </a:pPr>
            <a:r>
              <a:rPr lang="en-GB" dirty="0"/>
              <a:t>'Your job instantly appealed to me when I saw it advertised because [one sentence summary]'</a:t>
            </a:r>
            <a:endParaRPr lang="en-GB" dirty="0" smtClean="0"/>
          </a:p>
          <a:p>
            <a:pPr>
              <a:buNone/>
            </a:pPr>
            <a:r>
              <a:rPr lang="en-GB" dirty="0" smtClean="0"/>
              <a:t>														(</a:t>
            </a:r>
            <a:r>
              <a:rPr lang="en-GB" dirty="0"/>
              <a:t>Rogers, 2011: 150)</a:t>
            </a:r>
            <a:r>
              <a:rPr lang="en-GB" dirty="0" smtClean="0"/>
              <a:t> 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7086"/>
            <a:ext cx="8229600" cy="5919077"/>
          </a:xfrm>
        </p:spPr>
        <p:txBody>
          <a:bodyPr>
            <a:normAutofit lnSpcReduction="10000"/>
          </a:bodyPr>
          <a:lstStyle/>
          <a:p>
            <a:pPr marL="571500" indent="-571500">
              <a:buAutoNum type="romanLcPeriod" startAt="2"/>
            </a:pPr>
            <a:r>
              <a:rPr lang="en-GB" b="1" dirty="0" smtClean="0"/>
              <a:t>Second </a:t>
            </a:r>
            <a:r>
              <a:rPr lang="en-GB" b="1" dirty="0"/>
              <a:t>paragraph: Why do you want the job?</a:t>
            </a:r>
            <a:endParaRPr lang="en-GB" dirty="0" smtClean="0"/>
          </a:p>
          <a:p>
            <a:pPr marL="571500" indent="-571500">
              <a:buNone/>
            </a:pPr>
            <a:endParaRPr lang="en-GB" dirty="0" smtClean="0"/>
          </a:p>
          <a:p>
            <a:pPr lvl="0"/>
            <a:r>
              <a:rPr lang="en-GB" dirty="0" smtClean="0"/>
              <a:t>Say </a:t>
            </a:r>
            <a:r>
              <a:rPr lang="en-GB" dirty="0"/>
              <a:t>why you agree with the organization's aims (this might be because you share their values, objectives and/or research interests)</a:t>
            </a:r>
          </a:p>
          <a:p>
            <a:pPr lvl="0"/>
            <a:r>
              <a:rPr lang="en-GB" dirty="0"/>
              <a:t>Describe any positive experience you have of their products, services or other output and how this motivates you</a:t>
            </a:r>
          </a:p>
          <a:p>
            <a:pPr lvl="0"/>
            <a:r>
              <a:rPr lang="en-GB" dirty="0"/>
              <a:t>Briefly mention the main challenges facing someone in the role and how you would be motivated to tackle these </a:t>
            </a:r>
            <a:r>
              <a:rPr lang="en-GB" dirty="0" smtClean="0"/>
              <a:t>challenges.</a:t>
            </a:r>
          </a:p>
          <a:p>
            <a:pPr>
              <a:buNone/>
            </a:pPr>
            <a:endParaRPr lang="en-GB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7086"/>
            <a:ext cx="8229600" cy="6378251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GB" b="1" dirty="0" smtClean="0"/>
              <a:t>iii.	Third </a:t>
            </a:r>
            <a:r>
              <a:rPr lang="en-GB" b="1" dirty="0" err="1"/>
              <a:t>paragraph(s</a:t>
            </a:r>
            <a:r>
              <a:rPr lang="en-GB" b="1" dirty="0"/>
              <a:t>): Summarize your skills and experience</a:t>
            </a:r>
            <a:endParaRPr lang="en-GB" dirty="0"/>
          </a:p>
          <a:p>
            <a:pPr>
              <a:buNone/>
            </a:pPr>
            <a:r>
              <a:rPr lang="en-GB" dirty="0"/>
              <a:t> </a:t>
            </a:r>
          </a:p>
          <a:p>
            <a:pPr lvl="0"/>
            <a:r>
              <a:rPr lang="en-GB" dirty="0"/>
              <a:t>Explain why you are well-suited to the position, referring to relevant skills, experience and qualities that you have</a:t>
            </a:r>
          </a:p>
          <a:p>
            <a:pPr lvl="0"/>
            <a:r>
              <a:rPr lang="en-GB" dirty="0"/>
              <a:t>Do this by matching your skills, experience and qualities to the job description/personal specification or application criteria (academic). Sometimes there will be a list of 'essential' criteria – if so, focus on these</a:t>
            </a:r>
            <a:endParaRPr lang="en-GB" dirty="0" smtClean="0"/>
          </a:p>
          <a:p>
            <a:pPr lvl="0"/>
            <a:r>
              <a:rPr lang="en-GB" dirty="0" smtClean="0"/>
              <a:t>Where </a:t>
            </a:r>
            <a:r>
              <a:rPr lang="en-GB" dirty="0"/>
              <a:t>possible, show examples of problem solving</a:t>
            </a:r>
            <a:r>
              <a:rPr lang="en-GB" dirty="0" smtClean="0"/>
              <a:t>.</a:t>
            </a:r>
          </a:p>
          <a:p>
            <a:pPr lvl="0"/>
            <a:endParaRPr lang="en-GB" dirty="0" smtClean="0"/>
          </a:p>
          <a:p>
            <a:pPr marL="400050" lvl="1" indent="0">
              <a:buNone/>
            </a:pPr>
            <a:r>
              <a:rPr lang="en-GB" sz="2703" dirty="0" smtClean="0"/>
              <a:t>E.g</a:t>
            </a:r>
            <a:r>
              <a:rPr lang="en-GB" sz="2703" dirty="0"/>
              <a:t>., 'I have discovered a love of teaching and positively seek opportunities to lead seminars, facilitate discussions and introduce key ideas in 21</a:t>
            </a:r>
            <a:r>
              <a:rPr lang="en-GB" sz="2703" baseline="30000" dirty="0"/>
              <a:t>st</a:t>
            </a:r>
            <a:r>
              <a:rPr lang="en-GB" sz="2703" dirty="0"/>
              <a:t>-century Politics to undergraduates. Last year I completed and self funded the Westminster Pastoral Foundation Course in Counselling and this has deepened my ability to offer support and counselling to individual students</a:t>
            </a:r>
            <a:r>
              <a:rPr lang="en-GB" sz="2703" dirty="0" smtClean="0"/>
              <a:t>.’</a:t>
            </a:r>
          </a:p>
          <a:p>
            <a:pPr marL="0" indent="0">
              <a:buNone/>
            </a:pPr>
            <a:r>
              <a:rPr lang="en-GB" dirty="0" smtClean="0"/>
              <a:t>									(</a:t>
            </a:r>
            <a:r>
              <a:rPr lang="en-GB" dirty="0"/>
              <a:t>Rogers, 2011: 155-6</a:t>
            </a:r>
            <a:r>
              <a:rPr lang="en-GB" dirty="0" smtClean="0"/>
              <a:t>)</a:t>
            </a:r>
            <a:endParaRPr lang="en-GB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7086"/>
            <a:ext cx="8229600" cy="5919077"/>
          </a:xfrm>
        </p:spPr>
        <p:txBody>
          <a:bodyPr>
            <a:normAutofit fontScale="70000" lnSpcReduction="20000"/>
          </a:bodyPr>
          <a:lstStyle/>
          <a:p>
            <a:pPr marL="571500" indent="-571500">
              <a:buAutoNum type="romanLcPeriod" startAt="4"/>
            </a:pPr>
            <a:r>
              <a:rPr lang="en-GB" b="1" dirty="0" smtClean="0"/>
              <a:t>Final </a:t>
            </a:r>
            <a:r>
              <a:rPr lang="en-GB" b="1" dirty="0"/>
              <a:t>paragraph</a:t>
            </a:r>
            <a:endParaRPr lang="en-GB" dirty="0" smtClean="0"/>
          </a:p>
          <a:p>
            <a:pPr marL="571500" indent="-571500">
              <a:buAutoNum type="romanLcPeriod" startAt="4"/>
            </a:pPr>
            <a:endParaRPr lang="en-GB" dirty="0" smtClean="0"/>
          </a:p>
          <a:p>
            <a:pPr>
              <a:buNone/>
            </a:pPr>
            <a:r>
              <a:rPr lang="en-GB" dirty="0"/>
              <a:t>Use your final paragraph to do the following:</a:t>
            </a:r>
            <a:endParaRPr lang="en-GB" dirty="0" smtClean="0"/>
          </a:p>
          <a:p>
            <a:endParaRPr lang="en-GB" dirty="0" smtClean="0"/>
          </a:p>
          <a:p>
            <a:pPr lvl="0"/>
            <a:r>
              <a:rPr lang="en-GB" dirty="0"/>
              <a:t>Simply sign off: 'Thank you or your time and consideration. I hope to be shortlisted and look forward to meeting you to discuss the role in more depth.'</a:t>
            </a:r>
          </a:p>
          <a:p>
            <a:pPr lvl="0"/>
            <a:r>
              <a:rPr lang="en-GB" dirty="0"/>
              <a:t>If you have any other commitments in the next two weeks, let the selectors know when you are free for interview. E.g., 'Note that I am unavailable from 21-28 April but would welcome the chance to interview any time outside these dates.'</a:t>
            </a:r>
          </a:p>
          <a:p>
            <a:pPr lvl="0"/>
            <a:r>
              <a:rPr lang="en-GB" dirty="0"/>
              <a:t>Express your enthusiasm for the role: 'This job represents everything that enthuses me about my work. I believe I am an excellent match to your needs and hope to meet you to discuss how we can take this further.' </a:t>
            </a:r>
          </a:p>
          <a:p>
            <a:pPr lvl="0"/>
            <a:r>
              <a:rPr lang="en-GB" dirty="0"/>
              <a:t>If a speculative CV and cover letter (or email) finish by saying when you will call to set up a meeting.</a:t>
            </a:r>
            <a:endParaRPr lang="en-GB" dirty="0" smtClean="0"/>
          </a:p>
          <a:p>
            <a:pPr>
              <a:buNone/>
            </a:pPr>
            <a:r>
              <a:rPr lang="en-GB" dirty="0" smtClean="0"/>
              <a:t>													(</a:t>
            </a:r>
            <a:r>
              <a:rPr lang="en-GB" dirty="0"/>
              <a:t>Rogers, 2011: 157)</a:t>
            </a:r>
          </a:p>
          <a:p>
            <a:pPr>
              <a:buNone/>
            </a:pPr>
            <a:endParaRPr lang="en-GB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1481</Words>
  <Application>Microsoft Macintosh PowerPoint</Application>
  <PresentationFormat>On-screen Show (4:3)</PresentationFormat>
  <Paragraphs>81</Paragraphs>
  <Slides>11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Seminar 3:  Writing a Cover Letter </vt:lpstr>
      <vt:lpstr>1 Why do I need a cover letter? </vt:lpstr>
      <vt:lpstr>Slide 3</vt:lpstr>
      <vt:lpstr>2 Never start by saying....    </vt:lpstr>
      <vt:lpstr>3 A note on simple English   </vt:lpstr>
      <vt:lpstr>4 Suggested structure  </vt:lpstr>
      <vt:lpstr>Slide 7</vt:lpstr>
      <vt:lpstr>Slide 8</vt:lpstr>
      <vt:lpstr>Slide 9</vt:lpstr>
      <vt:lpstr>Slide 10</vt:lpstr>
      <vt:lpstr>Slide 11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Tristan Lee</dc:creator>
  <cp:lastModifiedBy>Tristan Lee</cp:lastModifiedBy>
  <cp:revision>9</cp:revision>
  <dcterms:created xsi:type="dcterms:W3CDTF">2017-11-08T21:42:30Z</dcterms:created>
  <dcterms:modified xsi:type="dcterms:W3CDTF">2017-11-08T22:56:00Z</dcterms:modified>
</cp:coreProperties>
</file>

<file path=docProps/thumbnail.jpeg>
</file>