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jpeg" ContentType="image/jpeg"/>
  <Default Extension="xml" ContentType="application/xml"/>
  <Override PartName="/ppt/slides/slide9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slides/slide12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825" r:id="rId1"/>
  </p:sldMasterIdLst>
  <p:sldIdLst>
    <p:sldId id="256" r:id="rId2"/>
    <p:sldId id="257" r:id="rId3"/>
    <p:sldId id="259" r:id="rId4"/>
    <p:sldId id="267" r:id="rId5"/>
    <p:sldId id="261" r:id="rId6"/>
    <p:sldId id="268" r:id="rId7"/>
    <p:sldId id="269" r:id="rId8"/>
    <p:sldId id="270" r:id="rId9"/>
    <p:sldId id="271" r:id="rId10"/>
    <p:sldId id="272" r:id="rId11"/>
    <p:sldId id="273" r:id="rId12"/>
    <p:sldId id="274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Comments="0">
  <p:normalViewPr>
    <p:restoredLeft sz="15598" autoAdjust="0"/>
    <p:restoredTop sz="94672" autoAdjust="0"/>
  </p:normalViewPr>
  <p:slideViewPr>
    <p:cSldViewPr snapToGrid="0" snapToObjects="1">
      <p:cViewPr varScale="1">
        <p:scale>
          <a:sx n="97" d="100"/>
          <a:sy n="97" d="100"/>
        </p:scale>
        <p:origin x="-672" y="-11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printerSettings" Target="printerSettings/printerSettings1.bin"/><Relationship Id="rId15" Type="http://schemas.openxmlformats.org/officeDocument/2006/relationships/presProps" Target="presProps.xml"/><Relationship Id="rId16" Type="http://schemas.openxmlformats.org/officeDocument/2006/relationships/viewProps" Target="viewProps.xml"/><Relationship Id="rId17" Type="http://schemas.openxmlformats.org/officeDocument/2006/relationships/theme" Target="theme/theme1.xml"/><Relationship Id="rId1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29E33-B620-47F9-BB04-8846C2A5AFCC}" type="slidenum">
              <a:rPr kumimoji="0" lang="en-US" smtClean="0"/>
              <a:pPr/>
              <a:t>‹#›</a:t>
            </a:fld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BB0CF8-3FA3-4D4B-9931-14A411318DA4}" type="datetimeFigureOut">
              <a:rPr lang="en-US" smtClean="0"/>
              <a:pPr/>
              <a:t>11/8/17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0C6575-0AB1-8945-B133-29C9BF4320A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26" r:id="rId1"/>
    <p:sldLayoutId id="2147483827" r:id="rId2"/>
    <p:sldLayoutId id="2147483828" r:id="rId3"/>
    <p:sldLayoutId id="2147483829" r:id="rId4"/>
    <p:sldLayoutId id="2147483830" r:id="rId5"/>
    <p:sldLayoutId id="2147483831" r:id="rId6"/>
    <p:sldLayoutId id="2147483832" r:id="rId7"/>
    <p:sldLayoutId id="2147483833" r:id="rId8"/>
    <p:sldLayoutId id="2147483834" r:id="rId9"/>
    <p:sldLayoutId id="2147483835" r:id="rId10"/>
    <p:sldLayoutId id="2147483836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glassdoor.co.uk/index.htm" TargetMode="Externa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prospects.ac.uk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careers.ox.ac.uk/cvs/" TargetMode="External"/><Relationship Id="rId3" Type="http://schemas.openxmlformats.org/officeDocument/2006/relationships/hyperlink" Target="http://www.studentlife.utoronto.ca/cc/resumes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careers.ox.ac.uk/cover-letters/" TargetMode="Externa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itle 31"/>
          <p:cNvSpPr>
            <a:spLocks noGrp="1"/>
          </p:cNvSpPr>
          <p:nvPr>
            <p:ph type="ctrTitle"/>
          </p:nvPr>
        </p:nvSpPr>
        <p:spPr>
          <a:xfrm>
            <a:off x="1762124" y="952500"/>
            <a:ext cx="5508625" cy="1470025"/>
          </a:xfrm>
        </p:spPr>
        <p:txBody>
          <a:bodyPr>
            <a:noAutofit/>
          </a:bodyPr>
          <a:lstStyle/>
          <a:p>
            <a:r>
              <a:rPr lang="en-GB" sz="6000" b="1" dirty="0" smtClean="0"/>
              <a:t>Seminar 1:</a:t>
            </a:r>
            <a:endParaRPr lang="en-GB" sz="6000" b="1" dirty="0"/>
          </a:p>
        </p:txBody>
      </p:sp>
      <p:sp>
        <p:nvSpPr>
          <p:cNvPr id="33" name="Subtitle 32"/>
          <p:cNvSpPr>
            <a:spLocks noGrp="1"/>
          </p:cNvSpPr>
          <p:nvPr>
            <p:ph type="subTitle" idx="1"/>
          </p:nvPr>
        </p:nvSpPr>
        <p:spPr>
          <a:xfrm>
            <a:off x="984251" y="2762250"/>
            <a:ext cx="7127874" cy="1752600"/>
          </a:xfrm>
        </p:spPr>
        <p:txBody>
          <a:bodyPr>
            <a:normAutofit/>
          </a:bodyPr>
          <a:lstStyle/>
          <a:p>
            <a:r>
              <a:rPr lang="en-GB" sz="4800" b="1" dirty="0" smtClean="0">
                <a:solidFill>
                  <a:schemeClr val="tx1"/>
                </a:solidFill>
              </a:rPr>
              <a:t>General principles of CV &amp; cover letter writing</a:t>
            </a:r>
            <a:endParaRPr lang="en-US" sz="4800" dirty="0">
              <a:solidFill>
                <a:schemeClr val="tx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GB" b="1" dirty="0" smtClean="0"/>
              <a:t>4	Researching the organization and	role</a:t>
            </a:r>
            <a:r>
              <a:rPr lang="en-GB" dirty="0" smtClean="0"/>
              <a:t>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571500" indent="-571500">
              <a:buAutoNum type="romanLcPeriod"/>
            </a:pPr>
            <a:r>
              <a:rPr lang="en-GB" sz="4571" dirty="0" smtClean="0"/>
              <a:t>Why research the organization and role? </a:t>
            </a:r>
          </a:p>
          <a:p>
            <a:pPr marL="571500" indent="-571500">
              <a:buAutoNum type="romanLcPeriod"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Against</a:t>
            </a:r>
          </a:p>
          <a:p>
            <a:r>
              <a:rPr lang="en-GB" dirty="0" smtClean="0"/>
              <a:t>If you are not shortlisted for interview then you have wasted your time.</a:t>
            </a:r>
          </a:p>
          <a:p>
            <a:endParaRPr lang="en-GB" dirty="0" smtClean="0"/>
          </a:p>
          <a:p>
            <a:pPr>
              <a:buNone/>
            </a:pPr>
            <a:r>
              <a:rPr lang="en-GB" dirty="0" smtClean="0"/>
              <a:t>For</a:t>
            </a:r>
          </a:p>
          <a:p>
            <a:pPr lvl="0"/>
            <a:r>
              <a:rPr lang="en-GB" dirty="0" smtClean="0"/>
              <a:t>To find out if you like the job and organization (most important)</a:t>
            </a:r>
          </a:p>
          <a:p>
            <a:pPr lvl="0"/>
            <a:r>
              <a:rPr lang="en-GB" dirty="0" smtClean="0"/>
              <a:t>To show the employer that you are a serious applicant (motivation)</a:t>
            </a:r>
          </a:p>
          <a:p>
            <a:pPr lvl="0"/>
            <a:r>
              <a:rPr lang="en-GB" dirty="0" smtClean="0"/>
              <a:t>So you are able argue that you are a good fit (‘right’) for the role and that you share the organization’s values and objectives</a:t>
            </a:r>
          </a:p>
          <a:p>
            <a:pPr lvl="0"/>
            <a:r>
              <a:rPr lang="en-GB" dirty="0" smtClean="0"/>
              <a:t>To make a start with more detailed research, should you be shortlisted for interview.</a:t>
            </a:r>
          </a:p>
          <a:p>
            <a:pPr marL="571500" indent="-571500">
              <a:buAutoNum type="romanLcPeriod"/>
            </a:pPr>
            <a:endParaRPr lang="en-GB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l"/>
            <a:r>
              <a:rPr lang="en-GB" sz="3800" dirty="0" smtClean="0"/>
              <a:t>ii.	How do I research the organization?	 </a:t>
            </a:r>
            <a:endParaRPr lang="en-GB" sz="3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lvl="0"/>
            <a:r>
              <a:rPr lang="en-GB" dirty="0" smtClean="0"/>
              <a:t>The organization’s website</a:t>
            </a:r>
          </a:p>
          <a:p>
            <a:pPr lvl="0"/>
            <a:r>
              <a:rPr lang="en-GB" dirty="0" smtClean="0"/>
              <a:t>Online media – keyword search</a:t>
            </a:r>
          </a:p>
          <a:p>
            <a:pPr lvl="0"/>
            <a:r>
              <a:rPr lang="en-GB" dirty="0" smtClean="0"/>
              <a:t>Google ‘the truth about [co. name]’</a:t>
            </a:r>
          </a:p>
          <a:p>
            <a:pPr lvl="0"/>
            <a:r>
              <a:rPr lang="en-GB" dirty="0" smtClean="0"/>
              <a:t>Google ‘[co. name] customer reviews’</a:t>
            </a:r>
          </a:p>
          <a:p>
            <a:pPr lvl="0"/>
            <a:r>
              <a:rPr lang="en-GB" dirty="0" smtClean="0"/>
              <a:t>Reports (</a:t>
            </a:r>
            <a:r>
              <a:rPr lang="en-GB" dirty="0" err="1" smtClean="0"/>
              <a:t>plcs</a:t>
            </a:r>
            <a:r>
              <a:rPr lang="en-GB" dirty="0" smtClean="0"/>
              <a:t> have to produce these)</a:t>
            </a:r>
          </a:p>
          <a:p>
            <a:pPr lvl="0">
              <a:buNone/>
            </a:pPr>
            <a:r>
              <a:rPr lang="en-GB" u="sng" dirty="0" smtClean="0">
                <a:hlinkClick r:id="rId2"/>
              </a:rPr>
              <a:t>https://www.glassdoor.co.uk/index.htm</a:t>
            </a:r>
            <a:r>
              <a:rPr lang="en-GB" dirty="0" smtClean="0"/>
              <a:t> </a:t>
            </a:r>
          </a:p>
          <a:p>
            <a:pPr lvl="0"/>
            <a:r>
              <a:rPr lang="en-GB" dirty="0" smtClean="0"/>
              <a:t>Visit the company (if it is open to the public, e.g., retailer, hospital).</a:t>
            </a:r>
          </a:p>
          <a:p>
            <a:endParaRPr lang="en-GB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GB" sz="3200" dirty="0" smtClean="0"/>
              <a:t>iii.	How do I research the role?	 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en-GB" dirty="0" smtClean="0"/>
              <a:t>Read the advertisement and job description carefully </a:t>
            </a:r>
          </a:p>
          <a:p>
            <a:r>
              <a:rPr lang="en-GB" dirty="0" smtClean="0"/>
              <a:t>If there isn’t much detail here contact the employer (or agency) to request a full job description</a:t>
            </a:r>
          </a:p>
          <a:p>
            <a:r>
              <a:rPr lang="en-GB" dirty="0" smtClean="0"/>
              <a:t>Google the job title and industry (e.g., ‘account executive, advertising’): </a:t>
            </a:r>
            <a:r>
              <a:rPr lang="en-GB" u="sng" dirty="0" smtClean="0">
                <a:hlinkClick r:id="rId2"/>
              </a:rPr>
              <a:t>https://www.prospects.ac.uk</a:t>
            </a:r>
            <a:endParaRPr lang="en-GB" dirty="0" smtClean="0"/>
          </a:p>
          <a:p>
            <a:r>
              <a:rPr lang="en-GB" dirty="0" smtClean="0"/>
              <a:t>Draw on your personal networks to find someone already working in the same industry who can tell you about the role. </a:t>
            </a:r>
            <a:endParaRPr lang="en-GB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17513"/>
            <a:ext cx="8229600" cy="868362"/>
          </a:xfrm>
        </p:spPr>
        <p:txBody>
          <a:bodyPr>
            <a:normAutofit fontScale="90000"/>
          </a:bodyPr>
          <a:lstStyle/>
          <a:p>
            <a:pPr algn="l"/>
            <a:r>
              <a:rPr lang="en-GB" sz="4000" b="1" dirty="0" smtClean="0"/>
              <a:t>1	Introduction: What are CVs for?</a:t>
            </a:r>
            <a:r>
              <a:rPr lang="en-GB" dirty="0" smtClean="0"/>
              <a:t/>
            </a:r>
            <a:br>
              <a:rPr lang="en-GB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0287"/>
            <a:ext cx="8229600" cy="5899060"/>
          </a:xfrm>
        </p:spPr>
        <p:txBody>
          <a:bodyPr/>
          <a:lstStyle/>
          <a:p>
            <a:pPr marL="571500" indent="-571500">
              <a:buAutoNum type="romanLcPeriod"/>
            </a:pPr>
            <a:r>
              <a:rPr lang="en-GB" sz="2200" dirty="0" smtClean="0"/>
              <a:t>Personal Introductions</a:t>
            </a:r>
          </a:p>
          <a:p>
            <a:pPr marL="571500" indent="-571500">
              <a:buAutoNum type="romanLcPeriod"/>
            </a:pPr>
            <a:r>
              <a:rPr lang="en-GB" sz="2200" dirty="0" smtClean="0"/>
              <a:t>Course overview and aims </a:t>
            </a:r>
          </a:p>
          <a:p>
            <a:pPr marL="571500" indent="-571500">
              <a:buNone/>
            </a:pPr>
            <a:endParaRPr lang="en-GB" dirty="0" smtClean="0"/>
          </a:p>
        </p:txBody>
      </p:sp>
      <p:graphicFrame>
        <p:nvGraphicFramePr>
          <p:cNvPr id="8" name="Table 7"/>
          <p:cNvGraphicFramePr>
            <a:graphicFrameLocks noGrp="1"/>
          </p:cNvGraphicFramePr>
          <p:nvPr/>
        </p:nvGraphicFramePr>
        <p:xfrm>
          <a:off x="537284" y="1790813"/>
          <a:ext cx="8149517" cy="493853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60889"/>
                <a:gridCol w="5088628"/>
              </a:tblGrid>
              <a:tr h="33765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1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Seminar/session</a:t>
                      </a:r>
                      <a:endParaRPr lang="en-GB" sz="1400" b="1" i="0" dirty="0">
                        <a:latin typeface="Calibri"/>
                        <a:ea typeface="Cambria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1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Content</a:t>
                      </a:r>
                      <a:endParaRPr lang="en-GB" sz="1400" b="1" i="0" dirty="0">
                        <a:latin typeface="Calibri"/>
                        <a:ea typeface="Cambria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2070394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1 General principles of CV and cover letter writing (09/11/17: 13:00–14:30 – 90 min)</a:t>
                      </a:r>
                      <a:endParaRPr lang="en-GB" sz="1400" b="0" i="0" dirty="0" smtClean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en-US" sz="1400" b="0" i="0" dirty="0" smtClean="0">
                        <a:solidFill>
                          <a:srgbClr val="272727"/>
                        </a:solidFill>
                        <a:latin typeface="Calibri"/>
                        <a:ea typeface="Cambria"/>
                        <a:cs typeface="Calibri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en-US" sz="1400" b="0" i="0" dirty="0" smtClean="0">
                        <a:solidFill>
                          <a:srgbClr val="272727"/>
                        </a:solidFill>
                        <a:latin typeface="Calibri"/>
                        <a:ea typeface="Cambria"/>
                        <a:cs typeface="Calibri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2  </a:t>
                      </a: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CV writing (09/11/14: 15:00–16:30 – 90 min)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Understanding the purpose of CV and cover letters;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The principles of good CV/cover letter writing;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Academic and professional applications;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Understanding your unique offer.</a:t>
                      </a:r>
                      <a:endParaRPr lang="en-GB" sz="1400" b="0" i="0" dirty="0" smtClean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en-US" sz="1400" b="0" i="0" dirty="0" smtClean="0">
                        <a:solidFill>
                          <a:srgbClr val="272727"/>
                        </a:solidFill>
                        <a:latin typeface="Calibri"/>
                        <a:ea typeface="Cambria"/>
                        <a:cs typeface="Calibri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What </a:t>
                      </a: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to include and what to leave out; 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Understanding how CV English differs from academic English;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Opening and closing sections;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Choosing the right format.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84035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3 Cover letter writing (10/11/17: 13:00–14:30 – 90 min)</a:t>
                      </a:r>
                      <a:endParaRPr lang="en-GB" sz="1400" b="0" i="0" dirty="0" smtClean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en-US" sz="1400" b="0" i="0" dirty="0" smtClean="0">
                        <a:solidFill>
                          <a:srgbClr val="272727"/>
                        </a:solidFill>
                        <a:latin typeface="Calibri"/>
                        <a:ea typeface="Cambria"/>
                        <a:cs typeface="Calibri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en-US" sz="1400" b="0" i="0" dirty="0" smtClean="0">
                        <a:solidFill>
                          <a:srgbClr val="272727"/>
                        </a:solidFill>
                        <a:latin typeface="Calibri"/>
                        <a:ea typeface="Cambria"/>
                        <a:cs typeface="Calibri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4 </a:t>
                      </a: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Summary and discussion (10/11/2017: 15:00–16:30 – 90 min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Understanding: the purpose of cover letters;</a:t>
                      </a: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 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key </a:t>
                      </a: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‘dos’ and ‘don’ts’; </a:t>
                      </a:r>
                      <a:endParaRPr lang="en-GB" sz="1400" b="0" i="0" dirty="0" smtClean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How </a:t>
                      </a: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to structure a cover letter</a:t>
                      </a: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.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endParaRPr lang="en-GB" sz="1400" b="0" i="0" dirty="0" smtClean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CVs and cover letters and your online </a:t>
                      </a: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presence</a:t>
                      </a:r>
                      <a:r>
                        <a:rPr lang="en-US" sz="1400" b="0" i="0" baseline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 –</a:t>
                      </a: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 </a:t>
                      </a:r>
                      <a:r>
                        <a:rPr lang="en-US" sz="1400" b="0" i="0" dirty="0" err="1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Linkedin</a:t>
                      </a:r>
                      <a:r>
                        <a:rPr lang="en-US" sz="1400" b="0" i="0" baseline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 &amp;</a:t>
                      </a: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 </a:t>
                      </a: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social media;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Applicant tracking systems (ATS) and your </a:t>
                      </a: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CV;</a:t>
                      </a:r>
                      <a:endParaRPr lang="en-GB" sz="1400" b="0" i="0" dirty="0" smtClean="0">
                        <a:latin typeface="Calibri"/>
                        <a:ea typeface="Cambria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Some cultural aspects of English-language </a:t>
                      </a:r>
                      <a:r>
                        <a:rPr lang="en-US" sz="1400" b="0" i="0" dirty="0" smtClean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organizations.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69013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5 Follow-up submissions of CVs and cover letters 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US" sz="1400" b="0" i="0" dirty="0">
                          <a:solidFill>
                            <a:srgbClr val="272727"/>
                          </a:solidFill>
                          <a:latin typeface="Calibri"/>
                          <a:ea typeface="Cambria"/>
                          <a:cs typeface="Calibri"/>
                        </a:rPr>
                        <a:t>Participants to submit (via email) a CV and cover letter by 17/11/2017. Feedback to be returned to the students via email by 01/11/2017.</a:t>
                      </a:r>
                      <a:endParaRPr lang="en-GB" sz="1400" b="0" i="0" dirty="0">
                        <a:latin typeface="Calibri"/>
                        <a:ea typeface="Cambria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l"/>
            <a:r>
              <a:rPr lang="en-GB" sz="3200" dirty="0" smtClean="0"/>
              <a:t>iii.	What are CVs for? </a:t>
            </a:r>
            <a:r>
              <a:rPr lang="en-GB" dirty="0" smtClean="0"/>
              <a:t>	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dirty="0" smtClean="0"/>
              <a:t>‘A CV isn’t there to get you a job. Its there to get you into a meeting.’ (Lees: 2013: 4)</a:t>
            </a:r>
          </a:p>
          <a:p>
            <a:pPr lvl="0"/>
            <a:r>
              <a:rPr lang="en-GB" dirty="0" smtClean="0"/>
              <a:t>To present a picture of you at your best</a:t>
            </a:r>
          </a:p>
          <a:p>
            <a:pPr lvl="0"/>
            <a:r>
              <a:rPr lang="en-GB" dirty="0" smtClean="0"/>
              <a:t>By explaining how your skills, qualities and experience match the job and organization.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41882"/>
            <a:ext cx="8229600" cy="1258318"/>
          </a:xfrm>
        </p:spPr>
        <p:txBody>
          <a:bodyPr>
            <a:normAutofit fontScale="90000"/>
          </a:bodyPr>
          <a:lstStyle/>
          <a:p>
            <a:pPr algn="l"/>
            <a:r>
              <a:rPr lang="en-GB" sz="4222" b="1" dirty="0" smtClean="0"/>
              <a:t>2	General principles of CV and cover 	letter writing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8494"/>
            <a:ext cx="8229600" cy="4237669"/>
          </a:xfrm>
        </p:spPr>
        <p:txBody>
          <a:bodyPr/>
          <a:lstStyle/>
          <a:p>
            <a:pPr>
              <a:buNone/>
            </a:pPr>
            <a:r>
              <a:rPr lang="en-GB" dirty="0" err="1" smtClean="0"/>
              <a:t>i</a:t>
            </a:r>
            <a:r>
              <a:rPr lang="en-GB" dirty="0" smtClean="0"/>
              <a:t>.	 CVs for academic and other organisations? </a:t>
            </a:r>
            <a:endParaRPr lang="en-GB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US" sz="3200" dirty="0" smtClean="0"/>
              <a:t>ii.		</a:t>
            </a:r>
            <a:r>
              <a:rPr lang="en-GB" sz="3200" dirty="0" smtClean="0"/>
              <a:t>CVs for professional roles in English 				     speaking organisations	 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US" dirty="0" smtClean="0"/>
              <a:t>Key points:</a:t>
            </a:r>
          </a:p>
          <a:p>
            <a:pPr lvl="0"/>
            <a:r>
              <a:rPr lang="en-GB" dirty="0" smtClean="0"/>
              <a:t>2 sides of an A4 page (brief but not too brief)</a:t>
            </a:r>
          </a:p>
          <a:p>
            <a:pPr lvl="0"/>
            <a:r>
              <a:rPr lang="en-GB" dirty="0" smtClean="0"/>
              <a:t>Always tailor the CV to the job/organization using research</a:t>
            </a:r>
          </a:p>
          <a:p>
            <a:pPr lvl="0"/>
            <a:r>
              <a:rPr lang="en-GB" dirty="0" smtClean="0"/>
              <a:t>Beat the robots – use relevant keywords</a:t>
            </a:r>
          </a:p>
          <a:p>
            <a:pPr lvl="0"/>
            <a:r>
              <a:rPr lang="en-GB" dirty="0" smtClean="0"/>
              <a:t>Put the most relevant information first</a:t>
            </a:r>
          </a:p>
          <a:p>
            <a:pPr lvl="0"/>
            <a:r>
              <a:rPr lang="en-GB" dirty="0" smtClean="0"/>
              <a:t>Talk about achievements, rather than responsibilities</a:t>
            </a:r>
          </a:p>
          <a:p>
            <a:pPr lvl="0"/>
            <a:r>
              <a:rPr lang="en-GB" dirty="0" smtClean="0"/>
              <a:t>Dare to stand out – understand what you offer</a:t>
            </a:r>
          </a:p>
          <a:p>
            <a:pPr lvl="0"/>
            <a:r>
              <a:rPr lang="en-GB" dirty="0" smtClean="0"/>
              <a:t>Clean, simple layout</a:t>
            </a:r>
          </a:p>
          <a:p>
            <a:r>
              <a:rPr lang="en-GB" dirty="0" smtClean="0"/>
              <a:t>Never lie. 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GB" sz="3200" dirty="0" smtClean="0"/>
              <a:t>iii.	Academic CVs 	 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GB" dirty="0" smtClean="0"/>
              <a:t>Key differences:</a:t>
            </a:r>
          </a:p>
          <a:p>
            <a:pPr lvl="0"/>
            <a:r>
              <a:rPr lang="en-GB" dirty="0" smtClean="0"/>
              <a:t>No page limit</a:t>
            </a:r>
          </a:p>
          <a:p>
            <a:pPr lvl="0"/>
            <a:r>
              <a:rPr lang="en-GB" dirty="0" smtClean="0"/>
              <a:t>Traditional structure (personal details, education, honours/awards, research interests, research/teaching/professional experience, publications, conferences…)</a:t>
            </a:r>
          </a:p>
          <a:p>
            <a:pPr lvl="0"/>
            <a:r>
              <a:rPr lang="en-GB" dirty="0" smtClean="0"/>
              <a:t>Primary focus is on academic achievements – professional experience is often secondary, if required at all</a:t>
            </a:r>
          </a:p>
          <a:p>
            <a:pPr lvl="0"/>
            <a:r>
              <a:rPr lang="en-GB" dirty="0" smtClean="0"/>
              <a:t>Make sure you follow specific instructions for the application provided by the institution you are applying to.</a:t>
            </a:r>
          </a:p>
          <a:p>
            <a:endParaRPr lang="en-GB" dirty="0" smtClean="0"/>
          </a:p>
          <a:p>
            <a:pPr>
              <a:buNone/>
            </a:pPr>
            <a:r>
              <a:rPr lang="en-GB" dirty="0" smtClean="0"/>
              <a:t>For guidance on CV writing visit the following websites:</a:t>
            </a:r>
          </a:p>
          <a:p>
            <a:pPr>
              <a:buNone/>
            </a:pPr>
            <a:r>
              <a:rPr lang="en-GB" u="sng" dirty="0" smtClean="0">
                <a:hlinkClick r:id="rId2"/>
              </a:rPr>
              <a:t>https://www.careers.ox.ac.uk/cvs/</a:t>
            </a:r>
            <a:endParaRPr lang="en-GB" dirty="0" smtClean="0"/>
          </a:p>
          <a:p>
            <a:pPr>
              <a:buNone/>
            </a:pPr>
            <a:r>
              <a:rPr lang="en-GB" u="sng" dirty="0" smtClean="0">
                <a:hlinkClick r:id="rId3"/>
              </a:rPr>
              <a:t>http://www.studentlife.utoronto.ca/cc/resumes</a:t>
            </a:r>
            <a:endParaRPr lang="en-GB" dirty="0" smtClean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GB" sz="3200" dirty="0" smtClean="0"/>
              <a:t>iv.	Professional Cover letters 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GB" dirty="0" smtClean="0"/>
              <a:t>Key points:</a:t>
            </a:r>
          </a:p>
          <a:p>
            <a:pPr lvl="0"/>
            <a:r>
              <a:rPr lang="en-GB" dirty="0" smtClean="0"/>
              <a:t>Write a new letter for each application (don’t use a generic cover letter with the job title and organization changed).</a:t>
            </a:r>
          </a:p>
          <a:p>
            <a:pPr lvl="0"/>
            <a:r>
              <a:rPr lang="en-GB" dirty="0" smtClean="0"/>
              <a:t>Set it out like a business letter, ideally on only one side of an A4 sheet</a:t>
            </a:r>
          </a:p>
          <a:p>
            <a:pPr lvl="0"/>
            <a:r>
              <a:rPr lang="en-GB" dirty="0" smtClean="0"/>
              <a:t>Why this job? Always say why you want the job!</a:t>
            </a:r>
          </a:p>
          <a:p>
            <a:pPr lvl="0"/>
            <a:r>
              <a:rPr lang="en-GB" dirty="0" smtClean="0"/>
              <a:t>Why you ? Match the job description and person specification provided to the skills and experience on your CV</a:t>
            </a:r>
          </a:p>
          <a:p>
            <a:pPr lvl="0"/>
            <a:r>
              <a:rPr lang="en-GB" dirty="0" smtClean="0"/>
              <a:t>Talk about achievements rather than just responsibilities but…</a:t>
            </a:r>
          </a:p>
          <a:p>
            <a:pPr lvl="0"/>
            <a:r>
              <a:rPr lang="en-GB" dirty="0" smtClean="0"/>
              <a:t>Don’t repeat your whole CV. Rather focus on the relevant skills, experience and qualities you possess that the employer is looking for</a:t>
            </a:r>
          </a:p>
          <a:p>
            <a:pPr lvl="0"/>
            <a:r>
              <a:rPr lang="en-GB" dirty="0" smtClean="0"/>
              <a:t>Dare to stand out – understand your unique offer</a:t>
            </a:r>
          </a:p>
          <a:p>
            <a:r>
              <a:rPr lang="en-GB" dirty="0" smtClean="0"/>
              <a:t>Never lie – provide evidence for every claim you make.</a:t>
            </a:r>
            <a:endParaRPr lang="en-GB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l"/>
            <a:r>
              <a:rPr lang="en-GB" sz="3200" dirty="0" err="1" smtClean="0"/>
              <a:t>v</a:t>
            </a:r>
            <a:r>
              <a:rPr lang="en-GB" sz="3200" dirty="0" smtClean="0"/>
              <a:t>.	Academic Cover letters </a:t>
            </a:r>
            <a:endParaRPr lang="en-GB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pPr>
              <a:buNone/>
            </a:pPr>
            <a:r>
              <a:rPr lang="en-GB" dirty="0" smtClean="0"/>
              <a:t>Key points:</a:t>
            </a:r>
          </a:p>
          <a:p>
            <a:pPr lvl="0"/>
            <a:r>
              <a:rPr lang="en-GB" dirty="0" smtClean="0"/>
              <a:t>Length varies but up to 2 A4 sides, depending on guidance</a:t>
            </a:r>
          </a:p>
          <a:p>
            <a:pPr lvl="0"/>
            <a:r>
              <a:rPr lang="en-GB" dirty="0" smtClean="0"/>
              <a:t>More formal and academic in tone – should make a strong empirical argument for your candidacy</a:t>
            </a:r>
          </a:p>
          <a:p>
            <a:pPr lvl="0"/>
            <a:r>
              <a:rPr lang="en-GB" dirty="0" smtClean="0"/>
              <a:t>An opportunity to demonstrate your knowledge of the hiring department’s research and teaching</a:t>
            </a:r>
          </a:p>
          <a:p>
            <a:pPr lvl="0"/>
            <a:r>
              <a:rPr lang="en-GB" dirty="0" smtClean="0"/>
              <a:t>Your application may also need a ‘teaching statement’ describing your approach to teaching</a:t>
            </a:r>
          </a:p>
          <a:p>
            <a:pPr lvl="0"/>
            <a:r>
              <a:rPr lang="en-GB" dirty="0" smtClean="0"/>
              <a:t>Again it is crucial to follow guidance provided by the hiring institution</a:t>
            </a:r>
          </a:p>
          <a:p>
            <a:pPr>
              <a:buNone/>
            </a:pPr>
            <a:r>
              <a:rPr lang="en-GB" u="sng" dirty="0" smtClean="0">
                <a:hlinkClick r:id="rId2"/>
              </a:rPr>
              <a:t>https://www.careers.ox.ac.uk/cover-letters/</a:t>
            </a:r>
            <a:r>
              <a:rPr lang="en-GB" dirty="0" smtClean="0"/>
              <a:t> </a:t>
            </a:r>
            <a:endParaRPr lang="en-GB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l"/>
            <a:r>
              <a:rPr lang="en-GB" b="1" dirty="0" smtClean="0"/>
              <a:t>3	Understanding you: what do you 	offer?</a:t>
            </a:r>
            <a:r>
              <a:rPr lang="en-GB" dirty="0" smtClean="0"/>
              <a:t> 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 marL="571500" indent="-571500">
              <a:buAutoNum type="romanLcPeriod"/>
            </a:pPr>
            <a:r>
              <a:rPr lang="en-GB" sz="4571" dirty="0" smtClean="0"/>
              <a:t>Why is self knowledge is so important? </a:t>
            </a:r>
          </a:p>
          <a:p>
            <a:pPr marL="571500" indent="-571500">
              <a:buNone/>
            </a:pPr>
            <a:endParaRPr lang="en-GB" sz="4571" dirty="0" smtClean="0"/>
          </a:p>
          <a:p>
            <a:pPr marL="571500" indent="-571500">
              <a:buFont typeface="Arial"/>
              <a:buAutoNum type="romanLcPeriod"/>
            </a:pPr>
            <a:r>
              <a:rPr lang="en-GB" sz="4571" dirty="0" smtClean="0"/>
              <a:t>How well do you know you?	</a:t>
            </a:r>
          </a:p>
          <a:p>
            <a:pPr marL="571500" indent="-571500">
              <a:buAutoNum type="romanLcPeriod"/>
            </a:pPr>
            <a:endParaRPr lang="en-GB" dirty="0" smtClean="0"/>
          </a:p>
          <a:p>
            <a:pPr marL="571500" indent="-571500">
              <a:buNone/>
            </a:pPr>
            <a:r>
              <a:rPr lang="en-GB" dirty="0" smtClean="0"/>
              <a:t>Self image exercise	</a:t>
            </a:r>
          </a:p>
          <a:p>
            <a:pPr marL="571500" indent="-571500"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Personality tests:</a:t>
            </a:r>
          </a:p>
          <a:p>
            <a:r>
              <a:rPr lang="en-GB" dirty="0" smtClean="0"/>
              <a:t>Self knowledge is not always easy to learn and can take a lifetime of experience. </a:t>
            </a:r>
          </a:p>
          <a:p>
            <a:pPr lvl="0"/>
            <a:r>
              <a:rPr lang="en-GB" dirty="0" smtClean="0"/>
              <a:t>Myers-Briggs Type Indicator (MBTI)®; </a:t>
            </a:r>
          </a:p>
          <a:p>
            <a:pPr lvl="0"/>
            <a:r>
              <a:rPr lang="en-GB" dirty="0" smtClean="0"/>
              <a:t>Occupational Personality Questionnaire®; </a:t>
            </a:r>
          </a:p>
          <a:p>
            <a:pPr lvl="0"/>
            <a:r>
              <a:rPr lang="en-GB" dirty="0" err="1" smtClean="0"/>
              <a:t>Belbin</a:t>
            </a:r>
            <a:r>
              <a:rPr lang="en-GB" dirty="0" smtClean="0"/>
              <a:t> Self Perception Inventory®.</a:t>
            </a:r>
          </a:p>
          <a:p>
            <a:pPr marL="571500" indent="-571500">
              <a:buNone/>
            </a:pPr>
            <a:r>
              <a:rPr lang="en-GB" dirty="0" smtClean="0"/>
              <a:t> </a:t>
            </a:r>
          </a:p>
          <a:p>
            <a:pPr marL="571500" indent="-571500">
              <a:buAutoNum type="romanLcPeriod"/>
            </a:pPr>
            <a:endParaRPr lang="en-GB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552</TotalTime>
  <Words>1104</Words>
  <Application>Microsoft Macintosh PowerPoint</Application>
  <PresentationFormat>On-screen Show (4:3)</PresentationFormat>
  <Paragraphs>114</Paragraphs>
  <Slides>12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Seminar 1:</vt:lpstr>
      <vt:lpstr>1 Introduction: What are CVs for? </vt:lpstr>
      <vt:lpstr>iii. What are CVs for?   </vt:lpstr>
      <vt:lpstr>2 General principles of CV and cover  letter writing</vt:lpstr>
      <vt:lpstr>ii.  CVs for professional roles in English          speaking organisations  </vt:lpstr>
      <vt:lpstr>iii. Academic CVs   </vt:lpstr>
      <vt:lpstr>iv. Professional Cover letters </vt:lpstr>
      <vt:lpstr>v. Academic Cover letters </vt:lpstr>
      <vt:lpstr>3 Understanding you: what do you  offer? </vt:lpstr>
      <vt:lpstr>4 Researching the organization and role </vt:lpstr>
      <vt:lpstr>ii. How do I research the organization?  </vt:lpstr>
      <vt:lpstr>iii. How do I research the role?  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Tristan Lee</dc:creator>
  <cp:lastModifiedBy>Tristan Lee</cp:lastModifiedBy>
  <cp:revision>26</cp:revision>
  <dcterms:created xsi:type="dcterms:W3CDTF">2017-11-08T19:52:58Z</dcterms:created>
  <dcterms:modified xsi:type="dcterms:W3CDTF">2017-11-08T19:54:45Z</dcterms:modified>
</cp:coreProperties>
</file>

<file path=docProps/thumbnail.jpeg>
</file>