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256" r:id="rId5"/>
    <p:sldId id="291" r:id="rId6"/>
    <p:sldId id="292" r:id="rId7"/>
    <p:sldId id="290" r:id="rId8"/>
    <p:sldId id="287" r:id="rId9"/>
    <p:sldId id="257" r:id="rId10"/>
    <p:sldId id="265" r:id="rId11"/>
    <p:sldId id="278" r:id="rId12"/>
    <p:sldId id="264" r:id="rId13"/>
    <p:sldId id="261" r:id="rId14"/>
    <p:sldId id="268" r:id="rId15"/>
    <p:sldId id="269" r:id="rId16"/>
    <p:sldId id="270" r:id="rId17"/>
    <p:sldId id="280" r:id="rId18"/>
    <p:sldId id="282" r:id="rId19"/>
    <p:sldId id="293" r:id="rId20"/>
    <p:sldId id="283" r:id="rId21"/>
    <p:sldId id="284" r:id="rId22"/>
    <p:sldId id="285" r:id="rId23"/>
    <p:sldId id="286" r:id="rId24"/>
    <p:sldId id="288" r:id="rId25"/>
    <p:sldId id="289" r:id="rId26"/>
    <p:sldId id="271" r:id="rId27"/>
    <p:sldId id="272" r:id="rId28"/>
    <p:sldId id="273" r:id="rId29"/>
    <p:sldId id="274" r:id="rId30"/>
    <p:sldId id="275" r:id="rId31"/>
    <p:sldId id="276" r:id="rId32"/>
    <p:sldId id="277" r:id="rId33"/>
  </p:sldIdLst>
  <p:sldSz cx="12192000" cy="6858000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189" cy="49831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898" y="1"/>
            <a:ext cx="2946189" cy="49831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C00C32F9-F124-4356-AA3F-D1518F5E54D6}" type="datetimeFigureOut">
              <a:rPr lang="cs-CZ" smtClean="0"/>
              <a:t>5.12.2018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910"/>
            <a:ext cx="2946189" cy="498316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898" y="9429910"/>
            <a:ext cx="2946189" cy="498316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68013E33-6F06-4AC4-95C5-1FDADB9520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223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189" cy="49831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898" y="1"/>
            <a:ext cx="2946189" cy="49831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2FFAD68E-83E7-4035-B6EE-FDC6788232D0}" type="datetimeFigureOut">
              <a:rPr lang="cs-CZ" smtClean="0"/>
              <a:t>5.12.2018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8435"/>
            <a:ext cx="5438140" cy="3908762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910"/>
            <a:ext cx="2946189" cy="498316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898" y="9429910"/>
            <a:ext cx="2946189" cy="498316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B095BB1A-6809-4324-AC79-038C3C064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4968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5BB1A-6809-4324-AC79-038C3C064264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49327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5BB1A-6809-4324-AC79-038C3C064264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26802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5BB1A-6809-4324-AC79-038C3C064264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71965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should be stressed that transparency created through unbiased and neutral monitoring serves the interest of all parties involved in a RO. </a:t>
            </a:r>
            <a:endParaRPr lang="cs-CZ" dirty="0"/>
          </a:p>
          <a:p>
            <a:pPr defTabSz="914306">
              <a:defRPr/>
            </a:pPr>
            <a:endParaRPr lang="cs-CZ" dirty="0"/>
          </a:p>
          <a:p>
            <a:pPr defTabSz="914306">
              <a:defRPr/>
            </a:pPr>
            <a:r>
              <a:rPr lang="cs-CZ" dirty="0"/>
              <a:t>Monitor </a:t>
            </a:r>
            <a:r>
              <a:rPr lang="cs-CZ" dirty="0" err="1"/>
              <a:t>is</a:t>
            </a:r>
            <a:r>
              <a:rPr lang="cs-CZ" dirty="0"/>
              <a:t> not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enemy</a:t>
            </a:r>
            <a:r>
              <a:rPr lang="cs-CZ" dirty="0"/>
              <a:t>, he/</a:t>
            </a:r>
            <a:r>
              <a:rPr lang="cs-CZ" dirty="0" err="1"/>
              <a:t>she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there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everyone</a:t>
            </a:r>
            <a:r>
              <a:rPr lang="cs-CZ" dirty="0"/>
              <a:t>.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good</a:t>
            </a:r>
            <a:r>
              <a:rPr lang="cs-CZ" dirty="0"/>
              <a:t> i tis </a:t>
            </a:r>
            <a:r>
              <a:rPr lang="cs-CZ" dirty="0" err="1"/>
              <a:t>there</a:t>
            </a:r>
            <a:endParaRPr lang="cs-CZ" dirty="0"/>
          </a:p>
          <a:p>
            <a:pPr defTabSz="914306">
              <a:defRPr/>
            </a:pPr>
            <a:endParaRPr lang="cs-CZ" dirty="0"/>
          </a:p>
          <a:p>
            <a:pPr defTabSz="914306">
              <a:defRPr/>
            </a:pPr>
            <a:r>
              <a:rPr lang="cs-CZ" dirty="0"/>
              <a:t>DOPSAT </a:t>
            </a:r>
            <a:r>
              <a:rPr lang="cs-CZ" dirty="0" err="1"/>
              <a:t>Frontex</a:t>
            </a:r>
            <a:r>
              <a:rPr lang="cs-CZ" dirty="0"/>
              <a:t> </a:t>
            </a:r>
            <a:r>
              <a:rPr lang="cs-CZ" dirty="0" err="1"/>
              <a:t>regulation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93F65-EDDC-4C5E-B5FA-7CE752DBC0A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49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5BB1A-6809-4324-AC79-038C3C064264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59996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These slides are aimed at giving the opportunity to the monitor to:</a:t>
            </a:r>
            <a:endParaRPr lang="cs-CZ" dirty="0"/>
          </a:p>
          <a:p>
            <a:pPr lvl="0"/>
            <a:r>
              <a:rPr lang="en-US" dirty="0"/>
              <a:t>explain in more detail the monitor’s role in each phase of a RO and the information monitors require for their job;</a:t>
            </a:r>
            <a:endParaRPr lang="cs-CZ" dirty="0"/>
          </a:p>
          <a:p>
            <a:r>
              <a:rPr lang="en-US" dirty="0"/>
              <a:t>share examples of fundamental rights at stake during each phase of a RO, examples of incidents from their own monitoring experience, good practices identified – whilst giving due importance to the principle of confidentiality and data protection, hence no names, no specifics on OMS, PMS, escort leader (EL), etc.</a:t>
            </a:r>
            <a:endParaRPr lang="cs-CZ" dirty="0"/>
          </a:p>
          <a:p>
            <a:pPr marL="514297" indent="-514297">
              <a:buAutoNum type="arabicParenR"/>
            </a:pPr>
            <a:r>
              <a:rPr lang="en-US" dirty="0" smtClean="0"/>
              <a:t>Physical security check at the detention facility of the returnees  </a:t>
            </a:r>
            <a:endParaRPr lang="cs-CZ" dirty="0" smtClean="0"/>
          </a:p>
          <a:p>
            <a:pPr marL="514297" indent="-514297">
              <a:buAutoNum type="arabicParenR"/>
            </a:pPr>
            <a:r>
              <a:rPr lang="en-US" dirty="0" smtClean="0"/>
              <a:t>Transfer to the port of departure</a:t>
            </a:r>
            <a:endParaRPr lang="cs-CZ" dirty="0" smtClean="0"/>
          </a:p>
          <a:p>
            <a:pPr marL="514297" indent="-514297">
              <a:buAutoNum type="arabicParenR"/>
            </a:pPr>
            <a:r>
              <a:rPr lang="en-US" dirty="0" smtClean="0"/>
              <a:t>Briefing of escort leaders and all participants, including doctor/s and monitor/s</a:t>
            </a:r>
            <a:endParaRPr lang="cs-CZ" dirty="0" smtClean="0"/>
          </a:p>
          <a:p>
            <a:pPr marL="514297" indent="-514297">
              <a:buAutoNum type="arabicParenR"/>
            </a:pPr>
            <a:r>
              <a:rPr lang="en-US" dirty="0" smtClean="0"/>
              <a:t>Returnees waiting in the waiting area: children, families, medical cases, food and drinks, violent individuals… </a:t>
            </a:r>
            <a:endParaRPr lang="cs-CZ" dirty="0" smtClean="0"/>
          </a:p>
          <a:p>
            <a:pPr marL="514297" indent="-514297">
              <a:buAutoNum type="arabicParenR"/>
            </a:pPr>
            <a:r>
              <a:rPr lang="en-US" dirty="0" smtClean="0"/>
              <a:t>Meeting of monitors (if more than 1)</a:t>
            </a:r>
            <a:endParaRPr lang="cs-CZ" dirty="0" smtClean="0"/>
          </a:p>
          <a:p>
            <a:pPr marL="514297" indent="-514297">
              <a:buAutoNum type="arabicParenR"/>
            </a:pPr>
            <a:r>
              <a:rPr lang="en-US" dirty="0" smtClean="0"/>
              <a:t>Security check of returnees: gender considerations </a:t>
            </a:r>
            <a:endParaRPr lang="cs-CZ" dirty="0" smtClean="0"/>
          </a:p>
          <a:p>
            <a:pPr marL="514297" indent="-514297">
              <a:buAutoNum type="arabicParenR"/>
            </a:pPr>
            <a:r>
              <a:rPr lang="en-US" dirty="0" smtClean="0"/>
              <a:t>Luggage handling </a:t>
            </a:r>
            <a:endParaRPr lang="cs-CZ" dirty="0" smtClean="0"/>
          </a:p>
          <a:p>
            <a:pPr marL="514297" indent="-514297">
              <a:buAutoNum type="arabicParenR"/>
            </a:pPr>
            <a:r>
              <a:rPr lang="en-US" dirty="0" smtClean="0"/>
              <a:t>Use of means of restraints and force </a:t>
            </a:r>
            <a:endParaRPr lang="cs-CZ" dirty="0" smtClean="0"/>
          </a:p>
          <a:p>
            <a:pPr marL="514297" indent="-514297">
              <a:buAutoNum type="arabicParenR"/>
            </a:pPr>
            <a:r>
              <a:rPr lang="en-US" dirty="0" smtClean="0"/>
              <a:t>Transport to the plane, boat, bus: waiting time.</a:t>
            </a:r>
            <a:endParaRPr lang="cs-CZ" dirty="0" smtClean="0"/>
          </a:p>
          <a:p>
            <a:pPr marL="514297" indent="-514297">
              <a:buAutoNum type="arabicParenR"/>
            </a:pPr>
            <a:r>
              <a:rPr lang="en-US" dirty="0" smtClean="0"/>
              <a:t>Embarkation (safe, smooth, covered)</a:t>
            </a:r>
            <a:endParaRPr lang="cs-CZ" dirty="0" smtClean="0"/>
          </a:p>
          <a:p>
            <a:pPr marL="514297" indent="-514297">
              <a:buAutoNum type="arabicParenR"/>
            </a:pPr>
            <a:r>
              <a:rPr lang="en-US" dirty="0" smtClean="0"/>
              <a:t> Complaints made and the answer provided. </a:t>
            </a:r>
            <a:endParaRPr lang="en-GB" dirty="0" smtClean="0"/>
          </a:p>
          <a:p>
            <a:endParaRPr lang="cs-CZ" dirty="0" smtClean="0"/>
          </a:p>
          <a:p>
            <a:r>
              <a:rPr lang="cs-CZ" b="1" dirty="0" smtClean="0"/>
              <a:t>CPT :</a:t>
            </a:r>
          </a:p>
          <a:p>
            <a:r>
              <a:rPr lang="en-US" dirty="0" smtClean="0"/>
              <a:t>Fit to fly in all cases, access to medical personnel • Best interest of the child</a:t>
            </a:r>
            <a:endParaRPr lang="cs-CZ" dirty="0" smtClean="0"/>
          </a:p>
          <a:p>
            <a:r>
              <a:rPr lang="en-US" dirty="0" smtClean="0"/>
              <a:t>Effective assessment of non </a:t>
            </a:r>
            <a:r>
              <a:rPr lang="en-US" dirty="0" err="1" smtClean="0"/>
              <a:t>refoulement</a:t>
            </a:r>
            <a:r>
              <a:rPr lang="en-US" dirty="0" smtClean="0"/>
              <a:t>, suspension of removal by court</a:t>
            </a:r>
            <a:endParaRPr lang="cs-CZ" dirty="0" smtClean="0"/>
          </a:p>
          <a:p>
            <a:r>
              <a:rPr lang="en-US" dirty="0" smtClean="0"/>
              <a:t>Regular access to lawyer prior to operation</a:t>
            </a:r>
            <a:endParaRPr lang="cs-CZ" dirty="0" smtClean="0"/>
          </a:p>
          <a:p>
            <a:r>
              <a:rPr lang="en-US" dirty="0" smtClean="0"/>
              <a:t>Access to information about the removal operation</a:t>
            </a:r>
            <a:endParaRPr lang="cs-CZ" dirty="0" smtClean="0"/>
          </a:p>
          <a:p>
            <a:r>
              <a:rPr lang="en-US" dirty="0" smtClean="0"/>
              <a:t>Transport to the airport in safe and adequate means</a:t>
            </a:r>
            <a:endParaRPr lang="cs-CZ" dirty="0" smtClean="0"/>
          </a:p>
          <a:p>
            <a:r>
              <a:rPr lang="en-US" dirty="0" smtClean="0"/>
              <a:t>Proportional use of means of restrains: length, asphyxia risk, register of restrains used, 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93F65-EDDC-4C5E-B5FA-7CE752DBC0A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73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aware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during</a:t>
            </a:r>
            <a:r>
              <a:rPr lang="cs-CZ" dirty="0"/>
              <a:t> in-</a:t>
            </a:r>
            <a:r>
              <a:rPr lang="cs-CZ" dirty="0" err="1"/>
              <a:t>flight</a:t>
            </a:r>
            <a:r>
              <a:rPr lang="cs-CZ" dirty="0"/>
              <a:t> </a:t>
            </a:r>
            <a:r>
              <a:rPr lang="cs-CZ" dirty="0" err="1"/>
              <a:t>phase</a:t>
            </a:r>
            <a:r>
              <a:rPr lang="cs-CZ" dirty="0"/>
              <a:t>: </a:t>
            </a:r>
          </a:p>
          <a:p>
            <a:r>
              <a:rPr lang="en-US" dirty="0"/>
              <a:t>Seating arrangements </a:t>
            </a:r>
            <a:endParaRPr lang="cs-CZ" dirty="0"/>
          </a:p>
          <a:p>
            <a:r>
              <a:rPr lang="en-US" dirty="0"/>
              <a:t>Special </a:t>
            </a:r>
            <a:r>
              <a:rPr lang="cs-CZ" dirty="0"/>
              <a:t>care </a:t>
            </a:r>
            <a:r>
              <a:rPr lang="cs-CZ" dirty="0" err="1"/>
              <a:t>for</a:t>
            </a:r>
            <a:r>
              <a:rPr lang="en-US" dirty="0"/>
              <a:t> children, families, ethic minorities, vulnerable cases</a:t>
            </a:r>
            <a:endParaRPr lang="cs-CZ" dirty="0"/>
          </a:p>
          <a:p>
            <a:r>
              <a:rPr lang="en-US" dirty="0"/>
              <a:t>Access to doctor and attentive/proactive approach</a:t>
            </a:r>
            <a:endParaRPr lang="cs-CZ" dirty="0"/>
          </a:p>
          <a:p>
            <a:r>
              <a:rPr lang="cs-CZ" dirty="0" err="1"/>
              <a:t>Interpreter</a:t>
            </a:r>
            <a:r>
              <a:rPr lang="cs-CZ" dirty="0"/>
              <a:t> – </a:t>
            </a:r>
            <a:r>
              <a:rPr lang="cs-CZ" dirty="0" err="1"/>
              <a:t>proactivity</a:t>
            </a:r>
            <a:r>
              <a:rPr lang="cs-CZ" dirty="0"/>
              <a:t> and support</a:t>
            </a:r>
          </a:p>
          <a:p>
            <a:r>
              <a:rPr lang="en-US" dirty="0"/>
              <a:t>Lavatory procedure: privacy, hygienic items, gender considerations</a:t>
            </a:r>
            <a:endParaRPr lang="cs-CZ" dirty="0"/>
          </a:p>
          <a:p>
            <a:r>
              <a:rPr lang="en-US" dirty="0"/>
              <a:t>Food and beverages availability. </a:t>
            </a:r>
            <a:endParaRPr lang="cs-CZ" dirty="0"/>
          </a:p>
          <a:p>
            <a:r>
              <a:rPr lang="en-US" dirty="0"/>
              <a:t>Incidents and responses of the Escorts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Stopover</a:t>
            </a:r>
            <a:r>
              <a:rPr lang="cs-CZ" dirty="0"/>
              <a:t>: risk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agitation</a:t>
            </a:r>
            <a:r>
              <a:rPr lang="cs-CZ" dirty="0"/>
              <a:t>. New </a:t>
            </a:r>
            <a:r>
              <a:rPr lang="cs-CZ" dirty="0" err="1"/>
              <a:t>group</a:t>
            </a:r>
            <a:r>
              <a:rPr lang="cs-CZ" dirty="0"/>
              <a:t>? New briefing!</a:t>
            </a:r>
          </a:p>
          <a:p>
            <a:r>
              <a:rPr lang="cs-CZ" dirty="0" err="1"/>
              <a:t>communication</a:t>
            </a:r>
            <a:endParaRPr lang="cs-CZ" dirty="0"/>
          </a:p>
          <a:p>
            <a:r>
              <a:rPr lang="en-US" dirty="0"/>
              <a:t>Coercive measures: how long and why (</a:t>
            </a:r>
            <a:r>
              <a:rPr lang="cs-CZ" dirty="0">
                <a:solidFill>
                  <a:srgbClr val="FF0000"/>
                </a:solidFill>
              </a:rPr>
              <a:t>legality</a:t>
            </a:r>
            <a:r>
              <a:rPr lang="cs-CZ" dirty="0"/>
              <a:t>, </a:t>
            </a:r>
            <a:r>
              <a:rPr lang="en-US" dirty="0">
                <a:solidFill>
                  <a:srgbClr val="FF0000"/>
                </a:solidFill>
              </a:rPr>
              <a:t>necessity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proportionality</a:t>
            </a:r>
            <a:r>
              <a:rPr lang="en-US" dirty="0"/>
              <a:t>)  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93F65-EDDC-4C5E-B5FA-7CE752DBC0A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025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Total release of coercive measures</a:t>
            </a:r>
            <a:endParaRPr lang="cs-CZ" dirty="0"/>
          </a:p>
          <a:p>
            <a:r>
              <a:rPr lang="en-US" dirty="0"/>
              <a:t>Handover of personal belongings</a:t>
            </a:r>
            <a:endParaRPr lang="cs-CZ" dirty="0"/>
          </a:p>
          <a:p>
            <a:r>
              <a:rPr lang="en-US" dirty="0"/>
              <a:t>First contact with national authorities</a:t>
            </a:r>
            <a:endParaRPr lang="cs-CZ" dirty="0"/>
          </a:p>
          <a:p>
            <a:endParaRPr lang="cs-CZ" dirty="0"/>
          </a:p>
          <a:p>
            <a:r>
              <a:rPr lang="cs-CZ" dirty="0"/>
              <a:t>Do not </a:t>
            </a:r>
            <a:r>
              <a:rPr lang="cs-CZ" dirty="0" err="1"/>
              <a:t>forget</a:t>
            </a:r>
            <a:r>
              <a:rPr lang="cs-CZ" dirty="0"/>
              <a:t>: </a:t>
            </a:r>
            <a:r>
              <a:rPr lang="cs-CZ" dirty="0" err="1"/>
              <a:t>Applicable</a:t>
            </a:r>
            <a:r>
              <a:rPr lang="cs-CZ" dirty="0"/>
              <a:t> </a:t>
            </a:r>
            <a:r>
              <a:rPr lang="cs-CZ" dirty="0" err="1"/>
              <a:t>law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Hand-</a:t>
            </a:r>
            <a:r>
              <a:rPr lang="cs-CZ" dirty="0" err="1" smtClean="0"/>
              <a:t>over</a:t>
            </a:r>
            <a:r>
              <a:rPr lang="cs-CZ" dirty="0" smtClean="0"/>
              <a:t>: </a:t>
            </a:r>
            <a:r>
              <a:rPr lang="cs-CZ" dirty="0" err="1"/>
              <a:t>documents</a:t>
            </a:r>
            <a:r>
              <a:rPr lang="cs-CZ" dirty="0"/>
              <a:t>, </a:t>
            </a:r>
            <a:r>
              <a:rPr lang="cs-CZ" dirty="0" err="1"/>
              <a:t>medicaments</a:t>
            </a:r>
            <a:endParaRPr lang="cs-CZ" dirty="0"/>
          </a:p>
          <a:p>
            <a:r>
              <a:rPr lang="cs-CZ" dirty="0" err="1"/>
              <a:t>Handover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medical</a:t>
            </a:r>
            <a:r>
              <a:rPr lang="cs-CZ" dirty="0"/>
              <a:t> </a:t>
            </a:r>
            <a:r>
              <a:rPr lang="cs-CZ" dirty="0" err="1"/>
              <a:t>cases</a:t>
            </a:r>
            <a:endParaRPr lang="cs-CZ" dirty="0"/>
          </a:p>
          <a:p>
            <a:r>
              <a:rPr lang="cs-CZ" dirty="0" err="1"/>
              <a:t>Refusal</a:t>
            </a:r>
            <a:r>
              <a:rPr lang="cs-CZ" dirty="0"/>
              <a:t> to </a:t>
            </a:r>
            <a:r>
              <a:rPr lang="cs-CZ" dirty="0" err="1"/>
              <a:t>accept</a:t>
            </a:r>
            <a:r>
              <a:rPr lang="cs-CZ" dirty="0"/>
              <a:t>?	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93F65-EDDC-4C5E-B5FA-7CE752DBC0A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2909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Depends</a:t>
            </a:r>
            <a:r>
              <a:rPr lang="cs-CZ" baseline="0" dirty="0" smtClean="0"/>
              <a:t> on </a:t>
            </a:r>
            <a:r>
              <a:rPr lang="cs-CZ" baseline="0" dirty="0" err="1" smtClean="0"/>
              <a:t>the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success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of</a:t>
            </a:r>
            <a:r>
              <a:rPr lang="cs-CZ" baseline="0" dirty="0" smtClean="0"/>
              <a:t> </a:t>
            </a:r>
            <a:r>
              <a:rPr lang="cs-CZ" baseline="0" dirty="0" err="1" smtClean="0"/>
              <a:t>the</a:t>
            </a:r>
            <a:r>
              <a:rPr lang="cs-CZ" baseline="0" dirty="0" smtClean="0"/>
              <a:t> RO – </a:t>
            </a:r>
            <a:r>
              <a:rPr lang="cs-CZ" baseline="0" dirty="0" err="1" smtClean="0"/>
              <a:t>either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we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have</a:t>
            </a:r>
            <a:r>
              <a:rPr lang="cs-CZ" baseline="0" dirty="0" smtClean="0"/>
              <a:t> a </a:t>
            </a:r>
            <a:r>
              <a:rPr lang="cs-CZ" baseline="0" dirty="0" err="1" smtClean="0"/>
              <a:t>calm</a:t>
            </a:r>
            <a:r>
              <a:rPr lang="cs-CZ" baseline="0" dirty="0" smtClean="0"/>
              <a:t> </a:t>
            </a:r>
            <a:r>
              <a:rPr lang="cs-CZ" baseline="0" dirty="0" err="1" smtClean="0"/>
              <a:t>flight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back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we</a:t>
            </a:r>
            <a:r>
              <a:rPr lang="cs-CZ" baseline="0" dirty="0" smtClean="0"/>
              <a:t> do </a:t>
            </a:r>
            <a:r>
              <a:rPr lang="cs-CZ" baseline="0" dirty="0" err="1" smtClean="0"/>
              <a:t>the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debriefing</a:t>
            </a:r>
            <a:r>
              <a:rPr lang="cs-CZ" baseline="0" dirty="0" smtClean="0"/>
              <a:t> and </a:t>
            </a:r>
            <a:r>
              <a:rPr lang="cs-CZ" baseline="0" dirty="0" err="1" smtClean="0"/>
              <a:t>then</a:t>
            </a:r>
            <a:r>
              <a:rPr lang="cs-CZ" baseline="0" dirty="0" smtClean="0"/>
              <a:t> </a:t>
            </a:r>
            <a:r>
              <a:rPr lang="cs-CZ" baseline="0" dirty="0" err="1" smtClean="0"/>
              <a:t>it´s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peace</a:t>
            </a:r>
            <a:r>
              <a:rPr lang="cs-CZ" baseline="0" dirty="0" smtClean="0"/>
              <a:t> and </a:t>
            </a:r>
            <a:r>
              <a:rPr lang="cs-CZ" baseline="0" dirty="0" err="1" smtClean="0"/>
              <a:t>quite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or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we</a:t>
            </a:r>
            <a:r>
              <a:rPr lang="cs-CZ" baseline="0" dirty="0" smtClean="0"/>
              <a:t> are </a:t>
            </a:r>
            <a:r>
              <a:rPr lang="cs-CZ" baseline="0" dirty="0" err="1" smtClean="0"/>
              <a:t>awake</a:t>
            </a:r>
            <a:r>
              <a:rPr lang="cs-CZ" baseline="0" dirty="0" smtClean="0"/>
              <a:t> and do </a:t>
            </a:r>
            <a:r>
              <a:rPr lang="cs-CZ" baseline="0" dirty="0" err="1" smtClean="0"/>
              <a:t>the</a:t>
            </a:r>
            <a:r>
              <a:rPr lang="cs-CZ" baseline="0" dirty="0" smtClean="0"/>
              <a:t> in-</a:t>
            </a:r>
            <a:r>
              <a:rPr lang="cs-CZ" baseline="0" dirty="0" err="1" smtClean="0"/>
              <a:t>flight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phase</a:t>
            </a:r>
            <a:r>
              <a:rPr lang="cs-CZ" baseline="0" dirty="0" smtClean="0"/>
              <a:t> </a:t>
            </a:r>
          </a:p>
          <a:p>
            <a:r>
              <a:rPr lang="cs-CZ" baseline="0" dirty="0" smtClean="0"/>
              <a:t>De-briefing – last </a:t>
            </a:r>
            <a:r>
              <a:rPr lang="cs-CZ" baseline="0" dirty="0" err="1" smtClean="0"/>
              <a:t>possibility</a:t>
            </a:r>
            <a:r>
              <a:rPr lang="cs-CZ" baseline="0" dirty="0" smtClean="0"/>
              <a:t> </a:t>
            </a:r>
            <a:r>
              <a:rPr lang="cs-CZ" baseline="0" dirty="0" err="1" smtClean="0"/>
              <a:t>for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additional</a:t>
            </a:r>
            <a:r>
              <a:rPr lang="cs-CZ" baseline="0" dirty="0" smtClean="0"/>
              <a:t> </a:t>
            </a:r>
            <a:r>
              <a:rPr lang="cs-CZ" baseline="0" dirty="0" err="1" smtClean="0"/>
              <a:t>questions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clarification</a:t>
            </a:r>
            <a:r>
              <a:rPr lang="cs-CZ" baseline="0" dirty="0" smtClean="0"/>
              <a:t>… </a:t>
            </a:r>
            <a:r>
              <a:rPr lang="cs-CZ" baseline="0" dirty="0" err="1" smtClean="0"/>
              <a:t>giving</a:t>
            </a:r>
            <a:r>
              <a:rPr lang="cs-CZ" baseline="0" dirty="0" smtClean="0"/>
              <a:t> a </a:t>
            </a:r>
            <a:r>
              <a:rPr lang="cs-CZ" baseline="0" dirty="0" err="1" smtClean="0"/>
              <a:t>brief</a:t>
            </a:r>
            <a:r>
              <a:rPr lang="cs-CZ" baseline="0" dirty="0" smtClean="0"/>
              <a:t> </a:t>
            </a:r>
            <a:r>
              <a:rPr lang="cs-CZ" baseline="0" dirty="0" err="1" smtClean="0"/>
              <a:t>account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of</a:t>
            </a:r>
            <a:r>
              <a:rPr lang="cs-CZ" baseline="0" dirty="0" smtClean="0"/>
              <a:t> </a:t>
            </a:r>
            <a:r>
              <a:rPr lang="cs-CZ" baseline="0" dirty="0" err="1" smtClean="0"/>
              <a:t>the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future</a:t>
            </a:r>
            <a:r>
              <a:rPr lang="cs-CZ" baseline="0" dirty="0" smtClean="0"/>
              <a:t> report, </a:t>
            </a:r>
            <a:r>
              <a:rPr lang="cs-CZ" baseline="0" dirty="0" err="1" smtClean="0"/>
              <a:t>we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want</a:t>
            </a:r>
            <a:r>
              <a:rPr lang="cs-CZ" baseline="0" dirty="0" smtClean="0"/>
              <a:t> EL to </a:t>
            </a:r>
            <a:r>
              <a:rPr lang="cs-CZ" baseline="0" dirty="0" err="1" smtClean="0"/>
              <a:t>have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possibility</a:t>
            </a:r>
            <a:r>
              <a:rPr lang="cs-CZ" baseline="0" dirty="0" smtClean="0"/>
              <a:t> to comment on </a:t>
            </a:r>
            <a:r>
              <a:rPr lang="cs-CZ" baseline="0" dirty="0" err="1" smtClean="0"/>
              <a:t>that</a:t>
            </a:r>
            <a:r>
              <a:rPr lang="cs-CZ" baseline="0" dirty="0" smtClean="0"/>
              <a:t>, not make </a:t>
            </a:r>
            <a:r>
              <a:rPr lang="cs-CZ" baseline="0" dirty="0" err="1" smtClean="0"/>
              <a:t>them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surprised</a:t>
            </a:r>
            <a:r>
              <a:rPr lang="cs-CZ" baseline="0" dirty="0" smtClean="0"/>
              <a:t>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93F65-EDDC-4C5E-B5FA-7CE752DBC0A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953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5BB1A-6809-4324-AC79-038C3C064264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34101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5BB1A-6809-4324-AC79-038C3C064264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7594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5BB1A-6809-4324-AC79-038C3C06426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48408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5BB1A-6809-4324-AC79-038C3C064264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09629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5BB1A-6809-4324-AC79-038C3C064264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86774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5BB1A-6809-4324-AC79-038C3C064264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86787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5BB1A-6809-4324-AC79-038C3C064264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2813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5BB1A-6809-4324-AC79-038C3C064264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4778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5BB1A-6809-4324-AC79-038C3C06426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2868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5BB1A-6809-4324-AC79-038C3C064264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6412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5BB1A-6809-4324-AC79-038C3C06426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7053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5BB1A-6809-4324-AC79-038C3C06426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6823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5BB1A-6809-4324-AC79-038C3C064264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713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5BB1A-6809-4324-AC79-038C3C064264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6172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5BB1A-6809-4324-AC79-038C3C064264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6272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C0B96-26AC-4098-915B-0BDBBD9AAB02}" type="datetimeFigureOut">
              <a:rPr lang="cs-CZ" smtClean="0"/>
              <a:t>5.12.2018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B704-F466-425B-B9EF-2AE4A56691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2645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C0B96-26AC-4098-915B-0BDBBD9AAB02}" type="datetimeFigureOut">
              <a:rPr lang="cs-CZ" smtClean="0"/>
              <a:t>5.12.2018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B704-F466-425B-B9EF-2AE4A56691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8432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C0B96-26AC-4098-915B-0BDBBD9AAB02}" type="datetimeFigureOut">
              <a:rPr lang="cs-CZ" smtClean="0"/>
              <a:t>5.12.2018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B704-F466-425B-B9EF-2AE4A56691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408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C0B96-26AC-4098-915B-0BDBBD9AAB02}" type="datetimeFigureOut">
              <a:rPr lang="cs-CZ" smtClean="0"/>
              <a:t>5.12.2018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B704-F466-425B-B9EF-2AE4A56691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6825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C0B96-26AC-4098-915B-0BDBBD9AAB02}" type="datetimeFigureOut">
              <a:rPr lang="cs-CZ" smtClean="0"/>
              <a:t>5.12.2018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B704-F466-425B-B9EF-2AE4A56691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338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C0B96-26AC-4098-915B-0BDBBD9AAB02}" type="datetimeFigureOut">
              <a:rPr lang="cs-CZ" smtClean="0"/>
              <a:t>5.12.2018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B704-F466-425B-B9EF-2AE4A56691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306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C0B96-26AC-4098-915B-0BDBBD9AAB02}" type="datetimeFigureOut">
              <a:rPr lang="cs-CZ" smtClean="0"/>
              <a:t>5.12.2018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B704-F466-425B-B9EF-2AE4A56691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6361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C0B96-26AC-4098-915B-0BDBBD9AAB02}" type="datetimeFigureOut">
              <a:rPr lang="cs-CZ" smtClean="0"/>
              <a:t>5.12.2018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B704-F466-425B-B9EF-2AE4A56691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54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C0B96-26AC-4098-915B-0BDBBD9AAB02}" type="datetimeFigureOut">
              <a:rPr lang="cs-CZ" smtClean="0"/>
              <a:t>5.12.2018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B704-F466-425B-B9EF-2AE4A56691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0193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C0B96-26AC-4098-915B-0BDBBD9AAB02}" type="datetimeFigureOut">
              <a:rPr lang="cs-CZ" smtClean="0"/>
              <a:t>5.12.2018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B704-F466-425B-B9EF-2AE4A56691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9058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C0B96-26AC-4098-915B-0BDBBD9AAB02}" type="datetimeFigureOut">
              <a:rPr lang="cs-CZ" smtClean="0"/>
              <a:t>5.12.2018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B704-F466-425B-B9EF-2AE4A56691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6695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C0B96-26AC-4098-915B-0BDBBD9AAB02}" type="datetimeFigureOut">
              <a:rPr lang="cs-CZ" smtClean="0"/>
              <a:t>5.12.2018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BB704-F466-425B-B9EF-2AE4A56691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7763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fra.europa.eu/en/theme/asylum-migration-borders/forced-return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Anna.lanickova@seznam.cz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6NO3b6liT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frontex.europa.eu/news/european-border-and-coast-guard-agency-launches-today-CHIYAp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2101057"/>
            <a:ext cx="9144000" cy="2387600"/>
          </a:xfrm>
        </p:spPr>
        <p:txBody>
          <a:bodyPr>
            <a:normAutofit/>
          </a:bodyPr>
          <a:lstStyle/>
          <a:p>
            <a:r>
              <a:rPr lang="cs-CZ" b="1" dirty="0" smtClean="0"/>
              <a:t>DEPORTATIONS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70000" y="4783138"/>
            <a:ext cx="10160000" cy="1655762"/>
          </a:xfrm>
        </p:spPr>
        <p:txBody>
          <a:bodyPr/>
          <a:lstStyle/>
          <a:p>
            <a:r>
              <a:rPr lang="cs-CZ" dirty="0" smtClean="0"/>
              <a:t>Mgr. Anna Láníčková, Masaryk University, Office </a:t>
            </a:r>
            <a:r>
              <a:rPr lang="cs-CZ" dirty="0" err="1" smtClean="0"/>
              <a:t>of</a:t>
            </a:r>
            <a:r>
              <a:rPr lang="cs-CZ" dirty="0" smtClean="0"/>
              <a:t> Public </a:t>
            </a:r>
            <a:r>
              <a:rPr lang="cs-CZ" dirty="0" err="1" smtClean="0"/>
              <a:t>Defender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Rights</a:t>
            </a:r>
            <a:r>
              <a:rPr lang="cs-CZ" dirty="0" smtClean="0"/>
              <a:t>, </a:t>
            </a:r>
            <a:r>
              <a:rPr lang="cs-CZ" dirty="0" err="1" smtClean="0"/>
              <a:t>Frontex</a:t>
            </a:r>
            <a:endParaRPr lang="cs-CZ" dirty="0" smtClean="0"/>
          </a:p>
          <a:p>
            <a:r>
              <a:rPr lang="cs-CZ" dirty="0" smtClean="0"/>
              <a:t>5.12.2018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313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-12751"/>
            <a:ext cx="10515600" cy="1325563"/>
          </a:xfrm>
        </p:spPr>
        <p:txBody>
          <a:bodyPr/>
          <a:lstStyle/>
          <a:p>
            <a:r>
              <a:rPr lang="cs-CZ" dirty="0" err="1" smtClean="0"/>
              <a:t>Types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RO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3100" y="1126331"/>
            <a:ext cx="28702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cs-CZ" dirty="0" err="1" smtClean="0"/>
              <a:t>National</a:t>
            </a:r>
            <a:r>
              <a:rPr lang="cs-CZ" dirty="0" smtClean="0"/>
              <a:t>, </a:t>
            </a:r>
          </a:p>
          <a:p>
            <a:pPr marL="514350" indent="-514350">
              <a:buAutoNum type="arabicPeriod"/>
            </a:pPr>
            <a:r>
              <a:rPr lang="cs-CZ" dirty="0" smtClean="0"/>
              <a:t>Joint return </a:t>
            </a:r>
            <a:r>
              <a:rPr lang="cs-CZ" dirty="0" err="1" smtClean="0"/>
              <a:t>operations</a:t>
            </a:r>
            <a:endParaRPr lang="cs-CZ" dirty="0"/>
          </a:p>
          <a:p>
            <a:pPr marL="514350" indent="-514350">
              <a:buAutoNum type="arabicPeriod"/>
            </a:pPr>
            <a:r>
              <a:rPr lang="cs-CZ" dirty="0" err="1" smtClean="0"/>
              <a:t>Collecting</a:t>
            </a:r>
            <a:r>
              <a:rPr lang="cs-CZ" dirty="0" smtClean="0"/>
              <a:t> </a:t>
            </a:r>
            <a:r>
              <a:rPr lang="cs-CZ" dirty="0" err="1" smtClean="0"/>
              <a:t>operations</a:t>
            </a:r>
            <a:r>
              <a:rPr lang="cs-CZ" dirty="0" smtClean="0"/>
              <a:t>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531" y="370630"/>
            <a:ext cx="8069669" cy="538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46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Human</a:t>
            </a:r>
            <a:r>
              <a:rPr lang="cs-CZ" dirty="0" smtClean="0"/>
              <a:t> </a:t>
            </a:r>
            <a:r>
              <a:rPr lang="cs-CZ" dirty="0" err="1" smtClean="0"/>
              <a:t>rights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stake</a:t>
            </a:r>
            <a:r>
              <a:rPr lang="cs-CZ" dirty="0" smtClean="0"/>
              <a:t>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600" dirty="0" smtClean="0"/>
              <a:t>Brainstorming – </a:t>
            </a:r>
            <a:r>
              <a:rPr lang="cs-CZ" sz="3600" dirty="0" err="1" smtClean="0"/>
              <a:t>think</a:t>
            </a:r>
            <a:r>
              <a:rPr lang="cs-CZ" sz="3600" dirty="0" smtClean="0"/>
              <a:t> </a:t>
            </a:r>
            <a:r>
              <a:rPr lang="cs-CZ" sz="3600" dirty="0" err="1" smtClean="0"/>
              <a:t>of</a:t>
            </a:r>
            <a:r>
              <a:rPr lang="cs-CZ" sz="3600" dirty="0" smtClean="0"/>
              <a:t> </a:t>
            </a:r>
            <a:r>
              <a:rPr lang="cs-CZ" sz="3600" dirty="0" err="1" smtClean="0"/>
              <a:t>possible</a:t>
            </a:r>
            <a:r>
              <a:rPr lang="cs-CZ" sz="3600" dirty="0" smtClean="0"/>
              <a:t> </a:t>
            </a:r>
            <a:r>
              <a:rPr lang="cs-CZ" sz="3600" dirty="0" err="1" smtClean="0"/>
              <a:t>rights</a:t>
            </a:r>
            <a:r>
              <a:rPr lang="cs-CZ" sz="3600" dirty="0" smtClean="0"/>
              <a:t> </a:t>
            </a:r>
            <a:r>
              <a:rPr lang="cs-CZ" sz="3600" dirty="0" err="1" smtClean="0"/>
              <a:t>that</a:t>
            </a:r>
            <a:r>
              <a:rPr lang="cs-CZ" sz="3600" dirty="0" smtClean="0"/>
              <a:t> </a:t>
            </a:r>
            <a:r>
              <a:rPr lang="cs-CZ" sz="3600" dirty="0" err="1" smtClean="0"/>
              <a:t>could</a:t>
            </a:r>
            <a:r>
              <a:rPr lang="cs-CZ" sz="3600" dirty="0" smtClean="0"/>
              <a:t> </a:t>
            </a:r>
            <a:r>
              <a:rPr lang="cs-CZ" sz="3600" dirty="0" err="1" smtClean="0"/>
              <a:t>be</a:t>
            </a:r>
            <a:r>
              <a:rPr lang="cs-CZ" sz="3600" dirty="0" smtClean="0"/>
              <a:t> </a:t>
            </a:r>
            <a:r>
              <a:rPr lang="cs-CZ" sz="3600" dirty="0" err="1" smtClean="0"/>
              <a:t>breached</a:t>
            </a:r>
            <a:r>
              <a:rPr lang="cs-CZ" sz="3600" dirty="0" smtClean="0"/>
              <a:t> </a:t>
            </a:r>
            <a:r>
              <a:rPr lang="cs-CZ" sz="3600" dirty="0" err="1" smtClean="0"/>
              <a:t>during</a:t>
            </a:r>
            <a:r>
              <a:rPr lang="cs-CZ" sz="3600" dirty="0" smtClean="0"/>
              <a:t> return </a:t>
            </a:r>
            <a:r>
              <a:rPr lang="cs-CZ" sz="3600" dirty="0" err="1" smtClean="0"/>
              <a:t>operation</a:t>
            </a:r>
            <a:endParaRPr lang="cs-CZ" sz="3600" dirty="0" smtClean="0"/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64258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15900"/>
            <a:ext cx="10934700" cy="6540500"/>
          </a:xfrm>
        </p:spPr>
        <p:txBody>
          <a:bodyPr>
            <a:normAutofit fontScale="92500" lnSpcReduction="10000"/>
          </a:bodyPr>
          <a:lstStyle/>
          <a:p>
            <a:r>
              <a:rPr lang="cs-CZ" dirty="0" err="1"/>
              <a:t>Right</a:t>
            </a:r>
            <a:r>
              <a:rPr lang="cs-CZ" dirty="0"/>
              <a:t> to </a:t>
            </a:r>
            <a:r>
              <a:rPr lang="cs-CZ" dirty="0" err="1"/>
              <a:t>life</a:t>
            </a:r>
            <a:r>
              <a:rPr lang="cs-CZ" dirty="0"/>
              <a:t>, </a:t>
            </a:r>
            <a:r>
              <a:rPr lang="cs-CZ" dirty="0" err="1"/>
              <a:t>liberty</a:t>
            </a:r>
            <a:r>
              <a:rPr lang="cs-CZ" dirty="0"/>
              <a:t> and </a:t>
            </a:r>
            <a:r>
              <a:rPr lang="cs-CZ" dirty="0" err="1"/>
              <a:t>security</a:t>
            </a:r>
            <a:r>
              <a:rPr lang="cs-CZ" dirty="0"/>
              <a:t>;</a:t>
            </a:r>
          </a:p>
          <a:p>
            <a:r>
              <a:rPr lang="cs-CZ" dirty="0" err="1"/>
              <a:t>Freedom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torture</a:t>
            </a:r>
            <a:r>
              <a:rPr lang="cs-CZ" dirty="0"/>
              <a:t>, </a:t>
            </a:r>
            <a:r>
              <a:rPr lang="cs-CZ" dirty="0" err="1"/>
              <a:t>cruel</a:t>
            </a:r>
            <a:r>
              <a:rPr lang="cs-CZ" dirty="0"/>
              <a:t>, </a:t>
            </a:r>
            <a:r>
              <a:rPr lang="cs-CZ" dirty="0" err="1"/>
              <a:t>inhuman</a:t>
            </a:r>
            <a:r>
              <a:rPr lang="cs-CZ" dirty="0"/>
              <a:t> and </a:t>
            </a:r>
            <a:r>
              <a:rPr lang="cs-CZ" dirty="0" err="1"/>
              <a:t>degrading</a:t>
            </a:r>
            <a:r>
              <a:rPr lang="cs-CZ" dirty="0"/>
              <a:t> </a:t>
            </a:r>
            <a:r>
              <a:rPr lang="cs-CZ" dirty="0" err="1"/>
              <a:t>treatment</a:t>
            </a:r>
            <a:r>
              <a:rPr lang="cs-CZ" dirty="0"/>
              <a:t> and </a:t>
            </a:r>
            <a:r>
              <a:rPr lang="cs-CZ" dirty="0" err="1"/>
              <a:t>punishment</a:t>
            </a:r>
            <a:r>
              <a:rPr lang="cs-CZ" dirty="0"/>
              <a:t>; </a:t>
            </a:r>
          </a:p>
          <a:p>
            <a:r>
              <a:rPr lang="cs-CZ" dirty="0" err="1"/>
              <a:t>Right</a:t>
            </a:r>
            <a:r>
              <a:rPr lang="cs-CZ" dirty="0"/>
              <a:t> to </a:t>
            </a:r>
            <a:r>
              <a:rPr lang="cs-CZ" dirty="0" err="1"/>
              <a:t>human</a:t>
            </a:r>
            <a:r>
              <a:rPr lang="cs-CZ" dirty="0"/>
              <a:t> dignity;</a:t>
            </a:r>
          </a:p>
          <a:p>
            <a:r>
              <a:rPr lang="cs-CZ" dirty="0" err="1" smtClean="0"/>
              <a:t>Right</a:t>
            </a:r>
            <a:r>
              <a:rPr lang="cs-CZ" dirty="0" smtClean="0"/>
              <a:t> </a:t>
            </a:r>
            <a:r>
              <a:rPr lang="cs-CZ" dirty="0"/>
              <a:t>to non-</a:t>
            </a:r>
            <a:r>
              <a:rPr lang="cs-CZ" dirty="0" err="1"/>
              <a:t>discrimination</a:t>
            </a:r>
            <a:r>
              <a:rPr lang="cs-CZ" dirty="0"/>
              <a:t>; </a:t>
            </a:r>
          </a:p>
          <a:p>
            <a:r>
              <a:rPr lang="cs-CZ" dirty="0" err="1"/>
              <a:t>Right</a:t>
            </a:r>
            <a:r>
              <a:rPr lang="cs-CZ" dirty="0"/>
              <a:t> to Religion;</a:t>
            </a:r>
          </a:p>
          <a:p>
            <a:r>
              <a:rPr lang="cs-CZ" dirty="0" smtClean="0"/>
              <a:t>Access </a:t>
            </a:r>
            <a:r>
              <a:rPr lang="cs-CZ" dirty="0"/>
              <a:t>to </a:t>
            </a:r>
            <a:r>
              <a:rPr lang="cs-CZ" dirty="0" err="1"/>
              <a:t>information</a:t>
            </a:r>
            <a:r>
              <a:rPr lang="cs-CZ" dirty="0"/>
              <a:t>; </a:t>
            </a:r>
          </a:p>
          <a:p>
            <a:r>
              <a:rPr lang="cs-CZ" dirty="0" err="1"/>
              <a:t>Right</a:t>
            </a:r>
            <a:r>
              <a:rPr lang="cs-CZ" dirty="0"/>
              <a:t> to </a:t>
            </a:r>
            <a:r>
              <a:rPr lang="cs-CZ" dirty="0" err="1"/>
              <a:t>health</a:t>
            </a:r>
            <a:r>
              <a:rPr lang="cs-CZ" dirty="0"/>
              <a:t> and </a:t>
            </a:r>
            <a:r>
              <a:rPr lang="cs-CZ" dirty="0" err="1"/>
              <a:t>access</a:t>
            </a:r>
            <a:r>
              <a:rPr lang="cs-CZ" dirty="0"/>
              <a:t> to </a:t>
            </a:r>
            <a:r>
              <a:rPr lang="cs-CZ" dirty="0" err="1"/>
              <a:t>medical</a:t>
            </a:r>
            <a:r>
              <a:rPr lang="cs-CZ" dirty="0"/>
              <a:t> </a:t>
            </a:r>
            <a:r>
              <a:rPr lang="cs-CZ" dirty="0" err="1"/>
              <a:t>assistance</a:t>
            </a:r>
            <a:endParaRPr lang="cs-CZ" dirty="0"/>
          </a:p>
          <a:p>
            <a:r>
              <a:rPr lang="cs-CZ" dirty="0" smtClean="0"/>
              <a:t>Access </a:t>
            </a:r>
            <a:r>
              <a:rPr lang="cs-CZ" dirty="0"/>
              <a:t>to food and </a:t>
            </a:r>
            <a:r>
              <a:rPr lang="cs-CZ" dirty="0" err="1"/>
              <a:t>water</a:t>
            </a:r>
            <a:r>
              <a:rPr lang="cs-CZ" dirty="0"/>
              <a:t>;</a:t>
            </a:r>
          </a:p>
          <a:p>
            <a:r>
              <a:rPr lang="cs-CZ" dirty="0" err="1" smtClean="0"/>
              <a:t>Rights</a:t>
            </a:r>
            <a:r>
              <a:rPr lang="cs-CZ" dirty="0" smtClean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vulnerable</a:t>
            </a:r>
            <a:r>
              <a:rPr lang="cs-CZ" dirty="0"/>
              <a:t> </a:t>
            </a:r>
            <a:r>
              <a:rPr lang="cs-CZ" dirty="0" err="1"/>
              <a:t>groups</a:t>
            </a:r>
            <a:r>
              <a:rPr lang="cs-CZ" dirty="0"/>
              <a:t>;</a:t>
            </a:r>
          </a:p>
          <a:p>
            <a:r>
              <a:rPr lang="cs-CZ" dirty="0" err="1"/>
              <a:t>Right</a:t>
            </a:r>
            <a:r>
              <a:rPr lang="cs-CZ" dirty="0"/>
              <a:t> to </a:t>
            </a:r>
            <a:r>
              <a:rPr lang="cs-CZ" dirty="0" err="1"/>
              <a:t>family</a:t>
            </a:r>
            <a:r>
              <a:rPr lang="cs-CZ" dirty="0"/>
              <a:t> unity; </a:t>
            </a:r>
          </a:p>
          <a:p>
            <a:r>
              <a:rPr lang="cs-CZ" dirty="0" err="1"/>
              <a:t>Rights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child</a:t>
            </a:r>
            <a:r>
              <a:rPr lang="cs-CZ" dirty="0"/>
              <a:t>/</a:t>
            </a:r>
            <a:r>
              <a:rPr lang="cs-CZ" dirty="0" err="1"/>
              <a:t>best</a:t>
            </a:r>
            <a:r>
              <a:rPr lang="cs-CZ" dirty="0"/>
              <a:t> </a:t>
            </a:r>
            <a:r>
              <a:rPr lang="cs-CZ" dirty="0" err="1"/>
              <a:t>interest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child</a:t>
            </a:r>
            <a:r>
              <a:rPr lang="cs-CZ" dirty="0"/>
              <a:t>; </a:t>
            </a:r>
          </a:p>
          <a:p>
            <a:r>
              <a:rPr lang="cs-CZ" dirty="0" err="1"/>
              <a:t>Right</a:t>
            </a:r>
            <a:r>
              <a:rPr lang="cs-CZ" dirty="0"/>
              <a:t> to </a:t>
            </a:r>
            <a:r>
              <a:rPr lang="cs-CZ" dirty="0" err="1"/>
              <a:t>personal</a:t>
            </a:r>
            <a:r>
              <a:rPr lang="cs-CZ" dirty="0"/>
              <a:t> data </a:t>
            </a:r>
            <a:r>
              <a:rPr lang="cs-CZ" dirty="0" err="1"/>
              <a:t>protection</a:t>
            </a:r>
            <a:r>
              <a:rPr lang="cs-CZ" dirty="0"/>
              <a:t>; </a:t>
            </a:r>
          </a:p>
          <a:p>
            <a:r>
              <a:rPr lang="cs-CZ" dirty="0" err="1"/>
              <a:t>Right</a:t>
            </a:r>
            <a:r>
              <a:rPr lang="cs-CZ" dirty="0"/>
              <a:t> to </a:t>
            </a:r>
            <a:r>
              <a:rPr lang="cs-CZ" dirty="0" err="1"/>
              <a:t>privacy</a:t>
            </a:r>
            <a:r>
              <a:rPr lang="cs-CZ" dirty="0"/>
              <a:t>;</a:t>
            </a:r>
          </a:p>
          <a:p>
            <a:r>
              <a:rPr lang="cs-CZ" dirty="0" err="1" smtClean="0"/>
              <a:t>Right</a:t>
            </a:r>
            <a:r>
              <a:rPr lang="cs-CZ" dirty="0" smtClean="0"/>
              <a:t> </a:t>
            </a:r>
            <a:r>
              <a:rPr lang="cs-CZ" dirty="0"/>
              <a:t>to </a:t>
            </a:r>
            <a:r>
              <a:rPr lang="cs-CZ" dirty="0" err="1"/>
              <a:t>property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849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Forced</a:t>
            </a:r>
            <a:r>
              <a:rPr lang="cs-CZ" dirty="0" smtClean="0"/>
              <a:t> Return Monitoring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57325"/>
            <a:ext cx="10515600" cy="4351338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Return </a:t>
            </a:r>
            <a:r>
              <a:rPr lang="cs-CZ" dirty="0" err="1" smtClean="0"/>
              <a:t>Directive</a:t>
            </a:r>
            <a:r>
              <a:rPr lang="cs-CZ" dirty="0" smtClean="0"/>
              <a:t> art 8/6</a:t>
            </a:r>
          </a:p>
          <a:p>
            <a:pPr marL="0" indent="0">
              <a:buNone/>
            </a:pPr>
            <a:r>
              <a:rPr lang="en-US" i="1" dirty="0" smtClean="0"/>
              <a:t>Member </a:t>
            </a:r>
            <a:r>
              <a:rPr lang="en-US" i="1" dirty="0"/>
              <a:t>States shall provide for an effective </a:t>
            </a:r>
            <a:r>
              <a:rPr lang="en-US" i="1" dirty="0" smtClean="0"/>
              <a:t>forced-return</a:t>
            </a:r>
            <a:r>
              <a:rPr lang="cs-CZ" i="1" dirty="0" smtClean="0"/>
              <a:t> monitoring </a:t>
            </a:r>
            <a:r>
              <a:rPr lang="cs-CZ" i="1" dirty="0" err="1"/>
              <a:t>system</a:t>
            </a:r>
            <a:r>
              <a:rPr lang="cs-CZ" i="1" dirty="0" smtClean="0"/>
              <a:t>.</a:t>
            </a:r>
          </a:p>
          <a:p>
            <a:pPr marL="0" indent="0">
              <a:buNone/>
            </a:pPr>
            <a:endParaRPr lang="cs-CZ" i="1" dirty="0"/>
          </a:p>
          <a:p>
            <a:r>
              <a:rPr lang="cs-CZ" dirty="0" err="1" smtClean="0"/>
              <a:t>Frontex</a:t>
            </a:r>
            <a:r>
              <a:rPr lang="cs-CZ" dirty="0" smtClean="0"/>
              <a:t> </a:t>
            </a:r>
            <a:r>
              <a:rPr lang="cs-CZ" dirty="0" err="1"/>
              <a:t>R</a:t>
            </a:r>
            <a:r>
              <a:rPr lang="cs-CZ" dirty="0" err="1" smtClean="0"/>
              <a:t>egulation</a:t>
            </a:r>
            <a:r>
              <a:rPr lang="cs-CZ" dirty="0" smtClean="0"/>
              <a:t> art. 29</a:t>
            </a:r>
          </a:p>
          <a:p>
            <a:pPr marL="0" indent="0">
              <a:buNone/>
            </a:pPr>
            <a:r>
              <a:rPr lang="en-US" i="1" dirty="0"/>
              <a:t>The Agency shall, after consulting the fundamental rights officer, constitute </a:t>
            </a:r>
            <a:r>
              <a:rPr lang="en-US" i="1" u="sng" dirty="0"/>
              <a:t>a pool of forced-return monitors </a:t>
            </a:r>
            <a:r>
              <a:rPr lang="en-US" i="1" dirty="0"/>
              <a:t>from competent bodies who carry out forced-return monitoring activities in accordance with Article 8(6) of Directive 2008/115/EC and who have been trained in accordance with Article 36 of this Regulation. </a:t>
            </a:r>
            <a:endParaRPr lang="cs-CZ" i="1" dirty="0"/>
          </a:p>
          <a:p>
            <a:pPr marL="0" indent="0">
              <a:buNone/>
            </a:pPr>
            <a:endParaRPr lang="cs-CZ" i="1" dirty="0" smtClean="0"/>
          </a:p>
          <a:p>
            <a:pPr marL="0" indent="0">
              <a:buNone/>
            </a:pPr>
            <a:r>
              <a:rPr lang="cs-CZ" dirty="0" smtClean="0"/>
              <a:t>- reality? </a:t>
            </a:r>
            <a:r>
              <a:rPr lang="cs-CZ" dirty="0" smtClean="0">
                <a:hlinkClick r:id="rId3"/>
              </a:rPr>
              <a:t>http://fra.europa.eu/en/theme/asylum-migration-borders/forced-return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616584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 </a:t>
            </a:r>
            <a:r>
              <a:rPr lang="sk-SK" dirty="0" err="1"/>
              <a:t>What</a:t>
            </a:r>
            <a:r>
              <a:rPr lang="sk-SK" dirty="0"/>
              <a:t> </a:t>
            </a:r>
            <a:r>
              <a:rPr lang="sk-SK" dirty="0" err="1"/>
              <a:t>is</a:t>
            </a:r>
            <a:r>
              <a:rPr lang="sk-SK" dirty="0"/>
              <a:t> </a:t>
            </a:r>
            <a:r>
              <a:rPr lang="sk-SK" dirty="0" err="1"/>
              <a:t>forced</a:t>
            </a:r>
            <a:r>
              <a:rPr lang="en-GB" dirty="0"/>
              <a:t>-</a:t>
            </a:r>
            <a:r>
              <a:rPr lang="sk-SK" dirty="0" err="1"/>
              <a:t>return</a:t>
            </a:r>
            <a:r>
              <a:rPr lang="sk-SK" dirty="0"/>
              <a:t> monitoring?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Arial"/>
              <a:buChar char="•"/>
            </a:pPr>
            <a:r>
              <a:rPr lang="cs-CZ" dirty="0" err="1">
                <a:cs typeface="Trebuchet MS"/>
              </a:rPr>
              <a:t>For</a:t>
            </a:r>
            <a:r>
              <a:rPr lang="cs-CZ" dirty="0">
                <a:cs typeface="Trebuchet MS"/>
              </a:rPr>
              <a:t> </a:t>
            </a:r>
            <a:r>
              <a:rPr lang="cs-CZ" dirty="0" err="1">
                <a:cs typeface="Trebuchet MS"/>
              </a:rPr>
              <a:t>the</a:t>
            </a:r>
            <a:r>
              <a:rPr lang="cs-CZ" dirty="0">
                <a:cs typeface="Trebuchet MS"/>
              </a:rPr>
              <a:t> monitor to </a:t>
            </a:r>
            <a:r>
              <a:rPr lang="cs-CZ" dirty="0" err="1">
                <a:cs typeface="Trebuchet MS"/>
              </a:rPr>
              <a:t>see</a:t>
            </a:r>
            <a:r>
              <a:rPr lang="cs-CZ" dirty="0">
                <a:cs typeface="Trebuchet MS"/>
              </a:rPr>
              <a:t> and report</a:t>
            </a:r>
            <a:r>
              <a:rPr lang="en-US" dirty="0">
                <a:cs typeface="Trebuchet MS"/>
              </a:rPr>
              <a:t>, whether the return is conducted in </a:t>
            </a:r>
            <a:endParaRPr lang="cs-CZ" dirty="0">
              <a:cs typeface="Trebuchet MS"/>
            </a:endParaRPr>
          </a:p>
          <a:p>
            <a:pPr lvl="1">
              <a:lnSpc>
                <a:spcPct val="150000"/>
              </a:lnSpc>
              <a:buFont typeface="Arial"/>
              <a:buChar char="•"/>
            </a:pPr>
            <a:r>
              <a:rPr lang="en-US" sz="2800" b="1" dirty="0">
                <a:cs typeface="Trebuchet MS"/>
              </a:rPr>
              <a:t>a humane manner</a:t>
            </a:r>
            <a:r>
              <a:rPr lang="en-US" sz="2800" dirty="0">
                <a:cs typeface="Trebuchet MS"/>
              </a:rPr>
              <a:t>, </a:t>
            </a:r>
            <a:endParaRPr lang="cs-CZ" sz="2800" dirty="0">
              <a:cs typeface="Trebuchet MS"/>
            </a:endParaRPr>
          </a:p>
          <a:p>
            <a:pPr lvl="1">
              <a:lnSpc>
                <a:spcPct val="150000"/>
              </a:lnSpc>
              <a:buFont typeface="Arial"/>
              <a:buChar char="•"/>
            </a:pPr>
            <a:r>
              <a:rPr lang="en-US" sz="2800" b="1" dirty="0">
                <a:cs typeface="Trebuchet MS"/>
              </a:rPr>
              <a:t>respectful of the dignity of the person </a:t>
            </a:r>
            <a:r>
              <a:rPr lang="en-US" sz="2800" dirty="0">
                <a:cs typeface="Trebuchet MS"/>
              </a:rPr>
              <a:t>and </a:t>
            </a:r>
            <a:endParaRPr lang="cs-CZ" sz="2800" dirty="0">
              <a:cs typeface="Trebuchet MS"/>
            </a:endParaRPr>
          </a:p>
          <a:p>
            <a:pPr lvl="1">
              <a:lnSpc>
                <a:spcPct val="150000"/>
              </a:lnSpc>
              <a:buFont typeface="Arial"/>
              <a:buChar char="•"/>
            </a:pPr>
            <a:r>
              <a:rPr lang="en-US" sz="2800" b="1" dirty="0">
                <a:cs typeface="Trebuchet MS"/>
              </a:rPr>
              <a:t>in compliance with the EU Charter of Fundamental Rights</a:t>
            </a:r>
            <a:r>
              <a:rPr lang="en-US" sz="2800" dirty="0">
                <a:cs typeface="Trebuchet MS"/>
              </a:rPr>
              <a:t>;</a:t>
            </a:r>
            <a:endParaRPr lang="ro-MD" sz="2800" dirty="0">
              <a:cs typeface="Trebuchet MS"/>
            </a:endParaRP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dirty="0">
                <a:cs typeface="Trebuchet MS"/>
              </a:rPr>
              <a:t>Monitoring involves observation of and reporting on return operations </a:t>
            </a:r>
            <a:r>
              <a:rPr lang="en-US" b="1" u="sng" dirty="0">
                <a:cs typeface="Trebuchet MS"/>
              </a:rPr>
              <a:t>without</a:t>
            </a:r>
            <a:r>
              <a:rPr lang="en-US" b="1" dirty="0">
                <a:cs typeface="Trebuchet MS"/>
              </a:rPr>
              <a:t> powers of intervention</a:t>
            </a:r>
            <a:r>
              <a:rPr lang="en-US" dirty="0">
                <a:cs typeface="Trebuchet MS"/>
              </a:rPr>
              <a:t>;</a:t>
            </a:r>
          </a:p>
          <a:p>
            <a:pPr>
              <a:lnSpc>
                <a:spcPct val="150000"/>
              </a:lnSpc>
            </a:pPr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5102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Výsledek obrázku pro question ma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64276" y="692696"/>
            <a:ext cx="1691680" cy="169168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91544" y="836712"/>
            <a:ext cx="6120680" cy="10668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Why having a monitoring </a:t>
            </a:r>
            <a:br>
              <a:rPr lang="sk-SK" dirty="0" smtClean="0"/>
            </a:br>
            <a:r>
              <a:rPr lang="sk-SK" dirty="0" smtClean="0"/>
              <a:t>              system? </a:t>
            </a:r>
            <a:endParaRPr lang="cs-CZ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91544" y="1916832"/>
            <a:ext cx="8229600" cy="43251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b="1" dirty="0" smtClean="0">
                <a:cs typeface="Trebuchet MS"/>
                <a:sym typeface="Wingdings" pitchFamily="2" charset="2"/>
              </a:rPr>
              <a:t>Returnees </a:t>
            </a:r>
            <a:r>
              <a:rPr lang="sk-SK" dirty="0" smtClean="0">
                <a:cs typeface="Trebuchet MS"/>
                <a:sym typeface="Wingdings" pitchFamily="2" charset="2"/>
              </a:rPr>
              <a:t>    can support possible claims of mistreatment and/or excessive use of force;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b="1" dirty="0" smtClean="0">
                <a:cs typeface="Trebuchet MS"/>
              </a:rPr>
              <a:t>EL</a:t>
            </a:r>
            <a:r>
              <a:rPr lang="sk-SK" dirty="0" smtClean="0">
                <a:cs typeface="Trebuchet MS"/>
              </a:rPr>
              <a:t>&amp;</a:t>
            </a:r>
            <a:r>
              <a:rPr lang="sk-SK" b="1" dirty="0" smtClean="0">
                <a:cs typeface="Trebuchet MS"/>
              </a:rPr>
              <a:t>escorts    </a:t>
            </a:r>
            <a:r>
              <a:rPr lang="sk-SK" dirty="0" smtClean="0">
                <a:cs typeface="Trebuchet MS"/>
                <a:sym typeface="Wingdings" pitchFamily="2" charset="2"/>
              </a:rPr>
              <a:t>    clear  themselves  of possible unfounded accusations;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dirty="0" smtClean="0">
                <a:cs typeface="Trebuchet MS"/>
                <a:sym typeface="Wingdings" pitchFamily="2" charset="2"/>
              </a:rPr>
              <a:t>Investigation;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dirty="0" smtClean="0">
                <a:cs typeface="Trebuchet MS"/>
                <a:sym typeface="Wingdings" pitchFamily="2" charset="2"/>
              </a:rPr>
              <a:t>Assesment and/or revision of future ROs </a:t>
            </a:r>
            <a:endParaRPr lang="cs-CZ" dirty="0">
              <a:cs typeface="Trebuchet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24728" y="6429397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 </a:t>
            </a:r>
            <a:endParaRPr lang="cs-CZ" dirty="0"/>
          </a:p>
          <a:p>
            <a:r>
              <a:rPr lang="sk-SK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570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Phases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RO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274300" cy="4351338"/>
          </a:xfrm>
        </p:spPr>
        <p:txBody>
          <a:bodyPr/>
          <a:lstStyle/>
          <a:p>
            <a:r>
              <a:rPr lang="cs-CZ" dirty="0" err="1" smtClean="0"/>
              <a:t>Pre-departure</a:t>
            </a:r>
            <a:endParaRPr lang="cs-CZ" dirty="0" smtClean="0"/>
          </a:p>
          <a:p>
            <a:r>
              <a:rPr lang="cs-CZ" dirty="0" smtClean="0"/>
              <a:t>In-</a:t>
            </a:r>
            <a:r>
              <a:rPr lang="cs-CZ" dirty="0" err="1" smtClean="0"/>
              <a:t>flight</a:t>
            </a:r>
            <a:endParaRPr lang="cs-CZ" dirty="0" smtClean="0"/>
          </a:p>
          <a:p>
            <a:r>
              <a:rPr lang="cs-CZ" dirty="0" err="1" smtClean="0"/>
              <a:t>Arrival</a:t>
            </a:r>
            <a:endParaRPr lang="cs-CZ" dirty="0" smtClean="0"/>
          </a:p>
          <a:p>
            <a:r>
              <a:rPr lang="cs-CZ" dirty="0" smtClean="0"/>
              <a:t>Return </a:t>
            </a:r>
            <a:r>
              <a:rPr lang="cs-CZ" dirty="0" err="1" smtClean="0"/>
              <a:t>flight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292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Pre-departure phase </a:t>
            </a:r>
            <a:r>
              <a:rPr lang="sk-SK" dirty="0" smtClean="0">
                <a:solidFill>
                  <a:srgbClr val="C00000"/>
                </a:solidFill>
              </a:rPr>
              <a:t/>
            </a:r>
            <a:br>
              <a:rPr lang="sk-SK" dirty="0" smtClean="0">
                <a:solidFill>
                  <a:srgbClr val="C00000"/>
                </a:solidFill>
              </a:rPr>
            </a:br>
            <a:r>
              <a:rPr lang="sk-SK" dirty="0" smtClean="0">
                <a:solidFill>
                  <a:srgbClr val="C00000"/>
                </a:solidFill>
              </a:rPr>
              <a:t> </a:t>
            </a:r>
            <a:endParaRPr lang="cs-CZ" dirty="0"/>
          </a:p>
        </p:txBody>
      </p:sp>
      <p:pic>
        <p:nvPicPr>
          <p:cNvPr id="38914" name="Picture 2" descr="Související obráz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4034" y="2143117"/>
            <a:ext cx="2857500" cy="2143125"/>
          </a:xfrm>
          <a:prstGeom prst="rect">
            <a:avLst/>
          </a:prstGeom>
          <a:noFill/>
        </p:spPr>
      </p:pic>
      <p:pic>
        <p:nvPicPr>
          <p:cNvPr id="38918" name="Picture 6" descr="Airport Security Using a Wand on a Passeng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1885" y="714356"/>
            <a:ext cx="2714625" cy="3333750"/>
          </a:xfrm>
          <a:prstGeom prst="rect">
            <a:avLst/>
          </a:prstGeom>
          <a:noFill/>
        </p:spPr>
      </p:pic>
      <p:pic>
        <p:nvPicPr>
          <p:cNvPr id="38922" name="Picture 10" descr="Výsledek obrázku pro waiting area airport animat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09918" y="4500571"/>
            <a:ext cx="3786214" cy="213361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524728" y="6488668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28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Relatert bil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4364" y="1428737"/>
            <a:ext cx="5643602" cy="2938085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In-flight phase</a:t>
            </a:r>
            <a:br>
              <a:rPr lang="sk-SK" dirty="0" smtClean="0"/>
            </a:br>
            <a:r>
              <a:rPr lang="sk-SK" dirty="0" smtClean="0">
                <a:solidFill>
                  <a:srgbClr val="C00000"/>
                </a:solidFill>
              </a:rPr>
              <a:t> </a:t>
            </a:r>
            <a:endParaRPr lang="cs-CZ" dirty="0"/>
          </a:p>
        </p:txBody>
      </p:sp>
      <p:pic>
        <p:nvPicPr>
          <p:cNvPr id="37892" name="Picture 4" descr="Bilderesultat for drink  animated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881158" y="3000372"/>
            <a:ext cx="2285984" cy="2285984"/>
          </a:xfrm>
          <a:prstGeom prst="rect">
            <a:avLst/>
          </a:prstGeom>
          <a:noFill/>
        </p:spPr>
      </p:pic>
      <p:sp>
        <p:nvSpPr>
          <p:cNvPr id="37894" name="AutoShape 6" descr="data:image/jpeg;base64,/9j/4AAQSkZJRgABAQAAAQABAAD/2wCEAAkGBxMTEhUTEhIWFRUWGBsYGRcXFxkYGRYfFhsXGhsbGBoYIiggGx4lHh0VITEiJSkrLi4uGR8zODMtNygtLisBCgoKDg0OGxAQGzIlICUtLS8vLy0tLS0tLS8tLS0tLS0tLS0tLS0tLS01LS0tLS0tLS0tLS0tLS0tLS0tLS0tLf/AABEIALcBEwMBEQACEQEDEQH/xAAcAAEAAgIDAQAAAAAAAAAAAAAABgcEBQEDCAL/xABJEAACAQMBBQQIAQkGBAUFAAABAgMABBESBQYhMUEHE1FhFCIyUnGBkaFCCCMkQ3KCkrHBFTNTYsLRc6Kys2ODk8PhFhc0NXT/xAAbAQEAAwEBAQEAAAAAAAAAAAAAAgMEBQEGB//EADgRAAIBAgQDBQcDAwQDAAAAAAABAgMRBBIhMQVBURMyYXGRIoGhscHR8BRC4QYj8RUzYnIWUlP/2gAMAwEAAhEDEQA/ALxoBQCgFAKAUAoBQCgFAKAUAoBQCgFAKAUAoBQCgFAKAUAoBQCgFAKAUAoBQCgFAKAUAoBQCgFAKAUAoBQCgFAKAj29O+NrYGJZ3OuVlVUXBOGYKXbPsoM8SflmgIzL2wWay3SkEx2+lUZTl7hyWBWNfdGn2icdfCgNWO3GAW3eG2cz6mHcq3BQDwZ5CMcR0ANATHZXaDYXE8dtDN3k0gJ0orMq4XUdTgYGPGgJVQCgFAKAUAoBQCgFAKAUAoBQCgFAKAUAoBQCgFAKAUAoBQCgFAKAUAoBQHnrtB2Hc3u27iGDEp0x8dXqQLoA0yH8J1azp5nVUZNLcnFN6IkGyOxu2UA3M0krY5R4iQeQxliPnVTqvkXKj1N03ZdszSVEDA+8JZNQ+BLVHtJEuyiVvvp2fz2GZ4ZHkgAwXUlZIgefeacal5cR8xVsZ30KZ07E57CttTvD6OLRu5QsWujKWDSHBI0sM8sezwHXnVhUW1QCgFAdc0yqMswUeJIA+poDDXbtqTpFzCT4d6mfpmgM5HBGQQR4jjQH1QCgFAKAUAoBQCgFAKAUAoBQCgFAKAUAoBQCgFAKAUBoN+drPa2ckkWO9JSOPPIPM6xqT44LZ+VAYWwtipaQlIwXYku7sfXmc8WZ2PUn6VllK71NkYqK0M6zkZkVnTu2KgshIbQSOK5HA48RUWSQvJmSNmVDIygkIpALkdAWwMnzogz7Khlwy8GGCpweY4g9D4UG6ND2awLavd7PAwIZBNGfGO4yV+asrL8hWqLujHONnYnNSImHtjakVtC887hI0GWY/wAgOpPIDrQFPbxdqF3cEraD0WL32AaZvMA5WP7n4VlqYpR0jqdGhw6ctZ6L4kIuozKdU7vM3PMrs/2Y4HyFZZYio+Z0YYKjD9t/M6jYxf4afwiodpPqy3sadrZV6HfZ6oTm3llgI4/mpGUfw50n5ipxxFRcymeBoy5W8iyNxu0uTvFttoFW1kLHcgBck8AsyjgCTyYYHlW2lXVTTmcnE4SVHXdFtVeZBQCgFAKAUAoBQCgFAKAUAoBQCgFAKAUAoBQCgFARDtR//Eibot3aknwHfIM/cV5LY9jubG3ukk1aHDaGKNg50suMqfAjIrJY2p3O6h6KAUBGNnX0cm17eWBw6TWk6My8Qe5ljwfkxcfM1fS00M1Wzd0T+rSkpvtq2qZLmGzB9SJO/cdGZiVjz44Ac/Os2KnlhZczfw+kp1LvkRXdfdya/kIjbu4Yzh5iNWWH4EHU+J6Vnp0Va8jZiMW1LLT5bv6HO2d27u1z3sDMg/WxAyIfiB6y/MY86jKg/wBpZDGwek1b5GoilVhlSCPI5qlxcdGa4zjJXi7n3XhI+JogylWGQRg17FtO6IyipJxezLz7KduNdWCd4cywMYXPU6MaWPmVKmuvGWaKZ8xVg4TcXyJjUiAoBQCgFAKAUAoBQCgFAKAUAoBQCgFAKAUAoBQGt3k2St3azW7HAlQqG9081YeYYA/KgK02WboSyTW+j0xAqXtlIdKysgws8T/hLrybBB5HiKokraM0RbeqN7b7+WmdFyzWko5x3ClD+63ssPMGo5HyLFUXM7Zd/NmqM+mwn9ltR+i5NeZJdB2keprLvaE20h3VuJILP9dcupjeReqQBuIBHNzyFSSUdyLbltsZ24ltHLdvc26gWlvCLS3I9l/W1ysniuQi6upBq2CaWpRNpvQsCpkCgO2Rim0p26m1jYfLvB/OsuIV5RXidDAzywqNdPuWtu5YJBawQoAFSNRw6nAyT5k5OfOvG7shFWRlw3SMzqrAtGQrgc1JAYA/Ig/OvD3Q0u3dzbO6y0kIWT/Fj9SQfvL7XwbIr2+lmErO60ZV+8O6s9oZGB9IhjI1uqFXjBGQXXkwxzZOA6gVVOgnrH0NdLGtO1T1+5pVYEZByDyIrK1Y6SaauiwuxC7K3N3D0dI5R8QWRvtoro4WV4WOHxGNqt+qLgrSYBQCgFAKAUAoBQCgFAKAUAoBQCgFAKAUAoBQCgFAaPeLdaG7KyEvFOn93PE2iRPLP4lz+FsijVwnYiG8017YQ95c3NhNEDhWnjkjdjxIUCPWCxAPIDkar7Nci3tWandDeye/x6Lb7OSXBYxvLIsihTjJVYuXI8CeYrzsvEdr4Euj3MluMHaV00q8/R4QYoPg+PXkHkxwfCpqCRGU2yXwQKihEUKqjAVQAAByAA5CpEDsoCnu3/ZB0w3Sjmr27/vjVGT+8GH71V1VdJ9Hcvw8rNx6pomWxdsxSRW2G4zwh04cG0qupc+8M8ufA+BqlotjJWRtsVEmc0B8uQAScYA455Y65oGUdvTs2OJ47iBe7t7suUjbAKsp9pAOUci4cDpnzxUK8LrNzRowVa0sj2exKuxC2JuruXHBY448+bF3I+mn61dhVaBn4jK9W3RFw1pMAoBQCgFAKAUAoBQCgFAKAUAoBQCgFAKA4DDxoDmgFAKAUB597bt5/Sbr0RDmG2PreDSkcf4AcfEtV1KF3dmrDU8zzMhm6u3HsLmO5iHscHX/ABEPtL9OI8wKsqU01oXVqKcfZWp6s2depNEk0Zykiq6nxDAEVlOeZNAKA0u+exxd2VxbnGXjOknoy+sh+TAGgTsUjuVvNGkC215qFuxDxTLnVauTk8RxC6skN0yQeBrJGWuXmvidCpSeVVEvZevkyzbLalwigsgvIj7NxbFCxHjJESBnGOKE5P4RUrIqUmvEyP8A6jU8BbXZPh6O4+7YH3rzKe5/A0+3to6kztB1s7U84C6tPcf5H0ZCr4qmotyJAyD6l0It33K1343g9MkE+gxw26kQxngT4sw/CThQB0AqmU03kjz3NtKi4Ltp6W2ReO42x47G0ht9S96y63ORqkdhlyPEDl5ACtySSsjkyk5O7JJXp4KAUAoBQCgFAKAUAoDhmwMnkKAora23Zr52leaRYSx7qJHZECAkKzaCC7MPW4+OOlcXGY6cajhTdrHXwmCg4Kc1e51bNup7VxJaysjDmjOzRSD3XQkgZ94YI+1UUeI1YS9t3RfWwFOa9lWZaab82q2Ud5M/dLJ6uj2n1qSrRqq8WIYEcPjXfU045k9DhuLUsttSFbV7T7qVtFrFHbg8Vac65WA6iJSAPmTWKrxCnBXis3y9TXTwM5O0nb5+hoo979qLK2i6nmMYVnHoqSRAPqxqWIBwOB4g9KjRxVapHOoq3S9n8dCdXDUqcsjk7+Wn3JhsXtismTF2e5mU4KoryK3AnUuF1AcOIYAjz51vhLMr2t5mN03myx18iJ7wb7tet61wIYD7ECSBWYHkZnUgkn3QQB5865mJxVa7VKLsudjfh8NRVnVkrvlc1abLiU6kXu29+NmRx5h1INc1YyunfMzoPCUWrZUWb2bb0yzM9pctrljQOknAGWPOk6gPxqcAkc9QNd7C4hV4ZufM4uKw/Yzty5E9rSZhQEX7Rd6hs+zeUcZX9SFfF25H4KMsfhXqV3Y9inJ2R5fLEkliWZiWZjzYsckn4nNbYxyqx1oQUIpIV6TLi7Cd7Pa2dK3LL25J6c3j+XtDyz4VkqQys5denklpsy5qrKRQGm3pvbmOE+iWrXEjBgAHjRUOODMXIyM+GaApaz7ONqrGoNsmQOIM6ZJ68sjnnrWOeGcpOVzqUuIQpwUMuxq77du9swzyWtzbrzZ4XJX4sYGOPiRXjp1orR3/ADxCr4SbvKLX54HR6RtJcl5L1YgoOe/b1eeSTnJ6cuVVfqoNWjJX+Zmp1sPKpld0ntqYjFAxkd9THnJI+pj8WYk1XKU56M7MKdGlqreZstjbEur06bW3aRTwMjjRCM+Lt7XwUGraeGm9XoZ6+PpRVo+18i3+z/s7h2eTM5EtywwXxhYx7sQPIefM/auglZWOLKWZ3tbyJvXpEUAoDW7e25b2cRmuZRGg4ceJY+6qjix8hQ9SbdkVXtrtbuZDizgWFOkk/rOfhGpwvzJqiVeK21O5hP6fxNZZp+wvHf0+9jCsu1LaUZ/OLbzjw0tEx+DAkfaorErmjTV/pmtFXpzT89PuWVuZv1bbQyiZinUZaB8agOWpSODry4jx44rQpJq6Pnq1CpQnkqKzJTXpUKAUBgbeDG2nC+13Umn46GxQFAWlwqWqOASFiUgDmfVGAPMnhXy86cp13Dm2/mfSRnGFFS5JFibK7NkNv3l7NIJypY93IUjg4ZAAHt6epbOcHgBXdp4KjCOXLfzOLPGVpSvexBth7mymxN+JHlkUu8UeDiSLJ1FVOSskmNYx5DrXmIpRqQ7JaIspVZRkqtv58fMl+7u40UlqWvI8zT4fPJ7cD+7RG5qyg5PixPSo06apwUFtz8ep7OTqSzvfl4GZufu9JYPdvNIJEYRlJQDrKxiTIdAOYznI55PAV7CEIRywPJSlKWaRk73bqwX8DMEUTlNUU2NLq2NS5PA4PAEHxNWRk4s81TzQdmtmbDcG0tJdlwBLdFjZCJEYBvWBIkDk8WOrVxNaTE9dypdlY7vh7IZwn7Adgn/Lpr5jGpKvKx9HhG3RjclXZnAZNptIo9SC3ZXPTVM0ZVfjpRjj4V0+FwahKT5/Q53EppzUVyLfrqHNBoDzH2n7z+n3zlWzBBmKLwOD67/vHh8FFaKMf3G3C0/3MiCvkkeGKtTu2jVGV5NdBKSFJHPFeyuloJtqLaO/Z1+8TxzwtpkjYOh8CvQ+R5HyqDWeJXNKrT0PV26u3EvbSG5TgJFyR7rDgy/JgRWQ5htqAUB8uwAJJAAGSTwAx1NAVnvNvILtgsbgWiEHXnHpD54YJ/VA4x77YPIDVx+I4yydGnvz+33Kqk+SMEjxrglBsOz7ZlgGNvJaW/fplonMSapY8+JGSyEhT1xpPWvqsFie3p67rf8APE0wldFlqoAwBgDoOlbCZzQCgOq6dgjFF1MFJVc41EDgM9MnAzQFHba3824jHvYjagdBbMygf8RiwPxFVylJbI34ahhZr+5Vyv8A6/Uhe3947i7dJri5SQoulNShVXJySApHrHxqqUnL2Wjs4bCUsJLt6VWL6ZtvdZ7mNb7TyQGQ8fxLll+uKqdF2ujqUeO0s6hVsvFO8fo0ZDX0Y4FwPjw/nUOzn0N8eKYN7VV6/czNnbSME8N1GwzC4YkHmhOJFPkVJqdGTjKz5mHjdCnicI6kGm46prpz+/uPTyNkZHWtx8Ec0AoDgigKA3s2X/Z9w0LD8yJEuIT4xLKjyJ8Y+Ix7pWudUoqGKjV5PR+dvqdCnWc8NKnzXyLq3lYtZXBj4kwSFcdco2MV0Tnka3fv4Fs7GItgTwIkfQMRGCVyORIzgeR8KytO7Niaskb20tliRI0GERQqjJOAowBk8Tw8aiTSsd1AaHbu22juLa2i0mSVy0mrJ7uGMEyOcHgTwUE9T1qSWlyEpWdiHpt14dl93CdL39zdNG3+HCZGLSKPMEafNwanXrKjSzP8ZVRpdrUyo0uztnyTSJaWijWVHrH2IUHDW/8AQdTXEwuGliJuUtufidfE4iNCKjHfkXRutu9FYwCGLJ4lndvakc83Y+J+wAFfQxioqy2OFKTk7s3FenhBu2DeT0TZ7qjYmuPzUeOY1D12+S5+ZFepXdiUYuTSR5uAwMAeQHj4Vt0ijqtqEfI+YYmXUHGGDEEeBBwR9ahS2uVYfWN3zZ2EVYXtXMu/sO6WBwMJPCkq/EZjkA/fUn96qKL5GTCy0cS1PyftunVPYseGO/j8uIWQD5lD8zVdWNpFGIhln5l01WUHBNAVnvXt701mhjbFmpw7cvSSOYz/AII6++f8vtcnH47J/bp7830/n5FU520RpLrZ5ktkuZBhJZY47ZD1GrU87DzjRwg6A55kYhTw36bDzqS7zXpfT/J4o5YtmZXCKTEiuDIkVxbnEiESxE+IBBVvJgWQ/E1soVZYWtr5PyJReVlr7A2ql1bxzpwDjip5owJDKfNWBB+FfUxaaujUbCvQKAUBhbanMdvM4OCkbsDkDGFJzxBH1BoCrOySKF4pppRG08k+O8cKXYmGJyAx4nm7YHnWRSbV/P5s2ZYp+nyRYcMRGrLagWyowBpGB6vDnxycnxry5JI+L2AuhC6MnHtprXmM5XIzwz1r1MNEW3s3OsJYZgIIo5+6d0aMCNxpHtYTGoZ05zw41KMnci1ZO2hmdkW9r31u6zMrSQFV1BgXdWUFWdRyPMZHMg8Ac1dTbcbvczVElLQntTICgFAQ7tV2OJ7CSTSDJbAzJ+4PXX4MmpfpUKkFOLi+ZOE8klI1nZRvDri9BlOXiQNET+thPs/EpkKfLSetVYav2sL81o/MsxFHsp25PVeR0ba3Tnt43hhh9LsWOoQBwlxatnINu54MAeIBII6Va43d0VxnZWZqbHfC4iPdGaCVhw7u81WNyPAMWBjkP+YYzVbgWqobC63ru9JOmwt1/wASW8EgXz0RqNR8s15lRLOzA2HsWS+1rE0hinP6VfyJ3bXCj9TaoeKR9NXLGeZqxR6lMpdDYdqmx+5FrcxJiC3RoHVRwiR9BR8D8IKhT8Qaz46jKrStHdal+Cqxp1by2ehptyt6YdnvcvcRyFZtDpLGhk4Iunu2xyGcsDy9Y1Rw+vTVJU27NF2OoTdTOldMs/dLb4vrZblYZIlcnQJMamUcm4dDXTOcbqgPMnalvH6btByhzDBmGPwOD67D4tw+CitFGPM24WH7jV7o2ge47xhmO1je5k8MQjKA/tPoGPjXtaWlj3FTssppUJxknJPEnxJ4n71ZFWSRppxyxSOakTJrtzZ+rYOzbkc45ZoT+zJJIQPkVH1rLB2mc2lLLVNTuBtb0XaNtMThdfdv+zL6vH4EqflVlZXVzRio3jfoeqazHPIDvvt5pXazgbCDhcSKePH9ShHIke0eg4Dicjn47GKjHLHvP4eP2K5zsjR7F2N6bN3AAFtFjvyOTcMrAuPEYLeC4H4uGLhuEzvtp+7xfUjTjfVm/wC0cjXZRgYAaWQAchoj7vl/5lbOKSth2urX3JVO6R8V80ZzV7ItzDHED/dzagh6CWJmWWPyJ094PHL+FdbH0HKMa8eaV/v9C2cdMxJty9pej3LROcRXJyueSTAYI8hIoH7ynq1aeF4nNHsnutvL+CVOXIsmuuWigFAcEUBWe8W7UdiS8OYbdyj97xcWtxGTolfPExOp0PxAAHQHIhKPQnGXJm0t96o0AF4PRpMczkwP/mimxpZT4EgjqKoy9DSp9Tsfe+z5RzCduiW4MzH4CPP1OBTKz3OjRXXeyGZSMX16ghjhUhjaQ8RqlI4LjU7seRbSozgGpxV34FMpWTb3ZZNhYxxIqRoqgKF4ADOkYGcVeUGTQCgFAVd2gbwbQlje1TZtzFFJlHmAEzFORCLDnSWGRkngDUKjmovIrsnTUXL23oa3cbYd099bzejSwRQayzyr3ZYMhQRqp9Y5JB5Y9XxxWDA4WpSk5Te5txmJp1YqMFsXHXSOeVvvpe+mzm1jIEMH99IFRi0hHCJdYIwudTeekeNDZhMN2rblsRnYu6kVjIk8cS3TLqDRyrCuQxzlG0e2DjBY8sjgKF9Th1l7D1J6vaDAqgy213F5G3dwMf5otS/ehhdConZxZ9f/AHD2cwKvJIARgiS2uACDzBzHg0IunNcn6Editd2S+rvLZeOe7eVkj8eMLkL8sVHJG97anjlJK12TvZ28VlKVSC6gcn2VSRCTjwANSIkW7XN8xZWxhib9JnUqgHONTkNIfDHIeJ+BqUYuTsShBzdkeebGzeR0hhQvI5Cog5sT/TqT0Ga1NqETpSlGlAuXb260eyt37pSVM8wQTSe8zOoCr/lUEgfM9ayN3d2c2UnKV2Un36+8PrWzPHqdTtYdUfQkHiPrXuZdT1Ti+ZcGxtmekbpuoGWTvpVxzzFM78PkCKxvSVzlydptrqU8RqHxFbH7SOo0px8z0HYb8s+yrUxsGu549GT+rMfqSSuPAEcB1JA5ca5WJrxoQcpenVnHm8qNBHbsojt4BmWVtCFsnics8knjganY9T8a+doU5Yuv7Xm/z4GeKzMtbd/Y8dpAkEeSF4sx9qRm4s7eLMcmvqIxUVZbGkhnaC2b62Hu28x/ikgH9K5fF3/ZS8foyqrsaevnig3W6+zkura7tJMgCUSIw5xl1VldfMSBzX0vD2qmGUZeK/PU0U9YkbuLUsJbecYkjOh9ORgjDJJGegI0up6HzBrj16c8JW9nzXl+blUk4ssDcjeA3EZimI9JhAEg5d4PwyqPdb7HI6V9Fh68a0FOP+DRGSauSarz0UBwTQEb2zvvs+DKSXCO3Ixxgytx6EIDj54qMpKO7LqOGrVnanFvyRVu3N5rcBxs2Ge3J/8AHMcXxEA1IPotUyrQOzR/p7GSV5Wj4N6/C6Mvs+2qbtltr25uo5GGBoljSOY8SVBjRXQ44+1x48alCUJPQxYzh+KwsVKotOun0Ld2RsaC2UrBEsYJyxA9Zz4ux4sfMk1cc0z6AUAoBQCgFAQ/fjeN48Wdo36VKMluYt4zwMrefMKvU+QNC2jRlVllRGFeCzijjL6VLBFyctI7nn4sxJyT5k14d5dnRio7cjv21cSRwu8UYZ0XUEJPrY4kcOuM486Hs3KMW1qzqtprxo0lFg8kbqGV4JopFIYAggMUb7V6Yo8Shzic/wBraDiW1u0+NtK2PnGGFeFn66k1vb3HTLtu1/WOF/4sbp/3FGKFixNGXNFfbduYZ7u49YBYoiYgjRoszpp04cjjxaQ4HMR4o20jHiaqs4rm+mjS2d/NvbodO8u6ZFnbX9tNNOsmI37xdJUk4XQnSMtkAceYweNITalYwq8LSiy3OybcP0KIXFwv6XIvEHj3Kn8A8zzY/LpU5ScndnlSo5u7Nf8AlB7RMdpbIuMvPqIIyCI1Y8R8StRyZ/ZIw7yKKh2k6jAWM5bVxTJznPjy8q9ng1Lm9rF6bSscS7QZihZIzpJOAuA2eh8qRwmVNJ8jy708D0D2EziTZ0g0gL38g0D2QGCkgeXE/WoqLjo3cpm7yKr292f3abSeyt4zoYs8TNwXu+eS3HABIXlzqztcsdS6FWdsqPjZW7+0YLVrqFlCBvXCyqXVFJDFkKkKAdROeI45FZMRSp1pe0vXqUzp5vaLa7N9gXizm4vo1XRGUiIdWLd4wZmIT1RwVRnrk8BUMLhI0LtcyqMbFj1rJlWdpl+Ib+NmGR6KRnUijjKOrsB06VzuI0JVoxjHr4/Q8dJ1NiKrvGxYEIndnkdajnqHtltHNfvzrkrB65b6/a3K1+Z7+kdt9fh6k07LdoGS6ugU0juoD7SNn1pxkFCR967PD6LpU3Fu+vj4dR2UqejNzv8AbDLL6XCuZolw6jnLEDkrjqy8WX5j8VTxmGVenbmtiM45kQW62h3IS8hkRXjGqNj7MivjMZxxKuMcuIOk9K4eBq1KNbLbzX50KINpkwi7T7UW8EsiSJJOG0w4BbKMUbLEhQuoHDEjOD4Gvpc8bXN1GhUrSy01dmg3k7S72OR4Uto4GU4zIxlboQcLhRkebCqZ4izskd3A/wBPyxEFUlNJPpq/pZ+pBdr7dubjJubiRx7pbTH/AALhfqDVEq05H0FDgmCw6zSV/GX22OjZWy57jha28ko8UXCD984QfWkaU5cj2vxnBYdZVK/hH8scbSsZIJpIZCmqPSG0kkBioYrk4zjIHDrmvKkMjsW8Nx0sZGVTLljey5t9WY/HgQSCCCGHAqVOQQehBwagm07o2YihCvTdOezL87P95/TrYM+BPGdEoHDjjg4HusOP1HSujCSkro/NMZhZ4WtKlPl8VyZJ6kZhQCgFAKAie9+9vcn0a1AlvHHBeaQg/rJiOQ8F5sfrQspUpVJWiQ2NBbD8U91O/wD5lxIf+lQPkqih2f7eFp/mpztjdvuprEzlZLqWR5ZGGSsaxIdMUQPJQ7oS3NiuT4AYKE5VsQpS5am6iXmOteHZk7amR2Z3vd9/s9jxgcyRZ6wzEsMfsvrXywK9Pn8TS7Oo0TuhQcMoIwRkeBoDU227FnGZSltEO/OZPVGH58weA4ljgdSaHt2zS2nZ1aoyfnbl4Y2DR27zM0KFTlcKeJAPIEkCvLLcXexMa9PCkfykZPWsV/4zfTugP5mrKXeJQ3KXNaGXAGid0D0B+Ts+bCceFyfvHGayz7zKZbk03o3Z9I/OwyvBcqoVZUdwCFbVpkRTh19rmDjUcVBpPc8Ta2NLabizFrl5LlI/S2/OrBEMlQgTSJX9YZGrpw1HGDxqORaEs71JxBCEVUUYVQFA8ABgVMgdlAU520AG9tuHEQSH6yJj/VWXFv2F5kJ7EGKDwrnEbu1if9ij6bi6jAADRxvwAByGkU/YiujhJXi0yUS3a1Eym9rbkxptIC9ZPQ5TI1uuplVHyrd2TkaScysADxC4zgYrPKkoyc4rV7kqcYuWpFr7dp7hTFZQiWWKWTUYXbu0SIfmxEZCQVZpOIL+1GwAIBNTy5tzTh63Yzvdry6rb0ZOY+z+6u1tzdsluYoxGxQ97LIF9nORoUgcObVBUE7Zjpf65UpOaoKyk768m97LbV6kr2P2fWFvhhAJXH45j3hz4gN6q/ugVdGKjsjk18VWru9Wbfm/psSO4lWNGdsKiKWJ5ABRk/apFB5lnujK7zNzld5MHp3jFgPkCB8q51SV5Nn6Vwmg6ODpwe9r+upjXbEIWGfVweHUA5I+ma8hq7F+LlKFJzj+2z9yd2verkg3N2/6Fdxz5/NN6kw6FGPtfFDhs+GodatoTyyszj8fwSxFDt4bx184/wAb+p6HRgQCDkHiCOua2nwx9UAoAaAqrtG7UlhJt7GSN5P1sqkMYhnBEan1Xk58zgcPl6kXUaPaJtNaeOr8urOjdRrUwl7eXUSS0jOcyl+pmzx1fHh4cK8OzRUIxcYrbe+/vJN2fbN7wttCQHVKCsAP4IQeDDzkI1k+GgdKHIxNbtZ35cjA3qfvNrKv+BaZ+c8nH7Rj60NHDl/cb8DjNeHYNVtW49Fnt78ZAhfRL5wzEK+f2Tof92vTBj6WaGZbotpTkZHKhxjmgFAKAUBQX5RVxm8to/dhZv43x/pq2luThuVMavexazhOQryOyPFsXx+Tk/6NdjwmU/VB/tWep3mVS3LfqBEUAoBQFJdrFxq2kV6RwRr82aRj9tFYcY9kQmRGsRAlnZTc6NpqvSWCRPmrRuPsHrbg3uicC763EzpurVJFKSIrqeasAwPxB4UB9wxKihVUKo4AAAADwAHKgPugFAQvtd2h3WznQHBnZYR5hjl/+RXqFR2i2a8DQ7fE06fVr03fwKQrnH6eKBq+jPm3sHihiZvWjk1hGxwzGxVoz5jAI8QfI1fVhtNcz5/hGNWaWCqbwbS8Unt7vkWv2Sb16l9Amb1kGYGP40HOP9pOniuPA1fRqZl4nzvGeHPCVrxXsS28PD7eBZ1XHHFAdN3biRHjbOl1KnBwcMCDg9DQFSbQ3Huu7Fl/ZttPDGcRXXfCB9I5d4EXXqxwYjg3OoZXe6ZPMrWsYOy+yS+jaN++iQvmO4Adye7JYHSxHrkoVxnGCoNTuW/qZ6t6t8769LfmxdkMQRVVRhVAAA5ADgBQzlY3b69qX7e53EX8MZf/AF0Otw1aSZmg4xivDpWvudN9aCSN4nGVdSrDyYYNCMkpRafM3vZntRpbMRSnM1qxt5D1bu8aH/eQqfrXp85Ug4ScXyJbQgKAUAoDzZ28T6tqsPchjX662/1VdR5llMrw1c9iw4TkK8j3UeLYvr8nKP8ARbpvGcD+FF/3rPU7zKpblu1AiKAUAoDz9vvPr2leN4SKg/cjQfzzXOxb9v3Fc9zS1lImbsK97i7tZvcnTPwkPdt9nP0rRhpWqeZKO56OrplgoBQCgFAVN233J7y0i6Ylk+Y0IPszfWqMQ/ZPoP6bpqWLcnyi/oitaxH3QoCxuzbY6Xuz7y1m9nv8ow9qJjGhDL4EHj8z41upa07M/PuMt0eISnB2ej99kRW22G0DyNc3AtXtZdIZfWkZ1AZGiTPFSpVsk4wcHrVGV05Xv/J25Y2PEsL2SheTWvJRa53+KXuLl3E3mXaFok4wHBKSKDkK688eR4EeRFbE7o+OqQyScb3tzWz8iRV6QFAKAUAoCp9jyari/kzxa9mH/paYx/014dnh6/tPzNmTk5NDfay0FAdG7tx6NtVRn1L2Eqf+LB6y/MoWH7or04/EIWmpdSzKHPFAKAUB5W7WJ9e17w+Dqv8ABGg/nmr6OxbAiRq1kziPkK8h3UeLY9Afk6j9BuP/AOk/9uOs0+8yqW5a9RIigFAKA827Un7y5uX964mx5gSMo+wFcvE/7jKpbmNVB4fE6alIBwSOB8D0P1qUZZZJhHordbaXpNnbz9ZIlY/Egah9c12S42lAKAUAoCtO1Lda6upo5oFRo44WB1SaNJ1aiRkHmAPpVVWm52szq8J4jDBTlOUb3Vt7WKXTaeQCI+Yz7Q6/KvVw2q1e6Ou/6ww6duzl6o5/tE/4f/MP9q9/0yr1R5/5jh//AJy9UXd2KWEqWkksiqEuHEkeGycaAp1cOHFaQg4LKzg8Rxaxdd1krXt8jO7QdzYroxXPctLJEya40Kjv4w2WRg2A2OJAJHMjrivZRuZ6dacE4p2T3XUw92t32FykltbCxt4m45DLJcBkIZGjzpwG0HWcn1eFeRTW7IzaexYNTIHNAKAUB0X90sUbyv7Mas5+Cgk/yoCid3d8rNImMsjd7LK8rqsUjBWmcvpzjBIBA50sdjDVFTppWb9z3eyM9u0CyGeMuBwP5luHLgfA8qWZp7ayu4y0dno9+hyN/wCz46mlAHPML8OXPhw4UsyUquW7cWrb+y9PPoa3ebfKzdAYJH76FlniJikHrRnPEkDAYZXPLjSzMuJnGpTcWne19n+W8S9NkXwngimAKiVFcBhgjWAcEfOhxjLoBQCgPIu/M+vaN4w45uJPs2P6Vopd0thsaJzwNTlsyT2ORXq2PUX9+To36FcjwuT9446zT7zKZblsVAiKAUBw2ccOfSgKC2xuNe2kMbymBtcscWFd86pn0gkleWTxrJPC5pN3IuNzOfs12mDwS2Pn37D/ANuofo/+XwPMhrZdz79bpLRo4BJJG0qnvm0EIQGGe7zqGQcY5U/R/wDL4DIXB2f7GltLGOCcr3itITpJZRrkdgASBnAIHKtkVZJEyRVICgFAKA0u+lx3ez7t/dt5T9EagPLB4L8B/IV2HpE5K1kfUY4D4CkdkJbs9H9kk+rZNt/lDJ/A7CuTNWkzqRd4pkwqJIUAoBQCgFAY9/ZRzRvFKoeORSrKeRB4EUBDj2TbMznupOR4GZyM8cPxOdQHI+Qr27L5YmtLeT3vvzWz8zQ7pbh2Bvdowywd6IZI9HeMzHTJEDk8cE51YJ4jpXhCdapNtyk3ffXc+92NxLA3+0Ld7ZZEheB49ZZiBJECVYk5ddQJw2RQ8dSbbbb13138ySJ2Y7LAA9FBw2rJdyf2SSclP8h4eVA6k27tva2/Lp5eBL1UAYAwByHhQgc0AoDhjgUB4z2lP3k0snvyO38TE1pp90uhsYsnKpT2PZbH1Uj0vn8nNv0S6HhOD9Y1/wBqy1O8ymW5blQIigFAKAh/aZxhtU9++th9H1f6aAmFAQ3fxhDPs+8xwiue6c+CXKtHk+Qfu6AmVAKAUAoBQEW7UZdOybw+MRX+Mhf616ld2PGeZ7j2W+BrrVO6zl0+8j7FSRFl/dh8oOzAvVJpQfm2v+TCuVVVpvzOnSd4IsCqywUAoBQCgFAKAUBDdz//ANhtY/8AjQj5CBf/AJoDnYfq7Z2gp/HDbSD5CRP6UBMaAUAoBQGDt247u2nkJxoidvopNAeNo+QrXHuovjscSf1FeT2Etj7qZ6Xd+TfIdF6vQPEfqrj+lZaneKZ7lz1AiKAUAoCE9olynfbNgLqHe9jfBI1aY1ck48M6RnzFATagNLvlsoXVjcQHm8baT4MvrIfkwBoBuZtQ3NjbTt7UkSlv2gMN9waA3VAKAUAoCHdrr42Tc+egfWRKlDvLzIz7rPN9wPVb4H+VdWp3WcyHeR9qeAqS2IvcuzsBmza3Ke7cZ/ijj/2Nc3EK1RnRof7aLSqguFAKAUAoBQCgK6397QHglNnZBWuOHeSNxSHVyGn8T4445DhnNepXN2B4fUxcnl0S3fT+SvLia7spzdw3bNcSjMhYalm0YwHXh8BjGKmoprQ7k+C0KlJ9ldSiuet/t7jK3ru0vr63uCzQd5YwyAozKxLM+VDAgeqcjJOKjFHM4ThadeU+0jmstr29+h1C+vrFwYL2Qk8e7lczIR0DB+I+IxUlFPY60uB0K8b0bxfjqn+ebLj3F3hN/Zx3LJoZiysoORqRipKnwJGarPlJxcJOL5EgoRFAVN2tdoqRpLYW2HldSkr81iDDBUe8+D8B18KnCDkW0qTqPwKPXZL+9j4j/apdrFaJ/A1dhbmbXcvdtLu9S3ldghWR20Y1HulLYBPAZIHHBqVS6SKa9PJbU0iwqcsAQCSQNWdI6AnqfOpwjdXbLqVBOKbNtsS4lgbVbXMkLnB9RiAcZxkcm68xjjVVRW3Xvueyw8C3ezrtSklnSzv9Bd/VjmTgGb3ZByBPQjhnhUHHS5kq0XDXkW5USoUBC+0bfX0BFjiAaeQFhkErEgODIwHFsdFHMg+BqE5qO4uaJhsy3t5HnuEunnXLyO4klnPMBFUkqAfZVcBfvVTlLdmi0IxMzsa3imuIJLe4JeS2KYcnJZJASoY9WXBXPUAVbTmpxujMnck2/u1DbbPuZl9sRkJ19Z8IvAc+JFTbselZ2t5s22iVbbaN7CVUDEXfOpI5nu5UZBk5PQVn7XxRY+ztudVj2k7QidslLiLPqiZBFKRw5tDlAefQ9OVQeLinYpclctrdXbyX1rHcopQPnKtzUqSrDI54IPGtSdyRtq9AoCt+1G+9MH9lWg7y4JSWXjiOBIyHzK/QnAwOfGpQkoyTYcHKLKuTcHaDlhHAsuOBMcqEcfNiK3PEx5owLDu+jNXb7u3ZWXTbs4gfupCjI4DgD1RhvWPEcs15TxMWkiVXCzi3cnHZZcbRtTcLDYd8rFSytIInBQMDpJBU8PHGeHGqMQ80syLqCyxysuXYO1kuoEnQMobIKsMMjISrow8VYMD8Kzl5sKAUAoBQCgFAVpvT2Zyy3Ul1aXKRmUhmSRCwDAAalZSCM4HA1JSaOhg+JVsLFwhZp8mv8GpuOzDaUhAkvbfAyM93ISM+AJoptbGtcexEU1GMVfwf3JLtTswgltbaBZXjktU0JMoBLA8WDqeDKTk46V4nY5VDEVKE1Om7M0lp2OsT+kX7svVYo1jLDzYliPlXudm+rxrGVI5XKy8FYsvY+zIraFIIECRxjSqj+pPMk5JPUmonKMygFAeYu0PdC4sJ5JHAaCSRnSQMuTrJbDKTq1DlnGDirqdRJWZro4iMY5WRm0vXlOiMaiemEH3OKjale9n8S14mmXh2NbiyWuu7ukCyuNEa6g2hObElcjLHHI8h515OeZ3MlWp2krnG9XYzDM7S2c3o7MSWjYa4iSSSVGQU+A4eVIzcdhCtKGxAdqdlG1IckRxTKOscoH2k01Yq/VF8cX1RsNzOyy+e4hluFWCKORXPrq7toIYBQmQMkDiTUZ1cysQq4jOrJHoKqjMKAgXaBuFJezLcW8yxyiPu2WRSUcKWZeK8VILN486qq0o1FqeNXIUOyzaYPD0IZ5kPID9NHH61T+kXUjkLI3A3PGz4nDSd7NMwaR8aR6owqoOigZ58eJrTCKirImtDP3y2D6daPbiTuyxVlbGQDGyuMjhkZHHjXsldWBWVz2W7QX2JbWT4mSP7aW/nWR4NcmQyH1s/sqvXbFxNDCnUxFpHP7OpVCnz4/CvY4SKd27nqgi2djbLjtYI4IV0xxrpUcz8SepJySfOtZIzaAUBWex9jX+z2uQtjDeC4kd3m78JJIHJwrrIuOAJGAcV4lZ3JyqOUFDkvr1+RkHZW0rlGhjhh2XDJ/ePG4lmYYxhQoCp8c17JuW55Tl2bzR3I7sXdLbuzlMVq0Mkeot/eAByepWReB5cj0qpwle6lY6NPG4fs1GrRUn/AO2Zpu/XqSfZ+0NulShsbWNzylaYaVPvMiZLfAYqcc37jHXdFu9JNebT+iJTursc2lskLSd44LPJJjGt5GZ3bHTLMeFSKDbUAoD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7896" name="AutoShape 8" descr="data:image/jpeg;base64,/9j/4AAQSkZJRgABAQAAAQABAAD/2wCEAAkGBxMTEhUTEhIWFRUWGBsYGRcXFxkYGRYfFhsXGhsbGBoYIiggGx4lHh0VITEiJSkrLi4uGR8zODMtNygtLisBCgoKDg0OGxAQGzIlICUtLS8vLy0tLS0tLS8tLS0tLS0tLS0tLS0tLS01LS0tLS0tLS0tLS0tLS0tLS0tLS0tLf/AABEIALcBEwMBEQACEQEDEQH/xAAcAAEAAgIDAQAAAAAAAAAAAAAABgcEBQEDCAL/xABJEAACAQMBBQQIAQkGBAUFAAABAgMABBESBQYhMUEHE1FhFCIyUnGBkaFCCCMkQ3KCkrHBFTNTYsLRc6Kys2ODk8PhFhc0NXT/xAAbAQEAAwEBAQEAAAAAAAAAAAAAAgMEBQEGB//EADgRAAIBAgQDBQcDAwQDAAAAAAABAgMRBBIhMQVBURMyYXGRIoGhscHR8BRC4QYj8RUzYnIWUlP/2gAMAwEAAhEDEQA/ALxoBQCgFAKAUAoBQCgFAKAUAoBQCgFAKAUAoBQCgFAKAUAoBQCgFAKAUAoBQCgFAKAUAoBQCgFAKAUAoBQCgFAKAj29O+NrYGJZ3OuVlVUXBOGYKXbPsoM8SflmgIzL2wWay3SkEx2+lUZTl7hyWBWNfdGn2icdfCgNWO3GAW3eG2cz6mHcq3BQDwZ5CMcR0ANATHZXaDYXE8dtDN3k0gJ0orMq4XUdTgYGPGgJVQCgFAKAUAoBQCgFAKAUAoBQCgFAKAUAoBQCgFAKAUAoBQCgFAKAUAoBQHnrtB2Hc3u27iGDEp0x8dXqQLoA0yH8J1azp5nVUZNLcnFN6IkGyOxu2UA3M0krY5R4iQeQxliPnVTqvkXKj1N03ZdszSVEDA+8JZNQ+BLVHtJEuyiVvvp2fz2GZ4ZHkgAwXUlZIgefeacal5cR8xVsZ30KZ07E57CttTvD6OLRu5QsWujKWDSHBI0sM8sezwHXnVhUW1QCgFAdc0yqMswUeJIA+poDDXbtqTpFzCT4d6mfpmgM5HBGQQR4jjQH1QCgFAKAUAoBQCgFAKAUAoBQCgFAKAUAoBQCgFAKAUBoN+drPa2ckkWO9JSOPPIPM6xqT44LZ+VAYWwtipaQlIwXYku7sfXmc8WZ2PUn6VllK71NkYqK0M6zkZkVnTu2KgshIbQSOK5HA48RUWSQvJmSNmVDIygkIpALkdAWwMnzogz7Khlwy8GGCpweY4g9D4UG6ND2awLavd7PAwIZBNGfGO4yV+asrL8hWqLujHONnYnNSImHtjakVtC887hI0GWY/wAgOpPIDrQFPbxdqF3cEraD0WL32AaZvMA5WP7n4VlqYpR0jqdGhw6ctZ6L4kIuozKdU7vM3PMrs/2Y4HyFZZYio+Z0YYKjD9t/M6jYxf4afwiodpPqy3sadrZV6HfZ6oTm3llgI4/mpGUfw50n5ipxxFRcymeBoy5W8iyNxu0uTvFttoFW1kLHcgBck8AsyjgCTyYYHlW2lXVTTmcnE4SVHXdFtVeZBQCgFAKAUAoBQCgFAKAUAoBQCgFAKAUAoBQCgFARDtR//Eibot3aknwHfIM/cV5LY9jubG3ukk1aHDaGKNg50suMqfAjIrJY2p3O6h6KAUBGNnX0cm17eWBw6TWk6My8Qe5ljwfkxcfM1fS00M1Wzd0T+rSkpvtq2qZLmGzB9SJO/cdGZiVjz44Ac/Os2KnlhZczfw+kp1LvkRXdfdya/kIjbu4Yzh5iNWWH4EHU+J6Vnp0Va8jZiMW1LLT5bv6HO2d27u1z3sDMg/WxAyIfiB6y/MY86jKg/wBpZDGwek1b5GoilVhlSCPI5qlxcdGa4zjJXi7n3XhI+JogylWGQRg17FtO6IyipJxezLz7KduNdWCd4cywMYXPU6MaWPmVKmuvGWaKZ8xVg4TcXyJjUiAoBQCgFAKAUAoBQCgFAKAUAoBQCgFAKAUAoBQGt3k2St3azW7HAlQqG9081YeYYA/KgK02WboSyTW+j0xAqXtlIdKysgws8T/hLrybBB5HiKokraM0RbeqN7b7+WmdFyzWko5x3ClD+63ssPMGo5HyLFUXM7Zd/NmqM+mwn9ltR+i5NeZJdB2keprLvaE20h3VuJILP9dcupjeReqQBuIBHNzyFSSUdyLbltsZ24ltHLdvc26gWlvCLS3I9l/W1ysniuQi6upBq2CaWpRNpvQsCpkCgO2Rim0p26m1jYfLvB/OsuIV5RXidDAzywqNdPuWtu5YJBawQoAFSNRw6nAyT5k5OfOvG7shFWRlw3SMzqrAtGQrgc1JAYA/Ig/OvD3Q0u3dzbO6y0kIWT/Fj9SQfvL7XwbIr2+lmErO60ZV+8O6s9oZGB9IhjI1uqFXjBGQXXkwxzZOA6gVVOgnrH0NdLGtO1T1+5pVYEZByDyIrK1Y6SaauiwuxC7K3N3D0dI5R8QWRvtoro4WV4WOHxGNqt+qLgrSYBQCgFAKAUAoBQCgFAKAUAoBQCgFAKAUAoBQCgFAaPeLdaG7KyEvFOn93PE2iRPLP4lz+FsijVwnYiG8017YQ95c3NhNEDhWnjkjdjxIUCPWCxAPIDkar7Nci3tWandDeye/x6Lb7OSXBYxvLIsihTjJVYuXI8CeYrzsvEdr4Euj3MluMHaV00q8/R4QYoPg+PXkHkxwfCpqCRGU2yXwQKihEUKqjAVQAAByAA5CpEDsoCnu3/ZB0w3Sjmr27/vjVGT+8GH71V1VdJ9Hcvw8rNx6pomWxdsxSRW2G4zwh04cG0qupc+8M8ufA+BqlotjJWRtsVEmc0B8uQAScYA455Y65oGUdvTs2OJ47iBe7t7suUjbAKsp9pAOUci4cDpnzxUK8LrNzRowVa0sj2exKuxC2JuruXHBY448+bF3I+mn61dhVaBn4jK9W3RFw1pMAoBQCgFAKAUAoBQCgFAKAUAoBQCgFAKA4DDxoDmgFAKAUB597bt5/Sbr0RDmG2PreDSkcf4AcfEtV1KF3dmrDU8zzMhm6u3HsLmO5iHscHX/ABEPtL9OI8wKsqU01oXVqKcfZWp6s2depNEk0Zykiq6nxDAEVlOeZNAKA0u+exxd2VxbnGXjOknoy+sh+TAGgTsUjuVvNGkC215qFuxDxTLnVauTk8RxC6skN0yQeBrJGWuXmvidCpSeVVEvZevkyzbLalwigsgvIj7NxbFCxHjJESBnGOKE5P4RUrIqUmvEyP8A6jU8BbXZPh6O4+7YH3rzKe5/A0+3to6kztB1s7U84C6tPcf5H0ZCr4qmotyJAyD6l0It33K1343g9MkE+gxw26kQxngT4sw/CThQB0AqmU03kjz3NtKi4Ltp6W2ReO42x47G0ht9S96y63ORqkdhlyPEDl5ACtySSsjkyk5O7JJXp4KAUAoBQCgFAKAUAoDhmwMnkKAora23Zr52leaRYSx7qJHZECAkKzaCC7MPW4+OOlcXGY6cajhTdrHXwmCg4Kc1e51bNup7VxJaysjDmjOzRSD3XQkgZ94YI+1UUeI1YS9t3RfWwFOa9lWZaab82q2Ud5M/dLJ6uj2n1qSrRqq8WIYEcPjXfU045k9DhuLUsttSFbV7T7qVtFrFHbg8Vac65WA6iJSAPmTWKrxCnBXis3y9TXTwM5O0nb5+hoo979qLK2i6nmMYVnHoqSRAPqxqWIBwOB4g9KjRxVapHOoq3S9n8dCdXDUqcsjk7+Wn3JhsXtismTF2e5mU4KoryK3AnUuF1AcOIYAjz51vhLMr2t5mN03myx18iJ7wb7tet61wIYD7ECSBWYHkZnUgkn3QQB5865mJxVa7VKLsudjfh8NRVnVkrvlc1abLiU6kXu29+NmRx5h1INc1YyunfMzoPCUWrZUWb2bb0yzM9pctrljQOknAGWPOk6gPxqcAkc9QNd7C4hV4ZufM4uKw/Yzty5E9rSZhQEX7Rd6hs+zeUcZX9SFfF25H4KMsfhXqV3Y9inJ2R5fLEkliWZiWZjzYsckn4nNbYxyqx1oQUIpIV6TLi7Cd7Pa2dK3LL25J6c3j+XtDyz4VkqQys5denklpsy5qrKRQGm3pvbmOE+iWrXEjBgAHjRUOODMXIyM+GaApaz7ONqrGoNsmQOIM6ZJ68sjnnrWOeGcpOVzqUuIQpwUMuxq77du9swzyWtzbrzZ4XJX4sYGOPiRXjp1orR3/ADxCr4SbvKLX54HR6RtJcl5L1YgoOe/b1eeSTnJ6cuVVfqoNWjJX+Zmp1sPKpld0ntqYjFAxkd9THnJI+pj8WYk1XKU56M7MKdGlqreZstjbEur06bW3aRTwMjjRCM+Lt7XwUGraeGm9XoZ6+PpRVo+18i3+z/s7h2eTM5EtywwXxhYx7sQPIefM/auglZWOLKWZ3tbyJvXpEUAoDW7e25b2cRmuZRGg4ceJY+6qjix8hQ9SbdkVXtrtbuZDizgWFOkk/rOfhGpwvzJqiVeK21O5hP6fxNZZp+wvHf0+9jCsu1LaUZ/OLbzjw0tEx+DAkfaorErmjTV/pmtFXpzT89PuWVuZv1bbQyiZinUZaB8agOWpSODry4jx44rQpJq6Pnq1CpQnkqKzJTXpUKAUBgbeDG2nC+13Umn46GxQFAWlwqWqOASFiUgDmfVGAPMnhXy86cp13Dm2/mfSRnGFFS5JFibK7NkNv3l7NIJypY93IUjg4ZAAHt6epbOcHgBXdp4KjCOXLfzOLPGVpSvexBth7mymxN+JHlkUu8UeDiSLJ1FVOSskmNYx5DrXmIpRqQ7JaIspVZRkqtv58fMl+7u40UlqWvI8zT4fPJ7cD+7RG5qyg5PixPSo06apwUFtz8ep7OTqSzvfl4GZufu9JYPdvNIJEYRlJQDrKxiTIdAOYznI55PAV7CEIRywPJSlKWaRk73bqwX8DMEUTlNUU2NLq2NS5PA4PAEHxNWRk4s81TzQdmtmbDcG0tJdlwBLdFjZCJEYBvWBIkDk8WOrVxNaTE9dypdlY7vh7IZwn7Adgn/Lpr5jGpKvKx9HhG3RjclXZnAZNptIo9SC3ZXPTVM0ZVfjpRjj4V0+FwahKT5/Q53EppzUVyLfrqHNBoDzH2n7z+n3zlWzBBmKLwOD67/vHh8FFaKMf3G3C0/3MiCvkkeGKtTu2jVGV5NdBKSFJHPFeyuloJtqLaO/Z1+8TxzwtpkjYOh8CvQ+R5HyqDWeJXNKrT0PV26u3EvbSG5TgJFyR7rDgy/JgRWQ5htqAUB8uwAJJAAGSTwAx1NAVnvNvILtgsbgWiEHXnHpD54YJ/VA4x77YPIDVx+I4yydGnvz+33Kqk+SMEjxrglBsOz7ZlgGNvJaW/fplonMSapY8+JGSyEhT1xpPWvqsFie3p67rf8APE0wldFlqoAwBgDoOlbCZzQCgOq6dgjFF1MFJVc41EDgM9MnAzQFHba3824jHvYjagdBbMygf8RiwPxFVylJbI34ahhZr+5Vyv8A6/Uhe3947i7dJri5SQoulNShVXJySApHrHxqqUnL2Wjs4bCUsJLt6VWL6ZtvdZ7mNb7TyQGQ8fxLll+uKqdF2ujqUeO0s6hVsvFO8fo0ZDX0Y4FwPjw/nUOzn0N8eKYN7VV6/czNnbSME8N1GwzC4YkHmhOJFPkVJqdGTjKz5mHjdCnicI6kGm46prpz+/uPTyNkZHWtx8Ec0AoDgigKA3s2X/Z9w0LD8yJEuIT4xLKjyJ8Y+Ix7pWudUoqGKjV5PR+dvqdCnWc8NKnzXyLq3lYtZXBj4kwSFcdco2MV0Tnka3fv4Fs7GItgTwIkfQMRGCVyORIzgeR8KytO7Niaskb20tliRI0GERQqjJOAowBk8Tw8aiTSsd1AaHbu22juLa2i0mSVy0mrJ7uGMEyOcHgTwUE9T1qSWlyEpWdiHpt14dl93CdL39zdNG3+HCZGLSKPMEafNwanXrKjSzP8ZVRpdrUyo0uztnyTSJaWijWVHrH2IUHDW/8AQdTXEwuGliJuUtufidfE4iNCKjHfkXRutu9FYwCGLJ4lndvakc83Y+J+wAFfQxioqy2OFKTk7s3FenhBu2DeT0TZ7qjYmuPzUeOY1D12+S5+ZFepXdiUYuTSR5uAwMAeQHj4Vt0ijqtqEfI+YYmXUHGGDEEeBBwR9ahS2uVYfWN3zZ2EVYXtXMu/sO6WBwMJPCkq/EZjkA/fUn96qKL5GTCy0cS1PyftunVPYseGO/j8uIWQD5lD8zVdWNpFGIhln5l01WUHBNAVnvXt701mhjbFmpw7cvSSOYz/AII6++f8vtcnH47J/bp7830/n5FU520RpLrZ5ktkuZBhJZY47ZD1GrU87DzjRwg6A55kYhTw36bDzqS7zXpfT/J4o5YtmZXCKTEiuDIkVxbnEiESxE+IBBVvJgWQ/E1soVZYWtr5PyJReVlr7A2ql1bxzpwDjip5owJDKfNWBB+FfUxaaujUbCvQKAUBhbanMdvM4OCkbsDkDGFJzxBH1BoCrOySKF4pppRG08k+O8cKXYmGJyAx4nm7YHnWRSbV/P5s2ZYp+nyRYcMRGrLagWyowBpGB6vDnxycnxry5JI+L2AuhC6MnHtprXmM5XIzwz1r1MNEW3s3OsJYZgIIo5+6d0aMCNxpHtYTGoZ05zw41KMnci1ZO2hmdkW9r31u6zMrSQFV1BgXdWUFWdRyPMZHMg8Ac1dTbcbvczVElLQntTICgFAQ7tV2OJ7CSTSDJbAzJ+4PXX4MmpfpUKkFOLi+ZOE8klI1nZRvDri9BlOXiQNET+thPs/EpkKfLSetVYav2sL81o/MsxFHsp25PVeR0ba3Tnt43hhh9LsWOoQBwlxatnINu54MAeIBII6Va43d0VxnZWZqbHfC4iPdGaCVhw7u81WNyPAMWBjkP+YYzVbgWqobC63ru9JOmwt1/wASW8EgXz0RqNR8s15lRLOzA2HsWS+1rE0hinP6VfyJ3bXCj9TaoeKR9NXLGeZqxR6lMpdDYdqmx+5FrcxJiC3RoHVRwiR9BR8D8IKhT8Qaz46jKrStHdal+Cqxp1by2ehptyt6YdnvcvcRyFZtDpLGhk4Iunu2xyGcsDy9Y1Rw+vTVJU27NF2OoTdTOldMs/dLb4vrZblYZIlcnQJMamUcm4dDXTOcbqgPMnalvH6btByhzDBmGPwOD67D4tw+CitFGPM24WH7jV7o2ge47xhmO1je5k8MQjKA/tPoGPjXtaWlj3FTssppUJxknJPEnxJ4n71ZFWSRppxyxSOakTJrtzZ+rYOzbkc45ZoT+zJJIQPkVH1rLB2mc2lLLVNTuBtb0XaNtMThdfdv+zL6vH4EqflVlZXVzRio3jfoeqazHPIDvvt5pXazgbCDhcSKePH9ShHIke0eg4Dicjn47GKjHLHvP4eP2K5zsjR7F2N6bN3AAFtFjvyOTcMrAuPEYLeC4H4uGLhuEzvtp+7xfUjTjfVm/wC0cjXZRgYAaWQAchoj7vl/5lbOKSth2urX3JVO6R8V80ZzV7ItzDHED/dzagh6CWJmWWPyJ094PHL+FdbH0HKMa8eaV/v9C2cdMxJty9pej3LROcRXJyueSTAYI8hIoH7ynq1aeF4nNHsnutvL+CVOXIsmuuWigFAcEUBWe8W7UdiS8OYbdyj97xcWtxGTolfPExOp0PxAAHQHIhKPQnGXJm0t96o0AF4PRpMczkwP/mimxpZT4EgjqKoy9DSp9Tsfe+z5RzCduiW4MzH4CPP1OBTKz3OjRXXeyGZSMX16ghjhUhjaQ8RqlI4LjU7seRbSozgGpxV34FMpWTb3ZZNhYxxIqRoqgKF4ADOkYGcVeUGTQCgFAVd2gbwbQlje1TZtzFFJlHmAEzFORCLDnSWGRkngDUKjmovIrsnTUXL23oa3cbYd099bzejSwRQayzyr3ZYMhQRqp9Y5JB5Y9XxxWDA4WpSk5Te5txmJp1YqMFsXHXSOeVvvpe+mzm1jIEMH99IFRi0hHCJdYIwudTeekeNDZhMN2rblsRnYu6kVjIk8cS3TLqDRyrCuQxzlG0e2DjBY8sjgKF9Th1l7D1J6vaDAqgy213F5G3dwMf5otS/ehhdConZxZ9f/AHD2cwKvJIARgiS2uACDzBzHg0IunNcn6Editd2S+rvLZeOe7eVkj8eMLkL8sVHJG97anjlJK12TvZ28VlKVSC6gcn2VSRCTjwANSIkW7XN8xZWxhib9JnUqgHONTkNIfDHIeJ+BqUYuTsShBzdkeebGzeR0hhQvI5Cog5sT/TqT0Ga1NqETpSlGlAuXb260eyt37pSVM8wQTSe8zOoCr/lUEgfM9ayN3d2c2UnKV2Un36+8PrWzPHqdTtYdUfQkHiPrXuZdT1Ti+ZcGxtmekbpuoGWTvpVxzzFM78PkCKxvSVzlydptrqU8RqHxFbH7SOo0px8z0HYb8s+yrUxsGu549GT+rMfqSSuPAEcB1JA5ca5WJrxoQcpenVnHm8qNBHbsojt4BmWVtCFsnics8knjganY9T8a+doU5Yuv7Xm/z4GeKzMtbd/Y8dpAkEeSF4sx9qRm4s7eLMcmvqIxUVZbGkhnaC2b62Hu28x/ikgH9K5fF3/ZS8foyqrsaevnig3W6+zkura7tJMgCUSIw5xl1VldfMSBzX0vD2qmGUZeK/PU0U9YkbuLUsJbecYkjOh9ORgjDJJGegI0up6HzBrj16c8JW9nzXl+blUk4ssDcjeA3EZimI9JhAEg5d4PwyqPdb7HI6V9Fh68a0FOP+DRGSauSarz0UBwTQEb2zvvs+DKSXCO3Ixxgytx6EIDj54qMpKO7LqOGrVnanFvyRVu3N5rcBxs2Ge3J/8AHMcXxEA1IPotUyrQOzR/p7GSV5Wj4N6/C6Mvs+2qbtltr25uo5GGBoljSOY8SVBjRXQ44+1x48alCUJPQxYzh+KwsVKotOun0Ld2RsaC2UrBEsYJyxA9Zz4ux4sfMk1cc0z6AUAoBQCgFAQ/fjeN48Wdo36VKMluYt4zwMrefMKvU+QNC2jRlVllRGFeCzijjL6VLBFyctI7nn4sxJyT5k14d5dnRio7cjv21cSRwu8UYZ0XUEJPrY4kcOuM486Hs3KMW1qzqtprxo0lFg8kbqGV4JopFIYAggMUb7V6Yo8Shzic/wBraDiW1u0+NtK2PnGGFeFn66k1vb3HTLtu1/WOF/4sbp/3FGKFixNGXNFfbduYZ7u49YBYoiYgjRoszpp04cjjxaQ4HMR4o20jHiaqs4rm+mjS2d/NvbodO8u6ZFnbX9tNNOsmI37xdJUk4XQnSMtkAceYweNITalYwq8LSiy3OybcP0KIXFwv6XIvEHj3Kn8A8zzY/LpU5ScndnlSo5u7Nf8AlB7RMdpbIuMvPqIIyCI1Y8R8StRyZ/ZIw7yKKh2k6jAWM5bVxTJznPjy8q9ng1Lm9rF6bSscS7QZihZIzpJOAuA2eh8qRwmVNJ8jy708D0D2EziTZ0g0gL38g0D2QGCkgeXE/WoqLjo3cpm7yKr292f3abSeyt4zoYs8TNwXu+eS3HABIXlzqztcsdS6FWdsqPjZW7+0YLVrqFlCBvXCyqXVFJDFkKkKAdROeI45FZMRSp1pe0vXqUzp5vaLa7N9gXizm4vo1XRGUiIdWLd4wZmIT1RwVRnrk8BUMLhI0LtcyqMbFj1rJlWdpl+Ib+NmGR6KRnUijjKOrsB06VzuI0JVoxjHr4/Q8dJ1NiKrvGxYEIndnkdajnqHtltHNfvzrkrB65b6/a3K1+Z7+kdt9fh6k07LdoGS6ugU0juoD7SNn1pxkFCR967PD6LpU3Fu+vj4dR2UqejNzv8AbDLL6XCuZolw6jnLEDkrjqy8WX5j8VTxmGVenbmtiM45kQW62h3IS8hkRXjGqNj7MivjMZxxKuMcuIOk9K4eBq1KNbLbzX50KINpkwi7T7UW8EsiSJJOG0w4BbKMUbLEhQuoHDEjOD4Gvpc8bXN1GhUrSy01dmg3k7S72OR4Uto4GU4zIxlboQcLhRkebCqZ4izskd3A/wBPyxEFUlNJPpq/pZ+pBdr7dubjJubiRx7pbTH/AALhfqDVEq05H0FDgmCw6zSV/GX22OjZWy57jha28ko8UXCD984QfWkaU5cj2vxnBYdZVK/hH8scbSsZIJpIZCmqPSG0kkBioYrk4zjIHDrmvKkMjsW8Nx0sZGVTLljey5t9WY/HgQSCCCGHAqVOQQehBwagm07o2YihCvTdOezL87P95/TrYM+BPGdEoHDjjg4HusOP1HSujCSkro/NMZhZ4WtKlPl8VyZJ6kZhQCgFAKAie9+9vcn0a1AlvHHBeaQg/rJiOQ8F5sfrQspUpVJWiQ2NBbD8U91O/wD5lxIf+lQPkqih2f7eFp/mpztjdvuprEzlZLqWR5ZGGSsaxIdMUQPJQ7oS3NiuT4AYKE5VsQpS5am6iXmOteHZk7amR2Z3vd9/s9jxgcyRZ6wzEsMfsvrXywK9Pn8TS7Oo0TuhQcMoIwRkeBoDU227FnGZSltEO/OZPVGH58weA4ljgdSaHt2zS2nZ1aoyfnbl4Y2DR27zM0KFTlcKeJAPIEkCvLLcXexMa9PCkfykZPWsV/4zfTugP5mrKXeJQ3KXNaGXAGid0D0B+Ts+bCceFyfvHGayz7zKZbk03o3Z9I/OwyvBcqoVZUdwCFbVpkRTh19rmDjUcVBpPc8Ta2NLabizFrl5LlI/S2/OrBEMlQgTSJX9YZGrpw1HGDxqORaEs71JxBCEVUUYVQFA8ABgVMgdlAU520AG9tuHEQSH6yJj/VWXFv2F5kJ7EGKDwrnEbu1if9ij6bi6jAADRxvwAByGkU/YiujhJXi0yUS3a1Eym9rbkxptIC9ZPQ5TI1uuplVHyrd2TkaScysADxC4zgYrPKkoyc4rV7kqcYuWpFr7dp7hTFZQiWWKWTUYXbu0SIfmxEZCQVZpOIL+1GwAIBNTy5tzTh63Yzvdry6rb0ZOY+z+6u1tzdsluYoxGxQ97LIF9nORoUgcObVBUE7Zjpf65UpOaoKyk768m97LbV6kr2P2fWFvhhAJXH45j3hz4gN6q/ugVdGKjsjk18VWru9Wbfm/psSO4lWNGdsKiKWJ5ABRk/apFB5lnujK7zNzld5MHp3jFgPkCB8q51SV5Nn6Vwmg6ODpwe9r+upjXbEIWGfVweHUA5I+ma8hq7F+LlKFJzj+2z9yd2verkg3N2/6Fdxz5/NN6kw6FGPtfFDhs+GodatoTyyszj8fwSxFDt4bx184/wAb+p6HRgQCDkHiCOua2nwx9UAoAaAqrtG7UlhJt7GSN5P1sqkMYhnBEan1Xk58zgcPl6kXUaPaJtNaeOr8urOjdRrUwl7eXUSS0jOcyl+pmzx1fHh4cK8OzRUIxcYrbe+/vJN2fbN7wttCQHVKCsAP4IQeDDzkI1k+GgdKHIxNbtZ35cjA3qfvNrKv+BaZ+c8nH7Rj60NHDl/cb8DjNeHYNVtW49Fnt78ZAhfRL5wzEK+f2Tof92vTBj6WaGZbotpTkZHKhxjmgFAKAUBQX5RVxm8to/dhZv43x/pq2luThuVMavexazhOQryOyPFsXx+Tk/6NdjwmU/VB/tWep3mVS3LfqBEUAoBQFJdrFxq2kV6RwRr82aRj9tFYcY9kQmRGsRAlnZTc6NpqvSWCRPmrRuPsHrbg3uicC763EzpurVJFKSIrqeasAwPxB4UB9wxKihVUKo4AAAADwAHKgPugFAQvtd2h3WznQHBnZYR5hjl/+RXqFR2i2a8DQ7fE06fVr03fwKQrnH6eKBq+jPm3sHihiZvWjk1hGxwzGxVoz5jAI8QfI1fVhtNcz5/hGNWaWCqbwbS8Unt7vkWv2Sb16l9Amb1kGYGP40HOP9pOniuPA1fRqZl4nzvGeHPCVrxXsS28PD7eBZ1XHHFAdN3biRHjbOl1KnBwcMCDg9DQFSbQ3Huu7Fl/ZttPDGcRXXfCB9I5d4EXXqxwYjg3OoZXe6ZPMrWsYOy+yS+jaN++iQvmO4Adye7JYHSxHrkoVxnGCoNTuW/qZ6t6t8769LfmxdkMQRVVRhVAAA5ADgBQzlY3b69qX7e53EX8MZf/AF0Otw1aSZmg4xivDpWvudN9aCSN4nGVdSrDyYYNCMkpRafM3vZntRpbMRSnM1qxt5D1bu8aH/eQqfrXp85Ug4ScXyJbQgKAUAoDzZ28T6tqsPchjX662/1VdR5llMrw1c9iw4TkK8j3UeLYvr8nKP8ARbpvGcD+FF/3rPU7zKpblu1AiKAUAoDz9vvPr2leN4SKg/cjQfzzXOxb9v3Fc9zS1lImbsK97i7tZvcnTPwkPdt9nP0rRhpWqeZKO56OrplgoBQCgFAVN233J7y0i6Ylk+Y0IPszfWqMQ/ZPoP6bpqWLcnyi/oitaxH3QoCxuzbY6Xuz7y1m9nv8ow9qJjGhDL4EHj8z41upa07M/PuMt0eISnB2ej99kRW22G0DyNc3AtXtZdIZfWkZ1AZGiTPFSpVsk4wcHrVGV05Xv/J25Y2PEsL2SheTWvJRa53+KXuLl3E3mXaFok4wHBKSKDkK688eR4EeRFbE7o+OqQyScb3tzWz8iRV6QFAKAUAoCp9jyari/kzxa9mH/paYx/014dnh6/tPzNmTk5NDfay0FAdG7tx6NtVRn1L2Eqf+LB6y/MoWH7or04/EIWmpdSzKHPFAKAUB5W7WJ9e17w+Dqv8ABGg/nmr6OxbAiRq1kziPkK8h3UeLY9Afk6j9BuP/AOk/9uOs0+8yqW5a9RIigFAKA827Un7y5uX964mx5gSMo+wFcvE/7jKpbmNVB4fE6alIBwSOB8D0P1qUZZZJhHordbaXpNnbz9ZIlY/Egah9c12S42lAKAUAoCtO1Lda6upo5oFRo44WB1SaNJ1aiRkHmAPpVVWm52szq8J4jDBTlOUb3Vt7WKXTaeQCI+Yz7Q6/KvVw2q1e6Ou/6ww6duzl6o5/tE/4f/MP9q9/0yr1R5/5jh//AJy9UXd2KWEqWkksiqEuHEkeGycaAp1cOHFaQg4LKzg8Rxaxdd1krXt8jO7QdzYroxXPctLJEya40Kjv4w2WRg2A2OJAJHMjrivZRuZ6dacE4p2T3XUw92t32FykltbCxt4m45DLJcBkIZGjzpwG0HWcn1eFeRTW7IzaexYNTIHNAKAUB0X90sUbyv7Mas5+Cgk/yoCid3d8rNImMsjd7LK8rqsUjBWmcvpzjBIBA50sdjDVFTppWb9z3eyM9u0CyGeMuBwP5luHLgfA8qWZp7ayu4y0dno9+hyN/wCz46mlAHPML8OXPhw4UsyUquW7cWrb+y9PPoa3ebfKzdAYJH76FlniJikHrRnPEkDAYZXPLjSzMuJnGpTcWne19n+W8S9NkXwngimAKiVFcBhgjWAcEfOhxjLoBQCgPIu/M+vaN4w45uJPs2P6Vopd0thsaJzwNTlsyT2ORXq2PUX9+To36FcjwuT9446zT7zKZblsVAiKAUBw2ccOfSgKC2xuNe2kMbymBtcscWFd86pn0gkleWTxrJPC5pN3IuNzOfs12mDwS2Pn37D/ANuofo/+XwPMhrZdz79bpLRo4BJJG0qnvm0EIQGGe7zqGQcY5U/R/wDL4DIXB2f7GltLGOCcr3itITpJZRrkdgASBnAIHKtkVZJEyRVICgFAKA0u+lx3ez7t/dt5T9EagPLB4L8B/IV2HpE5K1kfUY4D4CkdkJbs9H9kk+rZNt/lDJ/A7CuTNWkzqRd4pkwqJIUAoBQCgFAY9/ZRzRvFKoeORSrKeRB4EUBDj2TbMznupOR4GZyM8cPxOdQHI+Qr27L5YmtLeT3vvzWz8zQ7pbh2Bvdowywd6IZI9HeMzHTJEDk8cE51YJ4jpXhCdapNtyk3ffXc+92NxLA3+0Ld7ZZEheB49ZZiBJECVYk5ddQJw2RQ8dSbbbb13138ySJ2Y7LAA9FBw2rJdyf2SSclP8h4eVA6k27tva2/Lp5eBL1UAYAwByHhQgc0AoDhjgUB4z2lP3k0snvyO38TE1pp90uhsYsnKpT2PZbH1Uj0vn8nNv0S6HhOD9Y1/wBqy1O8ymW5blQIigFAKAh/aZxhtU9++th9H1f6aAmFAQ3fxhDPs+8xwiue6c+CXKtHk+Qfu6AmVAKAUAoBQEW7UZdOybw+MRX+Mhf616ld2PGeZ7j2W+BrrVO6zl0+8j7FSRFl/dh8oOzAvVJpQfm2v+TCuVVVpvzOnSd4IsCqywUAoBQCgFAKAUBDdz//ANhtY/8AjQj5CBf/AJoDnYfq7Z2gp/HDbSD5CRP6UBMaAUAoBQGDt247u2nkJxoidvopNAeNo+QrXHuovjscSf1FeT2Etj7qZ6Xd+TfIdF6vQPEfqrj+lZaneKZ7lz1AiKAUAoCE9olynfbNgLqHe9jfBI1aY1ck48M6RnzFATagNLvlsoXVjcQHm8baT4MvrIfkwBoBuZtQ3NjbTt7UkSlv2gMN9waA3VAKAUAoCHdrr42Tc+egfWRKlDvLzIz7rPN9wPVb4H+VdWp3WcyHeR9qeAqS2IvcuzsBmza3Ke7cZ/ijj/2Nc3EK1RnRof7aLSqguFAKAUAoBQCgK6397QHglNnZBWuOHeSNxSHVyGn8T4445DhnNepXN2B4fUxcnl0S3fT+SvLia7spzdw3bNcSjMhYalm0YwHXh8BjGKmoprQ7k+C0KlJ9ldSiuet/t7jK3ru0vr63uCzQd5YwyAozKxLM+VDAgeqcjJOKjFHM4ThadeU+0jmstr29+h1C+vrFwYL2Qk8e7lczIR0DB+I+IxUlFPY60uB0K8b0bxfjqn+ebLj3F3hN/Zx3LJoZiysoORqRipKnwJGarPlJxcJOL5EgoRFAVN2tdoqRpLYW2HldSkr81iDDBUe8+D8B18KnCDkW0qTqPwKPXZL+9j4j/apdrFaJ/A1dhbmbXcvdtLu9S3ldghWR20Y1HulLYBPAZIHHBqVS6SKa9PJbU0iwqcsAQCSQNWdI6AnqfOpwjdXbLqVBOKbNtsS4lgbVbXMkLnB9RiAcZxkcm68xjjVVRW3Xvueyw8C3ezrtSklnSzv9Bd/VjmTgGb3ZByBPQjhnhUHHS5kq0XDXkW5USoUBC+0bfX0BFjiAaeQFhkErEgODIwHFsdFHMg+BqE5qO4uaJhsy3t5HnuEunnXLyO4klnPMBFUkqAfZVcBfvVTlLdmi0IxMzsa3imuIJLe4JeS2KYcnJZJASoY9WXBXPUAVbTmpxujMnck2/u1DbbPuZl9sRkJ19Z8IvAc+JFTbselZ2t5s22iVbbaN7CVUDEXfOpI5nu5UZBk5PQVn7XxRY+ztudVj2k7QidslLiLPqiZBFKRw5tDlAefQ9OVQeLinYpclctrdXbyX1rHcopQPnKtzUqSrDI54IPGtSdyRtq9AoCt+1G+9MH9lWg7y4JSWXjiOBIyHzK/QnAwOfGpQkoyTYcHKLKuTcHaDlhHAsuOBMcqEcfNiK3PEx5owLDu+jNXb7u3ZWXTbs4gfupCjI4DgD1RhvWPEcs15TxMWkiVXCzi3cnHZZcbRtTcLDYd8rFSytIInBQMDpJBU8PHGeHGqMQ80syLqCyxysuXYO1kuoEnQMobIKsMMjISrow8VYMD8Kzl5sKAUAoBQCgFAVpvT2Zyy3Ul1aXKRmUhmSRCwDAAalZSCM4HA1JSaOhg+JVsLFwhZp8mv8GpuOzDaUhAkvbfAyM93ISM+AJoptbGtcexEU1GMVfwf3JLtTswgltbaBZXjktU0JMoBLA8WDqeDKTk46V4nY5VDEVKE1Om7M0lp2OsT+kX7svVYo1jLDzYliPlXudm+rxrGVI5XKy8FYsvY+zIraFIIECRxjSqj+pPMk5JPUmonKMygFAeYu0PdC4sJ5JHAaCSRnSQMuTrJbDKTq1DlnGDirqdRJWZro4iMY5WRm0vXlOiMaiemEH3OKjale9n8S14mmXh2NbiyWuu7ukCyuNEa6g2hObElcjLHHI8h515OeZ3MlWp2krnG9XYzDM7S2c3o7MSWjYa4iSSSVGQU+A4eVIzcdhCtKGxAdqdlG1IckRxTKOscoH2k01Yq/VF8cX1RsNzOyy+e4hluFWCKORXPrq7toIYBQmQMkDiTUZ1cysQq4jOrJHoKqjMKAgXaBuFJezLcW8yxyiPu2WRSUcKWZeK8VILN486qq0o1FqeNXIUOyzaYPD0IZ5kPID9NHH61T+kXUjkLI3A3PGz4nDSd7NMwaR8aR6owqoOigZ58eJrTCKirImtDP3y2D6daPbiTuyxVlbGQDGyuMjhkZHHjXsldWBWVz2W7QX2JbWT4mSP7aW/nWR4NcmQyH1s/sqvXbFxNDCnUxFpHP7OpVCnz4/CvY4SKd27nqgi2djbLjtYI4IV0xxrpUcz8SepJySfOtZIzaAUBWex9jX+z2uQtjDeC4kd3m78JJIHJwrrIuOAJGAcV4lZ3JyqOUFDkvr1+RkHZW0rlGhjhh2XDJ/ePG4lmYYxhQoCp8c17JuW55Tl2bzR3I7sXdLbuzlMVq0Mkeot/eAByepWReB5cj0qpwle6lY6NPG4fs1GrRUn/AO2Zpu/XqSfZ+0NulShsbWNzylaYaVPvMiZLfAYqcc37jHXdFu9JNebT+iJTursc2lskLSd44LPJJjGt5GZ3bHTLMeFSKDbUAoD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7898" name="AutoShape 10" descr="data:image/jpeg;base64,/9j/4AAQSkZJRgABAQAAAQABAAD/2wCEAAkGBxMTEhUTEhIWFRUWGBsYGRcXFxkYGRYfFhsXGhsbGBoYIiggGx4lHh0VITEiJSkrLi4uGR8zODMtNygtLisBCgoKDg0OGxAQGzIlICUtLS8vLy0tLS0tLS8tLS0tLS0tLS0tLS0tLS01LS0tLS0tLS0tLS0tLS0tLS0tLS0tLf/AABEIALcBEwMBEQACEQEDEQH/xAAcAAEAAgIDAQAAAAAAAAAAAAAABgcEBQEDCAL/xABJEAACAQMBBQQIAQkGBAUFAAABAgMABBESBQYhMUEHE1FhFCIyUnGBkaFCCCMkQ3KCkrHBFTNTYsLRc6Kys2ODk8PhFhc0NXT/xAAbAQEAAwEBAQEAAAAAAAAAAAAAAgMEBQEGB//EADgRAAIBAgQDBQcDAwQDAAAAAAABAgMRBBIhMQVBURMyYXGRIoGhscHR8BRC4QYj8RUzYnIWUlP/2gAMAwEAAhEDEQA/ALxoBQCgFAKAUAoBQCgFAKAUAoBQCgFAKAUAoBQCgFAKAUAoBQCgFAKAUAoBQCgFAKAUAoBQCgFAKAUAoBQCgFAKAj29O+NrYGJZ3OuVlVUXBOGYKXbPsoM8SflmgIzL2wWay3SkEx2+lUZTl7hyWBWNfdGn2icdfCgNWO3GAW3eG2cz6mHcq3BQDwZ5CMcR0ANATHZXaDYXE8dtDN3k0gJ0orMq4XUdTgYGPGgJVQCgFAKAUAoBQCgFAKAUAoBQCgFAKAUAoBQCgFAKAUAoBQCgFAKAUAoBQHnrtB2Hc3u27iGDEp0x8dXqQLoA0yH8J1azp5nVUZNLcnFN6IkGyOxu2UA3M0krY5R4iQeQxliPnVTqvkXKj1N03ZdszSVEDA+8JZNQ+BLVHtJEuyiVvvp2fz2GZ4ZHkgAwXUlZIgefeacal5cR8xVsZ30KZ07E57CttTvD6OLRu5QsWujKWDSHBI0sM8sezwHXnVhUW1QCgFAdc0yqMswUeJIA+poDDXbtqTpFzCT4d6mfpmgM5HBGQQR4jjQH1QCgFAKAUAoBQCgFAKAUAoBQCgFAKAUAoBQCgFAKAUBoN+drPa2ckkWO9JSOPPIPM6xqT44LZ+VAYWwtipaQlIwXYku7sfXmc8WZ2PUn6VllK71NkYqK0M6zkZkVnTu2KgshIbQSOK5HA48RUWSQvJmSNmVDIygkIpALkdAWwMnzogz7Khlwy8GGCpweY4g9D4UG6ND2awLavd7PAwIZBNGfGO4yV+asrL8hWqLujHONnYnNSImHtjakVtC887hI0GWY/wAgOpPIDrQFPbxdqF3cEraD0WL32AaZvMA5WP7n4VlqYpR0jqdGhw6ctZ6L4kIuozKdU7vM3PMrs/2Y4HyFZZYio+Z0YYKjD9t/M6jYxf4afwiodpPqy3sadrZV6HfZ6oTm3llgI4/mpGUfw50n5ipxxFRcymeBoy5W8iyNxu0uTvFttoFW1kLHcgBck8AsyjgCTyYYHlW2lXVTTmcnE4SVHXdFtVeZBQCgFAKAUAoBQCgFAKAUAoBQCgFAKAUAoBQCgFARDtR//Eibot3aknwHfIM/cV5LY9jubG3ukk1aHDaGKNg50suMqfAjIrJY2p3O6h6KAUBGNnX0cm17eWBw6TWk6My8Qe5ljwfkxcfM1fS00M1Wzd0T+rSkpvtq2qZLmGzB9SJO/cdGZiVjz44Ac/Os2KnlhZczfw+kp1LvkRXdfdya/kIjbu4Yzh5iNWWH4EHU+J6Vnp0Va8jZiMW1LLT5bv6HO2d27u1z3sDMg/WxAyIfiB6y/MY86jKg/wBpZDGwek1b5GoilVhlSCPI5qlxcdGa4zjJXi7n3XhI+JogylWGQRg17FtO6IyipJxezLz7KduNdWCd4cywMYXPU6MaWPmVKmuvGWaKZ8xVg4TcXyJjUiAoBQCgFAKAUAoBQCgFAKAUAoBQCgFAKAUAoBQGt3k2St3azW7HAlQqG9081YeYYA/KgK02WboSyTW+j0xAqXtlIdKysgws8T/hLrybBB5HiKokraM0RbeqN7b7+WmdFyzWko5x3ClD+63ssPMGo5HyLFUXM7Zd/NmqM+mwn9ltR+i5NeZJdB2keprLvaE20h3VuJILP9dcupjeReqQBuIBHNzyFSSUdyLbltsZ24ltHLdvc26gWlvCLS3I9l/W1ysniuQi6upBq2CaWpRNpvQsCpkCgO2Rim0p26m1jYfLvB/OsuIV5RXidDAzywqNdPuWtu5YJBawQoAFSNRw6nAyT5k5OfOvG7shFWRlw3SMzqrAtGQrgc1JAYA/Ig/OvD3Q0u3dzbO6y0kIWT/Fj9SQfvL7XwbIr2+lmErO60ZV+8O6s9oZGB9IhjI1uqFXjBGQXXkwxzZOA6gVVOgnrH0NdLGtO1T1+5pVYEZByDyIrK1Y6SaauiwuxC7K3N3D0dI5R8QWRvtoro4WV4WOHxGNqt+qLgrSYBQCgFAKAUAoBQCgFAKAUAoBQCgFAKAUAoBQCgFAaPeLdaG7KyEvFOn93PE2iRPLP4lz+FsijVwnYiG8017YQ95c3NhNEDhWnjkjdjxIUCPWCxAPIDkar7Nci3tWandDeye/x6Lb7OSXBYxvLIsihTjJVYuXI8CeYrzsvEdr4Euj3MluMHaV00q8/R4QYoPg+PXkHkxwfCpqCRGU2yXwQKihEUKqjAVQAAByAA5CpEDsoCnu3/ZB0w3Sjmr27/vjVGT+8GH71V1VdJ9Hcvw8rNx6pomWxdsxSRW2G4zwh04cG0qupc+8M8ufA+BqlotjJWRtsVEmc0B8uQAScYA455Y65oGUdvTs2OJ47iBe7t7suUjbAKsp9pAOUci4cDpnzxUK8LrNzRowVa0sj2exKuxC2JuruXHBY448+bF3I+mn61dhVaBn4jK9W3RFw1pMAoBQCgFAKAUAoBQCgFAKAUAoBQCgFAKA4DDxoDmgFAKAUB597bt5/Sbr0RDmG2PreDSkcf4AcfEtV1KF3dmrDU8zzMhm6u3HsLmO5iHscHX/ABEPtL9OI8wKsqU01oXVqKcfZWp6s2depNEk0Zykiq6nxDAEVlOeZNAKA0u+exxd2VxbnGXjOknoy+sh+TAGgTsUjuVvNGkC215qFuxDxTLnVauTk8RxC6skN0yQeBrJGWuXmvidCpSeVVEvZevkyzbLalwigsgvIj7NxbFCxHjJESBnGOKE5P4RUrIqUmvEyP8A6jU8BbXZPh6O4+7YH3rzKe5/A0+3to6kztB1s7U84C6tPcf5H0ZCr4qmotyJAyD6l0It33K1343g9MkE+gxw26kQxngT4sw/CThQB0AqmU03kjz3NtKi4Ltp6W2ReO42x47G0ht9S96y63ORqkdhlyPEDl5ACtySSsjkyk5O7JJXp4KAUAoBQCgFAKAUAoDhmwMnkKAora23Zr52leaRYSx7qJHZECAkKzaCC7MPW4+OOlcXGY6cajhTdrHXwmCg4Kc1e51bNup7VxJaysjDmjOzRSD3XQkgZ94YI+1UUeI1YS9t3RfWwFOa9lWZaab82q2Ud5M/dLJ6uj2n1qSrRqq8WIYEcPjXfU045k9DhuLUsttSFbV7T7qVtFrFHbg8Vac65WA6iJSAPmTWKrxCnBXis3y9TXTwM5O0nb5+hoo979qLK2i6nmMYVnHoqSRAPqxqWIBwOB4g9KjRxVapHOoq3S9n8dCdXDUqcsjk7+Wn3JhsXtismTF2e5mU4KoryK3AnUuF1AcOIYAjz51vhLMr2t5mN03myx18iJ7wb7tet61wIYD7ECSBWYHkZnUgkn3QQB5865mJxVa7VKLsudjfh8NRVnVkrvlc1abLiU6kXu29+NmRx5h1INc1YyunfMzoPCUWrZUWb2bb0yzM9pctrljQOknAGWPOk6gPxqcAkc9QNd7C4hV4ZufM4uKw/Yzty5E9rSZhQEX7Rd6hs+zeUcZX9SFfF25H4KMsfhXqV3Y9inJ2R5fLEkliWZiWZjzYsckn4nNbYxyqx1oQUIpIV6TLi7Cd7Pa2dK3LL25J6c3j+XtDyz4VkqQys5denklpsy5qrKRQGm3pvbmOE+iWrXEjBgAHjRUOODMXIyM+GaApaz7ONqrGoNsmQOIM6ZJ68sjnnrWOeGcpOVzqUuIQpwUMuxq77du9swzyWtzbrzZ4XJX4sYGOPiRXjp1orR3/ADxCr4SbvKLX54HR6RtJcl5L1YgoOe/b1eeSTnJ6cuVVfqoNWjJX+Zmp1sPKpld0ntqYjFAxkd9THnJI+pj8WYk1XKU56M7MKdGlqreZstjbEur06bW3aRTwMjjRCM+Lt7XwUGraeGm9XoZ6+PpRVo+18i3+z/s7h2eTM5EtywwXxhYx7sQPIefM/auglZWOLKWZ3tbyJvXpEUAoDW7e25b2cRmuZRGg4ceJY+6qjix8hQ9SbdkVXtrtbuZDizgWFOkk/rOfhGpwvzJqiVeK21O5hP6fxNZZp+wvHf0+9jCsu1LaUZ/OLbzjw0tEx+DAkfaorErmjTV/pmtFXpzT89PuWVuZv1bbQyiZinUZaB8agOWpSODry4jx44rQpJq6Pnq1CpQnkqKzJTXpUKAUBgbeDG2nC+13Umn46GxQFAWlwqWqOASFiUgDmfVGAPMnhXy86cp13Dm2/mfSRnGFFS5JFibK7NkNv3l7NIJypY93IUjg4ZAAHt6epbOcHgBXdp4KjCOXLfzOLPGVpSvexBth7mymxN+JHlkUu8UeDiSLJ1FVOSskmNYx5DrXmIpRqQ7JaIspVZRkqtv58fMl+7u40UlqWvI8zT4fPJ7cD+7RG5qyg5PixPSo06apwUFtz8ep7OTqSzvfl4GZufu9JYPdvNIJEYRlJQDrKxiTIdAOYznI55PAV7CEIRywPJSlKWaRk73bqwX8DMEUTlNUU2NLq2NS5PA4PAEHxNWRk4s81TzQdmtmbDcG0tJdlwBLdFjZCJEYBvWBIkDk8WOrVxNaTE9dypdlY7vh7IZwn7Adgn/Lpr5jGpKvKx9HhG3RjclXZnAZNptIo9SC3ZXPTVM0ZVfjpRjj4V0+FwahKT5/Q53EppzUVyLfrqHNBoDzH2n7z+n3zlWzBBmKLwOD67/vHh8FFaKMf3G3C0/3MiCvkkeGKtTu2jVGV5NdBKSFJHPFeyuloJtqLaO/Z1+8TxzwtpkjYOh8CvQ+R5HyqDWeJXNKrT0PV26u3EvbSG5TgJFyR7rDgy/JgRWQ5htqAUB8uwAJJAAGSTwAx1NAVnvNvILtgsbgWiEHXnHpD54YJ/VA4x77YPIDVx+I4yydGnvz+33Kqk+SMEjxrglBsOz7ZlgGNvJaW/fplonMSapY8+JGSyEhT1xpPWvqsFie3p67rf8APE0wldFlqoAwBgDoOlbCZzQCgOq6dgjFF1MFJVc41EDgM9MnAzQFHba3824jHvYjagdBbMygf8RiwPxFVylJbI34ahhZr+5Vyv8A6/Uhe3947i7dJri5SQoulNShVXJySApHrHxqqUnL2Wjs4bCUsJLt6VWL6ZtvdZ7mNb7TyQGQ8fxLll+uKqdF2ujqUeO0s6hVsvFO8fo0ZDX0Y4FwPjw/nUOzn0N8eKYN7VV6/czNnbSME8N1GwzC4YkHmhOJFPkVJqdGTjKz5mHjdCnicI6kGm46prpz+/uPTyNkZHWtx8Ec0AoDgigKA3s2X/Z9w0LD8yJEuIT4xLKjyJ8Y+Ix7pWudUoqGKjV5PR+dvqdCnWc8NKnzXyLq3lYtZXBj4kwSFcdco2MV0Tnka3fv4Fs7GItgTwIkfQMRGCVyORIzgeR8KytO7Niaskb20tliRI0GERQqjJOAowBk8Tw8aiTSsd1AaHbu22juLa2i0mSVy0mrJ7uGMEyOcHgTwUE9T1qSWlyEpWdiHpt14dl93CdL39zdNG3+HCZGLSKPMEafNwanXrKjSzP8ZVRpdrUyo0uztnyTSJaWijWVHrH2IUHDW/8AQdTXEwuGliJuUtufidfE4iNCKjHfkXRutu9FYwCGLJ4lndvakc83Y+J+wAFfQxioqy2OFKTk7s3FenhBu2DeT0TZ7qjYmuPzUeOY1D12+S5+ZFepXdiUYuTSR5uAwMAeQHj4Vt0ijqtqEfI+YYmXUHGGDEEeBBwR9ahS2uVYfWN3zZ2EVYXtXMu/sO6WBwMJPCkq/EZjkA/fUn96qKL5GTCy0cS1PyftunVPYseGO/j8uIWQD5lD8zVdWNpFGIhln5l01WUHBNAVnvXt701mhjbFmpw7cvSSOYz/AII6++f8vtcnH47J/bp7830/n5FU520RpLrZ5ktkuZBhJZY47ZD1GrU87DzjRwg6A55kYhTw36bDzqS7zXpfT/J4o5YtmZXCKTEiuDIkVxbnEiESxE+IBBVvJgWQ/E1soVZYWtr5PyJReVlr7A2ql1bxzpwDjip5owJDKfNWBB+FfUxaaujUbCvQKAUBhbanMdvM4OCkbsDkDGFJzxBH1BoCrOySKF4pppRG08k+O8cKXYmGJyAx4nm7YHnWRSbV/P5s2ZYp+nyRYcMRGrLagWyowBpGB6vDnxycnxry5JI+L2AuhC6MnHtprXmM5XIzwz1r1MNEW3s3OsJYZgIIo5+6d0aMCNxpHtYTGoZ05zw41KMnci1ZO2hmdkW9r31u6zMrSQFV1BgXdWUFWdRyPMZHMg8Ac1dTbcbvczVElLQntTICgFAQ7tV2OJ7CSTSDJbAzJ+4PXX4MmpfpUKkFOLi+ZOE8klI1nZRvDri9BlOXiQNET+thPs/EpkKfLSetVYav2sL81o/MsxFHsp25PVeR0ba3Tnt43hhh9LsWOoQBwlxatnINu54MAeIBII6Va43d0VxnZWZqbHfC4iPdGaCVhw7u81WNyPAMWBjkP+YYzVbgWqobC63ru9JOmwt1/wASW8EgXz0RqNR8s15lRLOzA2HsWS+1rE0hinP6VfyJ3bXCj9TaoeKR9NXLGeZqxR6lMpdDYdqmx+5FrcxJiC3RoHVRwiR9BR8D8IKhT8Qaz46jKrStHdal+Cqxp1by2ehptyt6YdnvcvcRyFZtDpLGhk4Iunu2xyGcsDy9Y1Rw+vTVJU27NF2OoTdTOldMs/dLb4vrZblYZIlcnQJMamUcm4dDXTOcbqgPMnalvH6btByhzDBmGPwOD67D4tw+CitFGPM24WH7jV7o2ge47xhmO1je5k8MQjKA/tPoGPjXtaWlj3FTssppUJxknJPEnxJ4n71ZFWSRppxyxSOakTJrtzZ+rYOzbkc45ZoT+zJJIQPkVH1rLB2mc2lLLVNTuBtb0XaNtMThdfdv+zL6vH4EqflVlZXVzRio3jfoeqazHPIDvvt5pXazgbCDhcSKePH9ShHIke0eg4Dicjn47GKjHLHvP4eP2K5zsjR7F2N6bN3AAFtFjvyOTcMrAuPEYLeC4H4uGLhuEzvtp+7xfUjTjfVm/wC0cjXZRgYAaWQAchoj7vl/5lbOKSth2urX3JVO6R8V80ZzV7ItzDHED/dzagh6CWJmWWPyJ094PHL+FdbH0HKMa8eaV/v9C2cdMxJty9pej3LROcRXJyueSTAYI8hIoH7ynq1aeF4nNHsnutvL+CVOXIsmuuWigFAcEUBWe8W7UdiS8OYbdyj97xcWtxGTolfPExOp0PxAAHQHIhKPQnGXJm0t96o0AF4PRpMczkwP/mimxpZT4EgjqKoy9DSp9Tsfe+z5RzCduiW4MzH4CPP1OBTKz3OjRXXeyGZSMX16ghjhUhjaQ8RqlI4LjU7seRbSozgGpxV34FMpWTb3ZZNhYxxIqRoqgKF4ADOkYGcVeUGTQCgFAVd2gbwbQlje1TZtzFFJlHmAEzFORCLDnSWGRkngDUKjmovIrsnTUXL23oa3cbYd099bzejSwRQayzyr3ZYMhQRqp9Y5JB5Y9XxxWDA4WpSk5Te5txmJp1YqMFsXHXSOeVvvpe+mzm1jIEMH99IFRi0hHCJdYIwudTeekeNDZhMN2rblsRnYu6kVjIk8cS3TLqDRyrCuQxzlG0e2DjBY8sjgKF9Th1l7D1J6vaDAqgy213F5G3dwMf5otS/ehhdConZxZ9f/AHD2cwKvJIARgiS2uACDzBzHg0IunNcn6Editd2S+rvLZeOe7eVkj8eMLkL8sVHJG97anjlJK12TvZ28VlKVSC6gcn2VSRCTjwANSIkW7XN8xZWxhib9JnUqgHONTkNIfDHIeJ+BqUYuTsShBzdkeebGzeR0hhQvI5Cog5sT/TqT0Ga1NqETpSlGlAuXb260eyt37pSVM8wQTSe8zOoCr/lUEgfM9ayN3d2c2UnKV2Un36+8PrWzPHqdTtYdUfQkHiPrXuZdT1Ti+ZcGxtmekbpuoGWTvpVxzzFM78PkCKxvSVzlydptrqU8RqHxFbH7SOo0px8z0HYb8s+yrUxsGu549GT+rMfqSSuPAEcB1JA5ca5WJrxoQcpenVnHm8qNBHbsojt4BmWVtCFsnics8knjganY9T8a+doU5Yuv7Xm/z4GeKzMtbd/Y8dpAkEeSF4sx9qRm4s7eLMcmvqIxUVZbGkhnaC2b62Hu28x/ikgH9K5fF3/ZS8foyqrsaevnig3W6+zkura7tJMgCUSIw5xl1VldfMSBzX0vD2qmGUZeK/PU0U9YkbuLUsJbecYkjOh9ORgjDJJGegI0up6HzBrj16c8JW9nzXl+blUk4ssDcjeA3EZimI9JhAEg5d4PwyqPdb7HI6V9Fh68a0FOP+DRGSauSarz0UBwTQEb2zvvs+DKSXCO3Ixxgytx6EIDj54qMpKO7LqOGrVnanFvyRVu3N5rcBxs2Ge3J/8AHMcXxEA1IPotUyrQOzR/p7GSV5Wj4N6/C6Mvs+2qbtltr25uo5GGBoljSOY8SVBjRXQ44+1x48alCUJPQxYzh+KwsVKotOun0Ld2RsaC2UrBEsYJyxA9Zz4ux4sfMk1cc0z6AUAoBQCgFAQ/fjeN48Wdo36VKMluYt4zwMrefMKvU+QNC2jRlVllRGFeCzijjL6VLBFyctI7nn4sxJyT5k14d5dnRio7cjv21cSRwu8UYZ0XUEJPrY4kcOuM486Hs3KMW1qzqtprxo0lFg8kbqGV4JopFIYAggMUb7V6Yo8Shzic/wBraDiW1u0+NtK2PnGGFeFn66k1vb3HTLtu1/WOF/4sbp/3FGKFixNGXNFfbduYZ7u49YBYoiYgjRoszpp04cjjxaQ4HMR4o20jHiaqs4rm+mjS2d/NvbodO8u6ZFnbX9tNNOsmI37xdJUk4XQnSMtkAceYweNITalYwq8LSiy3OybcP0KIXFwv6XIvEHj3Kn8A8zzY/LpU5ScndnlSo5u7Nf8AlB7RMdpbIuMvPqIIyCI1Y8R8StRyZ/ZIw7yKKh2k6jAWM5bVxTJznPjy8q9ng1Lm9rF6bSscS7QZihZIzpJOAuA2eh8qRwmVNJ8jy708D0D2EziTZ0g0gL38g0D2QGCkgeXE/WoqLjo3cpm7yKr292f3abSeyt4zoYs8TNwXu+eS3HABIXlzqztcsdS6FWdsqPjZW7+0YLVrqFlCBvXCyqXVFJDFkKkKAdROeI45FZMRSp1pe0vXqUzp5vaLa7N9gXizm4vo1XRGUiIdWLd4wZmIT1RwVRnrk8BUMLhI0LtcyqMbFj1rJlWdpl+Ib+NmGR6KRnUijjKOrsB06VzuI0JVoxjHr4/Q8dJ1NiKrvGxYEIndnkdajnqHtltHNfvzrkrB65b6/a3K1+Z7+kdt9fh6k07LdoGS6ugU0juoD7SNn1pxkFCR967PD6LpU3Fu+vj4dR2UqejNzv8AbDLL6XCuZolw6jnLEDkrjqy8WX5j8VTxmGVenbmtiM45kQW62h3IS8hkRXjGqNj7MivjMZxxKuMcuIOk9K4eBq1KNbLbzX50KINpkwi7T7UW8EsiSJJOG0w4BbKMUbLEhQuoHDEjOD4Gvpc8bXN1GhUrSy01dmg3k7S72OR4Uto4GU4zIxlboQcLhRkebCqZ4izskd3A/wBPyxEFUlNJPpq/pZ+pBdr7dubjJubiRx7pbTH/AALhfqDVEq05H0FDgmCw6zSV/GX22OjZWy57jha28ko8UXCD984QfWkaU5cj2vxnBYdZVK/hH8scbSsZIJpIZCmqPSG0kkBioYrk4zjIHDrmvKkMjsW8Nx0sZGVTLljey5t9WY/HgQSCCCGHAqVOQQehBwagm07o2YihCvTdOezL87P95/TrYM+BPGdEoHDjjg4HusOP1HSujCSkro/NMZhZ4WtKlPl8VyZJ6kZhQCgFAKAie9+9vcn0a1AlvHHBeaQg/rJiOQ8F5sfrQspUpVJWiQ2NBbD8U91O/wD5lxIf+lQPkqih2f7eFp/mpztjdvuprEzlZLqWR5ZGGSsaxIdMUQPJQ7oS3NiuT4AYKE5VsQpS5am6iXmOteHZk7amR2Z3vd9/s9jxgcyRZ6wzEsMfsvrXywK9Pn8TS7Oo0TuhQcMoIwRkeBoDU227FnGZSltEO/OZPVGH58weA4ljgdSaHt2zS2nZ1aoyfnbl4Y2DR27zM0KFTlcKeJAPIEkCvLLcXexMa9PCkfykZPWsV/4zfTugP5mrKXeJQ3KXNaGXAGid0D0B+Ts+bCceFyfvHGayz7zKZbk03o3Z9I/OwyvBcqoVZUdwCFbVpkRTh19rmDjUcVBpPc8Ta2NLabizFrl5LlI/S2/OrBEMlQgTSJX9YZGrpw1HGDxqORaEs71JxBCEVUUYVQFA8ABgVMgdlAU520AG9tuHEQSH6yJj/VWXFv2F5kJ7EGKDwrnEbu1if9ij6bi6jAADRxvwAByGkU/YiujhJXi0yUS3a1Eym9rbkxptIC9ZPQ5TI1uuplVHyrd2TkaScysADxC4zgYrPKkoyc4rV7kqcYuWpFr7dp7hTFZQiWWKWTUYXbu0SIfmxEZCQVZpOIL+1GwAIBNTy5tzTh63Yzvdry6rb0ZOY+z+6u1tzdsluYoxGxQ97LIF9nORoUgcObVBUE7Zjpf65UpOaoKyk768m97LbV6kr2P2fWFvhhAJXH45j3hz4gN6q/ugVdGKjsjk18VWru9Wbfm/psSO4lWNGdsKiKWJ5ABRk/apFB5lnujK7zNzld5MHp3jFgPkCB8q51SV5Nn6Vwmg6ODpwe9r+upjXbEIWGfVweHUA5I+ma8hq7F+LlKFJzj+2z9yd2verkg3N2/6Fdxz5/NN6kw6FGPtfFDhs+GodatoTyyszj8fwSxFDt4bx184/wAb+p6HRgQCDkHiCOua2nwx9UAoAaAqrtG7UlhJt7GSN5P1sqkMYhnBEan1Xk58zgcPl6kXUaPaJtNaeOr8urOjdRrUwl7eXUSS0jOcyl+pmzx1fHh4cK8OzRUIxcYrbe+/vJN2fbN7wttCQHVKCsAP4IQeDDzkI1k+GgdKHIxNbtZ35cjA3qfvNrKv+BaZ+c8nH7Rj60NHDl/cb8DjNeHYNVtW49Fnt78ZAhfRL5wzEK+f2Tof92vTBj6WaGZbotpTkZHKhxjmgFAKAUBQX5RVxm8to/dhZv43x/pq2luThuVMavexazhOQryOyPFsXx+Tk/6NdjwmU/VB/tWep3mVS3LfqBEUAoBQFJdrFxq2kV6RwRr82aRj9tFYcY9kQmRGsRAlnZTc6NpqvSWCRPmrRuPsHrbg3uicC763EzpurVJFKSIrqeasAwPxB4UB9wxKihVUKo4AAAADwAHKgPugFAQvtd2h3WznQHBnZYR5hjl/+RXqFR2i2a8DQ7fE06fVr03fwKQrnH6eKBq+jPm3sHihiZvWjk1hGxwzGxVoz5jAI8QfI1fVhtNcz5/hGNWaWCqbwbS8Unt7vkWv2Sb16l9Amb1kGYGP40HOP9pOniuPA1fRqZl4nzvGeHPCVrxXsS28PD7eBZ1XHHFAdN3biRHjbOl1KnBwcMCDg9DQFSbQ3Huu7Fl/ZttPDGcRXXfCB9I5d4EXXqxwYjg3OoZXe6ZPMrWsYOy+yS+jaN++iQvmO4Adye7JYHSxHrkoVxnGCoNTuW/qZ6t6t8769LfmxdkMQRVVRhVAAA5ADgBQzlY3b69qX7e53EX8MZf/AF0Otw1aSZmg4xivDpWvudN9aCSN4nGVdSrDyYYNCMkpRafM3vZntRpbMRSnM1qxt5D1bu8aH/eQqfrXp85Ug4ScXyJbQgKAUAoDzZ28T6tqsPchjX662/1VdR5llMrw1c9iw4TkK8j3UeLYvr8nKP8ARbpvGcD+FF/3rPU7zKpblu1AiKAUAoDz9vvPr2leN4SKg/cjQfzzXOxb9v3Fc9zS1lImbsK97i7tZvcnTPwkPdt9nP0rRhpWqeZKO56OrplgoBQCgFAVN233J7y0i6Ylk+Y0IPszfWqMQ/ZPoP6bpqWLcnyi/oitaxH3QoCxuzbY6Xuz7y1m9nv8ow9qJjGhDL4EHj8z41upa07M/PuMt0eISnB2ej99kRW22G0DyNc3AtXtZdIZfWkZ1AZGiTPFSpVsk4wcHrVGV05Xv/J25Y2PEsL2SheTWvJRa53+KXuLl3E3mXaFok4wHBKSKDkK688eR4EeRFbE7o+OqQyScb3tzWz8iRV6QFAKAUAoCp9jyari/kzxa9mH/paYx/014dnh6/tPzNmTk5NDfay0FAdG7tx6NtVRn1L2Eqf+LB6y/MoWH7or04/EIWmpdSzKHPFAKAUB5W7WJ9e17w+Dqv8ABGg/nmr6OxbAiRq1kziPkK8h3UeLY9Afk6j9BuP/AOk/9uOs0+8yqW5a9RIigFAKA827Un7y5uX964mx5gSMo+wFcvE/7jKpbmNVB4fE6alIBwSOB8D0P1qUZZZJhHordbaXpNnbz9ZIlY/Egah9c12S42lAKAUAoCtO1Lda6upo5oFRo44WB1SaNJ1aiRkHmAPpVVWm52szq8J4jDBTlOUb3Vt7WKXTaeQCI+Yz7Q6/KvVw2q1e6Ou/6ww6duzl6o5/tE/4f/MP9q9/0yr1R5/5jh//AJy9UXd2KWEqWkksiqEuHEkeGycaAp1cOHFaQg4LKzg8Rxaxdd1krXt8jO7QdzYroxXPctLJEya40Kjv4w2WRg2A2OJAJHMjrivZRuZ6dacE4p2T3XUw92t32FykltbCxt4m45DLJcBkIZGjzpwG0HWcn1eFeRTW7IzaexYNTIHNAKAUB0X90sUbyv7Mas5+Cgk/yoCid3d8rNImMsjd7LK8rqsUjBWmcvpzjBIBA50sdjDVFTppWb9z3eyM9u0CyGeMuBwP5luHLgfA8qWZp7ayu4y0dno9+hyN/wCz46mlAHPML8OXPhw4UsyUquW7cWrb+y9PPoa3ebfKzdAYJH76FlniJikHrRnPEkDAYZXPLjSzMuJnGpTcWne19n+W8S9NkXwngimAKiVFcBhgjWAcEfOhxjLoBQCgPIu/M+vaN4w45uJPs2P6Vopd0thsaJzwNTlsyT2ORXq2PUX9+To36FcjwuT9446zT7zKZblsVAiKAUBw2ccOfSgKC2xuNe2kMbymBtcscWFd86pn0gkleWTxrJPC5pN3IuNzOfs12mDwS2Pn37D/ANuofo/+XwPMhrZdz79bpLRo4BJJG0qnvm0EIQGGe7zqGQcY5U/R/wDL4DIXB2f7GltLGOCcr3itITpJZRrkdgASBnAIHKtkVZJEyRVICgFAKA0u+lx3ez7t/dt5T9EagPLB4L8B/IV2HpE5K1kfUY4D4CkdkJbs9H9kk+rZNt/lDJ/A7CuTNWkzqRd4pkwqJIUAoBQCgFAY9/ZRzRvFKoeORSrKeRB4EUBDj2TbMznupOR4GZyM8cPxOdQHI+Qr27L5YmtLeT3vvzWz8zQ7pbh2Bvdowywd6IZI9HeMzHTJEDk8cE51YJ4jpXhCdapNtyk3ffXc+92NxLA3+0Ld7ZZEheB49ZZiBJECVYk5ddQJw2RQ8dSbbbb13138ySJ2Y7LAA9FBw2rJdyf2SSclP8h4eVA6k27tva2/Lp5eBL1UAYAwByHhQgc0AoDhjgUB4z2lP3k0snvyO38TE1pp90uhsYsnKpT2PZbH1Uj0vn8nNv0S6HhOD9Y1/wBqy1O8ymW5blQIigFAKAh/aZxhtU9++th9H1f6aAmFAQ3fxhDPs+8xwiue6c+CXKtHk+Qfu6AmVAKAUAoBQEW7UZdOybw+MRX+Mhf616ld2PGeZ7j2W+BrrVO6zl0+8j7FSRFl/dh8oOzAvVJpQfm2v+TCuVVVpvzOnSd4IsCqywUAoBQCgFAKAUBDdz//ANhtY/8AjQj5CBf/AJoDnYfq7Z2gp/HDbSD5CRP6UBMaAUAoBQGDt247u2nkJxoidvopNAeNo+QrXHuovjscSf1FeT2Etj7qZ6Xd+TfIdF6vQPEfqrj+lZaneKZ7lz1AiKAUAoCE9olynfbNgLqHe9jfBI1aY1ck48M6RnzFATagNLvlsoXVjcQHm8baT4MvrIfkwBoBuZtQ3NjbTt7UkSlv2gMN9waA3VAKAUAoCHdrr42Tc+egfWRKlDvLzIz7rPN9wPVb4H+VdWp3WcyHeR9qeAqS2IvcuzsBmza3Ke7cZ/ijj/2Nc3EK1RnRof7aLSqguFAKAUAoBQCgK6397QHglNnZBWuOHeSNxSHVyGn8T4445DhnNepXN2B4fUxcnl0S3fT+SvLia7spzdw3bNcSjMhYalm0YwHXh8BjGKmoprQ7k+C0KlJ9ldSiuet/t7jK3ru0vr63uCzQd5YwyAozKxLM+VDAgeqcjJOKjFHM4ThadeU+0jmstr29+h1C+vrFwYL2Qk8e7lczIR0DB+I+IxUlFPY60uB0K8b0bxfjqn+ebLj3F3hN/Zx3LJoZiysoORqRipKnwJGarPlJxcJOL5EgoRFAVN2tdoqRpLYW2HldSkr81iDDBUe8+D8B18KnCDkW0qTqPwKPXZL+9j4j/apdrFaJ/A1dhbmbXcvdtLu9S3ldghWR20Y1HulLYBPAZIHHBqVS6SKa9PJbU0iwqcsAQCSQNWdI6AnqfOpwjdXbLqVBOKbNtsS4lgbVbXMkLnB9RiAcZxkcm68xjjVVRW3Xvueyw8C3ezrtSklnSzv9Bd/VjmTgGb3ZByBPQjhnhUHHS5kq0XDXkW5USoUBC+0bfX0BFjiAaeQFhkErEgODIwHFsdFHMg+BqE5qO4uaJhsy3t5HnuEunnXLyO4klnPMBFUkqAfZVcBfvVTlLdmi0IxMzsa3imuIJLe4JeS2KYcnJZJASoY9WXBXPUAVbTmpxujMnck2/u1DbbPuZl9sRkJ19Z8IvAc+JFTbselZ2t5s22iVbbaN7CVUDEXfOpI5nu5UZBk5PQVn7XxRY+ztudVj2k7QidslLiLPqiZBFKRw5tDlAefQ9OVQeLinYpclctrdXbyX1rHcopQPnKtzUqSrDI54IPGtSdyRtq9AoCt+1G+9MH9lWg7y4JSWXjiOBIyHzK/QnAwOfGpQkoyTYcHKLKuTcHaDlhHAsuOBMcqEcfNiK3PEx5owLDu+jNXb7u3ZWXTbs4gfupCjI4DgD1RhvWPEcs15TxMWkiVXCzi3cnHZZcbRtTcLDYd8rFSytIInBQMDpJBU8PHGeHGqMQ80syLqCyxysuXYO1kuoEnQMobIKsMMjISrow8VYMD8Kzl5sKAUAoBQCgFAVpvT2Zyy3Ul1aXKRmUhmSRCwDAAalZSCM4HA1JSaOhg+JVsLFwhZp8mv8GpuOzDaUhAkvbfAyM93ISM+AJoptbGtcexEU1GMVfwf3JLtTswgltbaBZXjktU0JMoBLA8WDqeDKTk46V4nY5VDEVKE1Om7M0lp2OsT+kX7svVYo1jLDzYliPlXudm+rxrGVI5XKy8FYsvY+zIraFIIECRxjSqj+pPMk5JPUmonKMygFAeYu0PdC4sJ5JHAaCSRnSQMuTrJbDKTq1DlnGDirqdRJWZro4iMY5WRm0vXlOiMaiemEH3OKjale9n8S14mmXh2NbiyWuu7ukCyuNEa6g2hObElcjLHHI8h515OeZ3MlWp2krnG9XYzDM7S2c3o7MSWjYa4iSSSVGQU+A4eVIzcdhCtKGxAdqdlG1IckRxTKOscoH2k01Yq/VF8cX1RsNzOyy+e4hluFWCKORXPrq7toIYBQmQMkDiTUZ1cysQq4jOrJHoKqjMKAgXaBuFJezLcW8yxyiPu2WRSUcKWZeK8VILN486qq0o1FqeNXIUOyzaYPD0IZ5kPID9NHH61T+kXUjkLI3A3PGz4nDSd7NMwaR8aR6owqoOigZ58eJrTCKirImtDP3y2D6daPbiTuyxVlbGQDGyuMjhkZHHjXsldWBWVz2W7QX2JbWT4mSP7aW/nWR4NcmQyH1s/sqvXbFxNDCnUxFpHP7OpVCnz4/CvY4SKd27nqgi2djbLjtYI4IV0xxrpUcz8SepJySfOtZIzaAUBWex9jX+z2uQtjDeC4kd3m78JJIHJwrrIuOAJGAcV4lZ3JyqOUFDkvr1+RkHZW0rlGhjhh2XDJ/ePG4lmYYxhQoCp8c17JuW55Tl2bzR3I7sXdLbuzlMVq0Mkeot/eAByepWReB5cj0qpwle6lY6NPG4fs1GrRUn/AO2Zpu/XqSfZ+0NulShsbWNzylaYaVPvMiZLfAYqcc37jHXdFu9JNebT+iJTursc2lskLSd44LPJJjGt5GZ3bHTLMeFSKDbUAoD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7900" name="Picture 12" descr="Relatert bild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38612" y="4071942"/>
            <a:ext cx="3333750" cy="2228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086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Arrival phase</a:t>
            </a:r>
            <a:br>
              <a:rPr lang="sk-SK" dirty="0" smtClean="0"/>
            </a:br>
            <a:endParaRPr lang="cs-CZ" dirty="0"/>
          </a:p>
        </p:txBody>
      </p:sp>
      <p:sp>
        <p:nvSpPr>
          <p:cNvPr id="36866" name="AutoShape 2" descr="Bilderesultat for mobile phone animated"/>
          <p:cNvSpPr>
            <a:spLocks noChangeAspect="1" noChangeArrowheads="1"/>
          </p:cNvSpPr>
          <p:nvPr/>
        </p:nvSpPr>
        <p:spPr bwMode="auto">
          <a:xfrm>
            <a:off x="1679575" y="-2041525"/>
            <a:ext cx="2705100" cy="4267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6868" name="AutoShape 4" descr="Bilderesultat for mobile phone animated"/>
          <p:cNvSpPr>
            <a:spLocks noChangeAspect="1" noChangeArrowheads="1"/>
          </p:cNvSpPr>
          <p:nvPr/>
        </p:nvSpPr>
        <p:spPr bwMode="auto">
          <a:xfrm>
            <a:off x="1679575" y="-2041525"/>
            <a:ext cx="2705100" cy="4267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6870" name="Picture 6" descr="Relatert bil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7570" y="1285861"/>
            <a:ext cx="2781300" cy="2619375"/>
          </a:xfrm>
          <a:prstGeom prst="rect">
            <a:avLst/>
          </a:prstGeom>
          <a:noFill/>
        </p:spPr>
      </p:pic>
      <p:pic>
        <p:nvPicPr>
          <p:cNvPr id="36872" name="Picture 8" descr="Relatert bil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738282" y="2214554"/>
            <a:ext cx="2556640" cy="3481382"/>
          </a:xfrm>
          <a:prstGeom prst="rect">
            <a:avLst/>
          </a:prstGeom>
          <a:noFill/>
        </p:spPr>
      </p:pic>
      <p:sp>
        <p:nvSpPr>
          <p:cNvPr id="36874" name="AutoShape 10" descr="Bilderesultat for handcuffs animated"/>
          <p:cNvSpPr>
            <a:spLocks noChangeAspect="1" noChangeArrowheads="1"/>
          </p:cNvSpPr>
          <p:nvPr/>
        </p:nvSpPr>
        <p:spPr bwMode="auto">
          <a:xfrm>
            <a:off x="1679575" y="-2041525"/>
            <a:ext cx="4267200" cy="4267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6876" name="AutoShape 12" descr="Bilderesultat for handcuffs animated"/>
          <p:cNvSpPr>
            <a:spLocks noChangeAspect="1" noChangeArrowheads="1"/>
          </p:cNvSpPr>
          <p:nvPr/>
        </p:nvSpPr>
        <p:spPr bwMode="auto">
          <a:xfrm>
            <a:off x="1679575" y="-2041525"/>
            <a:ext cx="4267200" cy="4267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6878" name="AutoShape 14" descr="Bilderesultat for handcuffs animated"/>
          <p:cNvSpPr>
            <a:spLocks noChangeAspect="1" noChangeArrowheads="1"/>
          </p:cNvSpPr>
          <p:nvPr/>
        </p:nvSpPr>
        <p:spPr bwMode="auto">
          <a:xfrm>
            <a:off x="1679575" y="-2041525"/>
            <a:ext cx="4267200" cy="4267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6880" name="AutoShape 16" descr="Bilderesultat for handcuffs animated"/>
          <p:cNvSpPr>
            <a:spLocks noChangeAspect="1" noChangeArrowheads="1"/>
          </p:cNvSpPr>
          <p:nvPr/>
        </p:nvSpPr>
        <p:spPr bwMode="auto">
          <a:xfrm>
            <a:off x="1679575" y="-1050925"/>
            <a:ext cx="2857500" cy="2190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6882" name="AutoShape 18" descr="Bilderesultat for handcuffs animated"/>
          <p:cNvSpPr>
            <a:spLocks noChangeAspect="1" noChangeArrowheads="1"/>
          </p:cNvSpPr>
          <p:nvPr/>
        </p:nvSpPr>
        <p:spPr bwMode="auto">
          <a:xfrm>
            <a:off x="1679575" y="-1050925"/>
            <a:ext cx="2857500" cy="2190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6884" name="AutoShape 20" descr="Bilderesultat for handcuffs animated"/>
          <p:cNvSpPr>
            <a:spLocks noChangeAspect="1" noChangeArrowheads="1"/>
          </p:cNvSpPr>
          <p:nvPr/>
        </p:nvSpPr>
        <p:spPr bwMode="auto">
          <a:xfrm>
            <a:off x="1679575" y="-1050925"/>
            <a:ext cx="2857500" cy="2190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6886" name="AutoShape 22" descr="Bilderesultat for handcuffs animated"/>
          <p:cNvSpPr>
            <a:spLocks noChangeAspect="1" noChangeArrowheads="1"/>
          </p:cNvSpPr>
          <p:nvPr/>
        </p:nvSpPr>
        <p:spPr bwMode="auto">
          <a:xfrm>
            <a:off x="1679575" y="-1050925"/>
            <a:ext cx="2857500" cy="2190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6888" name="AutoShape 24" descr="Bilderesultat for handcuffs animated"/>
          <p:cNvSpPr>
            <a:spLocks noChangeAspect="1" noChangeArrowheads="1"/>
          </p:cNvSpPr>
          <p:nvPr/>
        </p:nvSpPr>
        <p:spPr bwMode="auto">
          <a:xfrm>
            <a:off x="1679575" y="-1050925"/>
            <a:ext cx="2857500" cy="2190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6890" name="Picture 26" descr="Relatert bild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24365" y="4000504"/>
            <a:ext cx="3508733" cy="23574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20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53985" y="1076325"/>
            <a:ext cx="10515600" cy="498475"/>
          </a:xfrm>
        </p:spPr>
        <p:txBody>
          <a:bodyPr>
            <a:noAutofit/>
          </a:bodyPr>
          <a:lstStyle/>
          <a:p>
            <a:pPr algn="ctr"/>
            <a:r>
              <a:rPr lang="cs-CZ" u="sng" dirty="0" err="1" smtClean="0"/>
              <a:t>Key</a:t>
            </a:r>
            <a:r>
              <a:rPr lang="cs-CZ" u="sng" dirty="0" smtClean="0"/>
              <a:t> </a:t>
            </a:r>
            <a:r>
              <a:rPr lang="cs-CZ" u="sng" dirty="0" err="1" smtClean="0"/>
              <a:t>terms</a:t>
            </a:r>
            <a:r>
              <a:rPr lang="cs-CZ" u="sng" dirty="0" smtClean="0"/>
              <a:t> return </a:t>
            </a:r>
            <a:r>
              <a:rPr lang="cs-CZ" u="sng" dirty="0" err="1" smtClean="0"/>
              <a:t>policy</a:t>
            </a:r>
            <a:r>
              <a:rPr lang="cs-CZ" u="sng" dirty="0" smtClean="0"/>
              <a:t/>
            </a:r>
            <a:br>
              <a:rPr lang="cs-CZ" u="sng" dirty="0" smtClean="0"/>
            </a:b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0849" y="2207419"/>
            <a:ext cx="4965700" cy="4351338"/>
          </a:xfrm>
        </p:spPr>
        <p:txBody>
          <a:bodyPr>
            <a:noAutofit/>
          </a:bodyPr>
          <a:lstStyle/>
          <a:p>
            <a:pPr lvl="1"/>
            <a:r>
              <a:rPr lang="cs-CZ" sz="3200" dirty="0" smtClean="0"/>
              <a:t>Return</a:t>
            </a:r>
          </a:p>
          <a:p>
            <a:pPr lvl="1"/>
            <a:r>
              <a:rPr lang="cs-CZ" sz="3200" dirty="0" smtClean="0"/>
              <a:t>Return </a:t>
            </a:r>
            <a:r>
              <a:rPr lang="cs-CZ" sz="3200" dirty="0" err="1" smtClean="0"/>
              <a:t>decision</a:t>
            </a:r>
            <a:endParaRPr lang="cs-CZ" sz="3200" dirty="0" smtClean="0"/>
          </a:p>
          <a:p>
            <a:pPr lvl="1"/>
            <a:r>
              <a:rPr lang="cs-CZ" sz="3200" dirty="0" smtClean="0"/>
              <a:t>Return </a:t>
            </a:r>
            <a:r>
              <a:rPr lang="cs-CZ" sz="3200" dirty="0" err="1" smtClean="0"/>
              <a:t>directive</a:t>
            </a:r>
            <a:endParaRPr lang="cs-CZ" sz="3200" dirty="0" smtClean="0"/>
          </a:p>
          <a:p>
            <a:pPr lvl="1"/>
            <a:r>
              <a:rPr lang="cs-CZ" sz="3200" dirty="0" err="1" smtClean="0"/>
              <a:t>Returnee</a:t>
            </a:r>
            <a:endParaRPr lang="cs-CZ" sz="3200" dirty="0" smtClean="0"/>
          </a:p>
          <a:p>
            <a:pPr lvl="1"/>
            <a:r>
              <a:rPr lang="cs-CZ" sz="3200" dirty="0" smtClean="0"/>
              <a:t>A </a:t>
            </a:r>
            <a:r>
              <a:rPr lang="cs-CZ" sz="3200" dirty="0" err="1" smtClean="0"/>
              <a:t>third</a:t>
            </a:r>
            <a:r>
              <a:rPr lang="cs-CZ" sz="3200" dirty="0" smtClean="0"/>
              <a:t>-country </a:t>
            </a:r>
            <a:r>
              <a:rPr lang="cs-CZ" sz="3200" dirty="0" err="1" smtClean="0"/>
              <a:t>national</a:t>
            </a:r>
            <a:endParaRPr lang="cs-CZ" sz="3200" dirty="0" smtClean="0"/>
          </a:p>
          <a:p>
            <a:pPr lvl="1"/>
            <a:r>
              <a:rPr lang="cs-CZ" sz="3200" dirty="0" smtClean="0"/>
              <a:t>Country </a:t>
            </a:r>
            <a:r>
              <a:rPr lang="cs-CZ" sz="3200" dirty="0" err="1" smtClean="0"/>
              <a:t>of</a:t>
            </a:r>
            <a:r>
              <a:rPr lang="cs-CZ" sz="3200" dirty="0" smtClean="0"/>
              <a:t> Return</a:t>
            </a:r>
          </a:p>
          <a:p>
            <a:pPr marL="457200" lvl="1" indent="0">
              <a:buNone/>
            </a:pPr>
            <a:endParaRPr lang="cs-CZ" sz="3200" dirty="0" smtClean="0"/>
          </a:p>
          <a:p>
            <a:endParaRPr lang="cs-CZ" sz="3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380" y="326231"/>
            <a:ext cx="3093171" cy="150018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219613" y="2207419"/>
            <a:ext cx="5341527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dirty="0" err="1" smtClean="0"/>
              <a:t>Voluntary</a:t>
            </a:r>
            <a:r>
              <a:rPr lang="cs-CZ" sz="3200" dirty="0" smtClean="0"/>
              <a:t> return/</a:t>
            </a:r>
            <a:r>
              <a:rPr lang="cs-CZ" sz="3200" dirty="0" err="1" smtClean="0"/>
              <a:t>assisted</a:t>
            </a:r>
            <a:endParaRPr lang="cs-CZ" sz="32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dirty="0" err="1" smtClean="0"/>
              <a:t>Forced</a:t>
            </a:r>
            <a:r>
              <a:rPr lang="cs-CZ" sz="3200" dirty="0" smtClean="0"/>
              <a:t> Return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dirty="0" smtClean="0"/>
              <a:t>Fit-to-</a:t>
            </a:r>
            <a:r>
              <a:rPr lang="cs-CZ" sz="3200" dirty="0" err="1" smtClean="0"/>
              <a:t>travel</a:t>
            </a:r>
            <a:endParaRPr lang="cs-CZ" sz="32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dirty="0" err="1" smtClean="0"/>
              <a:t>Readmission</a:t>
            </a:r>
            <a:r>
              <a:rPr lang="cs-CZ" sz="3200" dirty="0" smtClean="0"/>
              <a:t> </a:t>
            </a:r>
            <a:r>
              <a:rPr lang="cs-CZ" sz="3200" dirty="0" err="1" smtClean="0"/>
              <a:t>agreement</a:t>
            </a:r>
            <a:endParaRPr lang="cs-CZ" sz="32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dirty="0" smtClean="0"/>
              <a:t>Use </a:t>
            </a:r>
            <a:r>
              <a:rPr lang="cs-CZ" sz="3200" dirty="0" err="1" smtClean="0"/>
              <a:t>of</a:t>
            </a:r>
            <a:r>
              <a:rPr lang="cs-CZ" sz="3200" dirty="0" smtClean="0"/>
              <a:t> </a:t>
            </a:r>
            <a:r>
              <a:rPr lang="cs-CZ" sz="3200" dirty="0" err="1" smtClean="0"/>
              <a:t>force</a:t>
            </a:r>
            <a:endParaRPr lang="cs-CZ" sz="32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dirty="0" err="1" smtClean="0"/>
              <a:t>Coercive</a:t>
            </a:r>
            <a:r>
              <a:rPr lang="cs-CZ" sz="3200" dirty="0" smtClean="0"/>
              <a:t> </a:t>
            </a:r>
            <a:r>
              <a:rPr lang="cs-CZ" sz="3200" dirty="0" err="1" smtClean="0"/>
              <a:t>measures</a:t>
            </a:r>
            <a:endParaRPr lang="cs-CZ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25296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50" name="Picture 14" descr="Bilderesultat for briefie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488" y="1357298"/>
            <a:ext cx="5676900" cy="42672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Return</a:t>
            </a:r>
            <a:r>
              <a:rPr lang="en-GB" dirty="0"/>
              <a:t>-flight</a:t>
            </a:r>
            <a:r>
              <a:rPr lang="sk-SK" dirty="0"/>
              <a:t> phase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>
                <a:solidFill>
                  <a:srgbClr val="C00000"/>
                </a:solidFill>
              </a:rPr>
              <a:t> </a:t>
            </a:r>
            <a:endParaRPr lang="cs-CZ" dirty="0"/>
          </a:p>
        </p:txBody>
      </p:sp>
      <p:sp>
        <p:nvSpPr>
          <p:cNvPr id="39942" name="AutoShape 6" descr="Bilderesultat for bubbles dialog"/>
          <p:cNvSpPr>
            <a:spLocks noChangeAspect="1" noChangeArrowheads="1"/>
          </p:cNvSpPr>
          <p:nvPr/>
        </p:nvSpPr>
        <p:spPr bwMode="auto">
          <a:xfrm>
            <a:off x="1679576" y="-2041525"/>
            <a:ext cx="4772025" cy="4267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9944" name="AutoShape 8" descr="Bilderesultat for speech bubbles"/>
          <p:cNvSpPr>
            <a:spLocks noChangeAspect="1" noChangeArrowheads="1"/>
          </p:cNvSpPr>
          <p:nvPr/>
        </p:nvSpPr>
        <p:spPr bwMode="auto">
          <a:xfrm>
            <a:off x="1679575" y="-2011363"/>
            <a:ext cx="5429250" cy="4191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7524728" y="6488668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 </a:t>
            </a:r>
            <a:endParaRPr lang="cs-CZ" dirty="0"/>
          </a:p>
        </p:txBody>
      </p:sp>
      <p:pic>
        <p:nvPicPr>
          <p:cNvPr id="4098" name="Picture 2" descr="Související obráze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2596" y="2786058"/>
            <a:ext cx="2643206" cy="2643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524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Nadpis 1"/>
          <p:cNvSpPr>
            <a:spLocks noGrp="1"/>
          </p:cNvSpPr>
          <p:nvPr>
            <p:ph type="title"/>
          </p:nvPr>
        </p:nvSpPr>
        <p:spPr>
          <a:xfrm>
            <a:off x="574675" y="161925"/>
            <a:ext cx="8270875" cy="1143000"/>
          </a:xfrm>
        </p:spPr>
        <p:txBody>
          <a:bodyPr/>
          <a:lstStyle/>
          <a:p>
            <a:r>
              <a:rPr lang="cs-CZ" smtClean="0"/>
              <a:t>Post-arrival phase - Pandora´s box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1800" y="1581150"/>
            <a:ext cx="5664200" cy="3465513"/>
          </a:xfrm>
        </p:spPr>
        <p:txBody>
          <a:bodyPr>
            <a:normAutofit lnSpcReduction="10000"/>
          </a:bodyPr>
          <a:lstStyle/>
          <a:p>
            <a:pPr>
              <a:lnSpc>
                <a:spcPct val="70000"/>
              </a:lnSpc>
            </a:pPr>
            <a:r>
              <a:rPr lang="cs-CZ" sz="2600" dirty="0" err="1" smtClean="0"/>
              <a:t>Economic</a:t>
            </a:r>
            <a:r>
              <a:rPr lang="cs-CZ" sz="2600" dirty="0" smtClean="0"/>
              <a:t> </a:t>
            </a:r>
            <a:r>
              <a:rPr lang="cs-CZ" sz="2600" dirty="0" err="1" smtClean="0"/>
              <a:t>hardship</a:t>
            </a:r>
            <a:r>
              <a:rPr lang="cs-CZ" sz="2600" dirty="0" smtClean="0"/>
              <a:t>, </a:t>
            </a:r>
            <a:r>
              <a:rPr lang="cs-CZ" sz="2600" dirty="0" err="1" smtClean="0"/>
              <a:t>psycho-social</a:t>
            </a:r>
            <a:r>
              <a:rPr lang="cs-CZ" sz="2600" dirty="0" smtClean="0"/>
              <a:t> </a:t>
            </a:r>
            <a:r>
              <a:rPr lang="cs-CZ" sz="2600" dirty="0" err="1" smtClean="0"/>
              <a:t>hardship</a:t>
            </a:r>
            <a:r>
              <a:rPr lang="cs-CZ" sz="2600" dirty="0" smtClean="0"/>
              <a:t> </a:t>
            </a:r>
          </a:p>
          <a:p>
            <a:pPr>
              <a:lnSpc>
                <a:spcPct val="70000"/>
              </a:lnSpc>
            </a:pPr>
            <a:r>
              <a:rPr lang="cs-CZ" sz="2600" dirty="0" err="1" smtClean="0"/>
              <a:t>Vulnerable</a:t>
            </a:r>
            <a:r>
              <a:rPr lang="cs-CZ" sz="2600" dirty="0" smtClean="0"/>
              <a:t> </a:t>
            </a:r>
            <a:r>
              <a:rPr lang="cs-CZ" sz="2600" dirty="0" err="1" smtClean="0"/>
              <a:t>position</a:t>
            </a:r>
            <a:r>
              <a:rPr lang="cs-CZ" sz="2600" dirty="0" smtClean="0"/>
              <a:t> – non/</a:t>
            </a:r>
            <a:r>
              <a:rPr lang="cs-CZ" sz="2600" dirty="0" err="1" smtClean="0"/>
              <a:t>state</a:t>
            </a:r>
            <a:r>
              <a:rPr lang="cs-CZ" sz="2600" dirty="0" smtClean="0"/>
              <a:t> </a:t>
            </a:r>
            <a:r>
              <a:rPr lang="cs-CZ" sz="2600" dirty="0" err="1" smtClean="0"/>
              <a:t>authorities</a:t>
            </a:r>
            <a:r>
              <a:rPr lang="cs-CZ" sz="2600" dirty="0" smtClean="0"/>
              <a:t> </a:t>
            </a:r>
          </a:p>
          <a:p>
            <a:pPr>
              <a:lnSpc>
                <a:spcPct val="70000"/>
              </a:lnSpc>
            </a:pPr>
            <a:r>
              <a:rPr lang="cs-CZ" sz="2600" dirty="0" err="1" smtClean="0"/>
              <a:t>Inhuman</a:t>
            </a:r>
            <a:r>
              <a:rPr lang="cs-CZ" sz="2600" dirty="0" smtClean="0"/>
              <a:t> </a:t>
            </a:r>
            <a:r>
              <a:rPr lang="cs-CZ" sz="2600" dirty="0" smtClean="0"/>
              <a:t>and </a:t>
            </a:r>
            <a:r>
              <a:rPr lang="cs-CZ" sz="2600" dirty="0" err="1" smtClean="0"/>
              <a:t>degrading</a:t>
            </a:r>
            <a:r>
              <a:rPr lang="cs-CZ" sz="2600" dirty="0" smtClean="0"/>
              <a:t> </a:t>
            </a:r>
            <a:r>
              <a:rPr lang="cs-CZ" sz="2600" dirty="0" err="1" smtClean="0"/>
              <a:t>treatment</a:t>
            </a:r>
            <a:endParaRPr lang="cs-CZ" sz="2600" dirty="0" smtClean="0"/>
          </a:p>
          <a:p>
            <a:pPr>
              <a:lnSpc>
                <a:spcPct val="70000"/>
              </a:lnSpc>
            </a:pPr>
            <a:r>
              <a:rPr lang="cs-CZ" sz="2600" dirty="0" smtClean="0"/>
              <a:t>NON-REFOULEMENT </a:t>
            </a:r>
          </a:p>
          <a:p>
            <a:pPr>
              <a:lnSpc>
                <a:spcPct val="70000"/>
              </a:lnSpc>
            </a:pPr>
            <a:r>
              <a:rPr lang="cs-CZ" sz="2600" dirty="0" err="1" smtClean="0"/>
              <a:t>Who</a:t>
            </a:r>
            <a:r>
              <a:rPr lang="cs-CZ" sz="2600" dirty="0" smtClean="0"/>
              <a:t>, </a:t>
            </a:r>
            <a:r>
              <a:rPr lang="cs-CZ" sz="2600" dirty="0" err="1" smtClean="0"/>
              <a:t>when</a:t>
            </a:r>
            <a:r>
              <a:rPr lang="cs-CZ" sz="2600" dirty="0" smtClean="0"/>
              <a:t>, </a:t>
            </a:r>
            <a:r>
              <a:rPr lang="cs-CZ" sz="2600" dirty="0" err="1" smtClean="0"/>
              <a:t>how</a:t>
            </a:r>
            <a:r>
              <a:rPr lang="cs-CZ" sz="2600" dirty="0" smtClean="0"/>
              <a:t>? </a:t>
            </a:r>
            <a:r>
              <a:rPr lang="cs-CZ" sz="2600" dirty="0" err="1" smtClean="0"/>
              <a:t>Mandate</a:t>
            </a:r>
            <a:r>
              <a:rPr lang="cs-CZ" sz="2600" dirty="0" smtClean="0"/>
              <a:t>?</a:t>
            </a:r>
          </a:p>
          <a:p>
            <a:pPr lvl="1">
              <a:lnSpc>
                <a:spcPct val="70000"/>
              </a:lnSpc>
            </a:pPr>
            <a:r>
              <a:rPr lang="cs-CZ" sz="2200" dirty="0" err="1" smtClean="0"/>
              <a:t>The</a:t>
            </a:r>
            <a:r>
              <a:rPr lang="cs-CZ" sz="2200" dirty="0" smtClean="0"/>
              <a:t> Post-</a:t>
            </a:r>
            <a:r>
              <a:rPr lang="cs-CZ" sz="2200" dirty="0" err="1" smtClean="0"/>
              <a:t>Deportation</a:t>
            </a:r>
            <a:r>
              <a:rPr lang="cs-CZ" sz="2200" dirty="0" smtClean="0"/>
              <a:t> Monitoring Network</a:t>
            </a:r>
          </a:p>
          <a:p>
            <a:pPr lvl="2">
              <a:lnSpc>
                <a:spcPct val="70000"/>
              </a:lnSpc>
            </a:pPr>
            <a:r>
              <a:rPr lang="cs-CZ" sz="1900" dirty="0" err="1" smtClean="0"/>
              <a:t>Better</a:t>
            </a:r>
            <a:r>
              <a:rPr lang="cs-CZ" sz="1900" dirty="0" smtClean="0"/>
              <a:t> </a:t>
            </a:r>
            <a:r>
              <a:rPr lang="cs-CZ" sz="1900" dirty="0" err="1" smtClean="0"/>
              <a:t>protection</a:t>
            </a:r>
            <a:endParaRPr lang="cs-CZ" sz="1900" dirty="0" smtClean="0"/>
          </a:p>
          <a:p>
            <a:pPr lvl="2">
              <a:lnSpc>
                <a:spcPct val="70000"/>
              </a:lnSpc>
            </a:pPr>
            <a:r>
              <a:rPr lang="cs-CZ" sz="1900" dirty="0" smtClean="0"/>
              <a:t>COI</a:t>
            </a:r>
          </a:p>
          <a:p>
            <a:pPr lvl="2">
              <a:lnSpc>
                <a:spcPct val="70000"/>
              </a:lnSpc>
            </a:pPr>
            <a:r>
              <a:rPr lang="cs-CZ" sz="1900" dirty="0" err="1" smtClean="0"/>
              <a:t>Better</a:t>
            </a:r>
            <a:r>
              <a:rPr lang="cs-CZ" sz="1900" dirty="0" smtClean="0"/>
              <a:t> </a:t>
            </a:r>
            <a:r>
              <a:rPr lang="cs-CZ" sz="1900" dirty="0" err="1" smtClean="0"/>
              <a:t>asylum</a:t>
            </a:r>
            <a:r>
              <a:rPr lang="cs-CZ" sz="1900" dirty="0" smtClean="0"/>
              <a:t> </a:t>
            </a:r>
            <a:r>
              <a:rPr lang="cs-CZ" sz="1900" dirty="0" err="1" smtClean="0"/>
              <a:t>system</a:t>
            </a:r>
            <a:endParaRPr lang="cs-CZ" sz="1900" dirty="0" smtClean="0"/>
          </a:p>
          <a:p>
            <a:pPr>
              <a:lnSpc>
                <a:spcPct val="70000"/>
              </a:lnSpc>
            </a:pPr>
            <a:endParaRPr lang="cs-CZ" sz="2600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© Copyright Veřejný ochránce práv, 2015</a:t>
            </a:r>
            <a:endParaRPr lang="cs-CZ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34963" y="1177925"/>
            <a:ext cx="8270875" cy="11430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8273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cs-CZ" sz="4267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334963" y="2468563"/>
            <a:ext cx="8751887" cy="346551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cs-CZ" sz="2933" dirty="0"/>
          </a:p>
        </p:txBody>
      </p:sp>
      <p:sp>
        <p:nvSpPr>
          <p:cNvPr id="7" name="Zástupný symbol pro zápatí 3"/>
          <p:cNvSpPr txBox="1">
            <a:spLocks/>
          </p:cNvSpPr>
          <p:nvPr/>
        </p:nvSpPr>
        <p:spPr>
          <a:xfrm>
            <a:off x="431800" y="6356350"/>
            <a:ext cx="11041063" cy="36512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cs-CZ"/>
            </a:defPPr>
            <a:lvl1pPr marL="0" algn="l" defTabSz="914400" rtl="0" eaLnBrk="1" latinLnBrk="0" hangingPunct="1">
              <a:defRPr sz="800" kern="1200">
                <a:solidFill>
                  <a:srgbClr val="00827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067" dirty="0"/>
              <a:t>© Copyright Veřejný ochránce práv, 2017; Projekt Podpora účinného systému sledování nucených návratů, registrační číslo AMIF/8/02, je spolufinancován v rámci národního programu Azylového, migračního a integračního fondu.</a:t>
            </a:r>
          </a:p>
        </p:txBody>
      </p:sp>
      <p:pic>
        <p:nvPicPr>
          <p:cNvPr id="48135" name="Obrázek 8"/>
          <p:cNvPicPr>
            <a:picLocks noChangeAspect="1"/>
          </p:cNvPicPr>
          <p:nvPr/>
        </p:nvPicPr>
        <p:blipFill>
          <a:blip r:embed="rId2"/>
          <a:srcRect l="11098" r="26424"/>
          <a:stretch>
            <a:fillRect/>
          </a:stretch>
        </p:blipFill>
        <p:spPr bwMode="auto">
          <a:xfrm>
            <a:off x="6421438" y="1160463"/>
            <a:ext cx="4954587" cy="520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503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4915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Criminalisation de iure: </a:t>
            </a:r>
          </a:p>
          <a:p>
            <a:pPr lvl="1"/>
            <a:r>
              <a:rPr lang="cs-CZ" smtClean="0"/>
              <a:t>Tunisia, Morocco, Algeria, Cameroon, Egypt</a:t>
            </a:r>
          </a:p>
          <a:p>
            <a:pPr lvl="1"/>
            <a:r>
              <a:rPr lang="cs-CZ" smtClean="0"/>
              <a:t>fine, deprivation of liberty</a:t>
            </a:r>
          </a:p>
          <a:p>
            <a:r>
              <a:rPr lang="cs-CZ" smtClean="0"/>
              <a:t>Criminalisation de facto: </a:t>
            </a:r>
          </a:p>
          <a:p>
            <a:pPr lvl="1"/>
            <a:r>
              <a:rPr lang="cs-CZ" smtClean="0"/>
              <a:t>Albania, Libya, Congo, Nigeria</a:t>
            </a:r>
          </a:p>
          <a:p>
            <a:pPr lvl="1"/>
            <a:r>
              <a:rPr lang="cs-CZ" smtClean="0"/>
              <a:t>Threats, destroing of persona documents/not issuing, absence of investigation</a:t>
            </a:r>
          </a:p>
          <a:p>
            <a:pPr>
              <a:buFont typeface="Arial" charset="0"/>
              <a:buNone/>
            </a:pPr>
            <a:endParaRPr lang="cs-CZ" smtClean="0"/>
          </a:p>
        </p:txBody>
      </p:sp>
      <p:pic>
        <p:nvPicPr>
          <p:cNvPr id="49155" name="Obrázek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7975" y="3557588"/>
            <a:ext cx="91440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19661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99318"/>
            <a:ext cx="10515600" cy="1325563"/>
          </a:xfrm>
        </p:spPr>
        <p:txBody>
          <a:bodyPr/>
          <a:lstStyle/>
          <a:p>
            <a:r>
              <a:rPr lang="cs-CZ" dirty="0" smtClean="0"/>
              <a:t>Czech Republic –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Public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</a:rPr>
              <a:t>Defender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</a:rPr>
              <a:t>Rights</a:t>
            </a:r>
            <a:r>
              <a:rPr lang="cs-CZ" dirty="0" smtClean="0"/>
              <a:t>, </a:t>
            </a:r>
            <a:r>
              <a:rPr lang="cs-CZ" dirty="0" err="1" smtClean="0"/>
              <a:t>mandate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5988968" y="5740879"/>
            <a:ext cx="620303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339752" y="1563638"/>
            <a:ext cx="2592288" cy="2092881"/>
          </a:xfrm>
          <a:prstGeom prst="rect">
            <a:avLst/>
          </a:prstGeom>
          <a:effectLst>
            <a:glow rad="228600">
              <a:schemeClr val="accent6">
                <a:lumMod val="60000"/>
                <a:lumOff val="40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1. Public </a:t>
            </a:r>
            <a:r>
              <a:rPr lang="cs-CZ" sz="2800" b="1" dirty="0" err="1" smtClean="0"/>
              <a:t>Administration</a:t>
            </a:r>
            <a:endParaRPr lang="cs-CZ" sz="2800" b="1" dirty="0" smtClean="0"/>
          </a:p>
          <a:p>
            <a:pPr algn="ctr"/>
            <a:r>
              <a:rPr lang="cs-CZ" dirty="0" err="1" smtClean="0"/>
              <a:t>Protection</a:t>
            </a:r>
            <a:r>
              <a:rPr lang="cs-CZ" dirty="0" smtClean="0"/>
              <a:t> </a:t>
            </a:r>
            <a:r>
              <a:rPr lang="cs-CZ" dirty="0" err="1" smtClean="0"/>
              <a:t>against</a:t>
            </a:r>
            <a:r>
              <a:rPr lang="cs-CZ" dirty="0" smtClean="0"/>
              <a:t> </a:t>
            </a:r>
            <a:r>
              <a:rPr lang="cs-CZ" dirty="0" err="1" smtClean="0"/>
              <a:t>unlawful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incorrect</a:t>
            </a:r>
            <a:r>
              <a:rPr lang="cs-CZ" dirty="0" smtClean="0"/>
              <a:t> </a:t>
            </a:r>
            <a:r>
              <a:rPr lang="cs-CZ" dirty="0" err="1" smtClean="0"/>
              <a:t>conduct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inactivity</a:t>
            </a:r>
            <a:endParaRPr lang="cs-CZ" dirty="0" smtClean="0"/>
          </a:p>
          <a:p>
            <a:pPr algn="ctr"/>
            <a:r>
              <a:rPr lang="cs-CZ" sz="2000" i="1" dirty="0" err="1"/>
              <a:t>Since</a:t>
            </a:r>
            <a:r>
              <a:rPr lang="cs-CZ" sz="2000" i="1" dirty="0"/>
              <a:t> </a:t>
            </a:r>
            <a:r>
              <a:rPr lang="cs-CZ" sz="2000" i="1" dirty="0" smtClean="0"/>
              <a:t>2000</a:t>
            </a:r>
            <a:endParaRPr lang="cs-CZ" sz="7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292080" y="1563638"/>
            <a:ext cx="3153420" cy="2000548"/>
          </a:xfrm>
          <a:prstGeom prst="rect">
            <a:avLst/>
          </a:prstGeom>
          <a:effectLst>
            <a:glow rad="228600">
              <a:schemeClr val="accent6">
                <a:lumMod val="60000"/>
                <a:lumOff val="40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2. </a:t>
            </a:r>
            <a:r>
              <a:rPr lang="cs-CZ" sz="2800" b="1" dirty="0" err="1" smtClean="0"/>
              <a:t>Protection</a:t>
            </a:r>
            <a:r>
              <a:rPr lang="cs-CZ" sz="2800" b="1" dirty="0" smtClean="0"/>
              <a:t> of </a:t>
            </a:r>
            <a:r>
              <a:rPr lang="cs-CZ" sz="2800" b="1" dirty="0" err="1" smtClean="0"/>
              <a:t>Persons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Restricted</a:t>
            </a:r>
            <a:r>
              <a:rPr lang="cs-CZ" sz="2800" b="1" dirty="0" smtClean="0"/>
              <a:t> in </a:t>
            </a:r>
            <a:r>
              <a:rPr lang="cs-CZ" sz="2800" b="1" dirty="0" err="1" smtClean="0"/>
              <a:t>their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Freedom</a:t>
            </a:r>
            <a:endParaRPr lang="cs-CZ" sz="2800" b="1" dirty="0" smtClean="0"/>
          </a:p>
          <a:p>
            <a:pPr algn="ctr"/>
            <a:r>
              <a:rPr lang="cs-CZ" sz="2000" dirty="0" err="1" smtClean="0"/>
              <a:t>Preventive</a:t>
            </a:r>
            <a:r>
              <a:rPr lang="cs-CZ" sz="2000" dirty="0" smtClean="0"/>
              <a:t> </a:t>
            </a:r>
            <a:r>
              <a:rPr lang="cs-CZ" sz="2000" dirty="0" err="1" smtClean="0"/>
              <a:t>systematic</a:t>
            </a:r>
            <a:r>
              <a:rPr lang="cs-CZ" sz="2000" dirty="0" smtClean="0"/>
              <a:t> </a:t>
            </a:r>
            <a:r>
              <a:rPr lang="cs-CZ" sz="2000" dirty="0" err="1" smtClean="0"/>
              <a:t>visits</a:t>
            </a:r>
            <a:endParaRPr lang="cs-CZ" sz="2000" dirty="0" smtClean="0"/>
          </a:p>
          <a:p>
            <a:pPr algn="ctr"/>
            <a:r>
              <a:rPr lang="cs-CZ" sz="2000" i="1" dirty="0" err="1" smtClean="0"/>
              <a:t>Since</a:t>
            </a:r>
            <a:r>
              <a:rPr lang="cs-CZ" sz="2000" i="1" dirty="0" smtClean="0"/>
              <a:t> 2006</a:t>
            </a:r>
            <a:endParaRPr lang="cs-CZ" sz="2000" i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2339752" y="3794613"/>
            <a:ext cx="2592288" cy="2492990"/>
          </a:xfrm>
          <a:prstGeom prst="rect">
            <a:avLst/>
          </a:prstGeom>
          <a:effectLst>
            <a:glow rad="228600">
              <a:schemeClr val="accent6">
                <a:lumMod val="60000"/>
                <a:lumOff val="40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3. </a:t>
            </a:r>
            <a:r>
              <a:rPr lang="cs-CZ" sz="2800" b="1" dirty="0" err="1" smtClean="0"/>
              <a:t>Discrimination</a:t>
            </a:r>
            <a:endParaRPr lang="cs-CZ" sz="2800" b="1" dirty="0" smtClean="0"/>
          </a:p>
          <a:p>
            <a:pPr algn="ctr"/>
            <a:r>
              <a:rPr lang="cs-CZ" sz="2000" dirty="0" err="1" smtClean="0"/>
              <a:t>Promotion</a:t>
            </a:r>
            <a:r>
              <a:rPr lang="cs-CZ" sz="2000" dirty="0" smtClean="0"/>
              <a:t> of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right</a:t>
            </a:r>
            <a:r>
              <a:rPr lang="cs-CZ" sz="2000" dirty="0" smtClean="0"/>
              <a:t> to </a:t>
            </a:r>
            <a:r>
              <a:rPr lang="cs-CZ" sz="2000" dirty="0" err="1" smtClean="0"/>
              <a:t>equal</a:t>
            </a:r>
            <a:r>
              <a:rPr lang="cs-CZ" sz="2000" dirty="0" smtClean="0"/>
              <a:t> </a:t>
            </a:r>
            <a:r>
              <a:rPr lang="cs-CZ" sz="2000" dirty="0" err="1" smtClean="0"/>
              <a:t>treatment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protection</a:t>
            </a:r>
            <a:r>
              <a:rPr lang="cs-CZ" sz="2000" dirty="0" smtClean="0"/>
              <a:t> </a:t>
            </a:r>
            <a:r>
              <a:rPr lang="cs-CZ" sz="2000" dirty="0" err="1" smtClean="0"/>
              <a:t>against</a:t>
            </a:r>
            <a:r>
              <a:rPr lang="cs-CZ" sz="2000" dirty="0" smtClean="0"/>
              <a:t> </a:t>
            </a:r>
            <a:r>
              <a:rPr lang="cs-CZ" sz="2000" dirty="0" err="1" smtClean="0"/>
              <a:t>discrimination</a:t>
            </a:r>
            <a:endParaRPr lang="cs-CZ" sz="2000" dirty="0" smtClean="0"/>
          </a:p>
          <a:p>
            <a:pPr algn="ctr"/>
            <a:r>
              <a:rPr lang="cs-CZ" sz="2000" i="1" dirty="0" err="1" smtClean="0"/>
              <a:t>Since</a:t>
            </a:r>
            <a:r>
              <a:rPr lang="cs-CZ" sz="2000" i="1" dirty="0" smtClean="0"/>
              <a:t> 2009</a:t>
            </a:r>
            <a:endParaRPr lang="cs-CZ" sz="2000" i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6096000" y="4267610"/>
            <a:ext cx="4991100" cy="1631216"/>
          </a:xfrm>
          <a:prstGeom prst="rect">
            <a:avLst/>
          </a:prstGeom>
          <a:effectLst>
            <a:glow rad="228600">
              <a:schemeClr val="accent6">
                <a:lumMod val="60000"/>
                <a:lumOff val="40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4. Monitoring of </a:t>
            </a:r>
            <a:r>
              <a:rPr lang="cs-CZ" sz="2800" b="1" dirty="0" err="1" smtClean="0"/>
              <a:t>Forced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Returns</a:t>
            </a:r>
            <a:endParaRPr lang="cs-CZ" sz="2800" b="1" dirty="0" smtClean="0"/>
          </a:p>
          <a:p>
            <a:pPr algn="ctr"/>
            <a:r>
              <a:rPr lang="cs-CZ" sz="2400" dirty="0" smtClean="0"/>
              <a:t>Monitoring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/>
              <a:t>e</a:t>
            </a:r>
            <a:r>
              <a:rPr lang="cs-CZ" sz="2400" dirty="0" err="1" smtClean="0"/>
              <a:t>nforcement</a:t>
            </a:r>
            <a:r>
              <a:rPr lang="en-US" sz="2400" dirty="0" smtClean="0"/>
              <a:t> of expulsion</a:t>
            </a:r>
            <a:r>
              <a:rPr lang="cs-CZ" sz="2400" dirty="0" smtClean="0"/>
              <a:t>s</a:t>
            </a:r>
            <a:r>
              <a:rPr lang="en-US" sz="2400" dirty="0" smtClean="0"/>
              <a:t>,</a:t>
            </a:r>
            <a:r>
              <a:rPr lang="cs-CZ" sz="2400" dirty="0" smtClean="0"/>
              <a:t> </a:t>
            </a:r>
            <a:r>
              <a:rPr lang="cs-CZ" sz="2400" dirty="0" err="1" smtClean="0"/>
              <a:t>transfers</a:t>
            </a:r>
            <a:r>
              <a:rPr lang="cs-CZ" sz="2400" dirty="0" smtClean="0"/>
              <a:t> and</a:t>
            </a:r>
            <a:r>
              <a:rPr lang="en-US" sz="2400" dirty="0" smtClean="0"/>
              <a:t> transit</a:t>
            </a:r>
            <a:r>
              <a:rPr lang="cs-CZ" sz="2400" dirty="0" smtClean="0"/>
              <a:t>s</a:t>
            </a:r>
          </a:p>
          <a:p>
            <a:pPr algn="ctr"/>
            <a:r>
              <a:rPr lang="cs-CZ" sz="2400" i="1" dirty="0" err="1" smtClean="0"/>
              <a:t>Since</a:t>
            </a:r>
            <a:r>
              <a:rPr lang="cs-CZ" sz="2400" i="1" dirty="0" smtClean="0"/>
              <a:t> 2011</a:t>
            </a:r>
            <a:endParaRPr lang="cs-CZ" sz="2400" i="1" dirty="0"/>
          </a:p>
        </p:txBody>
      </p:sp>
      <p:sp>
        <p:nvSpPr>
          <p:cNvPr id="17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160000" y="4767264"/>
            <a:ext cx="3824064" cy="273844"/>
          </a:xfrm>
        </p:spPr>
        <p:txBody>
          <a:bodyPr/>
          <a:lstStyle/>
          <a:p>
            <a:r>
              <a:rPr lang="cs-CZ" smtClean="0"/>
              <a:t>© Copyright Veřejný ochránce práv, 2015</a:t>
            </a:r>
            <a:endParaRPr lang="cs-CZ" dirty="0"/>
          </a:p>
        </p:txBody>
      </p:sp>
      <p:sp>
        <p:nvSpPr>
          <p:cNvPr id="20" name="Zahnutá šipka doleva 19"/>
          <p:cNvSpPr/>
          <p:nvPr/>
        </p:nvSpPr>
        <p:spPr>
          <a:xfrm>
            <a:off x="10617200" y="2657123"/>
            <a:ext cx="1473200" cy="280561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5592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7715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cs-CZ" altLang="cs-CZ" i="1" dirty="0" smtClean="0"/>
              <a:t>I</a:t>
            </a:r>
            <a:r>
              <a:rPr lang="en-US" altLang="cs-CZ" i="1" dirty="0" smtClean="0"/>
              <a:t>n connection with the so-called “Return Directive” of</a:t>
            </a:r>
            <a:r>
              <a:rPr lang="cs-CZ" altLang="cs-CZ" i="1" dirty="0" smtClean="0"/>
              <a:t> </a:t>
            </a:r>
            <a:r>
              <a:rPr lang="en-US" altLang="cs-CZ" i="1" dirty="0" smtClean="0"/>
              <a:t>the European Parliament and of the </a:t>
            </a:r>
            <a:r>
              <a:rPr lang="en-US" altLang="cs-CZ" i="1" dirty="0" err="1" smtClean="0"/>
              <a:t>Counci</a:t>
            </a:r>
            <a:r>
              <a:rPr lang="cs-CZ" altLang="cs-CZ" i="1" dirty="0" smtClean="0"/>
              <a:t>l</a:t>
            </a:r>
            <a:br>
              <a:rPr lang="cs-CZ" altLang="cs-CZ" i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978025"/>
            <a:ext cx="10515600" cy="4351338"/>
          </a:xfrm>
        </p:spPr>
        <p:txBody>
          <a:bodyPr>
            <a:noAutofit/>
          </a:bodyPr>
          <a:lstStyle/>
          <a:p>
            <a:pPr indent="0">
              <a:lnSpc>
                <a:spcPct val="100000"/>
              </a:lnSpc>
              <a:spcAft>
                <a:spcPts val="500"/>
              </a:spcAft>
              <a:buNone/>
            </a:pPr>
            <a:endParaRPr lang="cs-CZ" altLang="cs-CZ" sz="1600" i="1" dirty="0" smtClean="0"/>
          </a:p>
          <a:p>
            <a:pPr lvl="1">
              <a:spcAft>
                <a:spcPts val="500"/>
              </a:spcAft>
            </a:pPr>
            <a:r>
              <a:rPr lang="cs-CZ" altLang="cs-CZ" sz="2800" dirty="0" smtClean="0"/>
              <a:t>M</a:t>
            </a:r>
            <a:r>
              <a:rPr lang="en-US" altLang="cs-CZ" sz="2800" dirty="0" err="1" smtClean="0"/>
              <a:t>onitoring</a:t>
            </a:r>
            <a:r>
              <a:rPr lang="en-US" altLang="cs-CZ" sz="2800" dirty="0" smtClean="0"/>
              <a:t> of </a:t>
            </a:r>
            <a:r>
              <a:rPr lang="cs-CZ" altLang="cs-CZ" sz="2800" u="sng" dirty="0" err="1" smtClean="0"/>
              <a:t>decisions</a:t>
            </a:r>
            <a:r>
              <a:rPr lang="cs-CZ" altLang="cs-CZ" sz="2800" dirty="0" smtClean="0"/>
              <a:t> (</a:t>
            </a:r>
            <a:r>
              <a:rPr lang="cs-CZ" altLang="cs-CZ" sz="2800" dirty="0" err="1" smtClean="0"/>
              <a:t>expulsion</a:t>
            </a:r>
            <a:r>
              <a:rPr lang="cs-CZ" altLang="cs-CZ" sz="2800" dirty="0" smtClean="0"/>
              <a:t>, </a:t>
            </a:r>
            <a:r>
              <a:rPr lang="cs-CZ" altLang="cs-CZ" sz="2800" dirty="0" err="1" smtClean="0"/>
              <a:t>detention</a:t>
            </a:r>
            <a:r>
              <a:rPr lang="cs-CZ" altLang="cs-CZ" sz="2800" dirty="0" smtClean="0"/>
              <a:t>)</a:t>
            </a:r>
          </a:p>
          <a:p>
            <a:pPr lvl="1">
              <a:spcAft>
                <a:spcPts val="500"/>
              </a:spcAft>
            </a:pPr>
            <a:r>
              <a:rPr lang="cs-CZ" altLang="cs-CZ" sz="2800" dirty="0" smtClean="0"/>
              <a:t>Monitoring </a:t>
            </a:r>
            <a:r>
              <a:rPr lang="cs-CZ" altLang="cs-CZ" sz="2800" dirty="0" err="1" smtClean="0"/>
              <a:t>of</a:t>
            </a:r>
            <a:r>
              <a:rPr lang="cs-CZ" altLang="cs-CZ" sz="2800" dirty="0" smtClean="0"/>
              <a:t> </a:t>
            </a:r>
            <a:r>
              <a:rPr lang="cs-CZ" altLang="cs-CZ" sz="2800" u="sng" dirty="0" err="1" smtClean="0"/>
              <a:t>detention</a:t>
            </a:r>
            <a:r>
              <a:rPr lang="cs-CZ" altLang="cs-CZ" sz="2800" dirty="0" smtClean="0"/>
              <a:t> (NPM – </a:t>
            </a:r>
            <a:r>
              <a:rPr lang="cs-CZ" altLang="cs-CZ" sz="2800" dirty="0" err="1" smtClean="0"/>
              <a:t>systematic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visits</a:t>
            </a:r>
            <a:r>
              <a:rPr lang="cs-CZ" altLang="cs-CZ" sz="2800" dirty="0" smtClean="0"/>
              <a:t> - </a:t>
            </a:r>
            <a:r>
              <a:rPr lang="en-US" altLang="cs-CZ" sz="2800" dirty="0" smtClean="0"/>
              <a:t>to strengthen the protection of persons placed in various facilities against ill-treatment</a:t>
            </a:r>
            <a:r>
              <a:rPr lang="cs-CZ" altLang="cs-CZ" sz="2800" dirty="0" smtClean="0"/>
              <a:t>,to </a:t>
            </a:r>
            <a:r>
              <a:rPr lang="en-US" altLang="cs-CZ" sz="2800" dirty="0" smtClean="0"/>
              <a:t>ensure that </a:t>
            </a:r>
            <a:r>
              <a:rPr lang="cs-CZ" altLang="cs-CZ" sz="2800" dirty="0" err="1" smtClean="0"/>
              <a:t>their</a:t>
            </a:r>
            <a:r>
              <a:rPr lang="cs-CZ" altLang="cs-CZ" sz="2800" dirty="0" smtClean="0"/>
              <a:t> </a:t>
            </a:r>
            <a:r>
              <a:rPr lang="en-US" altLang="cs-CZ" sz="2800" dirty="0" smtClean="0"/>
              <a:t>fundamental rights are </a:t>
            </a:r>
            <a:r>
              <a:rPr lang="en-US" altLang="cs-CZ" sz="2800" dirty="0" err="1" smtClean="0"/>
              <a:t>respecte</a:t>
            </a:r>
            <a:r>
              <a:rPr lang="cs-CZ" altLang="cs-CZ" sz="2800" dirty="0" smtClean="0"/>
              <a:t>d→ </a:t>
            </a:r>
            <a:r>
              <a:rPr lang="cs-CZ" altLang="cs-CZ" sz="2800" dirty="0" err="1" smtClean="0"/>
              <a:t>Formulation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of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standards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of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treatment</a:t>
            </a:r>
            <a:r>
              <a:rPr lang="cs-CZ" altLang="cs-CZ" sz="2800" dirty="0" smtClean="0"/>
              <a:t>)</a:t>
            </a:r>
          </a:p>
          <a:p>
            <a:pPr lvl="1">
              <a:spcAft>
                <a:spcPts val="500"/>
              </a:spcAft>
            </a:pPr>
            <a:r>
              <a:rPr lang="cs-CZ" altLang="cs-CZ" sz="2800" dirty="0" smtClean="0"/>
              <a:t>Monitoring </a:t>
            </a:r>
            <a:r>
              <a:rPr lang="cs-CZ" altLang="cs-CZ" sz="2800" dirty="0" err="1" smtClean="0"/>
              <a:t>of</a:t>
            </a:r>
            <a:r>
              <a:rPr lang="en-US" altLang="cs-CZ" sz="2800" dirty="0" smtClean="0"/>
              <a:t> </a:t>
            </a:r>
            <a:r>
              <a:rPr lang="cs-CZ" altLang="cs-CZ" sz="2800" u="sng" dirty="0" err="1" smtClean="0"/>
              <a:t>expulsions</a:t>
            </a:r>
            <a:r>
              <a:rPr lang="cs-CZ" altLang="cs-CZ" sz="2800" dirty="0" smtClean="0"/>
              <a:t>, </a:t>
            </a:r>
            <a:r>
              <a:rPr lang="cs-CZ" altLang="cs-CZ" sz="2800" dirty="0" err="1" smtClean="0"/>
              <a:t>transfers</a:t>
            </a:r>
            <a:r>
              <a:rPr lang="cs-CZ" altLang="cs-CZ" sz="2800" dirty="0" smtClean="0"/>
              <a:t>, </a:t>
            </a:r>
            <a:r>
              <a:rPr lang="cs-CZ" altLang="cs-CZ" sz="2800" dirty="0" err="1" smtClean="0"/>
              <a:t>transits</a:t>
            </a:r>
            <a:r>
              <a:rPr lang="cs-CZ" altLang="cs-CZ" sz="2800" dirty="0" smtClean="0"/>
              <a:t> (air, </a:t>
            </a:r>
            <a:r>
              <a:rPr lang="cs-CZ" altLang="cs-CZ" sz="2800" dirty="0" err="1" smtClean="0"/>
              <a:t>land</a:t>
            </a:r>
            <a:r>
              <a:rPr lang="cs-CZ" altLang="cs-CZ" sz="28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856712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How</a:t>
            </a:r>
            <a:r>
              <a:rPr lang="cs-CZ" dirty="0" smtClean="0"/>
              <a:t> </a:t>
            </a:r>
            <a:r>
              <a:rPr lang="cs-CZ" dirty="0" err="1" smtClean="0"/>
              <a:t>does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work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lnSpc>
                <a:spcPct val="100000"/>
              </a:lnSpc>
              <a:spcAft>
                <a:spcPts val="800"/>
              </a:spcAft>
              <a:buSzTx/>
              <a:buFont typeface="Wingdings" pitchFamily="2" charset="2"/>
              <a:buChar char="Ø"/>
            </a:pPr>
            <a:r>
              <a:rPr lang="cs-CZ" sz="7200" b="1" dirty="0" err="1" smtClean="0"/>
              <a:t>Authorization</a:t>
            </a:r>
            <a:endParaRPr lang="cs-CZ" altLang="cs-CZ" sz="6400" b="1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altLang="cs-CZ" sz="5600" dirty="0" smtClean="0"/>
              <a:t>enter to </a:t>
            </a:r>
            <a:r>
              <a:rPr lang="cs-CZ" altLang="cs-CZ" sz="5600" dirty="0" err="1" smtClean="0"/>
              <a:t>the</a:t>
            </a:r>
            <a:r>
              <a:rPr lang="cs-CZ" altLang="cs-CZ" sz="5600" dirty="0" smtClean="0"/>
              <a:t> </a:t>
            </a:r>
            <a:r>
              <a:rPr lang="cs-CZ" altLang="cs-CZ" sz="5600" dirty="0" err="1" smtClean="0"/>
              <a:t>facility</a:t>
            </a:r>
            <a:r>
              <a:rPr lang="cs-CZ" altLang="cs-CZ" sz="5600" dirty="0" smtClean="0"/>
              <a:t>/place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altLang="cs-CZ" sz="5600" dirty="0" err="1" smtClean="0"/>
              <a:t>speak</a:t>
            </a:r>
            <a:r>
              <a:rPr lang="cs-CZ" altLang="cs-CZ" sz="5600" dirty="0" smtClean="0"/>
              <a:t> </a:t>
            </a:r>
            <a:r>
              <a:rPr lang="cs-CZ" altLang="cs-CZ" sz="5600" dirty="0" err="1" smtClean="0"/>
              <a:t>with</a:t>
            </a:r>
            <a:r>
              <a:rPr lang="cs-CZ" altLang="cs-CZ" sz="5600" dirty="0" smtClean="0"/>
              <a:t> </a:t>
            </a:r>
            <a:r>
              <a:rPr lang="cs-CZ" altLang="cs-CZ" sz="5600" dirty="0" err="1" smtClean="0"/>
              <a:t>returnee</a:t>
            </a:r>
            <a:r>
              <a:rPr lang="cs-CZ" altLang="cs-CZ" sz="5600" dirty="0" smtClean="0"/>
              <a:t> (in </a:t>
            </a:r>
            <a:r>
              <a:rPr lang="cs-CZ" altLang="cs-CZ" sz="5600" dirty="0" err="1" smtClean="0"/>
              <a:t>private</a:t>
            </a:r>
            <a:r>
              <a:rPr lang="cs-CZ" altLang="cs-CZ" sz="5600" dirty="0" smtClean="0"/>
              <a:t>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altLang="cs-CZ" sz="5600" dirty="0" err="1" smtClean="0"/>
              <a:t>check</a:t>
            </a:r>
            <a:r>
              <a:rPr lang="cs-CZ" altLang="cs-CZ" sz="5600" dirty="0" smtClean="0"/>
              <a:t> </a:t>
            </a:r>
            <a:r>
              <a:rPr lang="cs-CZ" altLang="cs-CZ" sz="5600" dirty="0" err="1" smtClean="0"/>
              <a:t>documentation</a:t>
            </a:r>
            <a:r>
              <a:rPr lang="cs-CZ" altLang="cs-CZ" sz="5600" dirty="0" smtClean="0"/>
              <a:t> (</a:t>
            </a:r>
            <a:r>
              <a:rPr lang="cs-CZ" altLang="cs-CZ" sz="5600" dirty="0" err="1" smtClean="0"/>
              <a:t>inc.</a:t>
            </a:r>
            <a:r>
              <a:rPr lang="cs-CZ" altLang="cs-CZ" sz="5600" dirty="0" smtClean="0"/>
              <a:t> </a:t>
            </a:r>
            <a:r>
              <a:rPr lang="cs-CZ" altLang="cs-CZ" sz="5600" dirty="0" err="1" smtClean="0"/>
              <a:t>medical</a:t>
            </a:r>
            <a:r>
              <a:rPr lang="cs-CZ" altLang="cs-CZ" sz="5600" dirty="0" smtClean="0"/>
              <a:t> </a:t>
            </a:r>
            <a:r>
              <a:rPr lang="cs-CZ" altLang="cs-CZ" sz="5600" dirty="0" err="1" smtClean="0"/>
              <a:t>files</a:t>
            </a:r>
            <a:r>
              <a:rPr lang="cs-CZ" altLang="cs-CZ" sz="5600" dirty="0" smtClean="0"/>
              <a:t>)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altLang="cs-CZ" sz="5600" dirty="0" smtClean="0"/>
              <a:t>---------------------------------------------------------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altLang="cs-CZ" sz="5600" dirty="0" err="1" smtClean="0"/>
              <a:t>be</a:t>
            </a:r>
            <a:r>
              <a:rPr lang="cs-CZ" altLang="cs-CZ" sz="5600" dirty="0" smtClean="0"/>
              <a:t> in </a:t>
            </a:r>
            <a:r>
              <a:rPr lang="cs-CZ" altLang="cs-CZ" sz="5600" dirty="0" err="1" smtClean="0"/>
              <a:t>escort</a:t>
            </a:r>
            <a:r>
              <a:rPr lang="cs-CZ" altLang="cs-CZ" sz="5600" dirty="0" smtClean="0"/>
              <a:t> </a:t>
            </a:r>
            <a:r>
              <a:rPr lang="cs-CZ" altLang="cs-CZ" sz="5600" dirty="0" err="1" smtClean="0"/>
              <a:t>vans</a:t>
            </a:r>
            <a:r>
              <a:rPr lang="cs-CZ" altLang="cs-CZ" sz="5600" dirty="0" smtClean="0"/>
              <a:t>/</a:t>
            </a:r>
            <a:r>
              <a:rPr lang="cs-CZ" altLang="cs-CZ" sz="5600" dirty="0" err="1" smtClean="0"/>
              <a:t>buses</a:t>
            </a:r>
            <a:endParaRPr lang="cs-CZ" altLang="cs-CZ" sz="5600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altLang="cs-CZ" sz="5600" dirty="0" err="1" smtClean="0"/>
              <a:t>service</a:t>
            </a:r>
            <a:r>
              <a:rPr lang="cs-CZ" altLang="cs-CZ" sz="5600" dirty="0" smtClean="0"/>
              <a:t> </a:t>
            </a:r>
            <a:r>
              <a:rPr lang="cs-CZ" altLang="cs-CZ" sz="5600" dirty="0" err="1" smtClean="0"/>
              <a:t>passports</a:t>
            </a:r>
            <a:endParaRPr lang="cs-CZ" altLang="cs-CZ" sz="5600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altLang="cs-CZ" sz="5600" dirty="0" err="1" smtClean="0"/>
              <a:t>access</a:t>
            </a:r>
            <a:r>
              <a:rPr lang="cs-CZ" altLang="cs-CZ" sz="5600" dirty="0" smtClean="0"/>
              <a:t> to </a:t>
            </a:r>
            <a:r>
              <a:rPr lang="cs-CZ" altLang="cs-CZ" sz="5600" dirty="0" err="1" smtClean="0"/>
              <a:t>the</a:t>
            </a:r>
            <a:r>
              <a:rPr lang="cs-CZ" altLang="cs-CZ" sz="5600" dirty="0" smtClean="0"/>
              <a:t> </a:t>
            </a:r>
            <a:r>
              <a:rPr lang="cs-CZ" altLang="cs-CZ" sz="5600" dirty="0" err="1" smtClean="0"/>
              <a:t>airport</a:t>
            </a:r>
            <a:r>
              <a:rPr lang="cs-CZ" altLang="cs-CZ" sz="5600" dirty="0" smtClean="0"/>
              <a:t> (</a:t>
            </a:r>
            <a:r>
              <a:rPr lang="cs-CZ" altLang="cs-CZ" sz="5600" dirty="0" err="1" smtClean="0"/>
              <a:t>Security</a:t>
            </a:r>
            <a:r>
              <a:rPr lang="cs-CZ" altLang="cs-CZ" sz="5600" dirty="0" smtClean="0"/>
              <a:t> </a:t>
            </a:r>
            <a:r>
              <a:rPr lang="cs-CZ" altLang="cs-CZ" sz="5600" dirty="0" err="1" smtClean="0"/>
              <a:t>Restricted</a:t>
            </a:r>
            <a:r>
              <a:rPr lang="cs-CZ" altLang="cs-CZ" sz="5600" dirty="0" smtClean="0"/>
              <a:t> Area)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altLang="cs-CZ" sz="5600" dirty="0" err="1" smtClean="0"/>
              <a:t>camera</a:t>
            </a:r>
            <a:r>
              <a:rPr lang="cs-CZ" altLang="cs-CZ" sz="5600" dirty="0" smtClean="0"/>
              <a:t> (</a:t>
            </a:r>
            <a:r>
              <a:rPr lang="cs-CZ" altLang="cs-CZ" sz="5600" dirty="0" err="1" smtClean="0"/>
              <a:t>images</a:t>
            </a:r>
            <a:r>
              <a:rPr lang="cs-CZ" altLang="cs-CZ" sz="5600" dirty="0" smtClean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18192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Aft>
                <a:spcPts val="800"/>
              </a:spcAft>
              <a:buSzTx/>
              <a:buFont typeface="Wingdings" pitchFamily="2" charset="2"/>
              <a:buChar char="Ø"/>
            </a:pPr>
            <a:r>
              <a:rPr lang="cs-CZ" altLang="cs-CZ" sz="4500" b="1" dirty="0" err="1" smtClean="0"/>
              <a:t>Provided</a:t>
            </a:r>
            <a:r>
              <a:rPr lang="cs-CZ" altLang="cs-CZ" sz="4500" b="1" dirty="0" smtClean="0"/>
              <a:t> </a:t>
            </a:r>
            <a:r>
              <a:rPr lang="cs-CZ" altLang="cs-CZ" sz="4500" b="1" dirty="0" err="1" smtClean="0"/>
              <a:t>information</a:t>
            </a:r>
            <a:endParaRPr lang="cs-CZ" altLang="cs-CZ" sz="4500" b="1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altLang="cs-CZ" sz="3500" dirty="0" err="1" smtClean="0"/>
              <a:t>Personal</a:t>
            </a:r>
            <a:r>
              <a:rPr lang="cs-CZ" altLang="cs-CZ" sz="3500" dirty="0" smtClean="0"/>
              <a:t> data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altLang="cs-CZ" sz="3500" dirty="0" err="1" smtClean="0"/>
              <a:t>Health</a:t>
            </a:r>
            <a:r>
              <a:rPr lang="cs-CZ" altLang="cs-CZ" sz="3500" dirty="0" smtClean="0"/>
              <a:t> </a:t>
            </a:r>
            <a:r>
              <a:rPr lang="cs-CZ" altLang="cs-CZ" sz="3500" dirty="0" err="1" smtClean="0"/>
              <a:t>condition</a:t>
            </a:r>
            <a:endParaRPr lang="cs-CZ" altLang="cs-CZ" sz="3500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altLang="cs-CZ" sz="3500" dirty="0" smtClean="0"/>
              <a:t>D</a:t>
            </a:r>
            <a:r>
              <a:rPr lang="en-US" altLang="cs-CZ" sz="3500" dirty="0" smtClean="0"/>
              <a:t>ate, time and place, where the return operation starts</a:t>
            </a:r>
            <a:endParaRPr lang="cs-CZ" altLang="cs-CZ" sz="3500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altLang="cs-CZ" sz="3500" dirty="0" err="1" smtClean="0"/>
              <a:t>Way</a:t>
            </a:r>
            <a:r>
              <a:rPr lang="cs-CZ" altLang="cs-CZ" sz="3500" dirty="0" smtClean="0"/>
              <a:t> </a:t>
            </a:r>
            <a:r>
              <a:rPr lang="cs-CZ" altLang="cs-CZ" sz="3500" dirty="0" err="1" smtClean="0"/>
              <a:t>of</a:t>
            </a:r>
            <a:r>
              <a:rPr lang="cs-CZ" altLang="cs-CZ" sz="3500" dirty="0" smtClean="0"/>
              <a:t> transport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altLang="cs-CZ" sz="3500" dirty="0" err="1" smtClean="0"/>
              <a:t>Flight</a:t>
            </a:r>
            <a:r>
              <a:rPr lang="cs-CZ" altLang="cs-CZ" sz="3500" dirty="0" smtClean="0"/>
              <a:t> </a:t>
            </a:r>
            <a:r>
              <a:rPr lang="cs-CZ" altLang="cs-CZ" sz="3500" dirty="0" err="1" smtClean="0"/>
              <a:t>information</a:t>
            </a:r>
            <a:endParaRPr lang="cs-CZ" altLang="cs-CZ" sz="3500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altLang="cs-CZ" sz="3500" dirty="0" err="1" smtClean="0"/>
              <a:t>etc</a:t>
            </a:r>
            <a:r>
              <a:rPr lang="cs-CZ" altLang="cs-CZ" sz="3500" dirty="0" smtClean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77473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460" y="111226"/>
            <a:ext cx="5412040" cy="7653237"/>
          </a:xfrm>
        </p:spPr>
      </p:pic>
    </p:spTree>
    <p:extLst>
      <p:ext uri="{BB962C8B-B14F-4D97-AF65-F5344CB8AC3E}">
        <p14:creationId xmlns:p14="http://schemas.microsoft.com/office/powerpoint/2010/main" val="21376862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752729"/>
            <a:ext cx="10515600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800"/>
              </a:spcAft>
              <a:buSzTx/>
              <a:buFont typeface="Wingdings" pitchFamily="2" charset="2"/>
              <a:buChar char="Ø"/>
            </a:pPr>
            <a:r>
              <a:rPr lang="cs-CZ" sz="3200" b="1" dirty="0" err="1" smtClean="0"/>
              <a:t>Checklist</a:t>
            </a:r>
            <a:endParaRPr lang="cs-CZ" altLang="cs-CZ" sz="3200" b="1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altLang="cs-CZ" dirty="0" err="1" smtClean="0"/>
              <a:t>Documents</a:t>
            </a:r>
            <a:endParaRPr lang="cs-CZ" altLang="cs-CZ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altLang="cs-CZ" dirty="0" err="1" smtClean="0"/>
              <a:t>Conditions</a:t>
            </a:r>
            <a:endParaRPr lang="cs-CZ" altLang="cs-CZ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altLang="cs-CZ" dirty="0" err="1" smtClean="0"/>
              <a:t>Treatment</a:t>
            </a:r>
            <a:endParaRPr lang="cs-CZ" altLang="cs-CZ" dirty="0" smtClean="0"/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cs-CZ" altLang="cs-CZ" dirty="0" smtClean="0"/>
          </a:p>
          <a:p>
            <a:pPr lvl="0">
              <a:spcAft>
                <a:spcPts val="800"/>
              </a:spcAft>
              <a:buFont typeface="Wingdings" pitchFamily="2" charset="2"/>
              <a:buChar char="Ø"/>
            </a:pPr>
            <a:r>
              <a:rPr lang="cs-CZ" sz="3200" b="1" dirty="0" err="1">
                <a:solidFill>
                  <a:prstClr val="black"/>
                </a:solidFill>
              </a:rPr>
              <a:t>Inspiration</a:t>
            </a:r>
            <a:endParaRPr lang="cs-CZ" sz="3200" b="1" dirty="0">
              <a:solidFill>
                <a:prstClr val="black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altLang="cs-CZ" dirty="0">
                <a:solidFill>
                  <a:prstClr val="black"/>
                </a:solidFill>
              </a:rPr>
              <a:t>CPT </a:t>
            </a:r>
            <a:r>
              <a:rPr lang="cs-CZ" altLang="cs-CZ" dirty="0" err="1">
                <a:solidFill>
                  <a:prstClr val="black"/>
                </a:solidFill>
              </a:rPr>
              <a:t>standards</a:t>
            </a:r>
            <a:endParaRPr lang="cs-CZ" altLang="cs-CZ" dirty="0">
              <a:solidFill>
                <a:prstClr val="black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altLang="cs-CZ" dirty="0" err="1">
                <a:solidFill>
                  <a:prstClr val="black"/>
                </a:solidFill>
              </a:rPr>
              <a:t>Twenty</a:t>
            </a:r>
            <a:r>
              <a:rPr lang="cs-CZ" altLang="cs-CZ" dirty="0">
                <a:solidFill>
                  <a:prstClr val="black"/>
                </a:solidFill>
              </a:rPr>
              <a:t> </a:t>
            </a:r>
            <a:r>
              <a:rPr lang="cs-CZ" altLang="cs-CZ" dirty="0" err="1">
                <a:solidFill>
                  <a:prstClr val="black"/>
                </a:solidFill>
              </a:rPr>
              <a:t>guidelines</a:t>
            </a:r>
            <a:r>
              <a:rPr lang="cs-CZ" altLang="cs-CZ" dirty="0">
                <a:solidFill>
                  <a:prstClr val="black"/>
                </a:solidFill>
              </a:rPr>
              <a:t> </a:t>
            </a:r>
            <a:r>
              <a:rPr lang="cs-CZ" altLang="cs-CZ" dirty="0" err="1">
                <a:solidFill>
                  <a:prstClr val="black"/>
                </a:solidFill>
              </a:rPr>
              <a:t>of</a:t>
            </a:r>
            <a:r>
              <a:rPr lang="cs-CZ" altLang="cs-CZ" dirty="0">
                <a:solidFill>
                  <a:prstClr val="black"/>
                </a:solidFill>
              </a:rPr>
              <a:t> </a:t>
            </a:r>
            <a:r>
              <a:rPr lang="cs-CZ" altLang="cs-CZ" dirty="0" err="1">
                <a:solidFill>
                  <a:prstClr val="black"/>
                </a:solidFill>
              </a:rPr>
              <a:t>forced</a:t>
            </a:r>
            <a:r>
              <a:rPr lang="cs-CZ" altLang="cs-CZ" dirty="0">
                <a:solidFill>
                  <a:prstClr val="black"/>
                </a:solidFill>
              </a:rPr>
              <a:t> return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cs-CZ" dirty="0">
                <a:solidFill>
                  <a:prstClr val="black"/>
                </a:solidFill>
              </a:rPr>
              <a:t>Expectations - Criteria for assessing the conditions for and treatment of immigration detainees </a:t>
            </a:r>
            <a:r>
              <a:rPr lang="cs-CZ" altLang="cs-CZ" dirty="0">
                <a:solidFill>
                  <a:prstClr val="black"/>
                </a:solidFill>
              </a:rPr>
              <a:t> (</a:t>
            </a:r>
            <a:r>
              <a:rPr lang="en-US" altLang="cs-CZ" dirty="0">
                <a:solidFill>
                  <a:prstClr val="black"/>
                </a:solidFill>
              </a:rPr>
              <a:t>HM’S INSPECTORATE OF PRISONS FOR ENGLAND AND WALES</a:t>
            </a:r>
            <a:r>
              <a:rPr lang="cs-CZ" altLang="cs-CZ" dirty="0">
                <a:solidFill>
                  <a:prstClr val="black"/>
                </a:solidFill>
              </a:rPr>
              <a:t>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altLang="cs-CZ" dirty="0" err="1">
                <a:solidFill>
                  <a:prstClr val="black"/>
                </a:solidFill>
              </a:rPr>
              <a:t>Etc</a:t>
            </a:r>
            <a:r>
              <a:rPr lang="cs-CZ" altLang="cs-CZ" dirty="0">
                <a:solidFill>
                  <a:prstClr val="black"/>
                </a:solidFill>
              </a:rPr>
              <a:t>.</a:t>
            </a:r>
            <a:endParaRPr lang="cs-CZ" altLang="cs-CZ" sz="3200" b="1" dirty="0">
              <a:solidFill>
                <a:prstClr val="black"/>
              </a:solidFill>
            </a:endParaRPr>
          </a:p>
          <a:p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5315948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dirty="0" err="1" smtClean="0"/>
              <a:t>Thank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attention</a:t>
            </a:r>
            <a:r>
              <a:rPr lang="cs-CZ" dirty="0" smtClean="0"/>
              <a:t>!</a:t>
            </a:r>
          </a:p>
          <a:p>
            <a:pPr marL="0" indent="0" algn="ctr">
              <a:buNone/>
            </a:pPr>
            <a:r>
              <a:rPr lang="cs-CZ" dirty="0" smtClean="0">
                <a:hlinkClick r:id="rId3"/>
              </a:rPr>
              <a:t>Anna.lanickova@seznam.cz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8348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cs-CZ" u="sng" dirty="0" err="1" smtClean="0"/>
              <a:t>Legal</a:t>
            </a:r>
            <a:r>
              <a:rPr lang="cs-CZ" u="sng" dirty="0" smtClean="0"/>
              <a:t> </a:t>
            </a:r>
            <a:r>
              <a:rPr lang="cs-CZ" u="sng" dirty="0" err="1" smtClean="0"/>
              <a:t>instruments</a:t>
            </a:r>
            <a:r>
              <a:rPr lang="cs-CZ" u="sng" dirty="0" smtClean="0"/>
              <a:t> (</a:t>
            </a:r>
            <a:r>
              <a:rPr lang="cs-CZ" u="sng" dirty="0" err="1" smtClean="0"/>
              <a:t>binding</a:t>
            </a:r>
            <a:r>
              <a:rPr lang="cs-CZ" u="sng" dirty="0" smtClean="0"/>
              <a:t>, non-</a:t>
            </a:r>
            <a:r>
              <a:rPr lang="cs-CZ" u="sng" dirty="0" err="1" smtClean="0"/>
              <a:t>binding</a:t>
            </a:r>
            <a:r>
              <a:rPr lang="cs-CZ" u="sng" dirty="0" smtClean="0"/>
              <a:t>)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7957" y="962750"/>
            <a:ext cx="11764192" cy="5260975"/>
          </a:xfrm>
        </p:spPr>
        <p:txBody>
          <a:bodyPr>
            <a:noAutofit/>
          </a:bodyPr>
          <a:lstStyle/>
          <a:p>
            <a:r>
              <a:rPr lang="cs-CZ" sz="2400" dirty="0"/>
              <a:t>Universal </a:t>
            </a:r>
            <a:r>
              <a:rPr lang="cs-CZ" sz="2400" dirty="0" err="1"/>
              <a:t>Declaration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Human</a:t>
            </a:r>
            <a:r>
              <a:rPr lang="cs-CZ" sz="2400" dirty="0"/>
              <a:t> </a:t>
            </a:r>
            <a:r>
              <a:rPr lang="cs-CZ" sz="2400" dirty="0" err="1"/>
              <a:t>Rights</a:t>
            </a:r>
            <a:r>
              <a:rPr lang="cs-CZ" sz="2400" dirty="0"/>
              <a:t> 1948; </a:t>
            </a:r>
          </a:p>
          <a:p>
            <a:r>
              <a:rPr lang="cs-CZ" sz="2400" dirty="0"/>
              <a:t>International Covenant on Civil and </a:t>
            </a:r>
            <a:r>
              <a:rPr lang="cs-CZ" sz="2400" dirty="0" err="1"/>
              <a:t>Political</a:t>
            </a:r>
            <a:r>
              <a:rPr lang="cs-CZ" sz="2400" dirty="0"/>
              <a:t> </a:t>
            </a:r>
            <a:r>
              <a:rPr lang="cs-CZ" sz="2400" dirty="0" err="1"/>
              <a:t>Rights</a:t>
            </a:r>
            <a:r>
              <a:rPr lang="cs-CZ" sz="2400" dirty="0"/>
              <a:t> 1979; </a:t>
            </a:r>
          </a:p>
          <a:p>
            <a:r>
              <a:rPr lang="cs-CZ" sz="2400" dirty="0" err="1"/>
              <a:t>Convention</a:t>
            </a:r>
            <a:r>
              <a:rPr lang="cs-CZ" sz="2400" dirty="0"/>
              <a:t> </a:t>
            </a:r>
            <a:r>
              <a:rPr lang="cs-CZ" sz="2400" dirty="0" err="1"/>
              <a:t>relating</a:t>
            </a:r>
            <a:r>
              <a:rPr lang="cs-CZ" sz="2400" dirty="0"/>
              <a:t> to </a:t>
            </a:r>
            <a:r>
              <a:rPr lang="cs-CZ" sz="2400" dirty="0" err="1"/>
              <a:t>the</a:t>
            </a:r>
            <a:r>
              <a:rPr lang="cs-CZ" sz="2400" dirty="0"/>
              <a:t> Status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Refugees</a:t>
            </a:r>
            <a:r>
              <a:rPr lang="cs-CZ" sz="2400" dirty="0"/>
              <a:t> (</a:t>
            </a:r>
            <a:r>
              <a:rPr lang="cs-CZ" sz="2400" dirty="0" err="1"/>
              <a:t>Geneva</a:t>
            </a:r>
            <a:r>
              <a:rPr lang="cs-CZ" sz="2400" dirty="0"/>
              <a:t> </a:t>
            </a:r>
            <a:r>
              <a:rPr lang="cs-CZ" sz="2400" dirty="0" err="1"/>
              <a:t>Convention</a:t>
            </a:r>
            <a:r>
              <a:rPr lang="cs-CZ" sz="2400" dirty="0"/>
              <a:t>) 1951; </a:t>
            </a:r>
          </a:p>
          <a:p>
            <a:r>
              <a:rPr lang="cs-CZ" sz="2400" dirty="0" err="1"/>
              <a:t>Optional</a:t>
            </a:r>
            <a:r>
              <a:rPr lang="cs-CZ" sz="2400" dirty="0"/>
              <a:t> </a:t>
            </a:r>
            <a:r>
              <a:rPr lang="cs-CZ" sz="2400" dirty="0" err="1"/>
              <a:t>Protocol</a:t>
            </a:r>
            <a:r>
              <a:rPr lang="cs-CZ" sz="2400" dirty="0"/>
              <a:t> </a:t>
            </a:r>
            <a:r>
              <a:rPr lang="cs-CZ" sz="2400" dirty="0" err="1"/>
              <a:t>relating</a:t>
            </a:r>
            <a:r>
              <a:rPr lang="cs-CZ" sz="2400" dirty="0"/>
              <a:t> to </a:t>
            </a:r>
            <a:r>
              <a:rPr lang="cs-CZ" sz="2400" dirty="0" err="1"/>
              <a:t>the</a:t>
            </a:r>
            <a:r>
              <a:rPr lang="cs-CZ" sz="2400" dirty="0"/>
              <a:t> Status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Refugees</a:t>
            </a:r>
            <a:r>
              <a:rPr lang="cs-CZ" sz="2400" dirty="0"/>
              <a:t> 1967; </a:t>
            </a:r>
            <a:endParaRPr lang="cs-CZ" sz="2400" dirty="0" smtClean="0"/>
          </a:p>
          <a:p>
            <a:r>
              <a:rPr lang="cs-CZ" sz="2400" dirty="0" err="1" smtClean="0"/>
              <a:t>European</a:t>
            </a:r>
            <a:r>
              <a:rPr lang="cs-CZ" sz="2400" dirty="0" smtClean="0"/>
              <a:t> </a:t>
            </a:r>
            <a:r>
              <a:rPr lang="cs-CZ" sz="2400" dirty="0" err="1"/>
              <a:t>Convention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Human</a:t>
            </a:r>
            <a:r>
              <a:rPr lang="cs-CZ" sz="2400" dirty="0"/>
              <a:t> </a:t>
            </a:r>
            <a:r>
              <a:rPr lang="cs-CZ" sz="2400" dirty="0" err="1"/>
              <a:t>Rights</a:t>
            </a:r>
            <a:r>
              <a:rPr lang="cs-CZ" sz="2400" dirty="0"/>
              <a:t> 1950 (and </a:t>
            </a:r>
            <a:r>
              <a:rPr lang="cs-CZ" sz="2400" dirty="0" err="1"/>
              <a:t>all</a:t>
            </a:r>
            <a:r>
              <a:rPr lang="cs-CZ" sz="2400" dirty="0"/>
              <a:t> </a:t>
            </a:r>
            <a:r>
              <a:rPr lang="cs-CZ" sz="2400" dirty="0" err="1"/>
              <a:t>related</a:t>
            </a:r>
            <a:r>
              <a:rPr lang="cs-CZ" sz="2400" dirty="0"/>
              <a:t> </a:t>
            </a:r>
            <a:r>
              <a:rPr lang="cs-CZ" sz="2400" dirty="0" err="1"/>
              <a:t>protocols</a:t>
            </a:r>
            <a:r>
              <a:rPr lang="cs-CZ" sz="2400" dirty="0"/>
              <a:t>);</a:t>
            </a:r>
          </a:p>
          <a:p>
            <a:r>
              <a:rPr lang="cs-CZ" sz="2400" dirty="0" smtClean="0"/>
              <a:t>Charter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Fundamental</a:t>
            </a:r>
            <a:r>
              <a:rPr lang="cs-CZ" sz="2400" dirty="0"/>
              <a:t> </a:t>
            </a:r>
            <a:r>
              <a:rPr lang="cs-CZ" sz="2400" dirty="0" err="1"/>
              <a:t>Rights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European</a:t>
            </a:r>
            <a:r>
              <a:rPr lang="cs-CZ" sz="2400" dirty="0"/>
              <a:t> Union 2000; </a:t>
            </a:r>
          </a:p>
          <a:p>
            <a:r>
              <a:rPr lang="cs-CZ" sz="2400" dirty="0" err="1"/>
              <a:t>European</a:t>
            </a:r>
            <a:r>
              <a:rPr lang="cs-CZ" sz="2400" dirty="0"/>
              <a:t> </a:t>
            </a:r>
            <a:r>
              <a:rPr lang="cs-CZ" sz="2400" dirty="0" err="1"/>
              <a:t>Convention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Prevention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Torture</a:t>
            </a:r>
            <a:r>
              <a:rPr lang="cs-CZ" sz="2400" dirty="0"/>
              <a:t> 1987; </a:t>
            </a:r>
          </a:p>
          <a:p>
            <a:r>
              <a:rPr lang="cs-CZ" sz="2400" dirty="0"/>
              <a:t>UN </a:t>
            </a:r>
            <a:r>
              <a:rPr lang="cs-CZ" sz="2400" dirty="0" err="1"/>
              <a:t>Convention</a:t>
            </a:r>
            <a:r>
              <a:rPr lang="cs-CZ" sz="2400" dirty="0"/>
              <a:t> </a:t>
            </a:r>
            <a:r>
              <a:rPr lang="cs-CZ" sz="2400" dirty="0" err="1"/>
              <a:t>against</a:t>
            </a:r>
            <a:r>
              <a:rPr lang="cs-CZ" sz="2400" dirty="0"/>
              <a:t> </a:t>
            </a:r>
            <a:r>
              <a:rPr lang="cs-CZ" sz="2400" dirty="0" err="1"/>
              <a:t>Torture</a:t>
            </a:r>
            <a:r>
              <a:rPr lang="cs-CZ" sz="2400" dirty="0"/>
              <a:t> and </a:t>
            </a:r>
            <a:r>
              <a:rPr lang="cs-CZ" sz="2400" dirty="0" err="1"/>
              <a:t>Other</a:t>
            </a:r>
            <a:r>
              <a:rPr lang="cs-CZ" sz="2400" dirty="0"/>
              <a:t> </a:t>
            </a:r>
            <a:r>
              <a:rPr lang="cs-CZ" sz="2400" dirty="0" err="1"/>
              <a:t>Cruel</a:t>
            </a:r>
            <a:r>
              <a:rPr lang="cs-CZ" sz="2400" dirty="0"/>
              <a:t>, </a:t>
            </a:r>
            <a:r>
              <a:rPr lang="cs-CZ" sz="2400" dirty="0" err="1"/>
              <a:t>Inhuman</a:t>
            </a:r>
            <a:r>
              <a:rPr lang="cs-CZ" sz="2400" dirty="0"/>
              <a:t> </a:t>
            </a:r>
            <a:r>
              <a:rPr lang="cs-CZ" sz="2400" dirty="0" err="1"/>
              <a:t>or</a:t>
            </a:r>
            <a:r>
              <a:rPr lang="cs-CZ" sz="2400" dirty="0"/>
              <a:t> </a:t>
            </a:r>
            <a:r>
              <a:rPr lang="cs-CZ" sz="2400" dirty="0" err="1"/>
              <a:t>Degrading</a:t>
            </a:r>
            <a:r>
              <a:rPr lang="cs-CZ" sz="2400" dirty="0"/>
              <a:t> </a:t>
            </a:r>
            <a:r>
              <a:rPr lang="cs-CZ" sz="2400" dirty="0" err="1"/>
              <a:t>Treatment</a:t>
            </a:r>
            <a:r>
              <a:rPr lang="cs-CZ" sz="2400" dirty="0"/>
              <a:t> </a:t>
            </a:r>
            <a:r>
              <a:rPr lang="cs-CZ" sz="2400" dirty="0" err="1"/>
              <a:t>or</a:t>
            </a:r>
            <a:r>
              <a:rPr lang="cs-CZ" sz="2400" dirty="0"/>
              <a:t> </a:t>
            </a:r>
            <a:r>
              <a:rPr lang="cs-CZ" sz="2400" dirty="0" err="1"/>
              <a:t>Punishment</a:t>
            </a:r>
            <a:r>
              <a:rPr lang="cs-CZ" sz="2400" dirty="0"/>
              <a:t> 1984; </a:t>
            </a:r>
          </a:p>
          <a:p>
            <a:r>
              <a:rPr lang="cs-CZ" sz="2400" dirty="0"/>
              <a:t>UN </a:t>
            </a:r>
            <a:r>
              <a:rPr lang="cs-CZ" sz="2400" dirty="0" err="1"/>
              <a:t>Convention</a:t>
            </a:r>
            <a:r>
              <a:rPr lang="cs-CZ" sz="2400" dirty="0"/>
              <a:t> on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Rights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Child</a:t>
            </a:r>
            <a:r>
              <a:rPr lang="cs-CZ" sz="2400" dirty="0"/>
              <a:t> </a:t>
            </a:r>
            <a:r>
              <a:rPr lang="cs-CZ" sz="2400" dirty="0" smtClean="0"/>
              <a:t>1989</a:t>
            </a:r>
          </a:p>
          <a:p>
            <a:r>
              <a:rPr lang="cs-CZ" sz="2400" dirty="0" err="1" smtClean="0"/>
              <a:t>Codes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Conduct</a:t>
            </a:r>
            <a:r>
              <a:rPr lang="cs-CZ" sz="2400" dirty="0" smtClean="0"/>
              <a:t> (2x), 20 </a:t>
            </a:r>
            <a:r>
              <a:rPr lang="cs-CZ" sz="2400" dirty="0" err="1" smtClean="0"/>
              <a:t>guidelines</a:t>
            </a:r>
            <a:r>
              <a:rPr lang="cs-CZ" sz="2400" dirty="0" smtClean="0"/>
              <a:t> </a:t>
            </a:r>
            <a:r>
              <a:rPr lang="cs-CZ" sz="2400" dirty="0" err="1" smtClean="0"/>
              <a:t>for</a:t>
            </a:r>
            <a:r>
              <a:rPr lang="cs-CZ" sz="2400" dirty="0" smtClean="0"/>
              <a:t> </a:t>
            </a:r>
            <a:r>
              <a:rPr lang="cs-CZ" sz="2400" dirty="0" err="1" smtClean="0"/>
              <a:t>forced-returns</a:t>
            </a:r>
            <a:endParaRPr lang="cs-CZ" sz="2400" dirty="0" smtClean="0"/>
          </a:p>
          <a:p>
            <a:r>
              <a:rPr lang="cs-CZ" sz="2400" dirty="0" smtClean="0"/>
              <a:t>+ </a:t>
            </a:r>
            <a:r>
              <a:rPr lang="cs-CZ" sz="2400" dirty="0" err="1" smtClean="0"/>
              <a:t>Tokyo</a:t>
            </a:r>
            <a:r>
              <a:rPr lang="cs-CZ" sz="2400" dirty="0" smtClean="0"/>
              <a:t> </a:t>
            </a:r>
            <a:r>
              <a:rPr lang="cs-CZ" sz="2400" dirty="0" err="1" smtClean="0"/>
              <a:t>Convention</a:t>
            </a:r>
            <a:r>
              <a:rPr lang="cs-CZ" sz="2400" dirty="0" smtClean="0"/>
              <a:t>,  Chicago </a:t>
            </a:r>
            <a:r>
              <a:rPr lang="cs-CZ" sz="2400" dirty="0" err="1" smtClean="0"/>
              <a:t>Convention</a:t>
            </a:r>
            <a:endParaRPr lang="cs-CZ" sz="2400" dirty="0"/>
          </a:p>
          <a:p>
            <a:r>
              <a:rPr lang="cs-CZ" sz="2400" dirty="0" smtClean="0"/>
              <a:t>+ Return </a:t>
            </a:r>
            <a:r>
              <a:rPr lang="cs-CZ" sz="2400" dirty="0" err="1" smtClean="0"/>
              <a:t>Directive</a:t>
            </a:r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1991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1326" t="9667" r="12365" b="17222"/>
          <a:stretch/>
        </p:blipFill>
        <p:spPr>
          <a:xfrm>
            <a:off x="647700" y="127001"/>
            <a:ext cx="10909300" cy="653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43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title"/>
          </p:nvPr>
        </p:nvSpPr>
        <p:spPr>
          <a:xfrm>
            <a:off x="431800" y="65088"/>
            <a:ext cx="8270875" cy="1143000"/>
          </a:xfrm>
        </p:spPr>
        <p:txBody>
          <a:bodyPr/>
          <a:lstStyle/>
          <a:p>
            <a:r>
              <a:rPr lang="cs-CZ" smtClean="0"/>
              <a:t>Current Migratory Flows</a:t>
            </a:r>
          </a:p>
        </p:txBody>
      </p:sp>
      <p:pic>
        <p:nvPicPr>
          <p:cNvPr id="21506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2"/>
          <a:srcRect t="5679" b="5347"/>
          <a:stretch>
            <a:fillRect/>
          </a:stretch>
        </p:blipFill>
        <p:spPr>
          <a:xfrm>
            <a:off x="419100" y="1017588"/>
            <a:ext cx="5376863" cy="5376862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34963" y="1177925"/>
            <a:ext cx="8270875" cy="11430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8273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cs-CZ" sz="4267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334963" y="2468563"/>
            <a:ext cx="8751887" cy="346551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cs-CZ" sz="2933" dirty="0"/>
          </a:p>
        </p:txBody>
      </p:sp>
      <p:sp>
        <p:nvSpPr>
          <p:cNvPr id="7" name="Zástupný symbol pro zápatí 3"/>
          <p:cNvSpPr txBox="1">
            <a:spLocks/>
          </p:cNvSpPr>
          <p:nvPr/>
        </p:nvSpPr>
        <p:spPr>
          <a:xfrm>
            <a:off x="431800" y="6356350"/>
            <a:ext cx="11041063" cy="36512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cs-CZ"/>
            </a:defPPr>
            <a:lvl1pPr marL="0" algn="l" defTabSz="914400" rtl="0" eaLnBrk="1" latinLnBrk="0" hangingPunct="1">
              <a:defRPr sz="800" kern="1200">
                <a:solidFill>
                  <a:srgbClr val="00827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067" dirty="0"/>
              <a:t>© Copyright Veřejný ochránce práv, 2017; Projekt Podpora účinného systému sledování nucených návratů, registrační číslo AMIF/8/02, je spolufinancován v rámci národního programu Azylového, migračního a integračního fondu.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878513" y="1177925"/>
            <a:ext cx="6170612" cy="48936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80990" indent="-38099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2400" u="sng" dirty="0" err="1">
                <a:latin typeface="+mn-lt"/>
                <a:cs typeface="+mn-cs"/>
              </a:rPr>
              <a:t>State</a:t>
            </a:r>
            <a:r>
              <a:rPr lang="cs-CZ" sz="2400" u="sng" dirty="0">
                <a:latin typeface="+mn-lt"/>
                <a:cs typeface="+mn-cs"/>
              </a:rPr>
              <a:t> </a:t>
            </a:r>
            <a:r>
              <a:rPr lang="cs-CZ" sz="2400" u="sng" dirty="0" err="1">
                <a:latin typeface="+mn-lt"/>
                <a:cs typeface="+mn-cs"/>
              </a:rPr>
              <a:t>of</a:t>
            </a:r>
            <a:r>
              <a:rPr lang="cs-CZ" sz="2400" u="sng" dirty="0">
                <a:latin typeface="+mn-lt"/>
                <a:cs typeface="+mn-cs"/>
              </a:rPr>
              <a:t> </a:t>
            </a:r>
            <a:r>
              <a:rPr lang="cs-CZ" sz="2400" u="sng" dirty="0" err="1">
                <a:latin typeface="+mn-lt"/>
                <a:cs typeface="+mn-cs"/>
              </a:rPr>
              <a:t>the</a:t>
            </a:r>
            <a:r>
              <a:rPr lang="cs-CZ" sz="2400" u="sng" dirty="0">
                <a:latin typeface="+mn-lt"/>
                <a:cs typeface="+mn-cs"/>
              </a:rPr>
              <a:t> Union </a:t>
            </a:r>
            <a:r>
              <a:rPr lang="cs-CZ" sz="2400" dirty="0">
                <a:latin typeface="+mn-lt"/>
                <a:cs typeface="+mn-cs"/>
              </a:rPr>
              <a:t>(13. 9. 2017)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latin typeface="+mn-lt"/>
                <a:cs typeface="+mn-cs"/>
              </a:rPr>
              <a:t>„</a:t>
            </a:r>
            <a:r>
              <a:rPr lang="en-US" sz="2400" dirty="0">
                <a:latin typeface="+mn-lt"/>
                <a:cs typeface="+mn-cs"/>
              </a:rPr>
              <a:t>When it comes to </a:t>
            </a:r>
            <a:r>
              <a:rPr lang="en-US" sz="2400" b="1" dirty="0">
                <a:latin typeface="+mn-lt"/>
                <a:cs typeface="+mn-cs"/>
              </a:rPr>
              <a:t>returns</a:t>
            </a:r>
            <a:r>
              <a:rPr lang="en-US" sz="2400" dirty="0">
                <a:latin typeface="+mn-lt"/>
                <a:cs typeface="+mn-cs"/>
              </a:rPr>
              <a:t>: people who have no right to stay in Europe must be returned to their countries of origin. When only 36% of irregular migrants are returned, it is </a:t>
            </a:r>
            <a:r>
              <a:rPr lang="en-US" sz="2400" dirty="0">
                <a:solidFill>
                  <a:srgbClr val="FF0000"/>
                </a:solidFill>
                <a:latin typeface="+mn-lt"/>
                <a:cs typeface="+mn-cs"/>
              </a:rPr>
              <a:t>clear we need to significantly step up our work</a:t>
            </a:r>
            <a:r>
              <a:rPr lang="en-US" sz="2400" dirty="0">
                <a:latin typeface="+mn-lt"/>
                <a:cs typeface="+mn-cs"/>
              </a:rPr>
              <a:t>. This is the only way Europe will be able to show solidarity with refugees in real need of protection.</a:t>
            </a:r>
            <a:r>
              <a:rPr lang="cs-CZ" sz="2400" dirty="0" smtClean="0">
                <a:latin typeface="+mn-lt"/>
                <a:cs typeface="+mn-cs"/>
              </a:rPr>
              <a:t>“</a:t>
            </a:r>
          </a:p>
          <a:p>
            <a:pPr marL="380990" indent="-38099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2400" dirty="0" err="1" smtClean="0">
                <a:latin typeface="+mn-lt"/>
                <a:cs typeface="+mn-cs"/>
              </a:rPr>
              <a:t>Voluntary</a:t>
            </a:r>
            <a:r>
              <a:rPr lang="cs-CZ" sz="2400" dirty="0" smtClean="0">
                <a:latin typeface="+mn-lt"/>
                <a:cs typeface="+mn-cs"/>
              </a:rPr>
              <a:t> </a:t>
            </a:r>
            <a:r>
              <a:rPr lang="cs-CZ" sz="2400" dirty="0" err="1" smtClean="0">
                <a:latin typeface="+mn-lt"/>
                <a:cs typeface="+mn-cs"/>
              </a:rPr>
              <a:t>returns</a:t>
            </a:r>
            <a:endParaRPr lang="cs-CZ" sz="2400" dirty="0" smtClean="0">
              <a:latin typeface="+mn-lt"/>
              <a:cs typeface="+mn-cs"/>
            </a:endParaRPr>
          </a:p>
          <a:p>
            <a:pPr marL="380990" indent="-38099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2400" dirty="0" err="1" smtClean="0">
                <a:latin typeface="+mn-lt"/>
                <a:cs typeface="+mn-cs"/>
              </a:rPr>
              <a:t>Frontex</a:t>
            </a:r>
            <a:endParaRPr lang="cs-CZ" sz="2400" dirty="0" smtClean="0">
              <a:latin typeface="+mn-lt"/>
              <a:cs typeface="+mn-cs"/>
            </a:endParaRPr>
          </a:p>
          <a:p>
            <a:pPr marL="380990" indent="-38099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2400" dirty="0" err="1" smtClean="0">
                <a:latin typeface="+mn-lt"/>
                <a:cs typeface="+mn-cs"/>
              </a:rPr>
              <a:t>Negotiation</a:t>
            </a:r>
            <a:r>
              <a:rPr lang="cs-CZ" sz="2400" dirty="0" smtClean="0">
                <a:latin typeface="+mn-lt"/>
                <a:cs typeface="+mn-cs"/>
              </a:rPr>
              <a:t> </a:t>
            </a:r>
            <a:r>
              <a:rPr lang="cs-CZ" sz="2400" dirty="0" err="1">
                <a:latin typeface="+mn-lt"/>
                <a:cs typeface="+mn-cs"/>
              </a:rPr>
              <a:t>with</a:t>
            </a:r>
            <a:r>
              <a:rPr lang="cs-CZ" sz="2400" dirty="0">
                <a:latin typeface="+mn-lt"/>
                <a:cs typeface="+mn-cs"/>
              </a:rPr>
              <a:t> </a:t>
            </a:r>
            <a:r>
              <a:rPr lang="cs-CZ" sz="2400" dirty="0" err="1">
                <a:latin typeface="+mn-lt"/>
                <a:cs typeface="+mn-cs"/>
              </a:rPr>
              <a:t>third</a:t>
            </a:r>
            <a:r>
              <a:rPr lang="cs-CZ" sz="2400" dirty="0">
                <a:latin typeface="+mn-lt"/>
                <a:cs typeface="+mn-cs"/>
              </a:rPr>
              <a:t> </a:t>
            </a:r>
            <a:r>
              <a:rPr lang="cs-CZ" sz="2400" dirty="0" err="1">
                <a:latin typeface="+mn-lt"/>
                <a:cs typeface="+mn-cs"/>
              </a:rPr>
              <a:t>countries</a:t>
            </a:r>
            <a:endParaRPr lang="cs-CZ" sz="2400" dirty="0">
              <a:latin typeface="+mn-lt"/>
              <a:cs typeface="+mn-cs"/>
            </a:endParaRPr>
          </a:p>
          <a:p>
            <a:pPr marL="380990" indent="-38099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cs-CZ" sz="2400" dirty="0">
              <a:latin typeface="+mn-lt"/>
              <a:cs typeface="+mn-cs"/>
            </a:endParaRPr>
          </a:p>
          <a:p>
            <a:pPr marL="380990" indent="-38099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cs-CZ" sz="24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199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Video – </a:t>
            </a:r>
            <a:r>
              <a:rPr lang="cs-CZ" dirty="0" err="1" smtClean="0"/>
              <a:t>European</a:t>
            </a:r>
            <a:r>
              <a:rPr lang="cs-CZ" dirty="0" smtClean="0"/>
              <a:t> </a:t>
            </a:r>
            <a:r>
              <a:rPr lang="cs-CZ" dirty="0" err="1" smtClean="0"/>
              <a:t>Border</a:t>
            </a:r>
            <a:r>
              <a:rPr lang="cs-CZ" dirty="0" smtClean="0"/>
              <a:t> and Coast </a:t>
            </a:r>
            <a:r>
              <a:rPr lang="cs-CZ" dirty="0" err="1" smtClean="0"/>
              <a:t>Agency</a:t>
            </a:r>
            <a:endParaRPr lang="cs-CZ" dirty="0" smtClean="0"/>
          </a:p>
          <a:p>
            <a:pPr marL="0" indent="0">
              <a:buNone/>
            </a:pPr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www.youtube.com/watch?v=O6NO3b6liTs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Frontex</a:t>
            </a:r>
            <a:r>
              <a:rPr lang="cs-CZ" dirty="0" smtClean="0"/>
              <a:t> → EBCG (2016)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5" name="AutoShape 2" descr="https://static.publico.pt/Multimedia/Infografias/205/svg/frontex-graph.svg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/>
          <a:srcRect l="-408" t="29360" r="408" b="46408"/>
          <a:stretch/>
        </p:blipFill>
        <p:spPr>
          <a:xfrm>
            <a:off x="273050" y="4001294"/>
            <a:ext cx="16002000" cy="242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2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081088"/>
            <a:ext cx="10515600" cy="1325563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181225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 err="1" smtClean="0"/>
              <a:t>Manage</a:t>
            </a:r>
            <a:r>
              <a:rPr lang="cs-CZ" dirty="0" smtClean="0"/>
              <a:t> </a:t>
            </a:r>
            <a:r>
              <a:rPr lang="cs-CZ" dirty="0" err="1" smtClean="0"/>
              <a:t>external</a:t>
            </a:r>
            <a:r>
              <a:rPr lang="cs-CZ" dirty="0" smtClean="0"/>
              <a:t> </a:t>
            </a:r>
            <a:r>
              <a:rPr lang="cs-CZ" dirty="0" err="1" smtClean="0"/>
              <a:t>borders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MS (2002, </a:t>
            </a:r>
            <a:r>
              <a:rPr lang="cs-CZ" dirty="0" err="1" smtClean="0"/>
              <a:t>fully</a:t>
            </a:r>
            <a:r>
              <a:rPr lang="cs-CZ" dirty="0" smtClean="0"/>
              <a:t> </a:t>
            </a:r>
            <a:r>
              <a:rPr lang="cs-CZ" dirty="0" err="1" smtClean="0"/>
              <a:t>operational</a:t>
            </a:r>
            <a:r>
              <a:rPr lang="cs-CZ" dirty="0" smtClean="0"/>
              <a:t> in 2005), </a:t>
            </a:r>
            <a:r>
              <a:rPr lang="cs-CZ" dirty="0" err="1" smtClean="0"/>
              <a:t>Warsaw</a:t>
            </a:r>
            <a:endParaRPr lang="cs-CZ" dirty="0"/>
          </a:p>
          <a:p>
            <a:pPr lvl="1"/>
            <a:r>
              <a:rPr lang="cs-CZ" dirty="0" err="1" smtClean="0"/>
              <a:t>Surveillance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borders</a:t>
            </a:r>
            <a:endParaRPr lang="cs-CZ" dirty="0" smtClean="0"/>
          </a:p>
          <a:p>
            <a:pPr lvl="1"/>
            <a:r>
              <a:rPr lang="cs-CZ" dirty="0" smtClean="0"/>
              <a:t>Return </a:t>
            </a:r>
            <a:r>
              <a:rPr lang="cs-CZ" dirty="0" err="1" smtClean="0"/>
              <a:t>actions</a:t>
            </a:r>
            <a:endParaRPr lang="cs-CZ" dirty="0" smtClean="0"/>
          </a:p>
          <a:p>
            <a:pPr lvl="1"/>
            <a:r>
              <a:rPr lang="cs-CZ" dirty="0" smtClean="0"/>
              <a:t>Rapid </a:t>
            </a:r>
            <a:r>
              <a:rPr lang="cs-CZ" dirty="0" err="1" smtClean="0"/>
              <a:t>intervention</a:t>
            </a:r>
            <a:endParaRPr lang="cs-CZ" dirty="0" smtClean="0"/>
          </a:p>
          <a:p>
            <a:pPr lvl="1"/>
            <a:r>
              <a:rPr lang="cs-CZ" dirty="0" smtClean="0"/>
              <a:t>Hot-</a:t>
            </a:r>
            <a:r>
              <a:rPr lang="cs-CZ" dirty="0" err="1" smtClean="0"/>
              <a:t>spots</a:t>
            </a:r>
            <a:r>
              <a:rPr lang="cs-CZ" dirty="0" smtClean="0"/>
              <a:t>, </a:t>
            </a:r>
            <a:r>
              <a:rPr lang="cs-CZ" dirty="0" err="1" smtClean="0"/>
              <a:t>identification</a:t>
            </a:r>
            <a:endParaRPr lang="cs-CZ" dirty="0" smtClean="0"/>
          </a:p>
          <a:p>
            <a:pPr lvl="1"/>
            <a:r>
              <a:rPr lang="cs-CZ" dirty="0" smtClean="0"/>
              <a:t>finance/co-finance </a:t>
            </a:r>
            <a:r>
              <a:rPr lang="cs-CZ" dirty="0" err="1" smtClean="0"/>
              <a:t>the</a:t>
            </a:r>
            <a:r>
              <a:rPr lang="cs-CZ" dirty="0" smtClean="0"/>
              <a:t> MS´ </a:t>
            </a:r>
            <a:r>
              <a:rPr lang="cs-CZ" dirty="0" err="1" smtClean="0"/>
              <a:t>activities</a:t>
            </a:r>
            <a:r>
              <a:rPr lang="cs-CZ" dirty="0" smtClean="0"/>
              <a:t> … (</a:t>
            </a:r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u="sng" dirty="0" smtClean="0"/>
              <a:t>hand-</a:t>
            </a:r>
            <a:r>
              <a:rPr lang="cs-CZ" u="sng" dirty="0" err="1" smtClean="0"/>
              <a:t>out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European</a:t>
            </a:r>
            <a:r>
              <a:rPr lang="cs-CZ" dirty="0" smtClean="0"/>
              <a:t> Ombudsman </a:t>
            </a:r>
            <a:r>
              <a:rPr lang="cs-CZ" dirty="0" err="1" smtClean="0"/>
              <a:t>review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Frontex</a:t>
            </a:r>
            <a:r>
              <a:rPr lang="cs-CZ" dirty="0" smtClean="0"/>
              <a:t> → </a:t>
            </a:r>
            <a:r>
              <a:rPr lang="cs-CZ" dirty="0" err="1" smtClean="0"/>
              <a:t>complaint</a:t>
            </a:r>
            <a:r>
              <a:rPr lang="cs-CZ" dirty="0" smtClean="0"/>
              <a:t> </a:t>
            </a:r>
            <a:r>
              <a:rPr lang="cs-CZ" dirty="0" err="1" smtClean="0"/>
              <a:t>mechanism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created</a:t>
            </a:r>
            <a:endParaRPr lang="cs-CZ" dirty="0" smtClean="0"/>
          </a:p>
        </p:txBody>
      </p:sp>
      <p:pic>
        <p:nvPicPr>
          <p:cNvPr id="2050" name="Picture 2" descr="Výsledek obrázku pro european border and coast guard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3" y="328612"/>
            <a:ext cx="7620000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60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Obstacles</a:t>
            </a:r>
            <a:r>
              <a:rPr lang="cs-CZ" dirty="0" smtClean="0"/>
              <a:t> to </a:t>
            </a:r>
            <a:r>
              <a:rPr lang="cs-CZ" dirty="0" err="1" smtClean="0"/>
              <a:t>effective</a:t>
            </a:r>
            <a:r>
              <a:rPr lang="cs-CZ" dirty="0" smtClean="0"/>
              <a:t> return </a:t>
            </a:r>
            <a:r>
              <a:rPr lang="cs-CZ" dirty="0" err="1" smtClean="0"/>
              <a:t>system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Lack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cooperation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third</a:t>
            </a:r>
            <a:r>
              <a:rPr lang="cs-CZ" dirty="0"/>
              <a:t> </a:t>
            </a:r>
            <a:r>
              <a:rPr lang="cs-CZ" dirty="0" err="1"/>
              <a:t>countries</a:t>
            </a:r>
            <a:endParaRPr lang="cs-CZ" dirty="0"/>
          </a:p>
          <a:p>
            <a:pPr lvl="1"/>
            <a:r>
              <a:rPr lang="cs-CZ" dirty="0" err="1"/>
              <a:t>Travel</a:t>
            </a:r>
            <a:r>
              <a:rPr lang="cs-CZ" dirty="0"/>
              <a:t> </a:t>
            </a:r>
            <a:r>
              <a:rPr lang="cs-CZ" dirty="0" err="1"/>
              <a:t>documents</a:t>
            </a:r>
            <a:r>
              <a:rPr lang="cs-CZ" dirty="0"/>
              <a:t>, </a:t>
            </a:r>
            <a:r>
              <a:rPr lang="cs-CZ" dirty="0" err="1"/>
              <a:t>identification</a:t>
            </a:r>
            <a:r>
              <a:rPr lang="cs-CZ" dirty="0"/>
              <a:t>, visa </a:t>
            </a:r>
            <a:r>
              <a:rPr lang="cs-CZ" dirty="0" err="1"/>
              <a:t>issue</a:t>
            </a:r>
            <a:endParaRPr lang="cs-CZ" dirty="0"/>
          </a:p>
          <a:p>
            <a:r>
              <a:rPr lang="cs-CZ" dirty="0" err="1" smtClean="0"/>
              <a:t>National</a:t>
            </a:r>
            <a:r>
              <a:rPr lang="cs-CZ" dirty="0" smtClean="0"/>
              <a:t> </a:t>
            </a:r>
            <a:r>
              <a:rPr lang="cs-CZ" dirty="0" err="1" smtClean="0"/>
              <a:t>rules</a:t>
            </a:r>
            <a:r>
              <a:rPr lang="cs-CZ" dirty="0" smtClean="0"/>
              <a:t> on </a:t>
            </a:r>
            <a:r>
              <a:rPr lang="cs-CZ" dirty="0" err="1" smtClean="0"/>
              <a:t>detention</a:t>
            </a:r>
            <a:r>
              <a:rPr lang="cs-CZ" dirty="0" smtClean="0"/>
              <a:t> – </a:t>
            </a:r>
            <a:r>
              <a:rPr lang="cs-CZ" dirty="0" err="1" smtClean="0"/>
              <a:t>thin</a:t>
            </a:r>
            <a:r>
              <a:rPr lang="cs-CZ" dirty="0" smtClean="0"/>
              <a:t> line!</a:t>
            </a:r>
          </a:p>
          <a:p>
            <a:r>
              <a:rPr lang="cs-CZ" dirty="0" smtClean="0"/>
              <a:t>Civil society?</a:t>
            </a:r>
          </a:p>
          <a:p>
            <a:r>
              <a:rPr lang="cs-CZ" dirty="0" err="1" smtClean="0"/>
              <a:t>Resources</a:t>
            </a:r>
            <a:r>
              <a:rPr lang="cs-CZ" dirty="0" smtClean="0"/>
              <a:t> – </a:t>
            </a:r>
            <a:r>
              <a:rPr lang="cs-CZ" dirty="0" err="1" smtClean="0"/>
              <a:t>financial,logistical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2234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Who</a:t>
            </a:r>
            <a:r>
              <a:rPr lang="cs-CZ" dirty="0" smtClean="0"/>
              <a:t>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err="1" smtClean="0"/>
              <a:t>Rejected</a:t>
            </a:r>
            <a:r>
              <a:rPr lang="cs-CZ" dirty="0" smtClean="0"/>
              <a:t> </a:t>
            </a:r>
            <a:r>
              <a:rPr lang="cs-CZ" dirty="0" err="1" smtClean="0"/>
              <a:t>asylum</a:t>
            </a:r>
            <a:r>
              <a:rPr lang="cs-CZ" dirty="0" smtClean="0"/>
              <a:t> </a:t>
            </a:r>
            <a:r>
              <a:rPr lang="cs-CZ" dirty="0" err="1" smtClean="0"/>
              <a:t>seekers</a:t>
            </a:r>
            <a:r>
              <a:rPr lang="cs-CZ" dirty="0" smtClean="0"/>
              <a:t>  (no </a:t>
            </a:r>
            <a:r>
              <a:rPr lang="cs-CZ" dirty="0" err="1" smtClean="0"/>
              <a:t>refoulement</a:t>
            </a:r>
            <a:r>
              <a:rPr lang="cs-CZ" dirty="0" smtClean="0"/>
              <a:t>, </a:t>
            </a:r>
            <a:r>
              <a:rPr lang="cs-CZ" dirty="0" err="1" smtClean="0"/>
              <a:t>because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claims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assessed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Irregular</a:t>
            </a:r>
            <a:r>
              <a:rPr lang="cs-CZ" dirty="0" smtClean="0"/>
              <a:t> </a:t>
            </a:r>
            <a:r>
              <a:rPr lang="cs-CZ" dirty="0" err="1" smtClean="0"/>
              <a:t>migrants</a:t>
            </a:r>
            <a:r>
              <a:rPr lang="cs-CZ" dirty="0" smtClean="0"/>
              <a:t> (</a:t>
            </a:r>
            <a:r>
              <a:rPr lang="cs-CZ" dirty="0" err="1" smtClean="0"/>
              <a:t>individual</a:t>
            </a:r>
            <a:r>
              <a:rPr lang="cs-CZ" dirty="0" smtClean="0"/>
              <a:t> return </a:t>
            </a:r>
            <a:r>
              <a:rPr lang="cs-CZ" dirty="0" err="1" smtClean="0"/>
              <a:t>decision</a:t>
            </a:r>
            <a:r>
              <a:rPr lang="cs-CZ" dirty="0" smtClean="0"/>
              <a:t>)</a:t>
            </a:r>
          </a:p>
          <a:p>
            <a:r>
              <a:rPr lang="cs-CZ" dirty="0" smtClean="0"/>
              <a:t>Person </a:t>
            </a:r>
            <a:r>
              <a:rPr lang="cs-CZ" dirty="0" err="1" smtClean="0"/>
              <a:t>convicted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criminal</a:t>
            </a:r>
            <a:r>
              <a:rPr lang="cs-CZ" dirty="0" smtClean="0"/>
              <a:t> </a:t>
            </a:r>
            <a:r>
              <a:rPr lang="cs-CZ" dirty="0" err="1" smtClean="0"/>
              <a:t>offences</a:t>
            </a:r>
            <a:endParaRPr lang="cs-CZ" dirty="0" smtClean="0"/>
          </a:p>
          <a:p>
            <a:endParaRPr lang="cs-CZ" dirty="0"/>
          </a:p>
          <a:p>
            <a:r>
              <a:rPr lang="cs-CZ" dirty="0" err="1" smtClean="0"/>
              <a:t>Third</a:t>
            </a:r>
            <a:r>
              <a:rPr lang="cs-CZ" dirty="0" smtClean="0"/>
              <a:t>-country </a:t>
            </a:r>
            <a:r>
              <a:rPr lang="cs-CZ" dirty="0" err="1" smtClean="0"/>
              <a:t>national</a:t>
            </a:r>
            <a:endParaRPr lang="cs-CZ" dirty="0" smtClean="0"/>
          </a:p>
          <a:p>
            <a:r>
              <a:rPr lang="cs-CZ" dirty="0" smtClean="0"/>
              <a:t>EU </a:t>
            </a:r>
            <a:r>
              <a:rPr lang="cs-CZ" dirty="0" err="1" smtClean="0"/>
              <a:t>national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get</a:t>
            </a:r>
            <a:r>
              <a:rPr lang="cs-CZ" dirty="0" smtClean="0"/>
              <a:t> </a:t>
            </a:r>
            <a:r>
              <a:rPr lang="cs-CZ" dirty="0" err="1" smtClean="0"/>
              <a:t>deported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breach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public </a:t>
            </a:r>
            <a:r>
              <a:rPr lang="cs-CZ" dirty="0" err="1" smtClean="0"/>
              <a:t>order</a:t>
            </a:r>
            <a:r>
              <a:rPr lang="cs-CZ" dirty="0" smtClean="0"/>
              <a:t>, public </a:t>
            </a:r>
            <a:r>
              <a:rPr lang="cs-CZ" dirty="0" err="1" smtClean="0"/>
              <a:t>security</a:t>
            </a:r>
            <a:r>
              <a:rPr lang="cs-CZ" dirty="0" smtClean="0"/>
              <a:t>, public </a:t>
            </a:r>
            <a:r>
              <a:rPr lang="cs-CZ" dirty="0" err="1" smtClean="0"/>
              <a:t>health</a:t>
            </a:r>
            <a:r>
              <a:rPr lang="cs-CZ" dirty="0" smtClean="0"/>
              <a:t> (</a:t>
            </a:r>
            <a:r>
              <a:rPr lang="cs-CZ" dirty="0" err="1" smtClean="0"/>
              <a:t>for</a:t>
            </a:r>
            <a:r>
              <a:rPr lang="cs-CZ" dirty="0" smtClean="0"/>
              <a:t> eternity? </a:t>
            </a:r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Donatella</a:t>
            </a:r>
            <a:r>
              <a:rPr lang="cs-CZ" dirty="0" smtClean="0"/>
              <a:t> </a:t>
            </a:r>
            <a:r>
              <a:rPr lang="cs-CZ" dirty="0" err="1" smtClean="0"/>
              <a:t>Calfa</a:t>
            </a:r>
            <a:r>
              <a:rPr lang="cs-CZ" dirty="0" smtClean="0"/>
              <a:t> Case)</a:t>
            </a:r>
          </a:p>
          <a:p>
            <a:endParaRPr lang="cs-CZ" dirty="0"/>
          </a:p>
          <a:p>
            <a:r>
              <a:rPr lang="cs-CZ" dirty="0" smtClean="0"/>
              <a:t>KEY ACTORS: MS, FRA, EBCG, CPT </a:t>
            </a:r>
          </a:p>
          <a:p>
            <a:r>
              <a:rPr lang="cs-CZ" dirty="0" smtClean="0"/>
              <a:t>PARTICIPANTS: </a:t>
            </a:r>
            <a:r>
              <a:rPr lang="cs-CZ" dirty="0" err="1" smtClean="0"/>
              <a:t>returnee</a:t>
            </a:r>
            <a:r>
              <a:rPr lang="cs-CZ" dirty="0" smtClean="0"/>
              <a:t>, </a:t>
            </a:r>
            <a:r>
              <a:rPr lang="cs-CZ" dirty="0" err="1" smtClean="0"/>
              <a:t>escort</a:t>
            </a:r>
            <a:r>
              <a:rPr lang="cs-CZ" dirty="0" smtClean="0"/>
              <a:t> </a:t>
            </a:r>
            <a:r>
              <a:rPr lang="cs-CZ" dirty="0" err="1" smtClean="0"/>
              <a:t>officers+leader,back-up</a:t>
            </a:r>
            <a:r>
              <a:rPr lang="cs-CZ" dirty="0" smtClean="0"/>
              <a:t> team, </a:t>
            </a:r>
            <a:r>
              <a:rPr lang="cs-CZ" dirty="0" err="1" smtClean="0"/>
              <a:t>doctor</a:t>
            </a:r>
            <a:r>
              <a:rPr lang="cs-CZ" dirty="0" smtClean="0"/>
              <a:t>, </a:t>
            </a:r>
            <a:r>
              <a:rPr lang="cs-CZ" dirty="0" err="1" smtClean="0"/>
              <a:t>interpreter</a:t>
            </a:r>
            <a:r>
              <a:rPr lang="cs-CZ" dirty="0" smtClean="0"/>
              <a:t>, monitor, return </a:t>
            </a:r>
            <a:r>
              <a:rPr lang="cs-CZ" dirty="0" err="1" smtClean="0"/>
              <a:t>specialist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EBCG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568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3A71DC738674B4893D02C4CA0E22FAC" ma:contentTypeVersion="4" ma:contentTypeDescription="Vytvořit nový dokument" ma:contentTypeScope="" ma:versionID="dcc6128f15bb73e67301b068d52033ce">
  <xsd:schema xmlns:xsd="http://www.w3.org/2001/XMLSchema" xmlns:xs="http://www.w3.org/2001/XMLSchema" xmlns:p="http://schemas.microsoft.com/office/2006/metadata/properties" xmlns:ns2="7aea5b64-986d-4ed0-9f25-146f1d978e98" targetNamespace="http://schemas.microsoft.com/office/2006/metadata/properties" ma:root="true" ma:fieldsID="4e0c4057c03dd2c7c9c20807d6e9694d" ns2:_="">
    <xsd:import namespace="7aea5b64-986d-4ed0-9f25-146f1d978e98"/>
    <xsd:element name="properties">
      <xsd:complexType>
        <xsd:sequence>
          <xsd:element name="documentManagement">
            <xsd:complexType>
              <xsd:all>
                <xsd:element ref="ns2:datum_x0020_vzniku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ea5b64-986d-4ed0-9f25-146f1d978e98" elementFormDefault="qualified">
    <xsd:import namespace="http://schemas.microsoft.com/office/2006/documentManagement/types"/>
    <xsd:import namespace="http://schemas.microsoft.com/office/infopath/2007/PartnerControls"/>
    <xsd:element name="datum_x0020_vzniku" ma:index="8" nillable="true" ma:displayName="datum vzniku" ma:internalName="datum_x0020_vzniku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um_x0020_vzniku xmlns="7aea5b64-986d-4ed0-9f25-146f1d978e98" xsi:nil="true"/>
  </documentManagement>
</p:properties>
</file>

<file path=customXml/itemProps1.xml><?xml version="1.0" encoding="utf-8"?>
<ds:datastoreItem xmlns:ds="http://schemas.openxmlformats.org/officeDocument/2006/customXml" ds:itemID="{3D590B58-D42A-4FA0-8B63-D59E0D7FE1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ea5b64-986d-4ed0-9f25-146f1d978e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BAFAA7F-37AA-4458-85ED-4011F550E4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5816BD-8A9E-452C-A71E-087014539389}">
  <ds:schemaRefs>
    <ds:schemaRef ds:uri="http://purl.org/dc/dcmitype/"/>
    <ds:schemaRef ds:uri="http://schemas.microsoft.com/office/infopath/2007/PartnerControls"/>
    <ds:schemaRef ds:uri="http://purl.org/dc/elements/1.1/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7aea5b64-986d-4ed0-9f25-146f1d978e9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1607</Words>
  <Application>Microsoft Office PowerPoint</Application>
  <PresentationFormat>Širokoúhlá obrazovka</PresentationFormat>
  <Paragraphs>254</Paragraphs>
  <Slides>29</Slides>
  <Notes>24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Trebuchet MS</vt:lpstr>
      <vt:lpstr>Wingdings</vt:lpstr>
      <vt:lpstr>Motiv Office</vt:lpstr>
      <vt:lpstr>DEPORTATIONS</vt:lpstr>
      <vt:lpstr>Key terms return policy </vt:lpstr>
      <vt:lpstr>Legal instruments (binding, non-binding)</vt:lpstr>
      <vt:lpstr>Prezentace aplikace PowerPoint</vt:lpstr>
      <vt:lpstr>Current Migratory Flows</vt:lpstr>
      <vt:lpstr>Prezentace aplikace PowerPoint</vt:lpstr>
      <vt:lpstr>Prezentace aplikace PowerPoint</vt:lpstr>
      <vt:lpstr>Obstacles to effective return system</vt:lpstr>
      <vt:lpstr>Who? </vt:lpstr>
      <vt:lpstr>Types of RO</vt:lpstr>
      <vt:lpstr>Human rights at stake? </vt:lpstr>
      <vt:lpstr>Prezentace aplikace PowerPoint</vt:lpstr>
      <vt:lpstr>Forced Return Monitoring</vt:lpstr>
      <vt:lpstr> What is forced-return monitoring? </vt:lpstr>
      <vt:lpstr>Why having a monitoring                system? </vt:lpstr>
      <vt:lpstr>Phases of RO </vt:lpstr>
      <vt:lpstr>Pre-departure phase   </vt:lpstr>
      <vt:lpstr>In-flight phase  </vt:lpstr>
      <vt:lpstr>Arrival phase </vt:lpstr>
      <vt:lpstr>Return-flight phase  </vt:lpstr>
      <vt:lpstr>Post-arrival phase - Pandora´s box</vt:lpstr>
      <vt:lpstr>Prezentace aplikace PowerPoint</vt:lpstr>
      <vt:lpstr>Czech Republic – Public Defender of Rights, mandate:</vt:lpstr>
      <vt:lpstr>In connection with the so-called “Return Directive” of the European Parliament and of the Council </vt:lpstr>
      <vt:lpstr>How does it work?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Contemporary migratory flows in Europe, European Border and Coast Guard Agency,Forced Returns into the countries of origin</dc:title>
  <dc:creator>Láníčková Anna Mgr.</dc:creator>
  <cp:lastModifiedBy>Láníčková Anna Mgr.</cp:lastModifiedBy>
  <cp:revision>41</cp:revision>
  <cp:lastPrinted>2018-12-05T14:19:34Z</cp:lastPrinted>
  <dcterms:created xsi:type="dcterms:W3CDTF">2017-11-28T06:57:05Z</dcterms:created>
  <dcterms:modified xsi:type="dcterms:W3CDTF">2018-12-05T14:24:25Z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0x010100D3A71DC738674B4893D02C4CA0E22FAC</vt:lpwstr>
  </property>
</Properties>
</file>