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Roboto"/>
      <p:regular r:id="rId18"/>
      <p:bold r:id="rId19"/>
      <p:italic r:id="rId20"/>
      <p:boldItalic r:id="rId21"/>
    </p:embeddedFont>
    <p:embeddedFont>
      <p:font typeface="Montserrat"/>
      <p:regular r:id="rId22"/>
      <p:bold r:id="rId23"/>
      <p:italic r:id="rId24"/>
      <p:boldItalic r:id="rId25"/>
    </p:embeddedFont>
    <p:embeddedFont>
      <p:font typeface="Lato"/>
      <p:regular r:id="rId26"/>
      <p:bold r:id="rId27"/>
      <p:italic r:id="rId28"/>
      <p:boldItalic r:id="rId29"/>
    </p:embeddedFont>
    <p:embeddedFont>
      <p:font typeface="Open Sans"/>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italic.fntdata"/><Relationship Id="rId22" Type="http://schemas.openxmlformats.org/officeDocument/2006/relationships/font" Target="fonts/Montserrat-regular.fntdata"/><Relationship Id="rId21" Type="http://schemas.openxmlformats.org/officeDocument/2006/relationships/font" Target="fonts/Roboto-boldItalic.fntdata"/><Relationship Id="rId24" Type="http://schemas.openxmlformats.org/officeDocument/2006/relationships/font" Target="fonts/Montserrat-italic.fntdata"/><Relationship Id="rId23" Type="http://schemas.openxmlformats.org/officeDocument/2006/relationships/font" Target="fonts/Montserra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regular.fntdata"/><Relationship Id="rId25" Type="http://schemas.openxmlformats.org/officeDocument/2006/relationships/font" Target="fonts/Montserrat-boldItalic.fntdata"/><Relationship Id="rId28" Type="http://schemas.openxmlformats.org/officeDocument/2006/relationships/font" Target="fonts/Lato-italic.fntdata"/><Relationship Id="rId27" Type="http://schemas.openxmlformats.org/officeDocument/2006/relationships/font" Target="fonts/Lat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bold.fntdata"/><Relationship Id="rId30" Type="http://schemas.openxmlformats.org/officeDocument/2006/relationships/font" Target="fonts/OpenSans-regular.fntdata"/><Relationship Id="rId11" Type="http://schemas.openxmlformats.org/officeDocument/2006/relationships/slide" Target="slides/slide6.xml"/><Relationship Id="rId33" Type="http://schemas.openxmlformats.org/officeDocument/2006/relationships/font" Target="fonts/OpenSans-boldItalic.fntdata"/><Relationship Id="rId10" Type="http://schemas.openxmlformats.org/officeDocument/2006/relationships/slide" Target="slides/slide5.xml"/><Relationship Id="rId32" Type="http://schemas.openxmlformats.org/officeDocument/2006/relationships/font" Target="fonts/OpenSans-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Roboto-bold.fntdata"/><Relationship Id="rId18" Type="http://schemas.openxmlformats.org/officeDocument/2006/relationships/font" Target="fonts/Roboto-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1f87997393_0_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f87997393_0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1f87997393_0_1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1f87997393_0_1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1f87997393_0_8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f87997393_0_8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1f87997393_0_1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1f87997393_0_1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1f87997393_0_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f87997393_0_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1f87997393_0_8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f87997393_0_8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1f96f5393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f96f5393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1f87997393_0_8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1f87997393_0_8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g1f87997393_0_8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f87997393_0_8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1f87997393_0_9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f87997393_0_9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1f87997393_0_10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1f87997393_0_10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1f87997393_0_14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1f87997393_0_1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pic>
        <p:nvPicPr>
          <p:cNvPr descr="offset_comp_406605.jpg" id="10" name="Google Shape;10;p2"/>
          <p:cNvPicPr preferRelativeResize="0"/>
          <p:nvPr/>
        </p:nvPicPr>
        <p:blipFill rotWithShape="1">
          <a:blip r:embed="rId2">
            <a:alphaModFix amt="66000"/>
          </a:blip>
          <a:srcRect b="39565" l="20991" r="40112" t="2690"/>
          <a:stretch/>
        </p:blipFill>
        <p:spPr>
          <a:xfrm>
            <a:off x="0" y="0"/>
            <a:ext cx="5157900" cy="5143500"/>
          </a:xfrm>
          <a:prstGeom prst="rtTriangle">
            <a:avLst/>
          </a:prstGeom>
          <a:noFill/>
          <a:ln>
            <a:noFill/>
          </a:ln>
        </p:spPr>
      </p:pic>
      <p:pic>
        <p:nvPicPr>
          <p:cNvPr descr="offset_comp_342327_edtied.jpg" id="11" name="Google Shape;11;p2"/>
          <p:cNvPicPr preferRelativeResize="0"/>
          <p:nvPr/>
        </p:nvPicPr>
        <p:blipFill rotWithShape="1">
          <a:blip r:embed="rId3">
            <a:alphaModFix amt="31000"/>
          </a:blip>
          <a:srcRect b="11297" l="14009" r="43289" t="35833"/>
          <a:stretch/>
        </p:blipFill>
        <p:spPr>
          <a:xfrm rot="10800000">
            <a:off x="6976800" y="-25"/>
            <a:ext cx="2167200" cy="2012700"/>
          </a:xfrm>
          <a:prstGeom prst="rtTriangle">
            <a:avLst/>
          </a:prstGeom>
          <a:noFill/>
          <a:ln>
            <a:noFill/>
          </a:ln>
        </p:spPr>
      </p:pic>
      <p:sp>
        <p:nvSpPr>
          <p:cNvPr id="12" name="Google Shape;12;p2"/>
          <p:cNvSpPr txBox="1"/>
          <p:nvPr>
            <p:ph type="ctrTitle"/>
          </p:nvPr>
        </p:nvSpPr>
        <p:spPr>
          <a:xfrm>
            <a:off x="3537150" y="1578400"/>
            <a:ext cx="5017500" cy="1578900"/>
          </a:xfrm>
          <a:prstGeom prst="rect">
            <a:avLst/>
          </a:prstGeom>
        </p:spPr>
        <p:txBody>
          <a:bodyPr anchorCtr="0" anchor="t" bIns="91425" lIns="91425" spcFirstLastPara="1" rIns="91425" wrap="square" tIns="91425"/>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3" name="Google Shape;13;p2"/>
          <p:cNvSpPr txBox="1"/>
          <p:nvPr>
            <p:ph idx="1" type="subTitle"/>
          </p:nvPr>
        </p:nvSpPr>
        <p:spPr>
          <a:xfrm>
            <a:off x="5083950" y="3924925"/>
            <a:ext cx="3470700" cy="5061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5" name="Google Shape;15;p2"/>
          <p:cNvSpPr/>
          <p:nvPr/>
        </p:nvSpPr>
        <p:spPr>
          <a:xfrm rot="-5400000">
            <a:off x="5846" y="-4836"/>
            <a:ext cx="22914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flipH="1">
            <a:off x="652821" y="576768"/>
            <a:ext cx="2300100" cy="22914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35" name="Shape 135"/>
        <p:cNvGrpSpPr/>
        <p:nvPr/>
      </p:nvGrpSpPr>
      <p:grpSpPr>
        <a:xfrm>
          <a:off x="0" y="0"/>
          <a:ext cx="0" cy="0"/>
          <a:chOff x="0" y="0"/>
          <a:chExt cx="0" cy="0"/>
        </a:xfrm>
      </p:grpSpPr>
      <p:sp>
        <p:nvSpPr>
          <p:cNvPr id="136" name="Google Shape;136;p11">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1">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1">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1">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0" name="Google Shape;140;p11"/>
          <p:cNvGrpSpPr/>
          <p:nvPr/>
        </p:nvGrpSpPr>
        <p:grpSpPr>
          <a:xfrm>
            <a:off x="4406400" y="0"/>
            <a:ext cx="4737600" cy="5143500"/>
            <a:chOff x="4406400" y="0"/>
            <a:chExt cx="4737600" cy="5143500"/>
          </a:xfrm>
        </p:grpSpPr>
        <p:sp>
          <p:nvSpPr>
            <p:cNvPr id="141" name="Google Shape;141;p11"/>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1"/>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1"/>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1"/>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1"/>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1"/>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1"/>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 name="Google Shape;159;p11"/>
          <p:cNvSpPr txBox="1"/>
          <p:nvPr>
            <p:ph type="title"/>
          </p:nvPr>
        </p:nvSpPr>
        <p:spPr>
          <a:xfrm>
            <a:off x="823850" y="866775"/>
            <a:ext cx="4587000" cy="3521100"/>
          </a:xfrm>
          <a:prstGeom prst="rect">
            <a:avLst/>
          </a:prstGeom>
        </p:spPr>
        <p:txBody>
          <a:bodyPr anchorCtr="0" anchor="ctr"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0" name="Google Shape;160;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61" name="Shape 161"/>
        <p:cNvGrpSpPr/>
        <p:nvPr/>
      </p:nvGrpSpPr>
      <p:grpSpPr>
        <a:xfrm>
          <a:off x="0" y="0"/>
          <a:ext cx="0" cy="0"/>
          <a:chOff x="0" y="0"/>
          <a:chExt cx="0" cy="0"/>
        </a:xfrm>
      </p:grpSpPr>
      <p:sp>
        <p:nvSpPr>
          <p:cNvPr id="162" name="Google Shape;162;p12">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2">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2">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2">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 name="Google Shape;166;p12"/>
          <p:cNvGrpSpPr/>
          <p:nvPr/>
        </p:nvGrpSpPr>
        <p:grpSpPr>
          <a:xfrm>
            <a:off x="0" y="381001"/>
            <a:ext cx="1037850" cy="1016287"/>
            <a:chOff x="0" y="381001"/>
            <a:chExt cx="1037850" cy="1016287"/>
          </a:xfrm>
        </p:grpSpPr>
        <p:sp>
          <p:nvSpPr>
            <p:cNvPr id="167" name="Google Shape;167;p12"/>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2"/>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12"/>
          <p:cNvSpPr txBox="1"/>
          <p:nvPr>
            <p:ph type="title"/>
          </p:nvPr>
        </p:nvSpPr>
        <p:spPr>
          <a:xfrm>
            <a:off x="1297500" y="1658325"/>
            <a:ext cx="3036300" cy="17517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70" name="Google Shape;170;p12"/>
          <p:cNvSpPr txBox="1"/>
          <p:nvPr>
            <p:ph idx="1" type="subTitle"/>
          </p:nvPr>
        </p:nvSpPr>
        <p:spPr>
          <a:xfrm>
            <a:off x="1297500" y="3538000"/>
            <a:ext cx="3036300" cy="5061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71" name="Google Shape;171;p12"/>
          <p:cNvSpPr txBox="1"/>
          <p:nvPr>
            <p:ph idx="2" type="body"/>
          </p:nvPr>
        </p:nvSpPr>
        <p:spPr>
          <a:xfrm>
            <a:off x="4648200" y="1696600"/>
            <a:ext cx="3676800" cy="2347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72" name="Google Shape;172;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73" name="Shape 173"/>
        <p:cNvGrpSpPr/>
        <p:nvPr/>
      </p:nvGrpSpPr>
      <p:grpSpPr>
        <a:xfrm>
          <a:off x="0" y="0"/>
          <a:ext cx="0" cy="0"/>
          <a:chOff x="0" y="0"/>
          <a:chExt cx="0" cy="0"/>
        </a:xfrm>
      </p:grpSpPr>
      <p:grpSp>
        <p:nvGrpSpPr>
          <p:cNvPr id="174" name="Google Shape;174;p13"/>
          <p:cNvGrpSpPr/>
          <p:nvPr/>
        </p:nvGrpSpPr>
        <p:grpSpPr>
          <a:xfrm>
            <a:off x="0" y="4128572"/>
            <a:ext cx="698925" cy="684657"/>
            <a:chOff x="0" y="3785672"/>
            <a:chExt cx="698925" cy="684657"/>
          </a:xfrm>
        </p:grpSpPr>
        <p:sp>
          <p:nvSpPr>
            <p:cNvPr id="175" name="Google Shape;175;p13"/>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3"/>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7" name="Google Shape;177;p13"/>
          <p:cNvSpPr txBox="1"/>
          <p:nvPr>
            <p:ph idx="1" type="body"/>
          </p:nvPr>
        </p:nvSpPr>
        <p:spPr>
          <a:xfrm>
            <a:off x="812725" y="4305375"/>
            <a:ext cx="6936000" cy="523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178" name="Google Shape;178;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79" name="Google Shape;179;p13">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3">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3">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83" name="Shape 183"/>
        <p:cNvGrpSpPr/>
        <p:nvPr/>
      </p:nvGrpSpPr>
      <p:grpSpPr>
        <a:xfrm>
          <a:off x="0" y="0"/>
          <a:ext cx="0" cy="0"/>
          <a:chOff x="0" y="0"/>
          <a:chExt cx="0" cy="0"/>
        </a:xfrm>
      </p:grpSpPr>
      <p:grpSp>
        <p:nvGrpSpPr>
          <p:cNvPr id="184" name="Google Shape;184;p14"/>
          <p:cNvGrpSpPr/>
          <p:nvPr/>
        </p:nvGrpSpPr>
        <p:grpSpPr>
          <a:xfrm>
            <a:off x="4406400" y="0"/>
            <a:ext cx="4737600" cy="5143065"/>
            <a:chOff x="4406400" y="0"/>
            <a:chExt cx="4737600" cy="5143065"/>
          </a:xfrm>
        </p:grpSpPr>
        <p:sp>
          <p:nvSpPr>
            <p:cNvPr id="185" name="Google Shape;185;p14"/>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4"/>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4"/>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4"/>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4"/>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4"/>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4"/>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4"/>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4"/>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4"/>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4"/>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4"/>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4"/>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4"/>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4"/>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4"/>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4"/>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4"/>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3" name="Google Shape;203;p14"/>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204" name="Google Shape;204;p14"/>
          <p:cNvSpPr txBox="1"/>
          <p:nvPr>
            <p:ph idx="1" type="body"/>
          </p:nvPr>
        </p:nvSpPr>
        <p:spPr>
          <a:xfrm>
            <a:off x="823850" y="2643124"/>
            <a:ext cx="4776000" cy="12189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205" name="Google Shape;205;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206" name="Google Shape;206;p14">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4">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4">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4">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10" name="Shape 210"/>
        <p:cNvGrpSpPr/>
        <p:nvPr/>
      </p:nvGrpSpPr>
      <p:grpSpPr>
        <a:xfrm>
          <a:off x="0" y="0"/>
          <a:ext cx="0" cy="0"/>
          <a:chOff x="0" y="0"/>
          <a:chExt cx="0" cy="0"/>
        </a:xfrm>
      </p:grpSpPr>
      <p:sp>
        <p:nvSpPr>
          <p:cNvPr id="211" name="Google Shape;211;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_alt3">
  <p:cSld name="TITLE_AND_BODY_1">
    <p:spTree>
      <p:nvGrpSpPr>
        <p:cNvPr id="212" name="Shape 212"/>
        <p:cNvGrpSpPr/>
        <p:nvPr/>
      </p:nvGrpSpPr>
      <p:grpSpPr>
        <a:xfrm>
          <a:off x="0" y="0"/>
          <a:ext cx="0" cy="0"/>
          <a:chOff x="0" y="0"/>
          <a:chExt cx="0" cy="0"/>
        </a:xfrm>
      </p:grpSpPr>
      <p:pic>
        <p:nvPicPr>
          <p:cNvPr descr="offset_comp_343059.jpg" id="213" name="Google Shape;213;p16"/>
          <p:cNvPicPr preferRelativeResize="0"/>
          <p:nvPr/>
        </p:nvPicPr>
        <p:blipFill rotWithShape="1">
          <a:blip r:embed="rId2">
            <a:alphaModFix amt="80000"/>
          </a:blip>
          <a:srcRect b="25870" l="30474" r="30474" t="11955"/>
          <a:stretch/>
        </p:blipFill>
        <p:spPr>
          <a:xfrm rot="-5400000">
            <a:off x="113630" y="-105700"/>
            <a:ext cx="5142300" cy="5364300"/>
          </a:xfrm>
          <a:prstGeom prst="diagStripe">
            <a:avLst>
              <a:gd fmla="val 50343" name="adj"/>
            </a:avLst>
          </a:prstGeom>
          <a:noFill/>
          <a:ln>
            <a:noFill/>
          </a:ln>
        </p:spPr>
      </p:pic>
      <p:sp>
        <p:nvSpPr>
          <p:cNvPr id="214" name="Google Shape;214;p16"/>
          <p:cNvSpPr txBox="1"/>
          <p:nvPr>
            <p:ph type="title"/>
          </p:nvPr>
        </p:nvSpPr>
        <p:spPr>
          <a:xfrm>
            <a:off x="1297500" y="393750"/>
            <a:ext cx="7038900" cy="914100"/>
          </a:xfrm>
          <a:prstGeom prst="rect">
            <a:avLst/>
          </a:prstGeom>
        </p:spPr>
        <p:txBody>
          <a:bodyPr anchorCtr="0" anchor="t"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15" name="Google Shape;215;p16"/>
          <p:cNvSpPr txBox="1"/>
          <p:nvPr>
            <p:ph idx="1" type="body"/>
          </p:nvPr>
        </p:nvSpPr>
        <p:spPr>
          <a:xfrm>
            <a:off x="4018025" y="1567550"/>
            <a:ext cx="4318500" cy="1766700"/>
          </a:xfrm>
          <a:prstGeom prst="rect">
            <a:avLst/>
          </a:prstGeom>
        </p:spPr>
        <p:txBody>
          <a:bodyPr anchorCtr="0" anchor="t" bIns="91425" lIns="91425" spcFirstLastPara="1" rIns="91425" wrap="square" tIns="91425"/>
          <a:lstStyle>
            <a:lvl1pPr indent="-311150" lvl="0" marL="457200" rtl="0">
              <a:spcBef>
                <a:spcPts val="0"/>
              </a:spcBef>
              <a:spcAft>
                <a:spcPts val="0"/>
              </a:spcAft>
              <a:buClr>
                <a:schemeClr val="dk2"/>
              </a:buClr>
              <a:buSzPts val="1300"/>
              <a:buChar char="●"/>
              <a:defRPr>
                <a:solidFill>
                  <a:schemeClr val="dk2"/>
                </a:solidFill>
              </a:defRPr>
            </a:lvl1pPr>
            <a:lvl2pPr indent="-298450" lvl="1" marL="914400" rtl="0">
              <a:spcBef>
                <a:spcPts val="1600"/>
              </a:spcBef>
              <a:spcAft>
                <a:spcPts val="0"/>
              </a:spcAft>
              <a:buClr>
                <a:schemeClr val="dk2"/>
              </a:buClr>
              <a:buSzPts val="1100"/>
              <a:buChar char="○"/>
              <a:defRPr>
                <a:solidFill>
                  <a:schemeClr val="dk2"/>
                </a:solidFill>
              </a:defRPr>
            </a:lvl2pPr>
            <a:lvl3pPr indent="-298450" lvl="2" marL="1371600" rtl="0">
              <a:spcBef>
                <a:spcPts val="1600"/>
              </a:spcBef>
              <a:spcAft>
                <a:spcPts val="0"/>
              </a:spcAft>
              <a:buClr>
                <a:schemeClr val="dk2"/>
              </a:buClr>
              <a:buSzPts val="1100"/>
              <a:buChar char="■"/>
              <a:defRPr>
                <a:solidFill>
                  <a:schemeClr val="dk2"/>
                </a:solidFill>
              </a:defRPr>
            </a:lvl3pPr>
            <a:lvl4pPr indent="-298450" lvl="3" marL="1828800" rtl="0">
              <a:spcBef>
                <a:spcPts val="1600"/>
              </a:spcBef>
              <a:spcAft>
                <a:spcPts val="0"/>
              </a:spcAft>
              <a:buClr>
                <a:schemeClr val="dk2"/>
              </a:buClr>
              <a:buSzPts val="1100"/>
              <a:buChar char="●"/>
              <a:defRPr>
                <a:solidFill>
                  <a:schemeClr val="dk2"/>
                </a:solidFill>
              </a:defRPr>
            </a:lvl4pPr>
            <a:lvl5pPr indent="-298450" lvl="4" marL="2286000" rtl="0">
              <a:spcBef>
                <a:spcPts val="1600"/>
              </a:spcBef>
              <a:spcAft>
                <a:spcPts val="0"/>
              </a:spcAft>
              <a:buClr>
                <a:schemeClr val="dk2"/>
              </a:buClr>
              <a:buSzPts val="1100"/>
              <a:buChar char="○"/>
              <a:defRPr>
                <a:solidFill>
                  <a:schemeClr val="dk2"/>
                </a:solidFill>
              </a:defRPr>
            </a:lvl5pPr>
            <a:lvl6pPr indent="-298450" lvl="5" marL="2743200" rtl="0">
              <a:spcBef>
                <a:spcPts val="1600"/>
              </a:spcBef>
              <a:spcAft>
                <a:spcPts val="0"/>
              </a:spcAft>
              <a:buClr>
                <a:schemeClr val="dk2"/>
              </a:buClr>
              <a:buSzPts val="1100"/>
              <a:buChar char="■"/>
              <a:defRPr>
                <a:solidFill>
                  <a:schemeClr val="dk2"/>
                </a:solidFill>
              </a:defRPr>
            </a:lvl6pPr>
            <a:lvl7pPr indent="-298450" lvl="6" marL="3200400" rtl="0">
              <a:spcBef>
                <a:spcPts val="1600"/>
              </a:spcBef>
              <a:spcAft>
                <a:spcPts val="0"/>
              </a:spcAft>
              <a:buClr>
                <a:schemeClr val="dk2"/>
              </a:buClr>
              <a:buSzPts val="1100"/>
              <a:buChar char="●"/>
              <a:defRPr>
                <a:solidFill>
                  <a:schemeClr val="dk2"/>
                </a:solidFill>
              </a:defRPr>
            </a:lvl7pPr>
            <a:lvl8pPr indent="-298450" lvl="7" marL="3657600" rtl="0">
              <a:spcBef>
                <a:spcPts val="1600"/>
              </a:spcBef>
              <a:spcAft>
                <a:spcPts val="0"/>
              </a:spcAft>
              <a:buClr>
                <a:schemeClr val="dk2"/>
              </a:buClr>
              <a:buSzPts val="1100"/>
              <a:buChar char="○"/>
              <a:defRPr>
                <a:solidFill>
                  <a:schemeClr val="dk2"/>
                </a:solidFill>
              </a:defRPr>
            </a:lvl8pPr>
            <a:lvl9pPr indent="-298450" lvl="8" marL="4114800" rtl="0">
              <a:spcBef>
                <a:spcPts val="1600"/>
              </a:spcBef>
              <a:spcAft>
                <a:spcPts val="1600"/>
              </a:spcAft>
              <a:buClr>
                <a:schemeClr val="dk2"/>
              </a:buClr>
              <a:buSzPts val="1100"/>
              <a:buChar char="■"/>
              <a:defRPr>
                <a:solidFill>
                  <a:schemeClr val="dk2"/>
                </a:solidFill>
              </a:defRPr>
            </a:lvl9pPr>
          </a:lstStyle>
          <a:p/>
        </p:txBody>
      </p:sp>
      <p:sp>
        <p:nvSpPr>
          <p:cNvPr id="216" name="Google Shape;216;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17" name="Google Shape;217;p16">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6">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6">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6">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1" name="Google Shape;221;p16"/>
          <p:cNvGrpSpPr/>
          <p:nvPr/>
        </p:nvGrpSpPr>
        <p:grpSpPr>
          <a:xfrm>
            <a:off x="0" y="381001"/>
            <a:ext cx="1037850" cy="1016287"/>
            <a:chOff x="0" y="381001"/>
            <a:chExt cx="1037850" cy="1016287"/>
          </a:xfrm>
        </p:grpSpPr>
        <p:sp>
          <p:nvSpPr>
            <p:cNvPr id="222" name="Google Shape;222;p1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grpSp>
        <p:nvGrpSpPr>
          <p:cNvPr id="18" name="Google Shape;18;p3"/>
          <p:cNvGrpSpPr/>
          <p:nvPr/>
        </p:nvGrpSpPr>
        <p:grpSpPr>
          <a:xfrm>
            <a:off x="4406400" y="0"/>
            <a:ext cx="4737600" cy="5143065"/>
            <a:chOff x="4406400" y="0"/>
            <a:chExt cx="4737600" cy="5143065"/>
          </a:xfrm>
        </p:grpSpPr>
        <p:sp>
          <p:nvSpPr>
            <p:cNvPr id="19" name="Google Shape;19;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 name="Google Shape;37;p3"/>
          <p:cNvSpPr txBox="1"/>
          <p:nvPr>
            <p:ph type="title"/>
          </p:nvPr>
        </p:nvSpPr>
        <p:spPr>
          <a:xfrm>
            <a:off x="823850" y="2053000"/>
            <a:ext cx="4587000" cy="1148700"/>
          </a:xfrm>
          <a:prstGeom prst="rect">
            <a:avLst/>
          </a:prstGeom>
        </p:spPr>
        <p:txBody>
          <a:bodyPr anchorCtr="0" anchor="ctr"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39" name="Google Shape;39;p3">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C">
  <p:cSld name="SECTION_HEADER_1">
    <p:spTree>
      <p:nvGrpSpPr>
        <p:cNvPr id="43" name="Shape 43"/>
        <p:cNvGrpSpPr/>
        <p:nvPr/>
      </p:nvGrpSpPr>
      <p:grpSpPr>
        <a:xfrm>
          <a:off x="0" y="0"/>
          <a:ext cx="0" cy="0"/>
          <a:chOff x="0" y="0"/>
          <a:chExt cx="0" cy="0"/>
        </a:xfrm>
      </p:grpSpPr>
      <p:grpSp>
        <p:nvGrpSpPr>
          <p:cNvPr id="44" name="Google Shape;44;p4"/>
          <p:cNvGrpSpPr/>
          <p:nvPr/>
        </p:nvGrpSpPr>
        <p:grpSpPr>
          <a:xfrm>
            <a:off x="4406400" y="0"/>
            <a:ext cx="4737600" cy="5143065"/>
            <a:chOff x="4406400" y="0"/>
            <a:chExt cx="4737600" cy="5143065"/>
          </a:xfrm>
        </p:grpSpPr>
        <p:sp>
          <p:nvSpPr>
            <p:cNvPr id="45" name="Google Shape;45;p4"/>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4"/>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4"/>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 name="Google Shape;6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64" name="Google Shape;64;p4"/>
          <p:cNvSpPr txBox="1"/>
          <p:nvPr>
            <p:ph type="title"/>
          </p:nvPr>
        </p:nvSpPr>
        <p:spPr>
          <a:xfrm>
            <a:off x="1297500" y="393750"/>
            <a:ext cx="7038900" cy="914100"/>
          </a:xfrm>
          <a:prstGeom prst="rect">
            <a:avLst/>
          </a:prstGeom>
        </p:spPr>
        <p:txBody>
          <a:bodyPr anchorCtr="0" anchor="t"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5" name="Shape 65"/>
        <p:cNvGrpSpPr/>
        <p:nvPr/>
      </p:nvGrpSpPr>
      <p:grpSpPr>
        <a:xfrm>
          <a:off x="0" y="0"/>
          <a:ext cx="0" cy="0"/>
          <a:chOff x="0" y="0"/>
          <a:chExt cx="0" cy="0"/>
        </a:xfrm>
      </p:grpSpPr>
      <p:sp>
        <p:nvSpPr>
          <p:cNvPr id="66" name="Google Shape;66;p5">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5">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5">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5"/>
          <p:cNvGrpSpPr/>
          <p:nvPr/>
        </p:nvGrpSpPr>
        <p:grpSpPr>
          <a:xfrm>
            <a:off x="0" y="381001"/>
            <a:ext cx="1037850" cy="1016287"/>
            <a:chOff x="0" y="381001"/>
            <a:chExt cx="1037850" cy="1016287"/>
          </a:xfrm>
        </p:grpSpPr>
        <p:sp>
          <p:nvSpPr>
            <p:cNvPr id="71" name="Google Shape;71;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5"/>
          <p:cNvSpPr txBox="1"/>
          <p:nvPr>
            <p:ph type="title"/>
          </p:nvPr>
        </p:nvSpPr>
        <p:spPr>
          <a:xfrm>
            <a:off x="1297500" y="393750"/>
            <a:ext cx="7038900" cy="9141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4" name="Google Shape;74;p5"/>
          <p:cNvSpPr txBox="1"/>
          <p:nvPr>
            <p:ph idx="1" type="body"/>
          </p:nvPr>
        </p:nvSpPr>
        <p:spPr>
          <a:xfrm>
            <a:off x="1297500" y="1567550"/>
            <a:ext cx="7038900" cy="29112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5" name="Google Shape;7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_alt1">
  <p:cSld name="TITLE_AND_BODY_2">
    <p:spTree>
      <p:nvGrpSpPr>
        <p:cNvPr id="76" name="Shape 76"/>
        <p:cNvGrpSpPr/>
        <p:nvPr/>
      </p:nvGrpSpPr>
      <p:grpSpPr>
        <a:xfrm>
          <a:off x="0" y="0"/>
          <a:ext cx="0" cy="0"/>
          <a:chOff x="0" y="0"/>
          <a:chExt cx="0" cy="0"/>
        </a:xfrm>
      </p:grpSpPr>
      <p:sp>
        <p:nvSpPr>
          <p:cNvPr id="77" name="Google Shape;77;p6"/>
          <p:cNvSpPr txBox="1"/>
          <p:nvPr>
            <p:ph type="title"/>
          </p:nvPr>
        </p:nvSpPr>
        <p:spPr>
          <a:xfrm>
            <a:off x="361071" y="1924852"/>
            <a:ext cx="2304900" cy="1797300"/>
          </a:xfrm>
          <a:prstGeom prst="rect">
            <a:avLst/>
          </a:prstGeom>
        </p:spPr>
        <p:txBody>
          <a:bodyPr anchorCtr="0" anchor="t" bIns="91425" lIns="91425" spcFirstLastPara="1" rIns="91425" wrap="square" tIns="91425"/>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8" name="Google Shape;78;p6"/>
          <p:cNvSpPr/>
          <p:nvPr/>
        </p:nvSpPr>
        <p:spPr>
          <a:xfrm>
            <a:off x="4564200" y="0"/>
            <a:ext cx="45798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6"/>
          <p:cNvSpPr txBox="1"/>
          <p:nvPr>
            <p:ph idx="1" type="body"/>
          </p:nvPr>
        </p:nvSpPr>
        <p:spPr>
          <a:xfrm>
            <a:off x="6451271" y="1924850"/>
            <a:ext cx="2304900" cy="1797300"/>
          </a:xfrm>
          <a:prstGeom prst="rect">
            <a:avLst/>
          </a:prstGeom>
        </p:spPr>
        <p:txBody>
          <a:bodyPr anchorCtr="0" anchor="t" bIns="91425" lIns="91425" spcFirstLastPara="1" rIns="91425" wrap="square" tIns="91425"/>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600"/>
              </a:spcBef>
              <a:spcAft>
                <a:spcPts val="0"/>
              </a:spcAft>
              <a:buClr>
                <a:schemeClr val="dk1"/>
              </a:buClr>
              <a:buSzPts val="1100"/>
              <a:buChar char="○"/>
              <a:defRPr>
                <a:solidFill>
                  <a:schemeClr val="dk1"/>
                </a:solidFill>
              </a:defRPr>
            </a:lvl2pPr>
            <a:lvl3pPr indent="-298450" lvl="2" marL="1371600" rtl="0">
              <a:spcBef>
                <a:spcPts val="1600"/>
              </a:spcBef>
              <a:spcAft>
                <a:spcPts val="0"/>
              </a:spcAft>
              <a:buClr>
                <a:schemeClr val="dk1"/>
              </a:buClr>
              <a:buSzPts val="1100"/>
              <a:buChar char="■"/>
              <a:defRPr>
                <a:solidFill>
                  <a:schemeClr val="dk1"/>
                </a:solidFill>
              </a:defRPr>
            </a:lvl3pPr>
            <a:lvl4pPr indent="-298450" lvl="3" marL="1828800" rtl="0">
              <a:spcBef>
                <a:spcPts val="1600"/>
              </a:spcBef>
              <a:spcAft>
                <a:spcPts val="0"/>
              </a:spcAft>
              <a:buClr>
                <a:schemeClr val="dk1"/>
              </a:buClr>
              <a:buSzPts val="1100"/>
              <a:buChar char="●"/>
              <a:defRPr>
                <a:solidFill>
                  <a:schemeClr val="dk1"/>
                </a:solidFill>
              </a:defRPr>
            </a:lvl4pPr>
            <a:lvl5pPr indent="-298450" lvl="4" marL="2286000" rtl="0">
              <a:spcBef>
                <a:spcPts val="1600"/>
              </a:spcBef>
              <a:spcAft>
                <a:spcPts val="0"/>
              </a:spcAft>
              <a:buClr>
                <a:schemeClr val="dk1"/>
              </a:buClr>
              <a:buSzPts val="1100"/>
              <a:buChar char="○"/>
              <a:defRPr>
                <a:solidFill>
                  <a:schemeClr val="dk1"/>
                </a:solidFill>
              </a:defRPr>
            </a:lvl5pPr>
            <a:lvl6pPr indent="-298450" lvl="5" marL="2743200" rtl="0">
              <a:spcBef>
                <a:spcPts val="1600"/>
              </a:spcBef>
              <a:spcAft>
                <a:spcPts val="0"/>
              </a:spcAft>
              <a:buClr>
                <a:schemeClr val="dk1"/>
              </a:buClr>
              <a:buSzPts val="1100"/>
              <a:buChar char="■"/>
              <a:defRPr>
                <a:solidFill>
                  <a:schemeClr val="dk1"/>
                </a:solidFill>
              </a:defRPr>
            </a:lvl6pPr>
            <a:lvl7pPr indent="-298450" lvl="6" marL="3200400" rtl="0">
              <a:spcBef>
                <a:spcPts val="1600"/>
              </a:spcBef>
              <a:spcAft>
                <a:spcPts val="0"/>
              </a:spcAft>
              <a:buClr>
                <a:schemeClr val="dk1"/>
              </a:buClr>
              <a:buSzPts val="1100"/>
              <a:buChar char="●"/>
              <a:defRPr>
                <a:solidFill>
                  <a:schemeClr val="dk1"/>
                </a:solidFill>
              </a:defRPr>
            </a:lvl7pPr>
            <a:lvl8pPr indent="-298450" lvl="7" marL="3657600" rtl="0">
              <a:spcBef>
                <a:spcPts val="1600"/>
              </a:spcBef>
              <a:spcAft>
                <a:spcPts val="0"/>
              </a:spcAft>
              <a:buClr>
                <a:schemeClr val="dk1"/>
              </a:buClr>
              <a:buSzPts val="1100"/>
              <a:buChar char="○"/>
              <a:defRPr>
                <a:solidFill>
                  <a:schemeClr val="dk1"/>
                </a:solidFill>
              </a:defRPr>
            </a:lvl8pPr>
            <a:lvl9pPr indent="-298450" lvl="8" marL="4114800" rtl="0">
              <a:spcBef>
                <a:spcPts val="1600"/>
              </a:spcBef>
              <a:spcAft>
                <a:spcPts val="1600"/>
              </a:spcAft>
              <a:buClr>
                <a:schemeClr val="dk1"/>
              </a:buClr>
              <a:buSzPts val="1100"/>
              <a:buChar char="■"/>
              <a:defRPr>
                <a:solidFill>
                  <a:schemeClr val="dk1"/>
                </a:solidFill>
              </a:defRPr>
            </a:lvl9pPr>
          </a:lstStyle>
          <a:p/>
        </p:txBody>
      </p:sp>
      <p:sp>
        <p:nvSpPr>
          <p:cNvPr id="80" name="Google Shape;80;p6">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6">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6">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 name="Google Shape;84;p6"/>
          <p:cNvGrpSpPr/>
          <p:nvPr/>
        </p:nvGrpSpPr>
        <p:grpSpPr>
          <a:xfrm>
            <a:off x="0" y="381001"/>
            <a:ext cx="1037850" cy="1016287"/>
            <a:chOff x="0" y="381001"/>
            <a:chExt cx="1037850" cy="1016287"/>
          </a:xfrm>
        </p:grpSpPr>
        <p:sp>
          <p:nvSpPr>
            <p:cNvPr id="85" name="Google Shape;85;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 name="Google Shape;87;p6"/>
          <p:cNvSpPr txBox="1"/>
          <p:nvPr>
            <p:ph idx="2" type="title"/>
          </p:nvPr>
        </p:nvSpPr>
        <p:spPr>
          <a:xfrm>
            <a:off x="1297500" y="459490"/>
            <a:ext cx="3005700" cy="510900"/>
          </a:xfrm>
          <a:prstGeom prst="rect">
            <a:avLst/>
          </a:prstGeom>
        </p:spPr>
        <p:txBody>
          <a:bodyPr anchorCtr="0" anchor="t" bIns="91425" lIns="91425" spcFirstLastPara="1" rIns="91425" wrap="square" tIns="91425"/>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p:txBody>
      </p:sp>
      <p:sp>
        <p:nvSpPr>
          <p:cNvPr id="88" name="Google Shape;8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_alt2">
  <p:cSld name="TITLE_AND_BODY_2_1">
    <p:spTree>
      <p:nvGrpSpPr>
        <p:cNvPr id="89" name="Shape 89"/>
        <p:cNvGrpSpPr/>
        <p:nvPr/>
      </p:nvGrpSpPr>
      <p:grpSpPr>
        <a:xfrm>
          <a:off x="0" y="0"/>
          <a:ext cx="0" cy="0"/>
          <a:chOff x="0" y="0"/>
          <a:chExt cx="0" cy="0"/>
        </a:xfrm>
      </p:grpSpPr>
      <p:sp>
        <p:nvSpPr>
          <p:cNvPr id="90" name="Google Shape;90;p7"/>
          <p:cNvSpPr txBox="1"/>
          <p:nvPr>
            <p:ph type="title"/>
          </p:nvPr>
        </p:nvSpPr>
        <p:spPr>
          <a:xfrm>
            <a:off x="702850" y="1708619"/>
            <a:ext cx="3333300" cy="1470900"/>
          </a:xfrm>
          <a:prstGeom prst="rect">
            <a:avLst/>
          </a:prstGeom>
        </p:spPr>
        <p:txBody>
          <a:bodyPr anchorCtr="0" anchor="t" bIns="91425" lIns="91425" spcFirstLastPara="1" rIns="91425" wrap="square" tIns="91425"/>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91" name="Google Shape;91;p7"/>
          <p:cNvSpPr/>
          <p:nvPr/>
        </p:nvSpPr>
        <p:spPr>
          <a:xfrm>
            <a:off x="0" y="3486600"/>
            <a:ext cx="9144000" cy="165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7">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7">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7">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7">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 name="Google Shape;96;p7"/>
          <p:cNvGrpSpPr/>
          <p:nvPr/>
        </p:nvGrpSpPr>
        <p:grpSpPr>
          <a:xfrm>
            <a:off x="0" y="381001"/>
            <a:ext cx="1037850" cy="1016287"/>
            <a:chOff x="0" y="381001"/>
            <a:chExt cx="1037850" cy="1016287"/>
          </a:xfrm>
        </p:grpSpPr>
        <p:sp>
          <p:nvSpPr>
            <p:cNvPr id="97" name="Google Shape;97;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 name="Google Shape;99;p7"/>
          <p:cNvSpPr txBox="1"/>
          <p:nvPr>
            <p:ph idx="2" type="title"/>
          </p:nvPr>
        </p:nvSpPr>
        <p:spPr>
          <a:xfrm>
            <a:off x="1297500" y="459490"/>
            <a:ext cx="3005700" cy="510900"/>
          </a:xfrm>
          <a:prstGeom prst="rect">
            <a:avLst/>
          </a:prstGeom>
        </p:spPr>
        <p:txBody>
          <a:bodyPr anchorCtr="0" anchor="t" bIns="91425" lIns="91425" spcFirstLastPara="1" rIns="91425" wrap="square" tIns="91425"/>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p:txBody>
      </p:sp>
      <p:sp>
        <p:nvSpPr>
          <p:cNvPr id="100" name="Google Shape;10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1" name="Google Shape;101;p7"/>
          <p:cNvSpPr txBox="1"/>
          <p:nvPr>
            <p:ph idx="1" type="body"/>
          </p:nvPr>
        </p:nvSpPr>
        <p:spPr>
          <a:xfrm>
            <a:off x="702850" y="3625275"/>
            <a:ext cx="3333300" cy="765300"/>
          </a:xfrm>
          <a:prstGeom prst="rect">
            <a:avLst/>
          </a:prstGeom>
        </p:spPr>
        <p:txBody>
          <a:bodyPr anchorCtr="0" anchor="t" bIns="91425" lIns="91425" spcFirstLastPara="1" rIns="91425" wrap="square" tIns="91425"/>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600"/>
              </a:spcBef>
              <a:spcAft>
                <a:spcPts val="0"/>
              </a:spcAft>
              <a:buClr>
                <a:schemeClr val="dk1"/>
              </a:buClr>
              <a:buSzPts val="1100"/>
              <a:buChar char="○"/>
              <a:defRPr>
                <a:solidFill>
                  <a:schemeClr val="dk1"/>
                </a:solidFill>
              </a:defRPr>
            </a:lvl2pPr>
            <a:lvl3pPr indent="-298450" lvl="2" marL="1371600" rtl="0">
              <a:spcBef>
                <a:spcPts val="1600"/>
              </a:spcBef>
              <a:spcAft>
                <a:spcPts val="0"/>
              </a:spcAft>
              <a:buClr>
                <a:schemeClr val="dk1"/>
              </a:buClr>
              <a:buSzPts val="1100"/>
              <a:buChar char="■"/>
              <a:defRPr>
                <a:solidFill>
                  <a:schemeClr val="dk1"/>
                </a:solidFill>
              </a:defRPr>
            </a:lvl3pPr>
            <a:lvl4pPr indent="-298450" lvl="3" marL="1828800" rtl="0">
              <a:spcBef>
                <a:spcPts val="1600"/>
              </a:spcBef>
              <a:spcAft>
                <a:spcPts val="0"/>
              </a:spcAft>
              <a:buClr>
                <a:schemeClr val="dk1"/>
              </a:buClr>
              <a:buSzPts val="1100"/>
              <a:buChar char="●"/>
              <a:defRPr>
                <a:solidFill>
                  <a:schemeClr val="dk1"/>
                </a:solidFill>
              </a:defRPr>
            </a:lvl4pPr>
            <a:lvl5pPr indent="-298450" lvl="4" marL="2286000" rtl="0">
              <a:spcBef>
                <a:spcPts val="1600"/>
              </a:spcBef>
              <a:spcAft>
                <a:spcPts val="0"/>
              </a:spcAft>
              <a:buClr>
                <a:schemeClr val="dk1"/>
              </a:buClr>
              <a:buSzPts val="1100"/>
              <a:buChar char="○"/>
              <a:defRPr>
                <a:solidFill>
                  <a:schemeClr val="dk1"/>
                </a:solidFill>
              </a:defRPr>
            </a:lvl5pPr>
            <a:lvl6pPr indent="-298450" lvl="5" marL="2743200" rtl="0">
              <a:spcBef>
                <a:spcPts val="1600"/>
              </a:spcBef>
              <a:spcAft>
                <a:spcPts val="0"/>
              </a:spcAft>
              <a:buClr>
                <a:schemeClr val="dk1"/>
              </a:buClr>
              <a:buSzPts val="1100"/>
              <a:buChar char="■"/>
              <a:defRPr>
                <a:solidFill>
                  <a:schemeClr val="dk1"/>
                </a:solidFill>
              </a:defRPr>
            </a:lvl6pPr>
            <a:lvl7pPr indent="-298450" lvl="6" marL="3200400" rtl="0">
              <a:spcBef>
                <a:spcPts val="1600"/>
              </a:spcBef>
              <a:spcAft>
                <a:spcPts val="0"/>
              </a:spcAft>
              <a:buClr>
                <a:schemeClr val="dk1"/>
              </a:buClr>
              <a:buSzPts val="1100"/>
              <a:buChar char="●"/>
              <a:defRPr>
                <a:solidFill>
                  <a:schemeClr val="dk1"/>
                </a:solidFill>
              </a:defRPr>
            </a:lvl7pPr>
            <a:lvl8pPr indent="-298450" lvl="7" marL="3657600" rtl="0">
              <a:spcBef>
                <a:spcPts val="1600"/>
              </a:spcBef>
              <a:spcAft>
                <a:spcPts val="0"/>
              </a:spcAft>
              <a:buClr>
                <a:schemeClr val="dk1"/>
              </a:buClr>
              <a:buSzPts val="1100"/>
              <a:buChar char="○"/>
              <a:defRPr>
                <a:solidFill>
                  <a:schemeClr val="dk1"/>
                </a:solidFill>
              </a:defRPr>
            </a:lvl8pPr>
            <a:lvl9pPr indent="-298450" lvl="8" marL="4114800" rtl="0">
              <a:spcBef>
                <a:spcPts val="1600"/>
              </a:spcBef>
              <a:spcAft>
                <a:spcPts val="1600"/>
              </a:spcAft>
              <a:buClr>
                <a:schemeClr val="dk1"/>
              </a:buClr>
              <a:buSzPts val="1100"/>
              <a:buChar char="■"/>
              <a:defRPr>
                <a:solidFill>
                  <a:schemeClr val="dk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02" name="Shape 102"/>
        <p:cNvGrpSpPr/>
        <p:nvPr/>
      </p:nvGrpSpPr>
      <p:grpSpPr>
        <a:xfrm>
          <a:off x="0" y="0"/>
          <a:ext cx="0" cy="0"/>
          <a:chOff x="0" y="0"/>
          <a:chExt cx="0" cy="0"/>
        </a:xfrm>
      </p:grpSpPr>
      <p:sp>
        <p:nvSpPr>
          <p:cNvPr id="103" name="Google Shape;103;p8">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8">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8">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8">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 name="Google Shape;107;p8"/>
          <p:cNvGrpSpPr/>
          <p:nvPr/>
        </p:nvGrpSpPr>
        <p:grpSpPr>
          <a:xfrm>
            <a:off x="0" y="381001"/>
            <a:ext cx="1037850" cy="1016287"/>
            <a:chOff x="0" y="381001"/>
            <a:chExt cx="1037850" cy="1016287"/>
          </a:xfrm>
        </p:grpSpPr>
        <p:sp>
          <p:nvSpPr>
            <p:cNvPr id="108" name="Google Shape;108;p8"/>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8"/>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 name="Google Shape;110;p8"/>
          <p:cNvSpPr txBox="1"/>
          <p:nvPr>
            <p:ph type="title"/>
          </p:nvPr>
        </p:nvSpPr>
        <p:spPr>
          <a:xfrm>
            <a:off x="1297500" y="393750"/>
            <a:ext cx="7038900" cy="9141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11" name="Google Shape;111;p8"/>
          <p:cNvSpPr txBox="1"/>
          <p:nvPr>
            <p:ph idx="1" type="body"/>
          </p:nvPr>
        </p:nvSpPr>
        <p:spPr>
          <a:xfrm>
            <a:off x="1297500" y="1567550"/>
            <a:ext cx="3403200" cy="29112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2" name="Google Shape;112;p8"/>
          <p:cNvSpPr txBox="1"/>
          <p:nvPr>
            <p:ph idx="2" type="body"/>
          </p:nvPr>
        </p:nvSpPr>
        <p:spPr>
          <a:xfrm>
            <a:off x="4933221" y="1567550"/>
            <a:ext cx="3403200" cy="29112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3" name="Google Shape;113;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14" name="Shape 114"/>
        <p:cNvGrpSpPr/>
        <p:nvPr/>
      </p:nvGrpSpPr>
      <p:grpSpPr>
        <a:xfrm>
          <a:off x="0" y="0"/>
          <a:ext cx="0" cy="0"/>
          <a:chOff x="0" y="0"/>
          <a:chExt cx="0" cy="0"/>
        </a:xfrm>
      </p:grpSpPr>
      <p:sp>
        <p:nvSpPr>
          <p:cNvPr id="115" name="Google Shape;115;p9">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9">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9">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9">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 name="Google Shape;119;p9"/>
          <p:cNvGrpSpPr/>
          <p:nvPr/>
        </p:nvGrpSpPr>
        <p:grpSpPr>
          <a:xfrm>
            <a:off x="0" y="381001"/>
            <a:ext cx="1037850" cy="1016287"/>
            <a:chOff x="0" y="381001"/>
            <a:chExt cx="1037850" cy="1016287"/>
          </a:xfrm>
        </p:grpSpPr>
        <p:sp>
          <p:nvSpPr>
            <p:cNvPr id="120" name="Google Shape;120;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9"/>
          <p:cNvSpPr txBox="1"/>
          <p:nvPr>
            <p:ph type="title"/>
          </p:nvPr>
        </p:nvSpPr>
        <p:spPr>
          <a:xfrm>
            <a:off x="1297500" y="393750"/>
            <a:ext cx="7038900" cy="9141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3" name="Google Shape;123;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24" name="Shape 124"/>
        <p:cNvGrpSpPr/>
        <p:nvPr/>
      </p:nvGrpSpPr>
      <p:grpSpPr>
        <a:xfrm>
          <a:off x="0" y="0"/>
          <a:ext cx="0" cy="0"/>
          <a:chOff x="0" y="0"/>
          <a:chExt cx="0" cy="0"/>
        </a:xfrm>
      </p:grpSpPr>
      <p:sp>
        <p:nvSpPr>
          <p:cNvPr id="125" name="Google Shape;125;p10">
            <a:hlinkClick/>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0">
            <a:hlinkClick/>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0">
            <a:hlinkClick/>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0">
            <a:hlinkClick/>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9" name="Google Shape;129;p10"/>
          <p:cNvGrpSpPr/>
          <p:nvPr/>
        </p:nvGrpSpPr>
        <p:grpSpPr>
          <a:xfrm>
            <a:off x="0" y="381001"/>
            <a:ext cx="1037850" cy="1016287"/>
            <a:chOff x="0" y="381001"/>
            <a:chExt cx="1037850" cy="1016287"/>
          </a:xfrm>
        </p:grpSpPr>
        <p:sp>
          <p:nvSpPr>
            <p:cNvPr id="130" name="Google Shape;130;p10"/>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0"/>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 name="Google Shape;132;p10"/>
          <p:cNvSpPr txBox="1"/>
          <p:nvPr>
            <p:ph type="title"/>
          </p:nvPr>
        </p:nvSpPr>
        <p:spPr>
          <a:xfrm>
            <a:off x="1297500" y="393750"/>
            <a:ext cx="3798900" cy="14931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33" name="Google Shape;133;p10"/>
          <p:cNvSpPr txBox="1"/>
          <p:nvPr>
            <p:ph idx="1" type="body"/>
          </p:nvPr>
        </p:nvSpPr>
        <p:spPr>
          <a:xfrm>
            <a:off x="1297500" y="1972550"/>
            <a:ext cx="3798900" cy="24159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34" name="Google Shape;13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1" Type="http://schemas.openxmlformats.org/officeDocument/2006/relationships/hyperlink" Target="https://www.reuters.com/article/us-china-cefc-probe/chinas-cefc-chairman-investigated-for-suspected-economic-crimes-source-idUSKCN1GD3O9" TargetMode="External"/><Relationship Id="rId10" Type="http://schemas.openxmlformats.org/officeDocument/2006/relationships/hyperlink" Target="https://www.apnews.com/abb030368bfc4dc5833e07d79fbd9437" TargetMode="External"/><Relationship Id="rId13" Type="http://schemas.openxmlformats.org/officeDocument/2006/relationships/hyperlink" Target="https://medium.com/venture-views/risk-opportunities-singapores-role-in-china-s-bri-ff6377d035b7" TargetMode="External"/><Relationship Id="rId12" Type="http://schemas.openxmlformats.org/officeDocument/2006/relationships/hyperlink" Target="https://www.mingtiandi.com/real-estate/finance-real-estate/chinas-cefc-said-selling-3-2b-in-real-estate-assets/" TargetMode="External"/><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hyperlink" Target="https://www.ft.com/content/e3f8cbd2-983f-11e7-a652-cde3f882dd7b" TargetMode="External"/><Relationship Id="rId4" Type="http://schemas.openxmlformats.org/officeDocument/2006/relationships/hyperlink" Target="https://www.nytimes.com/2018/08/12/business/china-influence-europe-czech-republic.html" TargetMode="External"/><Relationship Id="rId9" Type="http://schemas.openxmlformats.org/officeDocument/2006/relationships/hyperlink" Target="https://www.nytimes.com/2018/10/04/business/cefc-china-weapons-iran.html" TargetMode="External"/><Relationship Id="rId14" Type="http://schemas.openxmlformats.org/officeDocument/2006/relationships/hyperlink" Target="http://cefceurope.com/" TargetMode="External"/><Relationship Id="rId5" Type="http://schemas.openxmlformats.org/officeDocument/2006/relationships/hyperlink" Target="https://www.nytimes.com/2018/03/14/business/china-cefc-investigation.html" TargetMode="External"/><Relationship Id="rId6" Type="http://schemas.openxmlformats.org/officeDocument/2006/relationships/hyperlink" Target="https://www.nytimes.com/2018/10/15/business/lai-xiaomin-huarong-corruption-china.html" TargetMode="External"/><Relationship Id="rId7" Type="http://schemas.openxmlformats.org/officeDocument/2006/relationships/hyperlink" Target="https://www.nytimes.com/reuters/2018/11/19/business/19reuters-rosneft-privatisation-cefc.html" TargetMode="External"/><Relationship Id="rId8" Type="http://schemas.openxmlformats.org/officeDocument/2006/relationships/hyperlink" Target="https://www.nytimes.com/2017/11/21/business/china-energy-cefc.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3.jpg"/><Relationship Id="rId5"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17"/>
          <p:cNvSpPr txBox="1"/>
          <p:nvPr>
            <p:ph type="ctrTitle"/>
          </p:nvPr>
        </p:nvSpPr>
        <p:spPr>
          <a:xfrm>
            <a:off x="3378900" y="685475"/>
            <a:ext cx="5017500" cy="15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CEFC Activities in the Czech Republic and Beyond</a:t>
            </a:r>
            <a:endParaRPr/>
          </a:p>
        </p:txBody>
      </p:sp>
      <p:sp>
        <p:nvSpPr>
          <p:cNvPr id="229" name="Google Shape;229;p17"/>
          <p:cNvSpPr txBox="1"/>
          <p:nvPr>
            <p:ph idx="1" type="subTitle"/>
          </p:nvPr>
        </p:nvSpPr>
        <p:spPr>
          <a:xfrm>
            <a:off x="4925700" y="3293775"/>
            <a:ext cx="3470700" cy="506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a:t>By Merina Schwarz, Kiran Joyce, and Jessica Fearnhead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p26"/>
          <p:cNvSpPr txBox="1"/>
          <p:nvPr>
            <p:ph idx="2" type="title"/>
          </p:nvPr>
        </p:nvSpPr>
        <p:spPr>
          <a:xfrm>
            <a:off x="1297500" y="459504"/>
            <a:ext cx="3005700" cy="73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200"/>
              <a:t>China’s Focus on Eastern Europe Could be a Dangerous Sign for EU Security</a:t>
            </a:r>
            <a:endParaRPr b="1" sz="1200"/>
          </a:p>
        </p:txBody>
      </p:sp>
      <p:sp>
        <p:nvSpPr>
          <p:cNvPr id="328" name="Google Shape;328;p26"/>
          <p:cNvSpPr txBox="1"/>
          <p:nvPr>
            <p:ph type="title"/>
          </p:nvPr>
        </p:nvSpPr>
        <p:spPr>
          <a:xfrm>
            <a:off x="376275" y="1440377"/>
            <a:ext cx="3333300" cy="2000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t>Power</a:t>
            </a:r>
            <a:endParaRPr/>
          </a:p>
          <a:p>
            <a:pPr indent="0" lvl="0" marL="0" rtl="0" algn="l">
              <a:lnSpc>
                <a:spcPct val="115000"/>
              </a:lnSpc>
              <a:spcBef>
                <a:spcPts val="1600"/>
              </a:spcBef>
              <a:spcAft>
                <a:spcPts val="0"/>
              </a:spcAft>
              <a:buNone/>
            </a:pPr>
            <a:r>
              <a:rPr lang="en-GB"/>
              <a:t> Transport Infrastructure</a:t>
            </a:r>
            <a:endParaRPr/>
          </a:p>
          <a:p>
            <a:pPr indent="0" lvl="0" marL="0" rtl="0" algn="l">
              <a:lnSpc>
                <a:spcPct val="115000"/>
              </a:lnSpc>
              <a:spcBef>
                <a:spcPts val="1600"/>
              </a:spcBef>
              <a:spcAft>
                <a:spcPts val="0"/>
              </a:spcAft>
              <a:buNone/>
            </a:pPr>
            <a:r>
              <a:rPr lang="en-GB"/>
              <a:t>Media</a:t>
            </a:r>
            <a:endParaRPr/>
          </a:p>
          <a:p>
            <a:pPr indent="0" lvl="0" marL="0" rtl="0" algn="l">
              <a:lnSpc>
                <a:spcPct val="115000"/>
              </a:lnSpc>
              <a:spcBef>
                <a:spcPts val="1600"/>
              </a:spcBef>
              <a:spcAft>
                <a:spcPts val="1600"/>
              </a:spcAft>
              <a:buNone/>
            </a:pPr>
            <a:r>
              <a:rPr lang="en-GB"/>
              <a:t>Political Influence</a:t>
            </a:r>
            <a:endParaRPr/>
          </a:p>
        </p:txBody>
      </p:sp>
      <p:pic>
        <p:nvPicPr>
          <p:cNvPr descr="Image result for belt and road map" id="329" name="Google Shape;329;p26"/>
          <p:cNvPicPr preferRelativeResize="0"/>
          <p:nvPr/>
        </p:nvPicPr>
        <p:blipFill rotWithShape="1">
          <a:blip r:embed="rId3">
            <a:alphaModFix/>
          </a:blip>
          <a:srcRect b="18171" l="0" r="0" t="17024"/>
          <a:stretch/>
        </p:blipFill>
        <p:spPr>
          <a:xfrm>
            <a:off x="3556925" y="1292200"/>
            <a:ext cx="5748151" cy="2559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27"/>
          <p:cNvSpPr txBox="1"/>
          <p:nvPr>
            <p:ph type="title"/>
          </p:nvPr>
        </p:nvSpPr>
        <p:spPr>
          <a:xfrm>
            <a:off x="1408500" y="99575"/>
            <a:ext cx="6813300" cy="78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000"/>
              <a:t>Is CEFC as powerful as it seems?</a:t>
            </a:r>
            <a:endParaRPr sz="3000"/>
          </a:p>
        </p:txBody>
      </p:sp>
      <p:sp>
        <p:nvSpPr>
          <p:cNvPr id="335" name="Google Shape;335;p27"/>
          <p:cNvSpPr txBox="1"/>
          <p:nvPr/>
        </p:nvSpPr>
        <p:spPr>
          <a:xfrm>
            <a:off x="53150" y="730500"/>
            <a:ext cx="8833200" cy="4413000"/>
          </a:xfrm>
          <a:prstGeom prst="rect">
            <a:avLst/>
          </a:prstGeom>
          <a:noFill/>
          <a:ln>
            <a:noFill/>
          </a:ln>
        </p:spPr>
        <p:txBody>
          <a:bodyPr anchorCtr="0" anchor="t" bIns="91425" lIns="91425" spcFirstLastPara="1" rIns="91425" wrap="square" tIns="91425">
            <a:noAutofit/>
          </a:bodyPr>
          <a:lstStyle/>
          <a:p>
            <a:pPr indent="-317500" lvl="0" marL="457200" rtl="0" algn="ctr">
              <a:spcBef>
                <a:spcPts val="0"/>
              </a:spcBef>
              <a:spcAft>
                <a:spcPts val="0"/>
              </a:spcAft>
              <a:buClr>
                <a:schemeClr val="lt1"/>
              </a:buClr>
              <a:buSzPts val="1400"/>
              <a:buChar char="-"/>
            </a:pPr>
            <a:r>
              <a:rPr lang="en-GB">
                <a:solidFill>
                  <a:schemeClr val="lt1"/>
                </a:solidFill>
              </a:rPr>
              <a:t>CEFC and Ye, CEFC’s chairman and founder have come under </a:t>
            </a:r>
            <a:r>
              <a:rPr lang="en-GB">
                <a:solidFill>
                  <a:schemeClr val="lt1"/>
                </a:solidFill>
              </a:rPr>
              <a:t>scrutiny</a:t>
            </a:r>
            <a:r>
              <a:rPr lang="en-GB">
                <a:solidFill>
                  <a:schemeClr val="lt1"/>
                </a:solidFill>
              </a:rPr>
              <a:t> in the past year. So much so, there has been arrests, broken deals, debt and takeovers.</a:t>
            </a:r>
            <a:endParaRPr>
              <a:solidFill>
                <a:schemeClr val="lt1"/>
              </a:solidFill>
            </a:endParaRPr>
          </a:p>
          <a:p>
            <a:pPr indent="-317500" lvl="0" marL="457200" rtl="0" algn="ctr">
              <a:spcBef>
                <a:spcPts val="0"/>
              </a:spcBef>
              <a:spcAft>
                <a:spcPts val="0"/>
              </a:spcAft>
              <a:buClr>
                <a:schemeClr val="lt1"/>
              </a:buClr>
              <a:buSzPts val="1400"/>
              <a:buChar char="-"/>
            </a:pPr>
            <a:r>
              <a:rPr lang="en-GB">
                <a:solidFill>
                  <a:schemeClr val="lt1"/>
                </a:solidFill>
              </a:rPr>
              <a:t>Shanghai’s Guosheng Group, an investment organisation owned by Shanghai’s </a:t>
            </a:r>
            <a:r>
              <a:rPr lang="en-GB">
                <a:solidFill>
                  <a:schemeClr val="lt1"/>
                </a:solidFill>
              </a:rPr>
              <a:t>municipal</a:t>
            </a:r>
            <a:r>
              <a:rPr lang="en-GB">
                <a:solidFill>
                  <a:schemeClr val="lt1"/>
                </a:solidFill>
              </a:rPr>
              <a:t> government took temporary control over CEFC.</a:t>
            </a:r>
            <a:endParaRPr>
              <a:solidFill>
                <a:schemeClr val="lt1"/>
              </a:solidFill>
            </a:endParaRPr>
          </a:p>
          <a:p>
            <a:pPr indent="-317500" lvl="0" marL="457200" rtl="0" algn="ctr">
              <a:spcBef>
                <a:spcPts val="0"/>
              </a:spcBef>
              <a:spcAft>
                <a:spcPts val="0"/>
              </a:spcAft>
              <a:buClr>
                <a:schemeClr val="lt1"/>
              </a:buClr>
              <a:buSzPts val="1400"/>
              <a:buChar char="-"/>
            </a:pPr>
            <a:r>
              <a:rPr lang="en-GB">
                <a:solidFill>
                  <a:schemeClr val="lt1"/>
                </a:solidFill>
              </a:rPr>
              <a:t>Later, the CITIC group acquired 49% of CEFC Shanghai, a subsidiary of CEFC, which owns CEFC Europe. CITIC is a state owned investment trust.</a:t>
            </a:r>
            <a:endParaRPr>
              <a:solidFill>
                <a:schemeClr val="lt1"/>
              </a:solidFill>
            </a:endParaRPr>
          </a:p>
          <a:p>
            <a:pPr indent="-317500" lvl="0" marL="457200" rtl="0" algn="ctr">
              <a:spcBef>
                <a:spcPts val="0"/>
              </a:spcBef>
              <a:spcAft>
                <a:spcPts val="0"/>
              </a:spcAft>
              <a:buClr>
                <a:schemeClr val="lt1"/>
              </a:buClr>
              <a:buSzPts val="1400"/>
              <a:buChar char="-"/>
            </a:pPr>
            <a:r>
              <a:rPr lang="en-GB">
                <a:solidFill>
                  <a:schemeClr val="lt1"/>
                </a:solidFill>
              </a:rPr>
              <a:t>CITIC said that they will pay the CEFC debts, equating to 450 million Euros, to financing group J&amp;T. However, they did not do this in the given time frame and J&amp;T announced it had taken over the shareholder rights and ran crisis management in CEFC Europe.</a:t>
            </a:r>
            <a:endParaRPr>
              <a:solidFill>
                <a:schemeClr val="lt1"/>
              </a:solidFill>
            </a:endParaRPr>
          </a:p>
          <a:p>
            <a:pPr indent="-317500" lvl="0" marL="457200" rtl="0" algn="ctr">
              <a:spcBef>
                <a:spcPts val="0"/>
              </a:spcBef>
              <a:spcAft>
                <a:spcPts val="0"/>
              </a:spcAft>
              <a:buClr>
                <a:schemeClr val="lt1"/>
              </a:buClr>
              <a:buSzPts val="1400"/>
              <a:buChar char="-"/>
            </a:pPr>
            <a:r>
              <a:rPr lang="en-GB">
                <a:solidFill>
                  <a:schemeClr val="lt1"/>
                </a:solidFill>
              </a:rPr>
              <a:t>Founder Ye was struggling to pay debts and had mystery ties to the Chinese Liberation Army. he has now stepped down as chairman but is under investigation under the Chinese government. </a:t>
            </a:r>
            <a:endParaRPr>
              <a:solidFill>
                <a:schemeClr val="lt1"/>
              </a:solidFill>
            </a:endParaRPr>
          </a:p>
          <a:p>
            <a:pPr indent="-317500" lvl="0" marL="457200" rtl="0" algn="ctr">
              <a:spcBef>
                <a:spcPts val="0"/>
              </a:spcBef>
              <a:spcAft>
                <a:spcPts val="0"/>
              </a:spcAft>
              <a:buClr>
                <a:schemeClr val="lt1"/>
              </a:buClr>
              <a:buSzPts val="1400"/>
              <a:buChar char="-"/>
            </a:pPr>
            <a:r>
              <a:rPr lang="en-GB">
                <a:solidFill>
                  <a:schemeClr val="lt1"/>
                </a:solidFill>
              </a:rPr>
              <a:t>The Chinese government are heavily investigating private companies and are trying to do a “crack-down” on corporate corruption. This could be because media outlets are saying the people of China are losing out because they are being “exploited by western countries via international cooperation”</a:t>
            </a:r>
            <a:endParaRPr>
              <a:solidFill>
                <a:schemeClr val="lt1"/>
              </a:solidFill>
            </a:endParaRPr>
          </a:p>
          <a:p>
            <a:pPr indent="-317500" lvl="0" marL="457200" rtl="0" algn="ctr">
              <a:spcBef>
                <a:spcPts val="0"/>
              </a:spcBef>
              <a:spcAft>
                <a:spcPts val="0"/>
              </a:spcAft>
              <a:buClr>
                <a:schemeClr val="lt1"/>
              </a:buClr>
              <a:buSzPts val="1400"/>
              <a:buChar char="-"/>
            </a:pPr>
            <a:r>
              <a:rPr lang="en-GB">
                <a:solidFill>
                  <a:schemeClr val="lt1"/>
                </a:solidFill>
              </a:rPr>
              <a:t>Two men were recently arrested for trying to bribe the president of Chad a Ugandan official for oil drilling contracts. The name of the company was not announced, but it is highly speculated to be CEFC and the description matched CEFC. The two men were also close to the company and had relations with Ye.</a:t>
            </a:r>
            <a:endParaRPr>
              <a:solidFill>
                <a:schemeClr val="lt1"/>
              </a:solidFill>
            </a:endParaRPr>
          </a:p>
          <a:p>
            <a:pPr indent="-317500" lvl="0" marL="457200" rtl="0" algn="ctr">
              <a:spcBef>
                <a:spcPts val="0"/>
              </a:spcBef>
              <a:spcAft>
                <a:spcPts val="0"/>
              </a:spcAft>
              <a:buClr>
                <a:schemeClr val="lt1"/>
              </a:buClr>
              <a:buSzPts val="1400"/>
              <a:buChar char="-"/>
            </a:pPr>
            <a:r>
              <a:rPr lang="en-GB">
                <a:solidFill>
                  <a:schemeClr val="lt1"/>
                </a:solidFill>
              </a:rPr>
              <a:t>CEFC China Energy had a debt ratio of 77% at the end of 2016, and has said to be growing.</a:t>
            </a:r>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28"/>
          <p:cNvSpPr txBox="1"/>
          <p:nvPr>
            <p:ph type="title"/>
          </p:nvPr>
        </p:nvSpPr>
        <p:spPr>
          <a:xfrm>
            <a:off x="1331575" y="549750"/>
            <a:ext cx="3063300" cy="69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References</a:t>
            </a:r>
            <a:endParaRPr/>
          </a:p>
        </p:txBody>
      </p:sp>
      <p:sp>
        <p:nvSpPr>
          <p:cNvPr id="341" name="Google Shape;341;p28"/>
          <p:cNvSpPr txBox="1"/>
          <p:nvPr>
            <p:ph idx="1" type="body"/>
          </p:nvPr>
        </p:nvSpPr>
        <p:spPr>
          <a:xfrm>
            <a:off x="654450" y="874750"/>
            <a:ext cx="7835100" cy="418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Arial"/>
              <a:ea typeface="Arial"/>
              <a:cs typeface="Arial"/>
              <a:sym typeface="Arial"/>
            </a:endParaRPr>
          </a:p>
          <a:p>
            <a:pPr indent="-292100" lvl="0" marL="457200" rtl="0" algn="l">
              <a:spcBef>
                <a:spcPts val="0"/>
              </a:spcBef>
              <a:spcAft>
                <a:spcPts val="0"/>
              </a:spcAft>
              <a:buSzPts val="1000"/>
              <a:buFont typeface="Arial"/>
              <a:buChar char="-"/>
            </a:pPr>
            <a:r>
              <a:rPr lang="en-GB" sz="1000">
                <a:latin typeface="Arial"/>
                <a:ea typeface="Arial"/>
                <a:cs typeface="Arial"/>
                <a:sym typeface="Arial"/>
              </a:rPr>
              <a:t>Kowalski, B. South-South Cooperation Perspective. The Case of the Czech Republic and Hungary. </a:t>
            </a:r>
            <a:r>
              <a:rPr i="1" lang="en-GB" sz="1000">
                <a:latin typeface="Arial"/>
                <a:ea typeface="Arial"/>
                <a:cs typeface="Arial"/>
                <a:sym typeface="Arial"/>
              </a:rPr>
              <a:t>The Cambridge Journal of Eurasian Studies. </a:t>
            </a:r>
            <a:r>
              <a:rPr lang="en-GB" sz="1000">
                <a:latin typeface="Arial"/>
                <a:ea typeface="Arial"/>
                <a:cs typeface="Arial"/>
                <a:sym typeface="Arial"/>
              </a:rPr>
              <a:t>2017.</a:t>
            </a:r>
            <a:endParaRPr sz="1000">
              <a:latin typeface="Arial"/>
              <a:ea typeface="Arial"/>
              <a:cs typeface="Arial"/>
              <a:sym typeface="Arial"/>
            </a:endParaRPr>
          </a:p>
          <a:p>
            <a:pPr indent="-292100" lvl="0" marL="457200" rtl="0" algn="l">
              <a:spcBef>
                <a:spcPts val="0"/>
              </a:spcBef>
              <a:spcAft>
                <a:spcPts val="0"/>
              </a:spcAft>
              <a:buSzPts val="1000"/>
              <a:buFont typeface="Arial"/>
              <a:buChar char="-"/>
            </a:pPr>
            <a:r>
              <a:rPr lang="en-GB" sz="1000">
                <a:latin typeface="Arial"/>
                <a:ea typeface="Arial"/>
                <a:cs typeface="Arial"/>
                <a:sym typeface="Arial"/>
              </a:rPr>
              <a:t>Hornby, L &amp; Weinlan, D. Opaque Chinese oil group makes clear gains in former Soviet Bloc. </a:t>
            </a:r>
            <a:r>
              <a:rPr i="1" lang="en-GB" sz="1000">
                <a:latin typeface="Arial"/>
                <a:ea typeface="Arial"/>
                <a:cs typeface="Arial"/>
                <a:sym typeface="Arial"/>
              </a:rPr>
              <a:t>Financial Times. </a:t>
            </a:r>
            <a:r>
              <a:rPr lang="en-GB" sz="1000">
                <a:latin typeface="Arial"/>
                <a:ea typeface="Arial"/>
                <a:cs typeface="Arial"/>
                <a:sym typeface="Arial"/>
              </a:rPr>
              <a:t>2017.</a:t>
            </a:r>
            <a:endParaRPr sz="1000">
              <a:latin typeface="Arial"/>
              <a:ea typeface="Arial"/>
              <a:cs typeface="Arial"/>
              <a:sym typeface="Arial"/>
            </a:endParaRPr>
          </a:p>
          <a:p>
            <a:pPr indent="-292100" lvl="0" marL="457200" rtl="0" algn="l">
              <a:spcBef>
                <a:spcPts val="0"/>
              </a:spcBef>
              <a:spcAft>
                <a:spcPts val="0"/>
              </a:spcAft>
              <a:buSzPts val="1000"/>
              <a:buFont typeface="Arial"/>
              <a:buChar char="-"/>
            </a:pPr>
            <a:r>
              <a:rPr lang="en-GB" sz="1000">
                <a:latin typeface="Arial"/>
                <a:ea typeface="Arial"/>
                <a:cs typeface="Arial"/>
                <a:sym typeface="Arial"/>
              </a:rPr>
              <a:t>Ebrahimian, B. &amp; Tamkin, E. </a:t>
            </a:r>
            <a:r>
              <a:rPr lang="en-GB" sz="1000">
                <a:latin typeface="Arial"/>
                <a:ea typeface="Arial"/>
                <a:cs typeface="Arial"/>
                <a:sym typeface="Arial"/>
              </a:rPr>
              <a:t>Prague Opened the Door to Chinese Influence. Now It May Need to Change Course. </a:t>
            </a:r>
            <a:r>
              <a:rPr i="1" lang="en-GB" sz="1000">
                <a:latin typeface="Arial"/>
                <a:ea typeface="Arial"/>
                <a:cs typeface="Arial"/>
                <a:sym typeface="Arial"/>
              </a:rPr>
              <a:t>Foreign Policy</a:t>
            </a:r>
            <a:r>
              <a:rPr lang="en-GB" sz="1000">
                <a:latin typeface="Arial"/>
                <a:ea typeface="Arial"/>
                <a:cs typeface="Arial"/>
                <a:sym typeface="Arial"/>
              </a:rPr>
              <a:t>. 2018.</a:t>
            </a:r>
            <a:endParaRPr sz="1000">
              <a:latin typeface="Arial"/>
              <a:ea typeface="Arial"/>
              <a:cs typeface="Arial"/>
              <a:sym typeface="Arial"/>
            </a:endParaRPr>
          </a:p>
          <a:p>
            <a:pPr indent="-292100" lvl="0" marL="457200" rtl="0" algn="l">
              <a:spcBef>
                <a:spcPts val="0"/>
              </a:spcBef>
              <a:spcAft>
                <a:spcPts val="0"/>
              </a:spcAft>
              <a:buSzPts val="1000"/>
              <a:buFont typeface="Arial"/>
              <a:buChar char="-"/>
            </a:pPr>
            <a:r>
              <a:rPr lang="en-GB" sz="1000" u="sng">
                <a:solidFill>
                  <a:schemeClr val="hlink"/>
                </a:solidFill>
                <a:latin typeface="Arial"/>
                <a:ea typeface="Arial"/>
                <a:cs typeface="Arial"/>
                <a:sym typeface="Arial"/>
                <a:hlinkClick r:id="rId3"/>
              </a:rPr>
              <a:t>https://www.ft.com/content/e3f8cbd2-983f-11e7-a652-cde3f882dd7b</a:t>
            </a:r>
            <a:endParaRPr sz="1000">
              <a:latin typeface="Arial"/>
              <a:ea typeface="Arial"/>
              <a:cs typeface="Arial"/>
              <a:sym typeface="Arial"/>
            </a:endParaRPr>
          </a:p>
          <a:p>
            <a:pPr indent="-292100" lvl="0" marL="457200" rtl="0" algn="l">
              <a:spcBef>
                <a:spcPts val="0"/>
              </a:spcBef>
              <a:spcAft>
                <a:spcPts val="0"/>
              </a:spcAft>
              <a:buClr>
                <a:srgbClr val="FFFFFF"/>
              </a:buClr>
              <a:buSzPts val="1000"/>
              <a:buFont typeface="Arial"/>
              <a:buChar char="-"/>
            </a:pPr>
            <a:r>
              <a:rPr lang="en-GB" sz="1000">
                <a:solidFill>
                  <a:srgbClr val="FFFFFF"/>
                </a:solidFill>
                <a:latin typeface="Arial"/>
                <a:ea typeface="Arial"/>
                <a:cs typeface="Arial"/>
                <a:sym typeface="Arial"/>
              </a:rPr>
              <a:t>Beach, Sophie. “Martin Hála on CEFC and CCP Influence in Eastern Europe.” </a:t>
            </a:r>
            <a:r>
              <a:rPr i="1" lang="en-GB" sz="1000">
                <a:solidFill>
                  <a:srgbClr val="FFFFFF"/>
                </a:solidFill>
                <a:latin typeface="Arial"/>
                <a:ea typeface="Arial"/>
                <a:cs typeface="Arial"/>
                <a:sym typeface="Arial"/>
              </a:rPr>
              <a:t>China Digital Times CDT</a:t>
            </a:r>
            <a:r>
              <a:rPr lang="en-GB" sz="1000">
                <a:solidFill>
                  <a:srgbClr val="FFFFFF"/>
                </a:solidFill>
                <a:latin typeface="Arial"/>
                <a:ea typeface="Arial"/>
                <a:cs typeface="Arial"/>
                <a:sym typeface="Arial"/>
              </a:rPr>
              <a:t>, 8 Feb. 2018, chinadigitaltimes.net/2018/02/martin-hala-cefc-ccp-influence-eastern-europe/. </a:t>
            </a:r>
            <a:endParaRPr sz="1000">
              <a:solidFill>
                <a:srgbClr val="FFFFFF"/>
              </a:solidFill>
              <a:latin typeface="Arial"/>
              <a:ea typeface="Arial"/>
              <a:cs typeface="Arial"/>
              <a:sym typeface="Arial"/>
            </a:endParaRPr>
          </a:p>
          <a:p>
            <a:pPr indent="-292100" lvl="0" marL="457200" rtl="0" algn="l">
              <a:spcBef>
                <a:spcPts val="0"/>
              </a:spcBef>
              <a:spcAft>
                <a:spcPts val="0"/>
              </a:spcAft>
              <a:buClr>
                <a:srgbClr val="FFFFFF"/>
              </a:buClr>
              <a:buSzPts val="1000"/>
              <a:buFont typeface="Arial"/>
              <a:buChar char="-"/>
            </a:pPr>
            <a:r>
              <a:rPr lang="en-GB" sz="1000">
                <a:solidFill>
                  <a:srgbClr val="FFFFFF"/>
                </a:solidFill>
                <a:latin typeface="Arial"/>
                <a:ea typeface="Arial"/>
                <a:cs typeface="Arial"/>
                <a:sym typeface="Arial"/>
              </a:rPr>
              <a:t>Jakóbowski, Jakub, &amp; Krzysztof Dębiec. “Chinese Investments in the Czech Republic: Changing the Expansion Model.” </a:t>
            </a:r>
            <a:r>
              <a:rPr i="1" lang="en-GB" sz="1000">
                <a:solidFill>
                  <a:srgbClr val="FFFFFF"/>
                </a:solidFill>
                <a:latin typeface="Arial"/>
                <a:ea typeface="Arial"/>
                <a:cs typeface="Arial"/>
                <a:sym typeface="Arial"/>
              </a:rPr>
              <a:t>OSW</a:t>
            </a:r>
            <a:r>
              <a:rPr lang="en-GB" sz="1000">
                <a:solidFill>
                  <a:srgbClr val="FFFFFF"/>
                </a:solidFill>
                <a:latin typeface="Arial"/>
                <a:ea typeface="Arial"/>
                <a:cs typeface="Arial"/>
                <a:sym typeface="Arial"/>
              </a:rPr>
              <a:t>, 13 Nov. 2018, www.osw.waw.pl/en/publikacje/analyses/2018-06-06/chinese-investments-czech-republic-changing-expansion-model-0. </a:t>
            </a:r>
            <a:endParaRPr sz="1000">
              <a:solidFill>
                <a:srgbClr val="FFFFFF"/>
              </a:solidFill>
              <a:latin typeface="Arial"/>
              <a:ea typeface="Arial"/>
              <a:cs typeface="Arial"/>
              <a:sym typeface="Arial"/>
            </a:endParaRPr>
          </a:p>
          <a:p>
            <a:pPr indent="-292100" lvl="0" marL="457200" rtl="0" algn="l">
              <a:spcBef>
                <a:spcPts val="0"/>
              </a:spcBef>
              <a:spcAft>
                <a:spcPts val="0"/>
              </a:spcAft>
              <a:buClr>
                <a:srgbClr val="FFFFFF"/>
              </a:buClr>
              <a:buSzPts val="1000"/>
              <a:buFont typeface="Arial"/>
              <a:buChar char="-"/>
            </a:pPr>
            <a:r>
              <a:rPr lang="en-GB" sz="1000" u="sng">
                <a:solidFill>
                  <a:schemeClr val="hlink"/>
                </a:solidFill>
                <a:latin typeface="Arial"/>
                <a:ea typeface="Arial"/>
                <a:cs typeface="Arial"/>
                <a:sym typeface="Arial"/>
                <a:hlinkClick r:id="rId4"/>
              </a:rPr>
              <a:t>https://www.nytimes.com/2018/08/12/business/china-influence-europe-czech-republic.html</a:t>
            </a:r>
            <a:endParaRPr sz="1000">
              <a:solidFill>
                <a:srgbClr val="FFFFFF"/>
              </a:solidFill>
              <a:latin typeface="Arial"/>
              <a:ea typeface="Arial"/>
              <a:cs typeface="Arial"/>
              <a:sym typeface="Arial"/>
            </a:endParaRPr>
          </a:p>
          <a:p>
            <a:pPr indent="-292100" lvl="0" marL="457200" rtl="0" algn="l">
              <a:spcBef>
                <a:spcPts val="0"/>
              </a:spcBef>
              <a:spcAft>
                <a:spcPts val="0"/>
              </a:spcAft>
              <a:buClr>
                <a:srgbClr val="FFFFFF"/>
              </a:buClr>
              <a:buSzPts val="1000"/>
              <a:buFont typeface="Arial"/>
              <a:buChar char="-"/>
            </a:pPr>
            <a:r>
              <a:rPr lang="en-GB" sz="1000" u="sng">
                <a:solidFill>
                  <a:schemeClr val="hlink"/>
                </a:solidFill>
                <a:latin typeface="Arial"/>
                <a:ea typeface="Arial"/>
                <a:cs typeface="Arial"/>
                <a:sym typeface="Arial"/>
                <a:hlinkClick r:id="rId5"/>
              </a:rPr>
              <a:t>https://www.nytimes.com/2018/03/14/business/china-cefc-investigation.html</a:t>
            </a:r>
            <a:endParaRPr sz="1000">
              <a:solidFill>
                <a:srgbClr val="FFFFFF"/>
              </a:solidFill>
              <a:latin typeface="Arial"/>
              <a:ea typeface="Arial"/>
              <a:cs typeface="Arial"/>
              <a:sym typeface="Arial"/>
            </a:endParaRPr>
          </a:p>
          <a:p>
            <a:pPr indent="-292100" lvl="0" marL="457200" rtl="0" algn="l">
              <a:spcBef>
                <a:spcPts val="0"/>
              </a:spcBef>
              <a:spcAft>
                <a:spcPts val="0"/>
              </a:spcAft>
              <a:buClr>
                <a:srgbClr val="FFFFFF"/>
              </a:buClr>
              <a:buSzPts val="1000"/>
              <a:buFont typeface="Arial"/>
              <a:buChar char="-"/>
            </a:pPr>
            <a:r>
              <a:rPr lang="en-GB" sz="1000" u="sng">
                <a:solidFill>
                  <a:schemeClr val="hlink"/>
                </a:solidFill>
                <a:latin typeface="Arial"/>
                <a:ea typeface="Arial"/>
                <a:cs typeface="Arial"/>
                <a:sym typeface="Arial"/>
                <a:hlinkClick r:id="rId6"/>
              </a:rPr>
              <a:t>https://www.nytimes.com/2018/10/15/business/lai-xiaomin-huarong-corruption-china.html</a:t>
            </a:r>
            <a:endParaRPr sz="1000">
              <a:solidFill>
                <a:srgbClr val="FFFFFF"/>
              </a:solidFill>
              <a:latin typeface="Arial"/>
              <a:ea typeface="Arial"/>
              <a:cs typeface="Arial"/>
              <a:sym typeface="Arial"/>
            </a:endParaRPr>
          </a:p>
          <a:p>
            <a:pPr indent="-292100" lvl="0" marL="457200" rtl="0" algn="l">
              <a:spcBef>
                <a:spcPts val="0"/>
              </a:spcBef>
              <a:spcAft>
                <a:spcPts val="0"/>
              </a:spcAft>
              <a:buClr>
                <a:srgbClr val="FFFFFF"/>
              </a:buClr>
              <a:buSzPts val="1000"/>
              <a:buFont typeface="Arial"/>
              <a:buChar char="-"/>
            </a:pPr>
            <a:r>
              <a:rPr lang="en-GB" sz="1000" u="sng">
                <a:solidFill>
                  <a:schemeClr val="hlink"/>
                </a:solidFill>
                <a:latin typeface="Arial"/>
                <a:ea typeface="Arial"/>
                <a:cs typeface="Arial"/>
                <a:sym typeface="Arial"/>
                <a:hlinkClick r:id="rId7"/>
              </a:rPr>
              <a:t>https://www.nytimes.com/reuters/2018/11/19/business/19reuters-rosneft-privatisation-cefc.html</a:t>
            </a:r>
            <a:endParaRPr sz="1000">
              <a:solidFill>
                <a:srgbClr val="FFFFFF"/>
              </a:solidFill>
              <a:latin typeface="Arial"/>
              <a:ea typeface="Arial"/>
              <a:cs typeface="Arial"/>
              <a:sym typeface="Arial"/>
            </a:endParaRPr>
          </a:p>
          <a:p>
            <a:pPr indent="-292100" lvl="0" marL="457200" rtl="0" algn="l">
              <a:spcBef>
                <a:spcPts val="0"/>
              </a:spcBef>
              <a:spcAft>
                <a:spcPts val="0"/>
              </a:spcAft>
              <a:buClr>
                <a:srgbClr val="FFFFFF"/>
              </a:buClr>
              <a:buSzPts val="1000"/>
              <a:buFont typeface="Arial"/>
              <a:buChar char="-"/>
            </a:pPr>
            <a:r>
              <a:rPr lang="en-GB" sz="1000" u="sng">
                <a:solidFill>
                  <a:schemeClr val="hlink"/>
                </a:solidFill>
                <a:latin typeface="Arial"/>
                <a:ea typeface="Arial"/>
                <a:cs typeface="Arial"/>
                <a:sym typeface="Arial"/>
                <a:hlinkClick r:id="rId8"/>
              </a:rPr>
              <a:t>https://www.nytimes.com/2017/11/21/business/china-energy-cefc.html</a:t>
            </a:r>
            <a:endParaRPr sz="1000">
              <a:solidFill>
                <a:srgbClr val="FFFFFF"/>
              </a:solidFill>
              <a:latin typeface="Arial"/>
              <a:ea typeface="Arial"/>
              <a:cs typeface="Arial"/>
              <a:sym typeface="Arial"/>
            </a:endParaRPr>
          </a:p>
          <a:p>
            <a:pPr indent="-292100" lvl="0" marL="457200" rtl="0" algn="l">
              <a:spcBef>
                <a:spcPts val="0"/>
              </a:spcBef>
              <a:spcAft>
                <a:spcPts val="0"/>
              </a:spcAft>
              <a:buClr>
                <a:srgbClr val="FFFFFF"/>
              </a:buClr>
              <a:buSzPts val="1000"/>
              <a:buFont typeface="Arial"/>
              <a:buChar char="-"/>
            </a:pPr>
            <a:r>
              <a:rPr lang="en-GB" sz="1000" u="sng">
                <a:solidFill>
                  <a:schemeClr val="hlink"/>
                </a:solidFill>
                <a:latin typeface="Arial"/>
                <a:ea typeface="Arial"/>
                <a:cs typeface="Arial"/>
                <a:sym typeface="Arial"/>
                <a:hlinkClick r:id="rId9"/>
              </a:rPr>
              <a:t>https://www.nytimes.com/2018/10/04/business/cefc-china-weapons-iran.html</a:t>
            </a:r>
            <a:endParaRPr sz="1000">
              <a:solidFill>
                <a:srgbClr val="FFFFFF"/>
              </a:solidFill>
              <a:latin typeface="Arial"/>
              <a:ea typeface="Arial"/>
              <a:cs typeface="Arial"/>
              <a:sym typeface="Arial"/>
            </a:endParaRPr>
          </a:p>
          <a:p>
            <a:pPr indent="-292100" lvl="0" marL="457200" rtl="0" algn="l">
              <a:spcBef>
                <a:spcPts val="0"/>
              </a:spcBef>
              <a:spcAft>
                <a:spcPts val="0"/>
              </a:spcAft>
              <a:buClr>
                <a:srgbClr val="FFFFFF"/>
              </a:buClr>
              <a:buSzPts val="1000"/>
              <a:buFont typeface="Arial"/>
              <a:buChar char="-"/>
            </a:pPr>
            <a:r>
              <a:rPr lang="en-GB" sz="1000" u="sng">
                <a:solidFill>
                  <a:schemeClr val="hlink"/>
                </a:solidFill>
                <a:latin typeface="Arial"/>
                <a:ea typeface="Arial"/>
                <a:cs typeface="Arial"/>
                <a:sym typeface="Arial"/>
                <a:hlinkClick r:id="rId10"/>
              </a:rPr>
              <a:t>https://www.apnews.com/abb030368bfc4dc5833e07d79fbd9437</a:t>
            </a:r>
            <a:endParaRPr sz="1000">
              <a:solidFill>
                <a:srgbClr val="FFFFFF"/>
              </a:solidFill>
              <a:latin typeface="Arial"/>
              <a:ea typeface="Arial"/>
              <a:cs typeface="Arial"/>
              <a:sym typeface="Arial"/>
            </a:endParaRPr>
          </a:p>
          <a:p>
            <a:pPr indent="-292100" lvl="0" marL="457200" rtl="0" algn="l">
              <a:spcBef>
                <a:spcPts val="0"/>
              </a:spcBef>
              <a:spcAft>
                <a:spcPts val="0"/>
              </a:spcAft>
              <a:buClr>
                <a:srgbClr val="FFFFFF"/>
              </a:buClr>
              <a:buSzPts val="1000"/>
              <a:buFont typeface="Arial"/>
              <a:buChar char="-"/>
            </a:pPr>
            <a:r>
              <a:rPr lang="en-GB" sz="1000" u="sng">
                <a:solidFill>
                  <a:schemeClr val="hlink"/>
                </a:solidFill>
                <a:latin typeface="Arial"/>
                <a:ea typeface="Arial"/>
                <a:cs typeface="Arial"/>
                <a:sym typeface="Arial"/>
                <a:hlinkClick r:id="rId11"/>
              </a:rPr>
              <a:t>https://www.reuters.com/article/us-china-cefc-probe/chinas-cefc-chairman-investigated-for-suspected-economic-crimes-source-idUSKCN1GD3O9</a:t>
            </a:r>
            <a:endParaRPr sz="1000">
              <a:solidFill>
                <a:srgbClr val="FFFFFF"/>
              </a:solidFill>
              <a:latin typeface="Arial"/>
              <a:ea typeface="Arial"/>
              <a:cs typeface="Arial"/>
              <a:sym typeface="Arial"/>
            </a:endParaRPr>
          </a:p>
          <a:p>
            <a:pPr indent="-292100" lvl="0" marL="457200" rtl="0" algn="l">
              <a:spcBef>
                <a:spcPts val="0"/>
              </a:spcBef>
              <a:spcAft>
                <a:spcPts val="0"/>
              </a:spcAft>
              <a:buClr>
                <a:srgbClr val="FFFFFF"/>
              </a:buClr>
              <a:buSzPts val="1000"/>
              <a:buFont typeface="Arial"/>
              <a:buChar char="-"/>
            </a:pPr>
            <a:r>
              <a:rPr lang="en-GB" sz="1000" u="sng">
                <a:solidFill>
                  <a:schemeClr val="hlink"/>
                </a:solidFill>
                <a:latin typeface="Arial"/>
                <a:ea typeface="Arial"/>
                <a:cs typeface="Arial"/>
                <a:sym typeface="Arial"/>
                <a:hlinkClick r:id="rId12"/>
              </a:rPr>
              <a:t>https://www.mingtiandi.com/real-estate/finance-real-estate/chinas-cefc-said-selling-3-2b-in-real-estate-assets/</a:t>
            </a:r>
            <a:endParaRPr sz="1000">
              <a:solidFill>
                <a:srgbClr val="FFFFFF"/>
              </a:solidFill>
              <a:latin typeface="Arial"/>
              <a:ea typeface="Arial"/>
              <a:cs typeface="Arial"/>
              <a:sym typeface="Arial"/>
            </a:endParaRPr>
          </a:p>
          <a:p>
            <a:pPr indent="-292100" lvl="0" marL="457200" rtl="0" algn="l">
              <a:spcBef>
                <a:spcPts val="0"/>
              </a:spcBef>
              <a:spcAft>
                <a:spcPts val="0"/>
              </a:spcAft>
              <a:buClr>
                <a:srgbClr val="FFFFFF"/>
              </a:buClr>
              <a:buSzPts val="1000"/>
              <a:buFont typeface="Arial"/>
              <a:buChar char="-"/>
            </a:pPr>
            <a:r>
              <a:rPr lang="en-GB" sz="1000" u="sng">
                <a:solidFill>
                  <a:schemeClr val="hlink"/>
                </a:solidFill>
                <a:latin typeface="Arial"/>
                <a:ea typeface="Arial"/>
                <a:cs typeface="Arial"/>
                <a:sym typeface="Arial"/>
                <a:hlinkClick r:id="rId13"/>
              </a:rPr>
              <a:t>https://medium.com/venture-views/risk-opportunities-singapores-role-in-china-s-bri-ff6377d035b7</a:t>
            </a:r>
            <a:endParaRPr sz="1000">
              <a:solidFill>
                <a:srgbClr val="FFFFFF"/>
              </a:solidFill>
              <a:latin typeface="Arial"/>
              <a:ea typeface="Arial"/>
              <a:cs typeface="Arial"/>
              <a:sym typeface="Arial"/>
            </a:endParaRPr>
          </a:p>
          <a:p>
            <a:pPr indent="-292100" lvl="0" marL="457200" rtl="0" algn="l">
              <a:spcBef>
                <a:spcPts val="0"/>
              </a:spcBef>
              <a:spcAft>
                <a:spcPts val="0"/>
              </a:spcAft>
              <a:buClr>
                <a:srgbClr val="FFFFFF"/>
              </a:buClr>
              <a:buSzPts val="1000"/>
              <a:buFont typeface="Arial"/>
              <a:buChar char="-"/>
            </a:pPr>
            <a:r>
              <a:rPr lang="en-GB" sz="1000" u="sng">
                <a:solidFill>
                  <a:schemeClr val="hlink"/>
                </a:solidFill>
                <a:latin typeface="Arial"/>
                <a:ea typeface="Arial"/>
                <a:cs typeface="Arial"/>
                <a:sym typeface="Arial"/>
                <a:hlinkClick r:id="rId14"/>
              </a:rPr>
              <a:t>http://cefceurope.com/</a:t>
            </a:r>
            <a:endParaRPr sz="1000">
              <a:solidFill>
                <a:srgbClr val="FFFFFF"/>
              </a:solidFill>
              <a:latin typeface="Arial"/>
              <a:ea typeface="Arial"/>
              <a:cs typeface="Arial"/>
              <a:sym typeface="Arial"/>
            </a:endParaRPr>
          </a:p>
          <a:p>
            <a:pPr indent="0" lvl="0" marL="0" rtl="0" algn="l">
              <a:spcBef>
                <a:spcPts val="0"/>
              </a:spcBef>
              <a:spcAft>
                <a:spcPts val="0"/>
              </a:spcAft>
              <a:buNone/>
            </a:pPr>
            <a:r>
              <a:t/>
            </a:r>
            <a:endParaRPr sz="1000">
              <a:solidFill>
                <a:srgbClr val="FFFFFF"/>
              </a:solidFill>
              <a:latin typeface="Arial"/>
              <a:ea typeface="Arial"/>
              <a:cs typeface="Arial"/>
              <a:sym typeface="Arial"/>
            </a:endParaRPr>
          </a:p>
          <a:p>
            <a:pPr indent="0" lvl="0" marL="0" rtl="0" algn="l">
              <a:spcBef>
                <a:spcPts val="0"/>
              </a:spcBef>
              <a:spcAft>
                <a:spcPts val="1600"/>
              </a:spcAft>
              <a:buNone/>
            </a:pPr>
            <a:r>
              <a:t/>
            </a:r>
            <a:endParaRPr sz="1000">
              <a:solidFill>
                <a:srgbClr val="FFFFF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18"/>
          <p:cNvSpPr txBox="1"/>
          <p:nvPr>
            <p:ph type="title"/>
          </p:nvPr>
        </p:nvSpPr>
        <p:spPr>
          <a:xfrm>
            <a:off x="1297500" y="704700"/>
            <a:ext cx="39186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000"/>
              <a:t>CEFC China Energy</a:t>
            </a:r>
            <a:endParaRPr sz="3000"/>
          </a:p>
        </p:txBody>
      </p:sp>
      <p:sp>
        <p:nvSpPr>
          <p:cNvPr id="235" name="Google Shape;235;p18"/>
          <p:cNvSpPr txBox="1"/>
          <p:nvPr>
            <p:ph idx="1" type="body"/>
          </p:nvPr>
        </p:nvSpPr>
        <p:spPr>
          <a:xfrm>
            <a:off x="990300" y="1891325"/>
            <a:ext cx="7346100" cy="31536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Font typeface="Arial"/>
              <a:buChar char="-"/>
            </a:pPr>
            <a:r>
              <a:rPr lang="en-GB">
                <a:latin typeface="Arial"/>
                <a:ea typeface="Arial"/>
                <a:cs typeface="Arial"/>
                <a:sym typeface="Arial"/>
              </a:rPr>
              <a:t>CEFC China Energy is a </a:t>
            </a:r>
            <a:r>
              <a:rPr lang="en-GB">
                <a:latin typeface="Arial"/>
                <a:ea typeface="Arial"/>
                <a:cs typeface="Arial"/>
                <a:sym typeface="Arial"/>
              </a:rPr>
              <a:t>conglomerate</a:t>
            </a:r>
            <a:r>
              <a:rPr lang="en-GB">
                <a:latin typeface="Arial"/>
                <a:ea typeface="Arial"/>
                <a:cs typeface="Arial"/>
                <a:sym typeface="Arial"/>
              </a:rPr>
              <a:t> company, whilst most revenue comes from oil and gas (60%), the company also operates in other areas, including financial investment and infrastructure.</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en-GB">
                <a:latin typeface="Arial"/>
                <a:ea typeface="Arial"/>
                <a:cs typeface="Arial"/>
                <a:sym typeface="Arial"/>
              </a:rPr>
              <a:t>A CEFC statement said they are China’s largest private oil and gas company, with 50,000 employees and revenue of more than $40 billion. However, internationally they are listed as a financial corporation. </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en-GB">
                <a:latin typeface="Arial"/>
                <a:ea typeface="Arial"/>
                <a:cs typeface="Arial"/>
                <a:sym typeface="Arial"/>
              </a:rPr>
              <a:t>They are China’s 6th largest financial group.</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en-GB">
                <a:latin typeface="Arial"/>
                <a:ea typeface="Arial"/>
                <a:cs typeface="Arial"/>
                <a:sym typeface="Arial"/>
              </a:rPr>
              <a:t>The company has grew </a:t>
            </a:r>
            <a:r>
              <a:rPr lang="en-GB">
                <a:latin typeface="Arial"/>
                <a:ea typeface="Arial"/>
                <a:cs typeface="Arial"/>
                <a:sym typeface="Arial"/>
              </a:rPr>
              <a:t>extremely</a:t>
            </a:r>
            <a:r>
              <a:rPr lang="en-GB">
                <a:latin typeface="Arial"/>
                <a:ea typeface="Arial"/>
                <a:cs typeface="Arial"/>
                <a:sym typeface="Arial"/>
              </a:rPr>
              <a:t> fast after only being created in 2002</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en-GB">
                <a:latin typeface="Arial"/>
                <a:ea typeface="Arial"/>
                <a:cs typeface="Arial"/>
                <a:sym typeface="Arial"/>
              </a:rPr>
              <a:t>China’s increasing influence in developmental finance is backed by state owned banks. Since 2010, China Development Bank and the Export-Import Bank of China lent more money Annually to developing countries than the World Bank did.</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en-GB">
                <a:latin typeface="Arial"/>
                <a:ea typeface="Arial"/>
                <a:cs typeface="Arial"/>
                <a:sym typeface="Arial"/>
              </a:rPr>
              <a:t>Between 2004 &amp; 2013, Chinese overseas investment grew 14 times, from $45 billion to $613 billion.</a:t>
            </a:r>
            <a:endParaRPr>
              <a:latin typeface="Arial"/>
              <a:ea typeface="Arial"/>
              <a:cs typeface="Arial"/>
              <a:sym typeface="Arial"/>
            </a:endParaRPr>
          </a:p>
        </p:txBody>
      </p:sp>
      <p:pic>
        <p:nvPicPr>
          <p:cNvPr descr="Image result for cefc china energy" id="236" name="Google Shape;236;p18"/>
          <p:cNvPicPr preferRelativeResize="0"/>
          <p:nvPr/>
        </p:nvPicPr>
        <p:blipFill>
          <a:blip r:embed="rId3">
            <a:alphaModFix/>
          </a:blip>
          <a:stretch>
            <a:fillRect/>
          </a:stretch>
        </p:blipFill>
        <p:spPr>
          <a:xfrm>
            <a:off x="5565900" y="82925"/>
            <a:ext cx="2638425" cy="1733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Google Shape;241;p19"/>
          <p:cNvSpPr txBox="1"/>
          <p:nvPr>
            <p:ph type="title"/>
          </p:nvPr>
        </p:nvSpPr>
        <p:spPr>
          <a:xfrm>
            <a:off x="3253225" y="33525"/>
            <a:ext cx="5859900" cy="9003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GB"/>
              <a:t>Chinese ties to the Czech Republic</a:t>
            </a:r>
            <a:endParaRPr/>
          </a:p>
        </p:txBody>
      </p:sp>
      <p:sp>
        <p:nvSpPr>
          <p:cNvPr id="242" name="Google Shape;242;p19"/>
          <p:cNvSpPr txBox="1"/>
          <p:nvPr>
            <p:ph idx="1" type="body"/>
          </p:nvPr>
        </p:nvSpPr>
        <p:spPr>
          <a:xfrm>
            <a:off x="2702600" y="970175"/>
            <a:ext cx="6381000" cy="4065900"/>
          </a:xfrm>
          <a:prstGeom prst="rect">
            <a:avLst/>
          </a:prstGeom>
        </p:spPr>
        <p:txBody>
          <a:bodyPr anchorCtr="0" anchor="t" bIns="91425" lIns="91425" spcFirstLastPara="1" rIns="91425" wrap="square" tIns="91425">
            <a:noAutofit/>
          </a:bodyPr>
          <a:lstStyle/>
          <a:p>
            <a:pPr indent="-317500" lvl="0" marL="457200" rtl="0" algn="ctr">
              <a:spcBef>
                <a:spcPts val="0"/>
              </a:spcBef>
              <a:spcAft>
                <a:spcPts val="0"/>
              </a:spcAft>
              <a:buClr>
                <a:srgbClr val="FFFFFF"/>
              </a:buClr>
              <a:buSzPts val="1400"/>
              <a:buChar char="-"/>
            </a:pPr>
            <a:r>
              <a:rPr lang="en-GB" sz="1400">
                <a:solidFill>
                  <a:srgbClr val="FFFFFF"/>
                </a:solidFill>
              </a:rPr>
              <a:t>China and the Czech republic have a strong relation. “One hundred years of humiliation” a term which is used to describe China’s past, has been used to sum up 20th century Czech republic, between German and Russian influence, joining and being regulated by the EU and the 2008 financial crisis which hurt Czech before it had even economic set off.</a:t>
            </a:r>
            <a:endParaRPr sz="1400">
              <a:solidFill>
                <a:srgbClr val="FFFFFF"/>
              </a:solidFill>
            </a:endParaRPr>
          </a:p>
          <a:p>
            <a:pPr indent="-317500" lvl="0" marL="457200" rtl="0" algn="ctr">
              <a:spcBef>
                <a:spcPts val="0"/>
              </a:spcBef>
              <a:spcAft>
                <a:spcPts val="0"/>
              </a:spcAft>
              <a:buClr>
                <a:srgbClr val="FFFFFF"/>
              </a:buClr>
              <a:buSzPts val="1400"/>
              <a:buChar char="-"/>
            </a:pPr>
            <a:r>
              <a:rPr lang="en-GB" sz="1400">
                <a:solidFill>
                  <a:srgbClr val="FFFFFF"/>
                </a:solidFill>
              </a:rPr>
              <a:t>Czech and Chinese political relations are strong. President Zeman explained the ideological grounds which connects the South-South community of the “weak and oppressed”.</a:t>
            </a:r>
            <a:endParaRPr sz="1400">
              <a:solidFill>
                <a:srgbClr val="FFFFFF"/>
              </a:solidFill>
            </a:endParaRPr>
          </a:p>
          <a:p>
            <a:pPr indent="-317500" lvl="0" marL="457200" rtl="0" algn="ctr">
              <a:spcBef>
                <a:spcPts val="0"/>
              </a:spcBef>
              <a:spcAft>
                <a:spcPts val="0"/>
              </a:spcAft>
              <a:buClr>
                <a:srgbClr val="FFFFFF"/>
              </a:buClr>
              <a:buSzPts val="1400"/>
              <a:buChar char="-"/>
            </a:pPr>
            <a:r>
              <a:rPr lang="en-GB" sz="1400">
                <a:solidFill>
                  <a:srgbClr val="FFFFFF"/>
                </a:solidFill>
              </a:rPr>
              <a:t>Zeman said that there was previous bad relations with the former Czech government and China because the government was “very submissive to the pressures from the US and the EU” however, Czech is “again an independent country” which creates foreign policy “based on its own national interest”.</a:t>
            </a:r>
            <a:endParaRPr sz="1400">
              <a:solidFill>
                <a:srgbClr val="FFFFFF"/>
              </a:solidFill>
            </a:endParaRPr>
          </a:p>
          <a:p>
            <a:pPr indent="-317500" lvl="0" marL="457200" rtl="0" algn="ctr">
              <a:spcBef>
                <a:spcPts val="0"/>
              </a:spcBef>
              <a:spcAft>
                <a:spcPts val="0"/>
              </a:spcAft>
              <a:buClr>
                <a:srgbClr val="FFFFFF"/>
              </a:buClr>
              <a:buSzPts val="1400"/>
              <a:buChar char="-"/>
            </a:pPr>
            <a:r>
              <a:rPr lang="en-GB" sz="1400">
                <a:solidFill>
                  <a:srgbClr val="FFFFFF"/>
                </a:solidFill>
              </a:rPr>
              <a:t>The anniversary of the velvet revolution in 2014 turned into an appeal for Zeman to resign. Protestors saw him as being too sympathetic to authoritarian regimes and Russia and China</a:t>
            </a:r>
            <a:endParaRPr sz="1400">
              <a:solidFill>
                <a:srgbClr val="FFFFFF"/>
              </a:solidFill>
            </a:endParaRPr>
          </a:p>
        </p:txBody>
      </p:sp>
      <p:pic>
        <p:nvPicPr>
          <p:cNvPr descr="Image result for ye jianming and czech president" id="243" name="Google Shape;243;p19"/>
          <p:cNvPicPr preferRelativeResize="0"/>
          <p:nvPr/>
        </p:nvPicPr>
        <p:blipFill>
          <a:blip r:embed="rId3">
            <a:alphaModFix/>
          </a:blip>
          <a:stretch>
            <a:fillRect/>
          </a:stretch>
        </p:blipFill>
        <p:spPr>
          <a:xfrm>
            <a:off x="0" y="0"/>
            <a:ext cx="2486025" cy="1521025"/>
          </a:xfrm>
          <a:prstGeom prst="rect">
            <a:avLst/>
          </a:prstGeom>
          <a:noFill/>
          <a:ln>
            <a:noFill/>
          </a:ln>
        </p:spPr>
      </p:pic>
      <p:pic>
        <p:nvPicPr>
          <p:cNvPr descr="Image result for ye jianming and czech president" id="244" name="Google Shape;244;p19"/>
          <p:cNvPicPr preferRelativeResize="0"/>
          <p:nvPr/>
        </p:nvPicPr>
        <p:blipFill>
          <a:blip r:embed="rId4">
            <a:alphaModFix/>
          </a:blip>
          <a:stretch>
            <a:fillRect/>
          </a:stretch>
        </p:blipFill>
        <p:spPr>
          <a:xfrm>
            <a:off x="-4750" y="1771650"/>
            <a:ext cx="2495525" cy="1506487"/>
          </a:xfrm>
          <a:prstGeom prst="rect">
            <a:avLst/>
          </a:prstGeom>
          <a:noFill/>
          <a:ln>
            <a:noFill/>
          </a:ln>
        </p:spPr>
      </p:pic>
      <p:pic>
        <p:nvPicPr>
          <p:cNvPr descr="Image result for chinese and czech flags" id="245" name="Google Shape;245;p19"/>
          <p:cNvPicPr preferRelativeResize="0"/>
          <p:nvPr/>
        </p:nvPicPr>
        <p:blipFill>
          <a:blip r:embed="rId5">
            <a:alphaModFix/>
          </a:blip>
          <a:stretch>
            <a:fillRect/>
          </a:stretch>
        </p:blipFill>
        <p:spPr>
          <a:xfrm>
            <a:off x="14288" y="3543300"/>
            <a:ext cx="2457450" cy="1600200"/>
          </a:xfrm>
          <a:prstGeom prst="rect">
            <a:avLst/>
          </a:prstGeom>
          <a:noFill/>
          <a:ln>
            <a:noFill/>
          </a:ln>
        </p:spPr>
      </p:pic>
      <p:sp>
        <p:nvSpPr>
          <p:cNvPr id="246" name="Google Shape;246;p19"/>
          <p:cNvSpPr txBox="1"/>
          <p:nvPr/>
        </p:nvSpPr>
        <p:spPr>
          <a:xfrm>
            <a:off x="143800" y="1462725"/>
            <a:ext cx="23280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FFFFFF"/>
                </a:solidFill>
              </a:rPr>
              <a:t>Xi Jinping And Milos Zeman</a:t>
            </a:r>
            <a:endParaRPr sz="1200">
              <a:solidFill>
                <a:srgbClr val="FFFFFF"/>
              </a:solidFill>
            </a:endParaRPr>
          </a:p>
        </p:txBody>
      </p:sp>
      <p:sp>
        <p:nvSpPr>
          <p:cNvPr id="247" name="Google Shape;247;p19"/>
          <p:cNvSpPr txBox="1"/>
          <p:nvPr/>
        </p:nvSpPr>
        <p:spPr>
          <a:xfrm>
            <a:off x="14225" y="3205275"/>
            <a:ext cx="2457600" cy="38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FFFFFF"/>
                </a:solidFill>
              </a:rPr>
              <a:t>Ye Jianming and Milos</a:t>
            </a:r>
            <a:r>
              <a:rPr lang="en-GB">
                <a:solidFill>
                  <a:srgbClr val="FFFFFF"/>
                </a:solidFill>
              </a:rPr>
              <a:t> </a:t>
            </a:r>
            <a:r>
              <a:rPr lang="en-GB" sz="1200">
                <a:solidFill>
                  <a:srgbClr val="FFFFFF"/>
                </a:solidFill>
              </a:rPr>
              <a:t>Zeman</a:t>
            </a:r>
            <a:endParaRPr sz="12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20"/>
          <p:cNvSpPr txBox="1"/>
          <p:nvPr>
            <p:ph type="title"/>
          </p:nvPr>
        </p:nvSpPr>
        <p:spPr>
          <a:xfrm>
            <a:off x="4360950" y="325475"/>
            <a:ext cx="5171700" cy="598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a:t>Chinese ties to Eastern Europe</a:t>
            </a:r>
            <a:endParaRPr/>
          </a:p>
        </p:txBody>
      </p:sp>
      <p:sp>
        <p:nvSpPr>
          <p:cNvPr id="253" name="Google Shape;253;p20"/>
          <p:cNvSpPr txBox="1"/>
          <p:nvPr>
            <p:ph idx="1" type="body"/>
          </p:nvPr>
        </p:nvSpPr>
        <p:spPr>
          <a:xfrm>
            <a:off x="4572000" y="1099950"/>
            <a:ext cx="4464600" cy="37953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GB" sz="1400"/>
              <a:t>The Destalinisation process led by Khrushchev resulted in the Polish October where Poland tried to use Socialism in its own way to gain sovereignty this was backed up by the Chinese government.</a:t>
            </a:r>
            <a:endParaRPr sz="1400"/>
          </a:p>
          <a:p>
            <a:pPr indent="-317500" lvl="0" marL="457200" rtl="0" algn="l">
              <a:spcBef>
                <a:spcPts val="0"/>
              </a:spcBef>
              <a:spcAft>
                <a:spcPts val="0"/>
              </a:spcAft>
              <a:buSzPts val="1400"/>
              <a:buChar char="-"/>
            </a:pPr>
            <a:r>
              <a:rPr lang="en-GB" sz="1400"/>
              <a:t>CEFC owns over 2,000 gas stations across Europe including Spain, France, Romania and Bulgaria.</a:t>
            </a:r>
            <a:endParaRPr sz="1400"/>
          </a:p>
          <a:p>
            <a:pPr indent="-317500" lvl="0" marL="457200" rtl="0" algn="l">
              <a:spcBef>
                <a:spcPts val="0"/>
              </a:spcBef>
              <a:spcAft>
                <a:spcPts val="0"/>
              </a:spcAft>
              <a:buSzPts val="1400"/>
              <a:buChar char="-"/>
            </a:pPr>
            <a:r>
              <a:rPr lang="en-GB" sz="1400"/>
              <a:t>Chinese group COSCO’s acquisition of 51% of the Port of Piraeus.</a:t>
            </a:r>
            <a:endParaRPr sz="1400"/>
          </a:p>
          <a:p>
            <a:pPr indent="-317500" lvl="0" marL="457200" rtl="0" algn="l">
              <a:spcBef>
                <a:spcPts val="0"/>
              </a:spcBef>
              <a:spcAft>
                <a:spcPts val="0"/>
              </a:spcAft>
              <a:buSzPts val="1400"/>
              <a:buChar char="-"/>
            </a:pPr>
            <a:r>
              <a:rPr lang="en-GB" sz="1400"/>
              <a:t>5 hungarian companies have recently started trading with China is areas like Dairy products and solar panels. </a:t>
            </a:r>
            <a:endParaRPr sz="1400"/>
          </a:p>
        </p:txBody>
      </p:sp>
      <p:pic>
        <p:nvPicPr>
          <p:cNvPr id="254" name="Google Shape;254;p20"/>
          <p:cNvPicPr preferRelativeResize="0"/>
          <p:nvPr/>
        </p:nvPicPr>
        <p:blipFill>
          <a:blip r:embed="rId3">
            <a:alphaModFix/>
          </a:blip>
          <a:stretch>
            <a:fillRect/>
          </a:stretch>
        </p:blipFill>
        <p:spPr>
          <a:xfrm>
            <a:off x="0" y="0"/>
            <a:ext cx="4407026" cy="51434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21"/>
          <p:cNvSpPr txBox="1"/>
          <p:nvPr>
            <p:ph type="title"/>
          </p:nvPr>
        </p:nvSpPr>
        <p:spPr>
          <a:xfrm>
            <a:off x="411975" y="46925"/>
            <a:ext cx="34860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Investment projects</a:t>
            </a:r>
            <a:endParaRPr/>
          </a:p>
        </p:txBody>
      </p:sp>
      <p:sp>
        <p:nvSpPr>
          <p:cNvPr id="260" name="Google Shape;260;p21"/>
          <p:cNvSpPr txBox="1"/>
          <p:nvPr>
            <p:ph idx="4294967295" type="body"/>
          </p:nvPr>
        </p:nvSpPr>
        <p:spPr>
          <a:xfrm>
            <a:off x="3794525" y="345350"/>
            <a:ext cx="5239500" cy="4545900"/>
          </a:xfrm>
          <a:prstGeom prst="rect">
            <a:avLst/>
          </a:prstGeom>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Arial"/>
              <a:buChar char="-"/>
            </a:pPr>
            <a:r>
              <a:rPr lang="en-GB"/>
              <a:t>As of 2017 CEFC acquired 50% of Slovakian firm J&amp;T finance groups. The deal has not gone through as of yet because the Czech national bank wanted more clarity as of where the money came from.</a:t>
            </a:r>
            <a:endParaRPr/>
          </a:p>
          <a:p>
            <a:pPr indent="-311150" lvl="0" marL="457200" rtl="0" algn="l">
              <a:spcBef>
                <a:spcPts val="0"/>
              </a:spcBef>
              <a:spcAft>
                <a:spcPts val="0"/>
              </a:spcAft>
              <a:buSzPts val="1300"/>
              <a:buChar char="-"/>
            </a:pPr>
            <a:r>
              <a:rPr lang="en-GB"/>
              <a:t>CEFC now acts as a holding company for Czech Lobkowicz Brewery Group, after getting a $1 billion dollar loan from J&amp;T finance.</a:t>
            </a:r>
            <a:endParaRPr/>
          </a:p>
          <a:p>
            <a:pPr indent="-311150" lvl="0" marL="457200" rtl="0" algn="l">
              <a:spcBef>
                <a:spcPts val="0"/>
              </a:spcBef>
              <a:spcAft>
                <a:spcPts val="0"/>
              </a:spcAft>
              <a:buSzPts val="1300"/>
              <a:buChar char="-"/>
            </a:pPr>
            <a:r>
              <a:rPr lang="en-GB"/>
              <a:t>A 10% stake in Czechs biggest airline, Travel services.</a:t>
            </a:r>
            <a:endParaRPr/>
          </a:p>
          <a:p>
            <a:pPr indent="-311150" lvl="0" marL="457200" rtl="0" algn="l">
              <a:spcBef>
                <a:spcPts val="0"/>
              </a:spcBef>
              <a:spcAft>
                <a:spcPts val="0"/>
              </a:spcAft>
              <a:buSzPts val="1300"/>
              <a:buChar char="-"/>
            </a:pPr>
            <a:r>
              <a:rPr lang="en-GB"/>
              <a:t>A 60% stake in SK Slavia Prague - Czechs second biggest football club. </a:t>
            </a:r>
            <a:endParaRPr/>
          </a:p>
          <a:p>
            <a:pPr indent="-311150" lvl="0" marL="457200" rtl="0" algn="l">
              <a:spcBef>
                <a:spcPts val="0"/>
              </a:spcBef>
              <a:spcAft>
                <a:spcPts val="0"/>
              </a:spcAft>
              <a:buSzPts val="1300"/>
              <a:buChar char="-"/>
            </a:pPr>
            <a:r>
              <a:rPr lang="en-GB"/>
              <a:t>Between 50-90% stake in Czechs biggest online travel agency Invia, with a view to capitalise on the rapidly increasing number of Chinese tourists to Prague. </a:t>
            </a:r>
            <a:endParaRPr/>
          </a:p>
          <a:p>
            <a:pPr indent="-311150" lvl="0" marL="457200" rtl="0" algn="l">
              <a:spcBef>
                <a:spcPts val="0"/>
              </a:spcBef>
              <a:spcAft>
                <a:spcPts val="0"/>
              </a:spcAft>
              <a:buSzPts val="1300"/>
              <a:buChar char="-"/>
            </a:pPr>
            <a:r>
              <a:rPr lang="en-GB"/>
              <a:t>Looking to make a 15% stake in Russian energy giant Rosnef.</a:t>
            </a:r>
            <a:endParaRPr/>
          </a:p>
          <a:p>
            <a:pPr indent="-311150" lvl="0" marL="457200" rtl="0" algn="l">
              <a:spcBef>
                <a:spcPts val="0"/>
              </a:spcBef>
              <a:spcAft>
                <a:spcPts val="0"/>
              </a:spcAft>
              <a:buSzPts val="1300"/>
              <a:buChar char="-"/>
            </a:pPr>
            <a:r>
              <a:rPr lang="en-GB"/>
              <a:t>CEFC has a 4% stake in Abu Dhabi’s largest oil concession</a:t>
            </a:r>
            <a:endParaRPr/>
          </a:p>
          <a:p>
            <a:pPr indent="-311150" lvl="0" marL="457200" rtl="0" algn="l">
              <a:spcBef>
                <a:spcPts val="0"/>
              </a:spcBef>
              <a:spcAft>
                <a:spcPts val="0"/>
              </a:spcAft>
              <a:buSzPts val="1300"/>
              <a:buChar char="-"/>
            </a:pPr>
            <a:r>
              <a:rPr lang="en-GB"/>
              <a:t>They have  plans to buy a half stake in Romania’s largest refinery.</a:t>
            </a:r>
            <a:endParaRPr/>
          </a:p>
          <a:p>
            <a:pPr indent="-311150" lvl="0" marL="457200" rtl="0" algn="l">
              <a:spcBef>
                <a:spcPts val="0"/>
              </a:spcBef>
              <a:spcAft>
                <a:spcPts val="0"/>
              </a:spcAft>
              <a:buSzPts val="1300"/>
              <a:buChar char="-"/>
            </a:pPr>
            <a:r>
              <a:rPr lang="en-GB"/>
              <a:t>It owns a gas terminal in Kazakhstan.</a:t>
            </a:r>
            <a:endParaRPr/>
          </a:p>
          <a:p>
            <a:pPr indent="-311150" lvl="0" marL="457200" rtl="0" algn="l">
              <a:spcBef>
                <a:spcPts val="0"/>
              </a:spcBef>
              <a:spcAft>
                <a:spcPts val="0"/>
              </a:spcAft>
              <a:buSzPts val="1300"/>
              <a:buChar char="-"/>
            </a:pPr>
            <a:r>
              <a:rPr lang="en-GB"/>
              <a:t>CEFC have acquired Czech media assets - which reportidly provide “exclusively positive coverage of China”.</a:t>
            </a:r>
            <a:endParaRPr sz="1350">
              <a:solidFill>
                <a:srgbClr val="33302E"/>
              </a:solidFill>
              <a:highlight>
                <a:srgbClr val="FFF1E5"/>
              </a:highlight>
              <a:latin typeface="Georgia"/>
              <a:ea typeface="Georgia"/>
              <a:cs typeface="Georgia"/>
              <a:sym typeface="Georgia"/>
            </a:endParaRPr>
          </a:p>
        </p:txBody>
      </p:sp>
      <p:pic>
        <p:nvPicPr>
          <p:cNvPr id="261" name="Google Shape;261;p21"/>
          <p:cNvPicPr preferRelativeResize="0"/>
          <p:nvPr/>
        </p:nvPicPr>
        <p:blipFill>
          <a:blip r:embed="rId3">
            <a:alphaModFix/>
          </a:blip>
          <a:stretch>
            <a:fillRect/>
          </a:stretch>
        </p:blipFill>
        <p:spPr>
          <a:xfrm>
            <a:off x="152400" y="1253025"/>
            <a:ext cx="3841374" cy="3829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Google Shape;266;p22"/>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Economic Diplomacy With Chinese Characteristics</a:t>
            </a:r>
            <a:endParaRPr/>
          </a:p>
        </p:txBody>
      </p:sp>
      <p:sp>
        <p:nvSpPr>
          <p:cNvPr id="267" name="Google Shape;267;p22"/>
          <p:cNvSpPr txBox="1"/>
          <p:nvPr/>
        </p:nvSpPr>
        <p:spPr>
          <a:xfrm>
            <a:off x="1297500" y="1743644"/>
            <a:ext cx="732900" cy="8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FFFFFF"/>
                </a:solidFill>
                <a:latin typeface="Montserrat"/>
                <a:ea typeface="Montserrat"/>
                <a:cs typeface="Montserrat"/>
                <a:sym typeface="Montserrat"/>
              </a:rPr>
              <a:t>01</a:t>
            </a:r>
            <a:endParaRPr>
              <a:solidFill>
                <a:srgbClr val="FFFFFF"/>
              </a:solidFill>
            </a:endParaRPr>
          </a:p>
          <a:p>
            <a:pPr indent="0" lvl="0" marL="0" rtl="0" algn="l">
              <a:spcBef>
                <a:spcPts val="0"/>
              </a:spcBef>
              <a:spcAft>
                <a:spcPts val="0"/>
              </a:spcAft>
              <a:buNone/>
            </a:pPr>
            <a:r>
              <a:t/>
            </a:r>
            <a:endParaRPr sz="1300">
              <a:solidFill>
                <a:srgbClr val="FFFFFF"/>
              </a:solidFill>
            </a:endParaRPr>
          </a:p>
        </p:txBody>
      </p:sp>
      <p:sp>
        <p:nvSpPr>
          <p:cNvPr id="268" name="Google Shape;268;p22"/>
          <p:cNvSpPr txBox="1"/>
          <p:nvPr>
            <p:ph idx="1" type="body"/>
          </p:nvPr>
        </p:nvSpPr>
        <p:spPr>
          <a:xfrm>
            <a:off x="2030400" y="1638525"/>
            <a:ext cx="5877300" cy="914100"/>
          </a:xfrm>
          <a:prstGeom prst="rect">
            <a:avLst/>
          </a:prstGeom>
        </p:spPr>
        <p:txBody>
          <a:bodyPr anchorCtr="0" anchor="t" bIns="91425" lIns="91425" spcFirstLastPara="1" rIns="91425" wrap="square" tIns="91425">
            <a:noAutofit/>
          </a:bodyPr>
          <a:lstStyle/>
          <a:p>
            <a:pPr indent="0" lvl="0" marL="0" rtl="0" algn="l">
              <a:lnSpc>
                <a:spcPct val="138000"/>
              </a:lnSpc>
              <a:spcBef>
                <a:spcPts val="0"/>
              </a:spcBef>
              <a:spcAft>
                <a:spcPts val="0"/>
              </a:spcAft>
              <a:buClr>
                <a:srgbClr val="000000"/>
              </a:buClr>
              <a:buSzPts val="1100"/>
              <a:buFont typeface="Arial"/>
              <a:buNone/>
            </a:pPr>
            <a:r>
              <a:rPr lang="en-GB" sz="1100">
                <a:solidFill>
                  <a:srgbClr val="FFFFFF"/>
                </a:solidFill>
                <a:latin typeface="Open Sans"/>
                <a:ea typeface="Open Sans"/>
                <a:cs typeface="Open Sans"/>
                <a:sym typeface="Open Sans"/>
              </a:rPr>
              <a:t>CEFC stated its support for Beijing’s strategic interest in the Czech Republic, and aimed to foster good relations with Czech political elite and society. </a:t>
            </a:r>
            <a:endParaRPr sz="1100">
              <a:solidFill>
                <a:srgbClr val="333333"/>
              </a:solidFill>
              <a:latin typeface="Times New Roman"/>
              <a:ea typeface="Times New Roman"/>
              <a:cs typeface="Times New Roman"/>
              <a:sym typeface="Times New Roman"/>
            </a:endParaRPr>
          </a:p>
          <a:p>
            <a:pPr indent="0" lvl="0" marL="0" rtl="0" algn="l">
              <a:spcBef>
                <a:spcPts val="0"/>
              </a:spcBef>
              <a:spcAft>
                <a:spcPts val="1600"/>
              </a:spcAft>
              <a:buNone/>
            </a:pPr>
            <a:r>
              <a:t/>
            </a:r>
            <a:endParaRPr sz="1050">
              <a:solidFill>
                <a:srgbClr val="FFFFFF"/>
              </a:solidFill>
              <a:latin typeface="Open Sans"/>
              <a:ea typeface="Open Sans"/>
              <a:cs typeface="Open Sans"/>
              <a:sym typeface="Open Sans"/>
            </a:endParaRPr>
          </a:p>
        </p:txBody>
      </p:sp>
      <p:sp>
        <p:nvSpPr>
          <p:cNvPr id="269" name="Google Shape;269;p22"/>
          <p:cNvSpPr txBox="1"/>
          <p:nvPr/>
        </p:nvSpPr>
        <p:spPr>
          <a:xfrm>
            <a:off x="1297500" y="2658481"/>
            <a:ext cx="732900" cy="8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FFFFFF"/>
                </a:solidFill>
                <a:latin typeface="Montserrat"/>
                <a:ea typeface="Montserrat"/>
                <a:cs typeface="Montserrat"/>
                <a:sym typeface="Montserrat"/>
              </a:rPr>
              <a:t>02</a:t>
            </a:r>
            <a:endParaRPr>
              <a:solidFill>
                <a:srgbClr val="FFFFFF"/>
              </a:solidFill>
            </a:endParaRPr>
          </a:p>
          <a:p>
            <a:pPr indent="0" lvl="0" marL="0" rtl="0" algn="l">
              <a:spcBef>
                <a:spcPts val="0"/>
              </a:spcBef>
              <a:spcAft>
                <a:spcPts val="0"/>
              </a:spcAft>
              <a:buNone/>
            </a:pPr>
            <a:r>
              <a:t/>
            </a:r>
            <a:endParaRPr sz="1300">
              <a:solidFill>
                <a:srgbClr val="FFFFFF"/>
              </a:solidFill>
            </a:endParaRPr>
          </a:p>
        </p:txBody>
      </p:sp>
      <p:sp>
        <p:nvSpPr>
          <p:cNvPr id="270" name="Google Shape;270;p22"/>
          <p:cNvSpPr txBox="1"/>
          <p:nvPr>
            <p:ph idx="1" type="body"/>
          </p:nvPr>
        </p:nvSpPr>
        <p:spPr>
          <a:xfrm>
            <a:off x="2030400" y="2658513"/>
            <a:ext cx="5877300" cy="80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FFFFFF"/>
                </a:solidFill>
                <a:latin typeface="Open Sans"/>
                <a:ea typeface="Open Sans"/>
                <a:cs typeface="Open Sans"/>
                <a:sym typeface="Open Sans"/>
              </a:rPr>
              <a:t>2013</a:t>
            </a:r>
            <a:r>
              <a:rPr b="1" lang="en-GB" sz="1100">
                <a:solidFill>
                  <a:srgbClr val="FFFFFF"/>
                </a:solidFill>
                <a:latin typeface="Open Sans"/>
                <a:ea typeface="Open Sans"/>
                <a:cs typeface="Open Sans"/>
                <a:sym typeface="Open Sans"/>
              </a:rPr>
              <a:t>:</a:t>
            </a:r>
            <a:r>
              <a:rPr lang="en-GB" sz="1100">
                <a:solidFill>
                  <a:srgbClr val="FFFFFF"/>
                </a:solidFill>
                <a:latin typeface="Open Sans"/>
                <a:ea typeface="Open Sans"/>
                <a:cs typeface="Open Sans"/>
                <a:sym typeface="Open Sans"/>
              </a:rPr>
              <a:t> President Miloš Zeman led the effort to entirely reorient Czech policy, dedicating a more forthcoming Czech attitude towards China.</a:t>
            </a:r>
            <a:endParaRPr sz="1100">
              <a:solidFill>
                <a:srgbClr val="FFFFFF"/>
              </a:solidFill>
              <a:latin typeface="Open Sans"/>
              <a:ea typeface="Open Sans"/>
              <a:cs typeface="Open Sans"/>
              <a:sym typeface="Open Sans"/>
            </a:endParaRPr>
          </a:p>
          <a:p>
            <a:pPr indent="0" lvl="0" marL="0" rtl="0" algn="l">
              <a:spcBef>
                <a:spcPts val="1600"/>
              </a:spcBef>
              <a:spcAft>
                <a:spcPts val="1600"/>
              </a:spcAft>
              <a:buNone/>
            </a:pPr>
            <a:r>
              <a:t/>
            </a:r>
            <a:endParaRPr sz="1050">
              <a:solidFill>
                <a:srgbClr val="FFFFFF"/>
              </a:solidFill>
              <a:latin typeface="Open Sans"/>
              <a:ea typeface="Open Sans"/>
              <a:cs typeface="Open Sans"/>
              <a:sym typeface="Open Sans"/>
            </a:endParaRPr>
          </a:p>
        </p:txBody>
      </p:sp>
      <p:sp>
        <p:nvSpPr>
          <p:cNvPr id="271" name="Google Shape;271;p22"/>
          <p:cNvSpPr txBox="1"/>
          <p:nvPr/>
        </p:nvSpPr>
        <p:spPr>
          <a:xfrm>
            <a:off x="1297500" y="3573344"/>
            <a:ext cx="732900" cy="8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FFFFFF"/>
                </a:solidFill>
                <a:latin typeface="Montserrat"/>
                <a:ea typeface="Montserrat"/>
                <a:cs typeface="Montserrat"/>
                <a:sym typeface="Montserrat"/>
              </a:rPr>
              <a:t>03</a:t>
            </a:r>
            <a:endParaRPr sz="1300">
              <a:solidFill>
                <a:srgbClr val="FFFFFF"/>
              </a:solidFill>
            </a:endParaRPr>
          </a:p>
        </p:txBody>
      </p:sp>
      <p:sp>
        <p:nvSpPr>
          <p:cNvPr id="272" name="Google Shape;272;p22"/>
          <p:cNvSpPr txBox="1"/>
          <p:nvPr>
            <p:ph idx="1" type="body"/>
          </p:nvPr>
        </p:nvSpPr>
        <p:spPr>
          <a:xfrm>
            <a:off x="2030400" y="3573363"/>
            <a:ext cx="5877300" cy="80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GB" sz="1100">
                <a:solidFill>
                  <a:srgbClr val="FFFFFF"/>
                </a:solidFill>
                <a:latin typeface="Open Sans"/>
                <a:ea typeface="Open Sans"/>
                <a:cs typeface="Open Sans"/>
                <a:sym typeface="Open Sans"/>
              </a:rPr>
              <a:t>2015: </a:t>
            </a:r>
            <a:r>
              <a:rPr lang="en-GB" sz="1100">
                <a:solidFill>
                  <a:srgbClr val="FFFFFF"/>
                </a:solidFill>
                <a:latin typeface="Open Sans"/>
                <a:ea typeface="Open Sans"/>
                <a:cs typeface="Open Sans"/>
                <a:sym typeface="Open Sans"/>
              </a:rPr>
              <a:t>After CEFC’s “shopping spree” in Prague, the Czech government announced the appointment of chairman Ye Jianming as honorary advisor to President Zeman on economic  and Chinese matters. CEFC then established its European headquarters in Prague and began to hire retired Czech politicians.</a:t>
            </a:r>
            <a:endParaRPr sz="11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23"/>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China’s Growing Political Influence </a:t>
            </a:r>
            <a:endParaRPr/>
          </a:p>
        </p:txBody>
      </p:sp>
      <p:sp>
        <p:nvSpPr>
          <p:cNvPr id="278" name="Google Shape;278;p23"/>
          <p:cNvSpPr txBox="1"/>
          <p:nvPr>
            <p:ph idx="1" type="body"/>
          </p:nvPr>
        </p:nvSpPr>
        <p:spPr>
          <a:xfrm>
            <a:off x="852900" y="1037050"/>
            <a:ext cx="3847800" cy="37671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FFFFFF"/>
              </a:buClr>
              <a:buSzPts val="1200"/>
              <a:buFont typeface="Open Sans"/>
              <a:buChar char="●"/>
            </a:pPr>
            <a:r>
              <a:rPr lang="en-GB" sz="1200">
                <a:solidFill>
                  <a:srgbClr val="FFFFFF"/>
                </a:solidFill>
                <a:latin typeface="Open Sans"/>
                <a:ea typeface="Open Sans"/>
                <a:cs typeface="Open Sans"/>
                <a:sym typeface="Open Sans"/>
              </a:rPr>
              <a:t>Close relationship between Chairman Ye Jianming and President Miloš Zeman</a:t>
            </a:r>
            <a:endParaRPr sz="1200">
              <a:solidFill>
                <a:srgbClr val="FFFFFF"/>
              </a:solidFill>
              <a:latin typeface="Open Sans"/>
              <a:ea typeface="Open Sans"/>
              <a:cs typeface="Open Sans"/>
              <a:sym typeface="Open Sans"/>
            </a:endParaRPr>
          </a:p>
          <a:p>
            <a:pPr indent="0" lvl="0" marL="457200" rtl="0" algn="l">
              <a:spcBef>
                <a:spcPts val="0"/>
              </a:spcBef>
              <a:spcAft>
                <a:spcPts val="0"/>
              </a:spcAft>
              <a:buNone/>
            </a:pPr>
            <a:r>
              <a:t/>
            </a:r>
            <a:endParaRPr sz="1200">
              <a:solidFill>
                <a:srgbClr val="FFFFFF"/>
              </a:solidFill>
              <a:latin typeface="Open Sans"/>
              <a:ea typeface="Open Sans"/>
              <a:cs typeface="Open Sans"/>
              <a:sym typeface="Open Sans"/>
            </a:endParaRPr>
          </a:p>
          <a:p>
            <a:pPr indent="-304800" lvl="0" marL="457200" rtl="0" algn="l">
              <a:lnSpc>
                <a:spcPct val="137925"/>
              </a:lnSpc>
              <a:spcBef>
                <a:spcPts val="0"/>
              </a:spcBef>
              <a:spcAft>
                <a:spcPts val="0"/>
              </a:spcAft>
              <a:buClr>
                <a:srgbClr val="FFFFFF"/>
              </a:buClr>
              <a:buSzPts val="1200"/>
              <a:buFont typeface="Open Sans"/>
              <a:buChar char="●"/>
            </a:pPr>
            <a:r>
              <a:rPr lang="en-GB" sz="1200">
                <a:solidFill>
                  <a:srgbClr val="FFFFFF"/>
                </a:solidFill>
                <a:latin typeface="Open Sans"/>
                <a:ea typeface="Open Sans"/>
                <a:cs typeface="Open Sans"/>
                <a:sym typeface="Open Sans"/>
              </a:rPr>
              <a:t>Zeman’s ideological concessions</a:t>
            </a:r>
            <a:endParaRPr sz="1200">
              <a:solidFill>
                <a:srgbClr val="FFFFFF"/>
              </a:solidFill>
              <a:latin typeface="Open Sans"/>
              <a:ea typeface="Open Sans"/>
              <a:cs typeface="Open Sans"/>
              <a:sym typeface="Open Sans"/>
            </a:endParaRPr>
          </a:p>
          <a:p>
            <a:pPr indent="0" lvl="0" marL="457200" rtl="0" algn="l">
              <a:lnSpc>
                <a:spcPct val="137925"/>
              </a:lnSpc>
              <a:spcBef>
                <a:spcPts val="0"/>
              </a:spcBef>
              <a:spcAft>
                <a:spcPts val="0"/>
              </a:spcAft>
              <a:buNone/>
            </a:pPr>
            <a:r>
              <a:t/>
            </a:r>
            <a:endParaRPr sz="1200">
              <a:solidFill>
                <a:srgbClr val="FFFFFF"/>
              </a:solidFill>
              <a:latin typeface="Open Sans"/>
              <a:ea typeface="Open Sans"/>
              <a:cs typeface="Open Sans"/>
              <a:sym typeface="Open Sans"/>
            </a:endParaRPr>
          </a:p>
          <a:p>
            <a:pPr indent="-304800" lvl="0" marL="457200" rtl="0" algn="l">
              <a:lnSpc>
                <a:spcPct val="137925"/>
              </a:lnSpc>
              <a:spcBef>
                <a:spcPts val="0"/>
              </a:spcBef>
              <a:spcAft>
                <a:spcPts val="0"/>
              </a:spcAft>
              <a:buSzPts val="1200"/>
              <a:buFont typeface="Open Sans"/>
              <a:buChar char="●"/>
            </a:pPr>
            <a:r>
              <a:rPr lang="en-GB" sz="1200">
                <a:latin typeface="Open Sans"/>
                <a:ea typeface="Open Sans"/>
                <a:cs typeface="Open Sans"/>
                <a:sym typeface="Open Sans"/>
              </a:rPr>
              <a:t>Business involved a close-knit group of political entrepreneurs around the Czech President and his advisors.</a:t>
            </a:r>
            <a:endParaRPr sz="1200">
              <a:latin typeface="Open Sans"/>
              <a:ea typeface="Open Sans"/>
              <a:cs typeface="Open Sans"/>
              <a:sym typeface="Open Sans"/>
            </a:endParaRPr>
          </a:p>
          <a:p>
            <a:pPr indent="0" lvl="0" marL="457200" rtl="0" algn="l">
              <a:lnSpc>
                <a:spcPct val="137925"/>
              </a:lnSpc>
              <a:spcBef>
                <a:spcPts val="0"/>
              </a:spcBef>
              <a:spcAft>
                <a:spcPts val="0"/>
              </a:spcAft>
              <a:buNone/>
            </a:pPr>
            <a:r>
              <a:t/>
            </a:r>
            <a:endParaRPr sz="1200">
              <a:solidFill>
                <a:srgbClr val="FFFFFF"/>
              </a:solidFill>
              <a:latin typeface="Open Sans"/>
              <a:ea typeface="Open Sans"/>
              <a:cs typeface="Open Sans"/>
              <a:sym typeface="Open Sans"/>
            </a:endParaRPr>
          </a:p>
          <a:p>
            <a:pPr indent="-304800" lvl="0" marL="457200" rtl="0" algn="l">
              <a:lnSpc>
                <a:spcPct val="137925"/>
              </a:lnSpc>
              <a:spcBef>
                <a:spcPts val="0"/>
              </a:spcBef>
              <a:spcAft>
                <a:spcPts val="0"/>
              </a:spcAft>
              <a:buClr>
                <a:srgbClr val="FFFFFF"/>
              </a:buClr>
              <a:buSzPts val="1200"/>
              <a:buFont typeface="Open Sans"/>
              <a:buChar char="●"/>
            </a:pPr>
            <a:r>
              <a:rPr lang="en-GB" sz="1200">
                <a:solidFill>
                  <a:srgbClr val="FFFFFF"/>
                </a:solidFill>
                <a:latin typeface="Open Sans"/>
                <a:ea typeface="Open Sans"/>
                <a:cs typeface="Open Sans"/>
                <a:sym typeface="Open Sans"/>
              </a:rPr>
              <a:t>Prime Minister Andrej Babiš takes a more cautious approach,  draws attention to lack of transparency in Chinese investments, and the minimal economic results.</a:t>
            </a:r>
            <a:endParaRPr sz="1200">
              <a:solidFill>
                <a:srgbClr val="FFFFFF"/>
              </a:solidFill>
              <a:latin typeface="Open Sans"/>
              <a:ea typeface="Open Sans"/>
              <a:cs typeface="Open Sans"/>
              <a:sym typeface="Open Sans"/>
            </a:endParaRPr>
          </a:p>
          <a:p>
            <a:pPr indent="0" lvl="0" marL="0" rtl="0" algn="l">
              <a:spcBef>
                <a:spcPts val="0"/>
              </a:spcBef>
              <a:spcAft>
                <a:spcPts val="0"/>
              </a:spcAft>
              <a:buClr>
                <a:srgbClr val="000000"/>
              </a:buClr>
              <a:buSzPts val="1100"/>
              <a:buFont typeface="Arial"/>
              <a:buNone/>
            </a:pPr>
            <a:r>
              <a:t/>
            </a:r>
            <a:endParaRPr sz="1200">
              <a:solidFill>
                <a:srgbClr val="404041"/>
              </a:solidFill>
              <a:latin typeface="Times New Roman"/>
              <a:ea typeface="Times New Roman"/>
              <a:cs typeface="Times New Roman"/>
              <a:sym typeface="Times New Roman"/>
            </a:endParaRPr>
          </a:p>
          <a:p>
            <a:pPr indent="0" lvl="0" marL="457200" rtl="0" algn="l">
              <a:lnSpc>
                <a:spcPct val="137925"/>
              </a:lnSpc>
              <a:spcBef>
                <a:spcPts val="0"/>
              </a:spcBef>
              <a:spcAft>
                <a:spcPts val="0"/>
              </a:spcAft>
              <a:buNone/>
            </a:pPr>
            <a:r>
              <a:t/>
            </a:r>
            <a:endParaRPr sz="1200">
              <a:solidFill>
                <a:srgbClr val="FFFFFF"/>
              </a:solidFill>
              <a:latin typeface="Open Sans"/>
              <a:ea typeface="Open Sans"/>
              <a:cs typeface="Open Sans"/>
              <a:sym typeface="Open Sans"/>
            </a:endParaRPr>
          </a:p>
          <a:p>
            <a:pPr indent="0" lvl="0" marL="457200" rtl="0" algn="l">
              <a:lnSpc>
                <a:spcPct val="137925"/>
              </a:lnSpc>
              <a:spcBef>
                <a:spcPts val="0"/>
              </a:spcBef>
              <a:spcAft>
                <a:spcPts val="0"/>
              </a:spcAft>
              <a:buNone/>
            </a:pPr>
            <a:r>
              <a:t/>
            </a:r>
            <a:endParaRPr sz="1000">
              <a:solidFill>
                <a:srgbClr val="FFFFFF"/>
              </a:solidFill>
              <a:latin typeface="Open Sans"/>
              <a:ea typeface="Open Sans"/>
              <a:cs typeface="Open Sans"/>
              <a:sym typeface="Open Sans"/>
            </a:endParaRPr>
          </a:p>
          <a:p>
            <a:pPr indent="0" lvl="0" marL="457200" rtl="0" algn="l">
              <a:spcBef>
                <a:spcPts val="0"/>
              </a:spcBef>
              <a:spcAft>
                <a:spcPts val="1600"/>
              </a:spcAft>
              <a:buNone/>
            </a:pPr>
            <a:r>
              <a:t/>
            </a:r>
            <a:endParaRPr sz="1000">
              <a:solidFill>
                <a:srgbClr val="FFFFFF"/>
              </a:solidFill>
              <a:latin typeface="Open Sans"/>
              <a:ea typeface="Open Sans"/>
              <a:cs typeface="Open Sans"/>
              <a:sym typeface="Open Sans"/>
            </a:endParaRPr>
          </a:p>
        </p:txBody>
      </p:sp>
      <p:pic>
        <p:nvPicPr>
          <p:cNvPr id="279" name="Google Shape;279;p23"/>
          <p:cNvPicPr preferRelativeResize="0"/>
          <p:nvPr/>
        </p:nvPicPr>
        <p:blipFill>
          <a:blip r:embed="rId3">
            <a:alphaModFix/>
          </a:blip>
          <a:stretch>
            <a:fillRect/>
          </a:stretch>
        </p:blipFill>
        <p:spPr>
          <a:xfrm>
            <a:off x="5169600" y="1037050"/>
            <a:ext cx="3071050" cy="3441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2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Political Fallout After Ye Jianming’s Arrest</a:t>
            </a:r>
            <a:endParaRPr/>
          </a:p>
        </p:txBody>
      </p:sp>
      <p:sp>
        <p:nvSpPr>
          <p:cNvPr id="285" name="Google Shape;285;p24"/>
          <p:cNvSpPr txBox="1"/>
          <p:nvPr/>
        </p:nvSpPr>
        <p:spPr>
          <a:xfrm>
            <a:off x="812750" y="2126225"/>
            <a:ext cx="18540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600">
                <a:solidFill>
                  <a:srgbClr val="FFFFFF"/>
                </a:solidFill>
                <a:latin typeface="Montserrat"/>
                <a:ea typeface="Montserrat"/>
                <a:cs typeface="Montserrat"/>
                <a:sym typeface="Montserrat"/>
              </a:rPr>
              <a:t>High expectations for investment</a:t>
            </a:r>
            <a:endParaRPr/>
          </a:p>
        </p:txBody>
      </p:sp>
      <p:sp>
        <p:nvSpPr>
          <p:cNvPr id="286" name="Google Shape;286;p24"/>
          <p:cNvSpPr txBox="1"/>
          <p:nvPr/>
        </p:nvSpPr>
        <p:spPr>
          <a:xfrm>
            <a:off x="812750" y="2350575"/>
            <a:ext cx="1991400" cy="691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t/>
            </a:r>
            <a:endParaRPr sz="1000">
              <a:solidFill>
                <a:srgbClr val="D9D9D9"/>
              </a:solidFill>
              <a:latin typeface="Lato"/>
              <a:ea typeface="Lato"/>
              <a:cs typeface="Lato"/>
              <a:sym typeface="Lato"/>
            </a:endParaRPr>
          </a:p>
        </p:txBody>
      </p:sp>
      <p:sp>
        <p:nvSpPr>
          <p:cNvPr id="287" name="Google Shape;287;p24"/>
          <p:cNvSpPr txBox="1"/>
          <p:nvPr/>
        </p:nvSpPr>
        <p:spPr>
          <a:xfrm>
            <a:off x="785850" y="3438575"/>
            <a:ext cx="18540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600">
                <a:solidFill>
                  <a:srgbClr val="FFFFFF"/>
                </a:solidFill>
                <a:latin typeface="Montserrat"/>
                <a:ea typeface="Montserrat"/>
                <a:cs typeface="Montserrat"/>
                <a:sym typeface="Montserrat"/>
              </a:rPr>
              <a:t>Growing political implications</a:t>
            </a:r>
            <a:endParaRPr/>
          </a:p>
        </p:txBody>
      </p:sp>
      <p:sp>
        <p:nvSpPr>
          <p:cNvPr id="288" name="Google Shape;288;p24"/>
          <p:cNvSpPr txBox="1"/>
          <p:nvPr/>
        </p:nvSpPr>
        <p:spPr>
          <a:xfrm>
            <a:off x="812750" y="3763375"/>
            <a:ext cx="1991400" cy="691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t/>
            </a:r>
            <a:endParaRPr sz="1000">
              <a:solidFill>
                <a:srgbClr val="D9D9D9"/>
              </a:solidFill>
              <a:latin typeface="Lato"/>
              <a:ea typeface="Lato"/>
              <a:cs typeface="Lato"/>
              <a:sym typeface="Lato"/>
            </a:endParaRPr>
          </a:p>
        </p:txBody>
      </p:sp>
      <p:sp>
        <p:nvSpPr>
          <p:cNvPr id="289" name="Google Shape;289;p24"/>
          <p:cNvSpPr txBox="1"/>
          <p:nvPr/>
        </p:nvSpPr>
        <p:spPr>
          <a:xfrm>
            <a:off x="6548585" y="2126225"/>
            <a:ext cx="18540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600">
                <a:solidFill>
                  <a:srgbClr val="FFFFFF"/>
                </a:solidFill>
                <a:latin typeface="Montserrat"/>
                <a:ea typeface="Montserrat"/>
                <a:cs typeface="Montserrat"/>
                <a:sym typeface="Montserrat"/>
              </a:rPr>
              <a:t>Deterioration of attitudes towards CEFC investment</a:t>
            </a:r>
            <a:endParaRPr/>
          </a:p>
        </p:txBody>
      </p:sp>
      <p:sp>
        <p:nvSpPr>
          <p:cNvPr id="290" name="Google Shape;290;p24"/>
          <p:cNvSpPr txBox="1"/>
          <p:nvPr/>
        </p:nvSpPr>
        <p:spPr>
          <a:xfrm>
            <a:off x="6548585" y="3438575"/>
            <a:ext cx="18540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GB" sz="1600">
                <a:solidFill>
                  <a:schemeClr val="lt1"/>
                </a:solidFill>
                <a:latin typeface="Montserrat"/>
                <a:ea typeface="Montserrat"/>
                <a:cs typeface="Montserrat"/>
                <a:sym typeface="Montserrat"/>
              </a:rPr>
              <a:t>Minimal economic results/benefits</a:t>
            </a:r>
            <a:endParaRPr/>
          </a:p>
        </p:txBody>
      </p:sp>
      <p:cxnSp>
        <p:nvCxnSpPr>
          <p:cNvPr id="291" name="Google Shape;291;p24"/>
          <p:cNvCxnSpPr/>
          <p:nvPr/>
        </p:nvCxnSpPr>
        <p:spPr>
          <a:xfrm flipH="1">
            <a:off x="780745" y="1641850"/>
            <a:ext cx="7596300" cy="10500"/>
          </a:xfrm>
          <a:prstGeom prst="straightConnector1">
            <a:avLst/>
          </a:prstGeom>
          <a:noFill/>
          <a:ln cap="flat" cmpd="sng" w="9525">
            <a:solidFill>
              <a:srgbClr val="B7B7B7"/>
            </a:solidFill>
            <a:prstDash val="solid"/>
            <a:round/>
            <a:headEnd len="med" w="med" type="none"/>
            <a:tailEnd len="med" w="med" type="none"/>
          </a:ln>
        </p:spPr>
      </p:cxnSp>
      <p:cxnSp>
        <p:nvCxnSpPr>
          <p:cNvPr id="292" name="Google Shape;292;p24"/>
          <p:cNvCxnSpPr/>
          <p:nvPr/>
        </p:nvCxnSpPr>
        <p:spPr>
          <a:xfrm flipH="1">
            <a:off x="780842" y="3044098"/>
            <a:ext cx="2275500" cy="10500"/>
          </a:xfrm>
          <a:prstGeom prst="straightConnector1">
            <a:avLst/>
          </a:prstGeom>
          <a:noFill/>
          <a:ln cap="flat" cmpd="sng" w="9525">
            <a:solidFill>
              <a:srgbClr val="FFFFFF"/>
            </a:solidFill>
            <a:prstDash val="dot"/>
            <a:round/>
            <a:headEnd len="med" w="med" type="none"/>
            <a:tailEnd len="med" w="med" type="none"/>
          </a:ln>
        </p:spPr>
      </p:cxnSp>
      <p:cxnSp>
        <p:nvCxnSpPr>
          <p:cNvPr id="293" name="Google Shape;293;p24"/>
          <p:cNvCxnSpPr/>
          <p:nvPr/>
        </p:nvCxnSpPr>
        <p:spPr>
          <a:xfrm flipH="1">
            <a:off x="6101542" y="3044098"/>
            <a:ext cx="2275500" cy="10500"/>
          </a:xfrm>
          <a:prstGeom prst="straightConnector1">
            <a:avLst/>
          </a:prstGeom>
          <a:noFill/>
          <a:ln cap="flat" cmpd="sng" w="9525">
            <a:solidFill>
              <a:srgbClr val="FFFFFF"/>
            </a:solidFill>
            <a:prstDash val="dot"/>
            <a:round/>
            <a:headEnd len="med" w="med" type="none"/>
            <a:tailEnd len="med" w="med" type="none"/>
          </a:ln>
        </p:spPr>
      </p:cxnSp>
      <p:cxnSp>
        <p:nvCxnSpPr>
          <p:cNvPr id="294" name="Google Shape;294;p24"/>
          <p:cNvCxnSpPr/>
          <p:nvPr/>
        </p:nvCxnSpPr>
        <p:spPr>
          <a:xfrm flipH="1">
            <a:off x="780745" y="4455175"/>
            <a:ext cx="7596300" cy="10500"/>
          </a:xfrm>
          <a:prstGeom prst="straightConnector1">
            <a:avLst/>
          </a:prstGeom>
          <a:noFill/>
          <a:ln cap="flat" cmpd="sng" w="9525">
            <a:solidFill>
              <a:srgbClr val="B7B7B7"/>
            </a:solidFill>
            <a:prstDash val="solid"/>
            <a:round/>
            <a:headEnd len="med" w="med" type="none"/>
            <a:tailEnd len="med" w="med" type="none"/>
          </a:ln>
        </p:spPr>
      </p:cxnSp>
      <p:sp>
        <p:nvSpPr>
          <p:cNvPr id="295" name="Google Shape;295;p24"/>
          <p:cNvSpPr/>
          <p:nvPr/>
        </p:nvSpPr>
        <p:spPr>
          <a:xfrm>
            <a:off x="3171573" y="1660783"/>
            <a:ext cx="2787300" cy="2787300"/>
          </a:xfrm>
          <a:prstGeom prst="pie">
            <a:avLst>
              <a:gd fmla="val 10795717" name="adj1"/>
              <a:gd fmla="val 16201261" name="adj2"/>
            </a:avLst>
          </a:prstGeom>
          <a:solidFill>
            <a:srgbClr val="9BC5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4"/>
          <p:cNvSpPr/>
          <p:nvPr/>
        </p:nvSpPr>
        <p:spPr>
          <a:xfrm rot="5400000">
            <a:off x="3171560" y="1660783"/>
            <a:ext cx="2787300" cy="2787300"/>
          </a:xfrm>
          <a:prstGeom prst="pie">
            <a:avLst>
              <a:gd fmla="val 10795717" name="adj1"/>
              <a:gd fmla="val 16201261" name="adj2"/>
            </a:avLst>
          </a:prstGeom>
          <a:solidFill>
            <a:srgbClr val="0D47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4"/>
          <p:cNvSpPr/>
          <p:nvPr/>
        </p:nvSpPr>
        <p:spPr>
          <a:xfrm rot="10800000">
            <a:off x="3171560" y="1660768"/>
            <a:ext cx="2787300" cy="2787300"/>
          </a:xfrm>
          <a:prstGeom prst="pie">
            <a:avLst>
              <a:gd fmla="val 10795717" name="adj1"/>
              <a:gd fmla="val 16201261" name="adj2"/>
            </a:avLst>
          </a:prstGeom>
          <a:solidFill>
            <a:srgbClr val="19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4"/>
          <p:cNvSpPr/>
          <p:nvPr/>
        </p:nvSpPr>
        <p:spPr>
          <a:xfrm rot="-5400000">
            <a:off x="3171573" y="1660768"/>
            <a:ext cx="2787300" cy="2787300"/>
          </a:xfrm>
          <a:prstGeom prst="pie">
            <a:avLst>
              <a:gd fmla="val 10795717" name="adj1"/>
              <a:gd fmla="val 16201261" name="adj2"/>
            </a:avLst>
          </a:prstGeom>
          <a:solidFill>
            <a:srgbClr val="2196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9" name="Google Shape;299;p24"/>
          <p:cNvGrpSpPr/>
          <p:nvPr/>
        </p:nvGrpSpPr>
        <p:grpSpPr>
          <a:xfrm>
            <a:off x="3078687" y="2700858"/>
            <a:ext cx="737729" cy="737729"/>
            <a:chOff x="2920647" y="2157958"/>
            <a:chExt cx="827700" cy="827700"/>
          </a:xfrm>
        </p:grpSpPr>
        <p:sp>
          <p:nvSpPr>
            <p:cNvPr id="300" name="Google Shape;300;p24"/>
            <p:cNvSpPr/>
            <p:nvPr/>
          </p:nvSpPr>
          <p:spPr>
            <a:xfrm rot="2368348">
              <a:off x="3040494" y="2277805"/>
              <a:ext cx="588007" cy="588007"/>
            </a:xfrm>
            <a:prstGeom prst="pie">
              <a:avLst>
                <a:gd fmla="val 18953478" name="adj1"/>
                <a:gd fmla="val 8381030" name="adj2"/>
              </a:avLst>
            </a:prstGeom>
            <a:solidFill>
              <a:srgbClr val="9BC5E9"/>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4"/>
            <p:cNvSpPr/>
            <p:nvPr/>
          </p:nvSpPr>
          <p:spPr>
            <a:xfrm rot="248723">
              <a:off x="3023158" y="2234335"/>
              <a:ext cx="655715" cy="655993"/>
            </a:xfrm>
            <a:prstGeom prst="chord">
              <a:avLst>
                <a:gd fmla="val 2500565" name="adj1"/>
                <a:gd fmla="val 1811979" name="adj2"/>
              </a:avLst>
            </a:prstGeom>
            <a:solidFill>
              <a:srgbClr val="9BC5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2" name="Google Shape;302;p24"/>
          <p:cNvSpPr txBox="1"/>
          <p:nvPr/>
        </p:nvSpPr>
        <p:spPr>
          <a:xfrm>
            <a:off x="3199194" y="2882857"/>
            <a:ext cx="507900" cy="2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FFFFFF"/>
                </a:solidFill>
                <a:latin typeface="Roboto"/>
                <a:ea typeface="Roboto"/>
                <a:cs typeface="Roboto"/>
                <a:sym typeface="Roboto"/>
              </a:rPr>
              <a:t>01</a:t>
            </a:r>
            <a:endParaRPr b="1" sz="1600">
              <a:solidFill>
                <a:srgbClr val="FFFFFF"/>
              </a:solidFill>
              <a:latin typeface="Roboto"/>
              <a:ea typeface="Roboto"/>
              <a:cs typeface="Roboto"/>
              <a:sym typeface="Roboto"/>
            </a:endParaRPr>
          </a:p>
        </p:txBody>
      </p:sp>
      <p:grpSp>
        <p:nvGrpSpPr>
          <p:cNvPr id="303" name="Google Shape;303;p24"/>
          <p:cNvGrpSpPr/>
          <p:nvPr/>
        </p:nvGrpSpPr>
        <p:grpSpPr>
          <a:xfrm rot="-5400000">
            <a:off x="4225338" y="3802929"/>
            <a:ext cx="737729" cy="737729"/>
            <a:chOff x="2920647" y="2157958"/>
            <a:chExt cx="827700" cy="827700"/>
          </a:xfrm>
        </p:grpSpPr>
        <p:sp>
          <p:nvSpPr>
            <p:cNvPr id="304" name="Google Shape;304;p24"/>
            <p:cNvSpPr/>
            <p:nvPr/>
          </p:nvSpPr>
          <p:spPr>
            <a:xfrm rot="2368348">
              <a:off x="3040494" y="2277805"/>
              <a:ext cx="588007" cy="588007"/>
            </a:xfrm>
            <a:prstGeom prst="pie">
              <a:avLst>
                <a:gd fmla="val 18953478" name="adj1"/>
                <a:gd fmla="val 8381030" name="adj2"/>
              </a:avLst>
            </a:prstGeom>
            <a:solidFill>
              <a:srgbClr val="2196F3"/>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4"/>
            <p:cNvSpPr/>
            <p:nvPr/>
          </p:nvSpPr>
          <p:spPr>
            <a:xfrm rot="248723">
              <a:off x="3023158" y="2234335"/>
              <a:ext cx="655715" cy="655993"/>
            </a:xfrm>
            <a:prstGeom prst="chord">
              <a:avLst>
                <a:gd fmla="val 2500565" name="adj1"/>
                <a:gd fmla="val 1811979" name="adj2"/>
              </a:avLst>
            </a:prstGeom>
            <a:solidFill>
              <a:srgbClr val="2196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6" name="Google Shape;306;p24"/>
          <p:cNvSpPr txBox="1"/>
          <p:nvPr/>
        </p:nvSpPr>
        <p:spPr>
          <a:xfrm>
            <a:off x="4320431" y="3970948"/>
            <a:ext cx="507900" cy="2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FFFFFF"/>
                </a:solidFill>
                <a:latin typeface="Roboto"/>
                <a:ea typeface="Roboto"/>
                <a:cs typeface="Roboto"/>
                <a:sym typeface="Roboto"/>
              </a:rPr>
              <a:t>02</a:t>
            </a:r>
            <a:endParaRPr b="1" sz="1600">
              <a:solidFill>
                <a:srgbClr val="FFFFFF"/>
              </a:solidFill>
              <a:latin typeface="Roboto"/>
              <a:ea typeface="Roboto"/>
              <a:cs typeface="Roboto"/>
              <a:sym typeface="Roboto"/>
            </a:endParaRPr>
          </a:p>
        </p:txBody>
      </p:sp>
      <p:grpSp>
        <p:nvGrpSpPr>
          <p:cNvPr id="307" name="Google Shape;307;p24"/>
          <p:cNvGrpSpPr/>
          <p:nvPr/>
        </p:nvGrpSpPr>
        <p:grpSpPr>
          <a:xfrm>
            <a:off x="5313093" y="2700655"/>
            <a:ext cx="737804" cy="737804"/>
            <a:chOff x="5428888" y="2158023"/>
            <a:chExt cx="828900" cy="828900"/>
          </a:xfrm>
        </p:grpSpPr>
        <p:sp>
          <p:nvSpPr>
            <p:cNvPr id="308" name="Google Shape;308;p24"/>
            <p:cNvSpPr/>
            <p:nvPr/>
          </p:nvSpPr>
          <p:spPr>
            <a:xfrm rot="-8431175">
              <a:off x="5548912" y="2278047"/>
              <a:ext cx="588851" cy="588851"/>
            </a:xfrm>
            <a:prstGeom prst="pie">
              <a:avLst>
                <a:gd fmla="val 19686997" name="adj1"/>
                <a:gd fmla="val 7771013" name="adj2"/>
              </a:avLst>
            </a:prstGeom>
            <a:solidFill>
              <a:srgbClr val="1976D2"/>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4"/>
            <p:cNvSpPr/>
            <p:nvPr/>
          </p:nvSpPr>
          <p:spPr>
            <a:xfrm rot="-10551618">
              <a:off x="5498383" y="2253584"/>
              <a:ext cx="656613" cy="656891"/>
            </a:xfrm>
            <a:prstGeom prst="chord">
              <a:avLst>
                <a:gd fmla="val 2500565" name="adj1"/>
                <a:gd fmla="val 1811979" name="adj2"/>
              </a:avLst>
            </a:prstGeom>
            <a:solidFill>
              <a:srgbClr val="19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0" name="Google Shape;310;p24"/>
          <p:cNvSpPr txBox="1"/>
          <p:nvPr/>
        </p:nvSpPr>
        <p:spPr>
          <a:xfrm>
            <a:off x="5404083" y="2882857"/>
            <a:ext cx="507900" cy="2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FFFFFF"/>
                </a:solidFill>
                <a:latin typeface="Roboto"/>
                <a:ea typeface="Roboto"/>
                <a:cs typeface="Roboto"/>
                <a:sym typeface="Roboto"/>
              </a:rPr>
              <a:t>03</a:t>
            </a:r>
            <a:endParaRPr b="1" sz="1600">
              <a:solidFill>
                <a:srgbClr val="FFFFFF"/>
              </a:solidFill>
              <a:latin typeface="Roboto"/>
              <a:ea typeface="Roboto"/>
              <a:cs typeface="Roboto"/>
              <a:sym typeface="Roboto"/>
            </a:endParaRPr>
          </a:p>
        </p:txBody>
      </p:sp>
      <p:grpSp>
        <p:nvGrpSpPr>
          <p:cNvPr id="311" name="Google Shape;311;p24"/>
          <p:cNvGrpSpPr/>
          <p:nvPr/>
        </p:nvGrpSpPr>
        <p:grpSpPr>
          <a:xfrm rot="5400000">
            <a:off x="4193370" y="1569752"/>
            <a:ext cx="737729" cy="737729"/>
            <a:chOff x="2920647" y="2157958"/>
            <a:chExt cx="827700" cy="827700"/>
          </a:xfrm>
        </p:grpSpPr>
        <p:sp>
          <p:nvSpPr>
            <p:cNvPr id="312" name="Google Shape;312;p24"/>
            <p:cNvSpPr/>
            <p:nvPr/>
          </p:nvSpPr>
          <p:spPr>
            <a:xfrm rot="2368348">
              <a:off x="3040494" y="2277805"/>
              <a:ext cx="588007" cy="588007"/>
            </a:xfrm>
            <a:prstGeom prst="pie">
              <a:avLst>
                <a:gd fmla="val 18953478" name="adj1"/>
                <a:gd fmla="val 8381030" name="adj2"/>
              </a:avLst>
            </a:prstGeom>
            <a:solidFill>
              <a:srgbClr val="0D47A1"/>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4"/>
            <p:cNvSpPr/>
            <p:nvPr/>
          </p:nvSpPr>
          <p:spPr>
            <a:xfrm rot="248723">
              <a:off x="3023158" y="2234335"/>
              <a:ext cx="655715" cy="655993"/>
            </a:xfrm>
            <a:prstGeom prst="chord">
              <a:avLst>
                <a:gd fmla="val 2500565" name="adj1"/>
                <a:gd fmla="val 1811979" name="adj2"/>
              </a:avLst>
            </a:prstGeom>
            <a:solidFill>
              <a:srgbClr val="0D47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4" name="Google Shape;314;p24"/>
          <p:cNvSpPr txBox="1"/>
          <p:nvPr/>
        </p:nvSpPr>
        <p:spPr>
          <a:xfrm>
            <a:off x="4320431" y="1765093"/>
            <a:ext cx="507900" cy="2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FFFFFF"/>
                </a:solidFill>
                <a:latin typeface="Roboto"/>
                <a:ea typeface="Roboto"/>
                <a:cs typeface="Roboto"/>
                <a:sym typeface="Roboto"/>
              </a:rPr>
              <a:t>04</a:t>
            </a:r>
            <a:endParaRPr b="1" sz="1600">
              <a:solidFill>
                <a:srgbClr val="FFFFFF"/>
              </a:solidFill>
              <a:latin typeface="Roboto"/>
              <a:ea typeface="Roboto"/>
              <a:cs typeface="Roboto"/>
              <a:sym typeface="Roboto"/>
            </a:endParaRPr>
          </a:p>
        </p:txBody>
      </p:sp>
      <p:sp>
        <p:nvSpPr>
          <p:cNvPr id="315" name="Google Shape;315;p24"/>
          <p:cNvSpPr/>
          <p:nvPr/>
        </p:nvSpPr>
        <p:spPr>
          <a:xfrm>
            <a:off x="3753714" y="2242913"/>
            <a:ext cx="1623000" cy="1623000"/>
          </a:xfrm>
          <a:prstGeom prst="ellipse">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25"/>
          <p:cNvSpPr txBox="1"/>
          <p:nvPr>
            <p:ph idx="2" type="title"/>
          </p:nvPr>
        </p:nvSpPr>
        <p:spPr>
          <a:xfrm>
            <a:off x="1297500" y="459490"/>
            <a:ext cx="3005700" cy="51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200"/>
              <a:t>CEFC Showcases </a:t>
            </a:r>
            <a:r>
              <a:rPr b="1" lang="en-GB" sz="1200"/>
              <a:t>China’s danger to Foreign Security</a:t>
            </a:r>
            <a:endParaRPr b="1" sz="1200"/>
          </a:p>
        </p:txBody>
      </p:sp>
      <p:sp>
        <p:nvSpPr>
          <p:cNvPr id="321" name="Google Shape;321;p25"/>
          <p:cNvSpPr txBox="1"/>
          <p:nvPr>
            <p:ph type="title"/>
          </p:nvPr>
        </p:nvSpPr>
        <p:spPr>
          <a:xfrm>
            <a:off x="197900" y="1504975"/>
            <a:ext cx="3732600" cy="3417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t>Easily overtaken by State Interests</a:t>
            </a:r>
            <a:endParaRPr/>
          </a:p>
          <a:p>
            <a:pPr indent="0" lvl="0" marL="0" marR="0" rtl="0" algn="l">
              <a:lnSpc>
                <a:spcPct val="115000"/>
              </a:lnSpc>
              <a:spcBef>
                <a:spcPts val="1600"/>
              </a:spcBef>
              <a:spcAft>
                <a:spcPts val="0"/>
              </a:spcAft>
              <a:buClr>
                <a:srgbClr val="000000"/>
              </a:buClr>
              <a:buSzPts val="1100"/>
              <a:buFont typeface="Arial"/>
              <a:buNone/>
            </a:pPr>
            <a:r>
              <a:rPr lang="en-GB"/>
              <a:t>Minimal Transparency</a:t>
            </a:r>
            <a:endParaRPr/>
          </a:p>
          <a:p>
            <a:pPr indent="0" lvl="0" marL="0" marR="0" rtl="0" algn="l">
              <a:lnSpc>
                <a:spcPct val="115000"/>
              </a:lnSpc>
              <a:spcBef>
                <a:spcPts val="1600"/>
              </a:spcBef>
              <a:spcAft>
                <a:spcPts val="0"/>
              </a:spcAft>
              <a:buNone/>
            </a:pPr>
            <a:r>
              <a:rPr lang="en-GB"/>
              <a:t>Close ties between Business and State are Mandatory</a:t>
            </a:r>
            <a:endParaRPr/>
          </a:p>
          <a:p>
            <a:pPr indent="0" lvl="0" marL="0" marR="0" rtl="0" algn="l">
              <a:lnSpc>
                <a:spcPct val="115000"/>
              </a:lnSpc>
              <a:spcBef>
                <a:spcPts val="1600"/>
              </a:spcBef>
              <a:spcAft>
                <a:spcPts val="1600"/>
              </a:spcAft>
              <a:buClr>
                <a:srgbClr val="000000"/>
              </a:buClr>
              <a:buSzPts val="1100"/>
              <a:buFont typeface="Arial"/>
              <a:buNone/>
            </a:pPr>
            <a:r>
              <a:rPr lang="en-GB"/>
              <a:t>State Businesses May Choose State Interests Over Profit or Function</a:t>
            </a:r>
            <a:endParaRPr/>
          </a:p>
        </p:txBody>
      </p:sp>
      <p:pic>
        <p:nvPicPr>
          <p:cNvPr id="322" name="Google Shape;322;p25"/>
          <p:cNvPicPr preferRelativeResize="0"/>
          <p:nvPr/>
        </p:nvPicPr>
        <p:blipFill rotWithShape="1">
          <a:blip r:embed="rId3">
            <a:alphaModFix/>
          </a:blip>
          <a:srcRect b="0" l="20282" r="20824" t="0"/>
          <a:stretch/>
        </p:blipFill>
        <p:spPr>
          <a:xfrm>
            <a:off x="5694950" y="1224248"/>
            <a:ext cx="2602800" cy="2488200"/>
          </a:xfrm>
          <a:prstGeom prst="ellipse">
            <a:avLst/>
          </a:prstGeom>
          <a:noFill/>
          <a:ln cap="flat" cmpd="sng" w="28575">
            <a:solidFill>
              <a:srgbClr val="FFFFFF"/>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