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Resumé </a:t>
            </a:r>
            <a:r>
              <a:rPr lang="cs-CZ" sz="3600" b="1" dirty="0" smtClean="0"/>
              <a:t>– </a:t>
            </a:r>
            <a:r>
              <a:rPr lang="cs-CZ" sz="3600" b="1" dirty="0"/>
              <a:t>Abstrakt –</a:t>
            </a:r>
            <a:r>
              <a:rPr lang="cs-CZ" sz="3600" b="1" dirty="0" smtClean="0"/>
              <a:t> </a:t>
            </a:r>
            <a:r>
              <a:rPr lang="cs-CZ" sz="3600" b="1" dirty="0"/>
              <a:t>Anotace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přírodních a humanitních vědách se definice liší</a:t>
            </a:r>
          </a:p>
          <a:p>
            <a:r>
              <a:rPr lang="cs-CZ" sz="2800" dirty="0" smtClean="0"/>
              <a:t>obecně jde o různé </a:t>
            </a:r>
            <a:r>
              <a:rPr lang="cs-CZ" sz="2800" dirty="0"/>
              <a:t>podoby shrnutí obsahu </a:t>
            </a:r>
            <a:r>
              <a:rPr lang="cs-CZ" sz="2800" dirty="0" smtClean="0"/>
              <a:t>příspěvku</a:t>
            </a:r>
          </a:p>
          <a:p>
            <a:r>
              <a:rPr lang="cs-CZ" sz="2800" dirty="0" smtClean="0"/>
              <a:t>slouží </a:t>
            </a:r>
            <a:r>
              <a:rPr lang="cs-CZ" sz="2800" dirty="0"/>
              <a:t>pro lepší vyhledávání a orientaci </a:t>
            </a:r>
            <a:r>
              <a:rPr lang="cs-CZ" sz="2800" dirty="0" smtClean="0"/>
              <a:t>– </a:t>
            </a:r>
            <a:r>
              <a:rPr lang="cs-CZ" sz="2800" dirty="0"/>
              <a:t>podle anotace či resumé byste měli poznat, jestli článek obsahuje to, co jako badatelé hledáte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Pro tip: než odevzdáte text, vždy se podívejte, jak resumé a anotace v daném časopise vypadá! Všude se s nimi totiž zachází jinak.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5837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Klíčová slova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barokní architektura – </a:t>
            </a:r>
            <a:r>
              <a:rPr lang="cs-CZ" sz="2800" dirty="0" err="1" smtClean="0"/>
              <a:t>Podkrušnohoří</a:t>
            </a:r>
            <a:r>
              <a:rPr lang="cs-CZ" sz="2800" dirty="0" smtClean="0"/>
              <a:t> – historická krajina – osecký klášter – </a:t>
            </a:r>
            <a:r>
              <a:rPr lang="cs-CZ" sz="2800" dirty="0" err="1" smtClean="0"/>
              <a:t>Duchcov</a:t>
            </a:r>
            <a:r>
              <a:rPr lang="cs-CZ" sz="2800" dirty="0" smtClean="0"/>
              <a:t> – Jean </a:t>
            </a:r>
            <a:r>
              <a:rPr lang="cs-CZ" sz="2800" dirty="0" err="1" smtClean="0"/>
              <a:t>Baptiste</a:t>
            </a:r>
            <a:r>
              <a:rPr lang="cs-CZ" sz="2800" dirty="0" smtClean="0"/>
              <a:t> </a:t>
            </a:r>
            <a:r>
              <a:rPr lang="cs-CZ" sz="2800" dirty="0" err="1" smtClean="0"/>
              <a:t>Mathey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0129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/>
              <a:t>Resumé – Abstrakt – Anotace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přírodních a humanitních vědách se definice liší</a:t>
            </a:r>
          </a:p>
          <a:p>
            <a:r>
              <a:rPr lang="cs-CZ" sz="2800" dirty="0" smtClean="0"/>
              <a:t>může se lišit i v rámci oboru (různá pravidla pro jednotlivé časopisy, vydavatelství)</a:t>
            </a:r>
            <a:endParaRPr lang="cs-CZ" sz="2800" dirty="0" smtClean="0"/>
          </a:p>
          <a:p>
            <a:r>
              <a:rPr lang="cs-CZ" sz="2800" dirty="0" smtClean="0"/>
              <a:t>než odevzdáte text, vždy se podívejte, jak resumé a anotace v daném </a:t>
            </a:r>
            <a:r>
              <a:rPr lang="cs-CZ" sz="2800" dirty="0" smtClean="0"/>
              <a:t>časopise/vydavatelství </a:t>
            </a:r>
            <a:r>
              <a:rPr lang="cs-CZ" sz="2800" dirty="0" smtClean="0"/>
              <a:t>vypadá!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2704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Anotace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základní zpráva o tématu a zaměření práce</a:t>
            </a:r>
          </a:p>
          <a:p>
            <a:r>
              <a:rPr lang="cs-CZ" sz="2800" dirty="0" smtClean="0"/>
              <a:t>neobsahuje závěry, argumenty, ani konkrétní teze</a:t>
            </a:r>
          </a:p>
          <a:p>
            <a:r>
              <a:rPr lang="cs-CZ" sz="2800" dirty="0" smtClean="0"/>
              <a:t>je krátká – cca 500 znaků</a:t>
            </a:r>
          </a:p>
          <a:p>
            <a:r>
              <a:rPr lang="cs-CZ" sz="2800" dirty="0" smtClean="0"/>
              <a:t>někdy bývá na začátku článku na způsob </a:t>
            </a:r>
            <a:r>
              <a:rPr lang="cs-CZ" sz="2800" dirty="0" err="1" smtClean="0"/>
              <a:t>perexu</a:t>
            </a:r>
            <a:r>
              <a:rPr lang="cs-CZ" sz="2800" dirty="0" smtClean="0"/>
              <a:t> a má čtenáře i trochu nalákat</a:t>
            </a:r>
          </a:p>
          <a:p>
            <a:r>
              <a:rPr lang="cs-CZ" sz="2800" dirty="0" smtClean="0"/>
              <a:t>bývá překládána do cizího jazyka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2704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Anotace I.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i="1" dirty="0" err="1" smtClean="0"/>
              <a:t>Podkrušnohoří</a:t>
            </a:r>
            <a:r>
              <a:rPr lang="cs-CZ" sz="2800" i="1" dirty="0" smtClean="0"/>
              <a:t> prošlo v dobách baroka významnou proměnou. Území hraničilo s luteránským Saskem, zároveň zde bylo středisko vlivného oseckého kláštera a jednu dobu také sídlo samotného pražského arcibiskupa. Hospodářský, politický i duchovní význam oblasti se v této době odrážel v její metaforické oslavě jakožto „mariánské země“. Příspěvek na příkladě konkrétních památek ukazuje, do jaké míry se toto označení odráželo ve stavebním rozvoji oblasti. Věnuje se stavbám, které na přelomu 17. a 18. století objednával osecký klášter a arcibiskup Jan Bedřich z </a:t>
            </a:r>
            <a:r>
              <a:rPr lang="cs-CZ" sz="2800" i="1" dirty="0" err="1" smtClean="0"/>
              <a:t>Valdštejna</a:t>
            </a:r>
            <a:r>
              <a:rPr lang="cs-CZ" sz="2800" i="1" dirty="0" smtClean="0"/>
              <a:t>. Dochované památky analyzuje ze stylového hlediska i z hlediska jejich ikonografického programu.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47266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Anotace II.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i="1" dirty="0" err="1" smtClean="0"/>
              <a:t>Podkrušnohoří</a:t>
            </a:r>
            <a:r>
              <a:rPr lang="cs-CZ" sz="2800" i="1" dirty="0" smtClean="0"/>
              <a:t> prošlo v období baroka významnou proměnou. Území hraničilo s luteránským Saskem, zároveň zde však bylo středisko vlivného oseckého kláštera a jednu dobu také sídlo samotného pražského arcibiskupa. Hospodářský, politický i duchovní význam oblasti se v této době odrážel v její metaforické oslavě jakožto „mariánské země“. Příspěvek se pokouší ukázat, že tento oslavný koncept nebyl jen věcí exaltované barokní lyriky a </a:t>
            </a:r>
            <a:r>
              <a:rPr lang="cs-CZ" sz="2800" i="1" dirty="0" err="1" smtClean="0"/>
              <a:t>sebeprezentace</a:t>
            </a:r>
            <a:r>
              <a:rPr lang="cs-CZ" sz="2800" i="1" dirty="0" smtClean="0"/>
              <a:t> oseckého kláštera, ale mohl reflektovat pozoruhodný rozvoj, mimo jiné architektonický, kterým na přelomu 17. a 18. století prošla nejdůležitější duchovní centra kraje.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47266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Resumé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shrnutí obsahu článku včetně základní struktury, hlavních tezí, závěrů a výsledků práce</a:t>
            </a:r>
          </a:p>
          <a:p>
            <a:r>
              <a:rPr lang="cs-CZ" sz="2800" dirty="0" smtClean="0"/>
              <a:t>slouží pro čtenáře, kteří nemají přístup k plnému textu článku – bývá téměř vždy překládané do cizího jazyka</a:t>
            </a:r>
          </a:p>
          <a:p>
            <a:r>
              <a:rPr lang="cs-CZ" sz="2800" dirty="0" smtClean="0"/>
              <a:t>delší rozsah – minimálně desetina původního textu</a:t>
            </a:r>
          </a:p>
          <a:p>
            <a:r>
              <a:rPr lang="cs-CZ" sz="2800" dirty="0" smtClean="0"/>
              <a:t>cílem je vybrat z textu to podstatné pro pochopení hlavního sdělení</a:t>
            </a:r>
          </a:p>
          <a:p>
            <a:r>
              <a:rPr lang="cs-CZ" sz="2800" dirty="0" smtClean="0"/>
              <a:t>jde o povinnou součást všech vědeckých textů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3707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Resumé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3400" dirty="0" smtClean="0"/>
              <a:t>Příspěvek se zabývá barokní historií </a:t>
            </a:r>
            <a:r>
              <a:rPr lang="cs-CZ" sz="3400" dirty="0" err="1" smtClean="0"/>
              <a:t>Podkrušnohoří</a:t>
            </a:r>
            <a:r>
              <a:rPr lang="cs-CZ" sz="3400" dirty="0" smtClean="0"/>
              <a:t>, konkrétně oblastí zhruba vymezenou </a:t>
            </a:r>
            <a:r>
              <a:rPr lang="cs-CZ" sz="3400" dirty="0" err="1" smtClean="0"/>
              <a:t>duchovským</a:t>
            </a:r>
            <a:r>
              <a:rPr lang="cs-CZ" sz="3400" dirty="0" smtClean="0"/>
              <a:t> panstvím a oseckými državami na přelomu 17. a 18. století. Základním východiskem článku jsou pasáže z německého překladu Mariánského atlasu od oseckého cisterciáka Augustina </a:t>
            </a:r>
            <a:r>
              <a:rPr lang="cs-CZ" sz="3400" dirty="0" err="1" smtClean="0"/>
              <a:t>Sartoria</a:t>
            </a:r>
            <a:r>
              <a:rPr lang="cs-CZ" sz="3400" dirty="0" smtClean="0"/>
              <a:t> z roku 1717, ve kterém je oblast </a:t>
            </a:r>
            <a:r>
              <a:rPr lang="cs-CZ" sz="3400" dirty="0" err="1" smtClean="0"/>
              <a:t>Podkrušnohoří</a:t>
            </a:r>
            <a:r>
              <a:rPr lang="cs-CZ" sz="3400" dirty="0" smtClean="0"/>
              <a:t>, konkrétně severovýchodní výběžek Mostecké pánve, označena za mariánskou zemi. Stejná metafora se pak objevuje i v soudobých dílech dalších dobových kazatelů. Článek se zabývá otázkou, z jakých kořenů tato interpretace zdejší krajiny vychází, primárně se přitom soustředí na dochované architektonické památky, konkrétně mariánská poutní místa, která mají podle barokních textů tvořit oporu myšlené mariánské země.</a:t>
            </a:r>
          </a:p>
          <a:p>
            <a:pPr marL="0" indent="0">
              <a:buNone/>
            </a:pPr>
            <a:r>
              <a:rPr lang="cs-CZ" sz="3400" dirty="0" smtClean="0"/>
              <a:t>Po stručném představení tří barokních literárních památek, které tezi o mariánské zemi zmiňují, článek stručně nastiňuje historicko-geografický kontext dané oblasti na přelomu 17. a 18. století. Kromě výčtu významných rodů a stavebníků, kteří v této oblasti v baroku působili, se text věnuje zejména interpretaci její polohy v rámci Čech. </a:t>
            </a:r>
            <a:r>
              <a:rPr lang="cs-CZ" sz="3400" dirty="0" err="1" smtClean="0"/>
              <a:t>Podkrušnohoří</a:t>
            </a:r>
            <a:r>
              <a:rPr lang="cs-CZ" sz="3400" dirty="0" smtClean="0"/>
              <a:t> se totiž nacházelo na hranici s protestantským Saskem, které sice bylo politickým spojencem Říše, ale nábožensky patřilo mezi protivníky – tato skutečnost se přitom nepochybně odrazila také na koncepci mariánské země, která je </a:t>
            </a:r>
            <a:r>
              <a:rPr lang="cs-CZ" sz="3400" dirty="0" err="1" smtClean="0"/>
              <a:t>Sartoriem</a:t>
            </a:r>
            <a:r>
              <a:rPr lang="cs-CZ" sz="3400" dirty="0" smtClean="0"/>
              <a:t> označována jako „předsunutá zeď a hrad“ proti luteránům.</a:t>
            </a:r>
          </a:p>
          <a:p>
            <a:pPr marL="0" indent="0">
              <a:buNone/>
            </a:pPr>
            <a:r>
              <a:rPr lang="cs-CZ" sz="3400" dirty="0" smtClean="0"/>
              <a:t>Ve druhé půlce se příspěvek podrobně věnuje třem hlavním poutním místům, jejichž význam byl vyzdvihován i v barokních textech – Mariánským </a:t>
            </a:r>
            <a:r>
              <a:rPr lang="cs-CZ" sz="3400" dirty="0" err="1" smtClean="0"/>
              <a:t>Radčicím</a:t>
            </a:r>
            <a:r>
              <a:rPr lang="cs-CZ" sz="3400" dirty="0" smtClean="0"/>
              <a:t>, Hornímu </a:t>
            </a:r>
            <a:r>
              <a:rPr lang="cs-CZ" sz="3400" dirty="0" err="1" smtClean="0"/>
              <a:t>Jiřetínu</a:t>
            </a:r>
            <a:r>
              <a:rPr lang="cs-CZ" sz="3400" dirty="0" smtClean="0"/>
              <a:t> a </a:t>
            </a:r>
            <a:r>
              <a:rPr lang="cs-CZ" sz="3400" dirty="0" err="1" smtClean="0"/>
              <a:t>Bohosudově</a:t>
            </a:r>
            <a:r>
              <a:rPr lang="cs-CZ" sz="3400" dirty="0" smtClean="0"/>
              <a:t>. Upozorňuje na důležitou shodu okolností, že na konci 17. století zde správu klíčových pozemků a s nimi i poutních areálu vykonávaly tři významné církevní autority (arcibiskup, jezuité, cisterciáci), kteří do svých statků v souvislosti se snahou o obnovu panství po třicetileté válce, výrazně investovali. To se odrazilo i na zmíněných poutních místech. Cisterciáci v Mariánských </a:t>
            </a:r>
            <a:r>
              <a:rPr lang="cs-CZ" sz="3400" dirty="0" err="1" smtClean="0"/>
              <a:t>Radčicích</a:t>
            </a:r>
            <a:r>
              <a:rPr lang="cs-CZ" sz="3400" dirty="0" smtClean="0"/>
              <a:t> a arcibiskup Jan Bedřich z </a:t>
            </a:r>
            <a:r>
              <a:rPr lang="cs-CZ" sz="3400" dirty="0" err="1" smtClean="0"/>
              <a:t>Valdštejna</a:t>
            </a:r>
            <a:r>
              <a:rPr lang="cs-CZ" sz="3400" dirty="0" smtClean="0"/>
              <a:t> v Horním </a:t>
            </a:r>
            <a:r>
              <a:rPr lang="cs-CZ" sz="3400" dirty="0" err="1" smtClean="0"/>
              <a:t>Jiřetíně</a:t>
            </a:r>
            <a:r>
              <a:rPr lang="cs-CZ" sz="3400" dirty="0" smtClean="0"/>
              <a:t> budovali nové kostely podle projektu Jeana Baptisty </a:t>
            </a:r>
            <a:r>
              <a:rPr lang="cs-CZ" sz="3400" dirty="0" err="1" smtClean="0"/>
              <a:t>Matheye</a:t>
            </a:r>
            <a:r>
              <a:rPr lang="cs-CZ" sz="3400" dirty="0" smtClean="0"/>
              <a:t> – obě stavby mají zcela netypický půdorys </a:t>
            </a:r>
            <a:r>
              <a:rPr lang="cs-CZ" sz="3400" dirty="0" err="1" smtClean="0"/>
              <a:t>jednolodí</a:t>
            </a:r>
            <a:r>
              <a:rPr lang="cs-CZ" sz="3400" dirty="0" smtClean="0"/>
              <a:t> s transeptem uprostřed a jsou korunovány pro rané baroko v Čechách rovněž neobvyklým motivem symetricky umístěné věže v průčelí. Obě stavby přitom doplňoval ambit podle projektu G. </a:t>
            </a:r>
            <a:r>
              <a:rPr lang="cs-CZ" sz="3400" dirty="0" err="1" smtClean="0"/>
              <a:t>Broggia</a:t>
            </a:r>
            <a:r>
              <a:rPr lang="cs-CZ" sz="3400" dirty="0" smtClean="0"/>
              <a:t>, vymezující poutní místo symbolicky jako mariánskou pevnost. Unikátní je také areál v </a:t>
            </a:r>
            <a:r>
              <a:rPr lang="cs-CZ" sz="3400" dirty="0" err="1" smtClean="0"/>
              <a:t>Bohosudově</a:t>
            </a:r>
            <a:r>
              <a:rPr lang="cs-CZ" sz="3400" dirty="0" smtClean="0"/>
              <a:t>, na němž se v rozhodující fázi rovněž podíleli </a:t>
            </a:r>
            <a:r>
              <a:rPr lang="cs-CZ" sz="3400" dirty="0" err="1" smtClean="0"/>
              <a:t>Broggiové</a:t>
            </a:r>
            <a:r>
              <a:rPr lang="cs-CZ" sz="3400" dirty="0" smtClean="0"/>
              <a:t>. Zatímco kostel je tradiční, ambit – založený již v 60. letech G. D. </a:t>
            </a:r>
            <a:r>
              <a:rPr lang="cs-CZ" sz="3400" dirty="0" err="1" smtClean="0"/>
              <a:t>Orsim</a:t>
            </a:r>
            <a:r>
              <a:rPr lang="cs-CZ" sz="3400" dirty="0" smtClean="0"/>
              <a:t> – má jako jediný v Čechách půdorys oválu. </a:t>
            </a:r>
          </a:p>
          <a:p>
            <a:pPr marL="0" indent="0">
              <a:buNone/>
            </a:pPr>
            <a:r>
              <a:rPr lang="cs-CZ" sz="3400" dirty="0" smtClean="0"/>
              <a:t>Tyto výjimečné areály byly dokončovány v podstatě současně. Představují díky tomu „</a:t>
            </a:r>
            <a:r>
              <a:rPr lang="cs-CZ" sz="3400" dirty="0" err="1" smtClean="0"/>
              <a:t>architektonizovaný</a:t>
            </a:r>
            <a:r>
              <a:rPr lang="cs-CZ" sz="3400" dirty="0" smtClean="0"/>
              <a:t>“ doklad, že koncept mariánské země nebyl pouze literární metaforou, ale opíral se o nebývale výrazný a soustředěný rozvoj, kterým tato oblast na konci 17. století procházela.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2991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Abstrakt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humanitních vědách </a:t>
            </a:r>
            <a:r>
              <a:rPr lang="cs-CZ" sz="2800" dirty="0" smtClean="0"/>
              <a:t>často totéž </a:t>
            </a:r>
            <a:r>
              <a:rPr lang="cs-CZ" sz="2800" dirty="0" smtClean="0"/>
              <a:t>co </a:t>
            </a:r>
            <a:r>
              <a:rPr lang="cs-CZ" sz="2800" dirty="0" smtClean="0"/>
              <a:t>resumé, pouze je o něco kratší</a:t>
            </a:r>
            <a:endParaRPr lang="cs-CZ" sz="2800" dirty="0" smtClean="0"/>
          </a:p>
          <a:p>
            <a:r>
              <a:rPr lang="cs-CZ" sz="2800" dirty="0" smtClean="0"/>
              <a:t>pokud se liší, je konkrétnější – resumé je více zaměřeno na teze a závěry, abstrakt by měl obsahovat i konkrétní data</a:t>
            </a:r>
          </a:p>
          <a:p>
            <a:r>
              <a:rPr lang="cs-CZ" sz="2800" dirty="0" smtClean="0"/>
              <a:t>zpravidla bývá </a:t>
            </a:r>
            <a:r>
              <a:rPr lang="cs-CZ" sz="2800" dirty="0" smtClean="0"/>
              <a:t>i v </a:t>
            </a:r>
            <a:r>
              <a:rPr lang="cs-CZ" sz="2800" dirty="0" smtClean="0"/>
              <a:t>cizím jazyce</a:t>
            </a:r>
          </a:p>
        </p:txBody>
      </p:sp>
    </p:spTree>
    <p:extLst>
      <p:ext uri="{BB962C8B-B14F-4D97-AF65-F5344CB8AC3E}">
        <p14:creationId xmlns:p14="http://schemas.microsoft.com/office/powerpoint/2010/main" val="350516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Klíčová slova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pojmy, které charakterizují obsah příspěvku</a:t>
            </a:r>
          </a:p>
          <a:p>
            <a:r>
              <a:rPr lang="cs-CZ" sz="2800" dirty="0" smtClean="0"/>
              <a:t>mají sloužit při vyhledávání v katalozích – jde o slova, po jejichž zadání na čtenáře vyskočí váš příspěvek</a:t>
            </a:r>
          </a:p>
          <a:p>
            <a:r>
              <a:rPr lang="cs-CZ" sz="2800" dirty="0" smtClean="0"/>
              <a:t>většinou se uvádí 3–5 slov</a:t>
            </a:r>
          </a:p>
          <a:p>
            <a:r>
              <a:rPr lang="cs-CZ" sz="2800" dirty="0" smtClean="0"/>
              <a:t>„slovem“ se myslí pojem nebo termín, např. „barokní architektura“ je jedno klíčové slovo  </a:t>
            </a:r>
          </a:p>
        </p:txBody>
      </p:sp>
    </p:spTree>
    <p:extLst>
      <p:ext uri="{BB962C8B-B14F-4D97-AF65-F5344CB8AC3E}">
        <p14:creationId xmlns:p14="http://schemas.microsoft.com/office/powerpoint/2010/main" val="21012993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393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Resumé – Abstrakt – Anotace</vt:lpstr>
      <vt:lpstr>Resumé – Abstrakt – Anotace</vt:lpstr>
      <vt:lpstr>Anotace</vt:lpstr>
      <vt:lpstr>Anotace I.</vt:lpstr>
      <vt:lpstr>Anotace II.</vt:lpstr>
      <vt:lpstr>Resumé</vt:lpstr>
      <vt:lpstr>Resumé</vt:lpstr>
      <vt:lpstr>Abstrakt</vt:lpstr>
      <vt:lpstr>Klíčová slova</vt:lpstr>
      <vt:lpstr>Klíčová slova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Anotace – Resumé – Abstrakt</dc:title>
  <dc:creator>Ilja Rajdová</dc:creator>
  <cp:lastModifiedBy>Ilja Rajdová</cp:lastModifiedBy>
  <cp:revision>11</cp:revision>
  <dcterms:modified xsi:type="dcterms:W3CDTF">2018-04-24T07:24:41Z</dcterms:modified>
</cp:coreProperties>
</file>