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4" r:id="rId6"/>
    <p:sldId id="259" r:id="rId7"/>
    <p:sldId id="261" r:id="rId8"/>
    <p:sldId id="263" r:id="rId9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37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0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30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73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92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52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80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09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6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33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64C65FE-EC30-4454-A26D-9841A7ABF31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C371D25-B4A7-4EAC-9646-98C5567C8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Vztažná zájmena </a:t>
            </a:r>
            <a:br>
              <a:rPr lang="cs-CZ" sz="5400" dirty="0" smtClean="0"/>
            </a:br>
            <a:r>
              <a:rPr lang="cs-CZ" sz="5400" dirty="0" smtClean="0"/>
              <a:t>qui, </a:t>
            </a:r>
            <a:r>
              <a:rPr lang="cs-CZ" sz="5400" dirty="0" err="1" smtClean="0"/>
              <a:t>que</a:t>
            </a:r>
            <a:r>
              <a:rPr lang="cs-CZ" sz="5400" dirty="0" smtClean="0"/>
              <a:t>, o</a:t>
            </a:r>
            <a:r>
              <a:rPr lang="fr-FR" sz="5400" dirty="0" smtClean="0"/>
              <a:t>ù</a:t>
            </a:r>
            <a:r>
              <a:rPr lang="cs-CZ" sz="5400" dirty="0" smtClean="0"/>
              <a:t>, </a:t>
            </a:r>
            <a:r>
              <a:rPr lang="cs-CZ" sz="5400" dirty="0" err="1" smtClean="0"/>
              <a:t>dont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Les </a:t>
            </a:r>
            <a:r>
              <a:rPr lang="cs-CZ" sz="2400" dirty="0" err="1" smtClean="0"/>
              <a:t>pronoms</a:t>
            </a:r>
            <a:r>
              <a:rPr lang="cs-CZ" sz="2400" dirty="0" smtClean="0"/>
              <a:t> </a:t>
            </a:r>
            <a:r>
              <a:rPr lang="cs-CZ" sz="2400" dirty="0" err="1" smtClean="0"/>
              <a:t>relatifs</a:t>
            </a:r>
            <a:r>
              <a:rPr lang="cs-CZ" sz="2400" dirty="0" smtClean="0"/>
              <a:t> </a:t>
            </a:r>
            <a:r>
              <a:rPr lang="cs-CZ" sz="2400" dirty="0" err="1" smtClean="0"/>
              <a:t>simples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9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Vztažná zájmena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/>
          </a:p>
          <a:p>
            <a:r>
              <a:rPr lang="cs-CZ" smtClean="0"/>
              <a:t>zastupují osoby a věci, popř. celou větu</a:t>
            </a:r>
          </a:p>
          <a:p>
            <a:r>
              <a:rPr lang="cs-CZ" smtClean="0"/>
              <a:t>připojují vedlejší větu k větě hlavní</a:t>
            </a:r>
          </a:p>
          <a:p>
            <a:endParaRPr lang="cs-CZ"/>
          </a:p>
          <a:p>
            <a:r>
              <a:rPr lang="cs-CZ" smtClean="0"/>
              <a:t>vztažná zájmena jednoduchá: </a:t>
            </a:r>
          </a:p>
          <a:p>
            <a:pPr marL="45720" indent="0" algn="ctr">
              <a:buNone/>
            </a:pPr>
            <a:r>
              <a:rPr lang="cs-CZ" sz="4400" smtClean="0">
                <a:solidFill>
                  <a:srgbClr val="FF0000"/>
                </a:solidFill>
              </a:rPr>
              <a:t>qui – que – o</a:t>
            </a:r>
            <a:r>
              <a:rPr lang="fr-FR" sz="4400" smtClean="0">
                <a:solidFill>
                  <a:srgbClr val="FF0000"/>
                </a:solidFill>
              </a:rPr>
              <a:t>ù</a:t>
            </a:r>
            <a:r>
              <a:rPr lang="cs-CZ" sz="4400" smtClean="0">
                <a:solidFill>
                  <a:srgbClr val="FF0000"/>
                </a:solidFill>
              </a:rPr>
              <a:t> – dont</a:t>
            </a:r>
          </a:p>
          <a:p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2230243" y="4884233"/>
            <a:ext cx="5497551" cy="869796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09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smtClean="0"/>
              <a:t>- pro vyjádření </a:t>
            </a:r>
            <a:r>
              <a:rPr lang="cs-CZ" smtClean="0">
                <a:solidFill>
                  <a:srgbClr val="FF0000"/>
                </a:solidFill>
              </a:rPr>
              <a:t>podmětu</a:t>
            </a:r>
            <a:r>
              <a:rPr lang="cs-CZ" smtClean="0"/>
              <a:t> (osoby, věci, pl., sg.)</a:t>
            </a:r>
          </a:p>
          <a:p>
            <a:endParaRPr lang="cs-CZ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r>
              <a:rPr lang="cs-CZ" smtClean="0"/>
              <a:t>Je te présente mon ami </a:t>
            </a:r>
            <a:r>
              <a:rPr lang="cs-CZ" smtClean="0">
                <a:solidFill>
                  <a:srgbClr val="FF0000"/>
                </a:solidFill>
              </a:rPr>
              <a:t>qui</a:t>
            </a:r>
            <a:r>
              <a:rPr lang="cs-CZ" smtClean="0"/>
              <a:t> travaille pour une société marocaine.</a:t>
            </a:r>
          </a:p>
          <a:p>
            <a:r>
              <a:rPr lang="cs-CZ" smtClean="0"/>
              <a:t>La secrétaire </a:t>
            </a:r>
            <a:r>
              <a:rPr lang="cs-CZ" smtClean="0">
                <a:solidFill>
                  <a:srgbClr val="FF0000"/>
                </a:solidFill>
              </a:rPr>
              <a:t>qui</a:t>
            </a:r>
            <a:r>
              <a:rPr lang="cs-CZ" smtClean="0"/>
              <a:t> vous a offert </a:t>
            </a:r>
            <a:r>
              <a:rPr lang="fr-FR" smtClean="0"/>
              <a:t>à</a:t>
            </a:r>
            <a:r>
              <a:rPr lang="cs-CZ" smtClean="0"/>
              <a:t> boire s´appelle Christine.</a:t>
            </a:r>
          </a:p>
          <a:p>
            <a:r>
              <a:rPr lang="cs-CZ" smtClean="0"/>
              <a:t>Vous pouvez télécharger les formulaires </a:t>
            </a:r>
            <a:r>
              <a:rPr lang="cs-CZ" smtClean="0">
                <a:solidFill>
                  <a:srgbClr val="FF0000"/>
                </a:solidFill>
              </a:rPr>
              <a:t>qui</a:t>
            </a:r>
            <a:r>
              <a:rPr lang="cs-CZ" smtClean="0"/>
              <a:t> doivent </a:t>
            </a:r>
            <a:r>
              <a:rPr lang="fr-FR" smtClean="0"/>
              <a:t>ê</a:t>
            </a:r>
            <a:r>
              <a:rPr lang="cs-CZ" smtClean="0"/>
              <a:t>tre présentés </a:t>
            </a:r>
            <a:r>
              <a:rPr lang="fr-FR" smtClean="0"/>
              <a:t>à</a:t>
            </a:r>
            <a:r>
              <a:rPr lang="cs-CZ" smtClean="0"/>
              <a:t> l´accueil sur notre site.</a:t>
            </a:r>
          </a:p>
          <a:p>
            <a:r>
              <a:rPr lang="fr-FR"/>
              <a:t>Les personnes âgées </a:t>
            </a:r>
            <a:r>
              <a:rPr lang="fr-FR" smtClean="0"/>
              <a:t>ont des</a:t>
            </a:r>
            <a:r>
              <a:rPr lang="cs-CZ" smtClean="0"/>
              <a:t> </a:t>
            </a:r>
            <a:r>
              <a:rPr lang="fr-FR" smtClean="0"/>
              <a:t>difficultés </a:t>
            </a:r>
            <a:r>
              <a:rPr lang="fr-FR"/>
              <a:t>avec les prix </a:t>
            </a:r>
            <a:r>
              <a:rPr lang="fr-FR">
                <a:solidFill>
                  <a:srgbClr val="FF0000"/>
                </a:solidFill>
              </a:rPr>
              <a:t>qui</a:t>
            </a:r>
            <a:r>
              <a:rPr lang="fr-FR"/>
              <a:t> augmentent et des revenus </a:t>
            </a:r>
            <a:r>
              <a:rPr lang="fr-FR">
                <a:solidFill>
                  <a:srgbClr val="FF0000"/>
                </a:solidFill>
              </a:rPr>
              <a:t>qui</a:t>
            </a:r>
            <a:r>
              <a:rPr lang="fr-FR"/>
              <a:t> diminuent.</a:t>
            </a:r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6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que/qu´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smtClean="0"/>
              <a:t>- pro vyjádření přímého </a:t>
            </a:r>
            <a:r>
              <a:rPr lang="cs-CZ" smtClean="0">
                <a:solidFill>
                  <a:srgbClr val="FF0000"/>
                </a:solidFill>
              </a:rPr>
              <a:t>předmětu </a:t>
            </a:r>
            <a:r>
              <a:rPr lang="cs-CZ"/>
              <a:t>(osoby, věci, pl., sg.)</a:t>
            </a:r>
          </a:p>
          <a:p>
            <a:pPr marL="45720" indent="0">
              <a:buNone/>
            </a:pPr>
            <a:endParaRPr lang="cs-CZ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r>
              <a:rPr lang="cs-CZ" smtClean="0"/>
              <a:t>C´est l´argent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nous avons gagné.</a:t>
            </a:r>
          </a:p>
          <a:p>
            <a:r>
              <a:rPr lang="cs-CZ" smtClean="0"/>
              <a:t>Nous avons déj</a:t>
            </a:r>
            <a:r>
              <a:rPr lang="fr-FR" smtClean="0"/>
              <a:t>à</a:t>
            </a:r>
            <a:r>
              <a:rPr lang="cs-CZ" smtClean="0"/>
              <a:t> lu les documents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vous nous aviez apporté</a:t>
            </a:r>
            <a:r>
              <a:rPr lang="cs-CZ" b="1" u="sng" smtClean="0"/>
              <a:t>s</a:t>
            </a:r>
            <a:r>
              <a:rPr lang="cs-CZ" smtClean="0"/>
              <a:t>.</a:t>
            </a:r>
          </a:p>
          <a:p>
            <a:r>
              <a:rPr lang="cs-CZ" smtClean="0"/>
              <a:t>Nous avons engagé un employé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nous apprécions pour ses grandes qualités.</a:t>
            </a:r>
          </a:p>
          <a:p>
            <a:r>
              <a:rPr lang="cs-CZ" smtClean="0"/>
              <a:t>Nous pouvons vous fournir les services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vous avez demandé</a:t>
            </a:r>
            <a:r>
              <a:rPr lang="cs-CZ" b="1" u="sng" smtClean="0"/>
              <a:t>s</a:t>
            </a:r>
            <a:r>
              <a:rPr lang="cs-CZ" smtClean="0"/>
              <a:t>.</a:t>
            </a:r>
          </a:p>
          <a:p>
            <a:r>
              <a:rPr lang="fr-FR"/>
              <a:t>Je parle du taux de chômage </a:t>
            </a:r>
            <a:r>
              <a:rPr lang="fr-FR">
                <a:solidFill>
                  <a:srgbClr val="FF0000"/>
                </a:solidFill>
              </a:rPr>
              <a:t>qu'</a:t>
            </a:r>
            <a:r>
              <a:rPr lang="fr-FR"/>
              <a:t>il y a chez </a:t>
            </a:r>
            <a:r>
              <a:rPr lang="fr-FR" smtClean="0"/>
              <a:t>nous</a:t>
            </a:r>
            <a:r>
              <a:rPr lang="cs-CZ" smtClean="0"/>
              <a:t>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06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</a:t>
            </a:r>
            <a:r>
              <a:rPr lang="fr-FR" smtClean="0"/>
              <a:t>ù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2057400"/>
            <a:ext cx="8021708" cy="436570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smtClean="0"/>
              <a:t>- má význam místní </a:t>
            </a:r>
            <a:r>
              <a:rPr lang="cs-CZ" u="sng" smtClean="0"/>
              <a:t>i časový</a:t>
            </a:r>
          </a:p>
          <a:p>
            <a:pPr marL="45720" indent="0">
              <a:buNone/>
            </a:pPr>
            <a:r>
              <a:rPr lang="cs-CZ" smtClean="0"/>
              <a:t>- ve významu místním i po předložkách: d´o</a:t>
            </a:r>
            <a:r>
              <a:rPr lang="fr-FR" smtClean="0"/>
              <a:t>ù</a:t>
            </a:r>
            <a:r>
              <a:rPr lang="cs-CZ" smtClean="0"/>
              <a:t>, par o</a:t>
            </a:r>
            <a:r>
              <a:rPr lang="fr-FR" smtClean="0"/>
              <a:t>ù</a:t>
            </a:r>
            <a:r>
              <a:rPr lang="cs-CZ" smtClean="0"/>
              <a:t>, jusqu´o</a:t>
            </a:r>
            <a:r>
              <a:rPr lang="fr-FR" smtClean="0"/>
              <a:t>ù</a:t>
            </a:r>
          </a:p>
          <a:p>
            <a:endParaRPr lang="fr-FR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r>
              <a:rPr lang="cs-CZ"/>
              <a:t>Le quartier </a:t>
            </a:r>
            <a:r>
              <a:rPr lang="cs-CZ" smtClean="0">
                <a:solidFill>
                  <a:srgbClr val="FF0000"/>
                </a:solidFill>
              </a:rPr>
              <a:t>o</a:t>
            </a:r>
            <a:r>
              <a:rPr lang="fr-FR" smtClean="0">
                <a:solidFill>
                  <a:srgbClr val="FF0000"/>
                </a:solidFill>
              </a:rPr>
              <a:t>ù</a:t>
            </a:r>
            <a:r>
              <a:rPr lang="cs-CZ" smtClean="0"/>
              <a:t> nous avons nos locaux </a:t>
            </a:r>
            <a:r>
              <a:rPr lang="cs-CZ"/>
              <a:t>n´est pas tr</a:t>
            </a:r>
            <a:r>
              <a:rPr lang="fr-FR"/>
              <a:t>è</a:t>
            </a:r>
            <a:r>
              <a:rPr lang="cs-CZ"/>
              <a:t>s </a:t>
            </a:r>
            <a:r>
              <a:rPr lang="cs-CZ" smtClean="0"/>
              <a:t>calme</a:t>
            </a:r>
            <a:r>
              <a:rPr lang="cs-CZ"/>
              <a:t>. </a:t>
            </a:r>
            <a:endParaRPr lang="cs-CZ" smtClean="0"/>
          </a:p>
          <a:p>
            <a:r>
              <a:rPr lang="cs-CZ" smtClean="0"/>
              <a:t>Voici la porte </a:t>
            </a:r>
            <a:r>
              <a:rPr lang="cs-CZ" smtClean="0">
                <a:solidFill>
                  <a:srgbClr val="FF0000"/>
                </a:solidFill>
              </a:rPr>
              <a:t>par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</a:rPr>
              <a:t>o</a:t>
            </a:r>
            <a:r>
              <a:rPr lang="fr-FR" smtClean="0">
                <a:solidFill>
                  <a:srgbClr val="FF0000"/>
                </a:solidFill>
              </a:rPr>
              <a:t>ù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smtClean="0"/>
              <a:t>nous sommes entrés.</a:t>
            </a:r>
          </a:p>
          <a:p>
            <a:r>
              <a:rPr lang="cs-CZ" smtClean="0"/>
              <a:t>Les employés veulent savoir </a:t>
            </a:r>
            <a:r>
              <a:rPr lang="cs-CZ" smtClean="0">
                <a:solidFill>
                  <a:srgbClr val="FF0000"/>
                </a:solidFill>
              </a:rPr>
              <a:t>d´o</a:t>
            </a:r>
            <a:r>
              <a:rPr lang="fr-FR" smtClean="0">
                <a:solidFill>
                  <a:srgbClr val="FF0000"/>
                </a:solidFill>
              </a:rPr>
              <a:t>ù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smtClean="0"/>
              <a:t>viennent les informations confidentielles.</a:t>
            </a:r>
          </a:p>
          <a:p>
            <a:r>
              <a:rPr lang="cs-CZ" smtClean="0"/>
              <a:t>Le lundi est le jour </a:t>
            </a:r>
            <a:r>
              <a:rPr lang="cs-CZ" smtClean="0">
                <a:solidFill>
                  <a:srgbClr val="FF0000"/>
                </a:solidFill>
              </a:rPr>
              <a:t>o</a:t>
            </a:r>
            <a:r>
              <a:rPr lang="fr-FR" smtClean="0">
                <a:solidFill>
                  <a:srgbClr val="FF0000"/>
                </a:solidFill>
              </a:rPr>
              <a:t>ù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smtClean="0"/>
              <a:t>je suis le plus fatigué.</a:t>
            </a:r>
          </a:p>
          <a:p>
            <a:r>
              <a:rPr lang="fr-FR"/>
              <a:t>Cette autorisation prend</a:t>
            </a:r>
            <a:r>
              <a:rPr lang="fr-FR" b="1"/>
              <a:t> </a:t>
            </a:r>
            <a:r>
              <a:rPr lang="fr-FR"/>
              <a:t>fin le jour </a:t>
            </a:r>
            <a:r>
              <a:rPr lang="fr-FR">
                <a:solidFill>
                  <a:srgbClr val="FF0000"/>
                </a:solidFill>
              </a:rPr>
              <a:t>où</a:t>
            </a:r>
            <a:r>
              <a:rPr lang="fr-FR"/>
              <a:t> se termine la période d'assurance obligatoire du travailleur.</a:t>
            </a:r>
          </a:p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38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1"/>
            <a:ext cx="8023860" cy="1063083"/>
          </a:xfrm>
        </p:spPr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dont</a:t>
            </a:r>
            <a:br>
              <a:rPr lang="cs-CZ" smtClean="0"/>
            </a:br>
            <a:endParaRPr lang="cs-CZ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3890" y="1572323"/>
            <a:ext cx="8607347" cy="4928838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/>
              <a:t>pro vyjádření </a:t>
            </a:r>
            <a:r>
              <a:rPr lang="cs-CZ" dirty="0" err="1"/>
              <a:t>podst</a:t>
            </a:r>
            <a:r>
              <a:rPr lang="cs-CZ" dirty="0"/>
              <a:t>. jmen (osoby, věci, </a:t>
            </a:r>
            <a:r>
              <a:rPr lang="cs-CZ" dirty="0" err="1"/>
              <a:t>pl</a:t>
            </a:r>
            <a:r>
              <a:rPr lang="cs-CZ" dirty="0"/>
              <a:t>., </a:t>
            </a:r>
            <a:r>
              <a:rPr lang="cs-CZ" dirty="0" err="1"/>
              <a:t>sg</a:t>
            </a:r>
            <a:r>
              <a:rPr lang="cs-CZ" dirty="0" smtClean="0"/>
              <a:t>.) spojených </a:t>
            </a:r>
            <a:r>
              <a:rPr lang="cs-CZ" dirty="0" smtClean="0">
                <a:solidFill>
                  <a:srgbClr val="FF0000"/>
                </a:solidFill>
              </a:rPr>
              <a:t>s předložkou </a:t>
            </a:r>
            <a:r>
              <a:rPr lang="cs-CZ" i="1" dirty="0" smtClean="0">
                <a:solidFill>
                  <a:srgbClr val="FF0000"/>
                </a:solidFill>
              </a:rPr>
              <a:t>de</a:t>
            </a:r>
          </a:p>
          <a:p>
            <a:pPr>
              <a:buFontTx/>
              <a:buChar char="-"/>
            </a:pPr>
            <a:r>
              <a:rPr lang="cs-CZ" dirty="0"/>
              <a:t>se může vztahovat ke	</a:t>
            </a:r>
            <a:r>
              <a:rPr lang="cs-CZ" dirty="0" smtClean="0"/>
              <a:t>	</a:t>
            </a:r>
            <a:r>
              <a:rPr lang="cs-CZ" dirty="0" smtClean="0">
                <a:solidFill>
                  <a:srgbClr val="00B0F0"/>
                </a:solidFill>
              </a:rPr>
              <a:t>slovesu</a:t>
            </a:r>
            <a:r>
              <a:rPr lang="cs-CZ" dirty="0"/>
              <a:t>								</a:t>
            </a:r>
            <a:r>
              <a:rPr lang="cs-CZ" dirty="0" smtClean="0"/>
              <a:t>	</a:t>
            </a:r>
            <a:r>
              <a:rPr lang="cs-CZ" dirty="0" smtClean="0">
                <a:solidFill>
                  <a:srgbClr val="7030A0"/>
                </a:solidFill>
              </a:rPr>
              <a:t>přídavnému </a:t>
            </a:r>
            <a:r>
              <a:rPr lang="cs-CZ" dirty="0">
                <a:solidFill>
                  <a:srgbClr val="7030A0"/>
                </a:solidFill>
              </a:rPr>
              <a:t>jménu</a:t>
            </a:r>
            <a:r>
              <a:rPr lang="cs-CZ" dirty="0"/>
              <a:t>				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FFC000"/>
                </a:solidFill>
              </a:rPr>
              <a:t>podstatnému jménu</a:t>
            </a:r>
          </a:p>
          <a:p>
            <a:pPr marL="274320" lvl="1" indent="0">
              <a:buNone/>
            </a:pPr>
            <a:r>
              <a:rPr lang="cs-CZ" dirty="0">
                <a:solidFill>
                  <a:srgbClr val="FFC000"/>
                </a:solidFill>
              </a:rPr>
              <a:t>	</a:t>
            </a:r>
            <a:r>
              <a:rPr lang="cs-CZ" dirty="0" smtClean="0">
                <a:solidFill>
                  <a:srgbClr val="FFC000"/>
                </a:solidFill>
              </a:rPr>
              <a:t>			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výrazu množství</a:t>
            </a:r>
          </a:p>
          <a:p>
            <a:pPr marL="45720" indent="0">
              <a:buNone/>
            </a:pPr>
            <a:r>
              <a:rPr lang="cs-CZ" i="1" dirty="0" smtClean="0">
                <a:solidFill>
                  <a:srgbClr val="00B050"/>
                </a:solidFill>
              </a:rPr>
              <a:t>Příklady:</a:t>
            </a:r>
          </a:p>
          <a:p>
            <a:r>
              <a:rPr lang="cs-CZ" dirty="0" smtClean="0"/>
              <a:t>Je </a:t>
            </a:r>
            <a:r>
              <a:rPr lang="cs-CZ" dirty="0" err="1"/>
              <a:t>te</a:t>
            </a:r>
            <a:r>
              <a:rPr lang="cs-CZ" dirty="0"/>
              <a:t> présente Amélie, </a:t>
            </a:r>
            <a:r>
              <a:rPr lang="cs-CZ" dirty="0" err="1">
                <a:solidFill>
                  <a:srgbClr val="00B050"/>
                </a:solidFill>
              </a:rPr>
              <a:t>dont</a:t>
            </a:r>
            <a:r>
              <a:rPr lang="cs-CZ" dirty="0"/>
              <a:t> je </a:t>
            </a:r>
            <a:r>
              <a:rPr lang="cs-CZ" dirty="0" err="1"/>
              <a:t>t´ai</a:t>
            </a:r>
            <a:r>
              <a:rPr lang="cs-CZ" dirty="0"/>
              <a:t> </a:t>
            </a:r>
            <a:r>
              <a:rPr lang="cs-CZ" dirty="0" err="1"/>
              <a:t>souvent</a:t>
            </a:r>
            <a:r>
              <a:rPr lang="cs-CZ" dirty="0"/>
              <a:t> </a:t>
            </a:r>
            <a:r>
              <a:rPr lang="cs-CZ" dirty="0" err="1"/>
              <a:t>parlé</a:t>
            </a:r>
            <a:r>
              <a:rPr lang="cs-CZ" dirty="0"/>
              <a:t>. (je </a:t>
            </a:r>
            <a:r>
              <a:rPr lang="cs-CZ" dirty="0" err="1"/>
              <a:t>t´ai</a:t>
            </a:r>
            <a:r>
              <a:rPr lang="cs-CZ" dirty="0"/>
              <a:t> </a:t>
            </a:r>
            <a:r>
              <a:rPr lang="cs-CZ" dirty="0" err="1"/>
              <a:t>souvent</a:t>
            </a:r>
            <a:r>
              <a:rPr lang="cs-CZ" dirty="0"/>
              <a:t> </a:t>
            </a:r>
            <a:r>
              <a:rPr lang="cs-CZ" b="1" dirty="0" err="1">
                <a:solidFill>
                  <a:srgbClr val="00B0F0"/>
                </a:solidFill>
              </a:rPr>
              <a:t>parlé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 err="1">
                <a:solidFill>
                  <a:srgbClr val="00B0F0"/>
                </a:solidFill>
              </a:rPr>
              <a:t>d</a:t>
            </a:r>
            <a:r>
              <a:rPr lang="cs-CZ" dirty="0" err="1"/>
              <a:t>´Amélie</a:t>
            </a:r>
            <a:r>
              <a:rPr lang="cs-CZ" dirty="0"/>
              <a:t>)</a:t>
            </a:r>
          </a:p>
          <a:p>
            <a:r>
              <a:rPr lang="cs-CZ" dirty="0" err="1" smtClean="0"/>
              <a:t>C´est</a:t>
            </a:r>
            <a:r>
              <a:rPr lang="cs-CZ" dirty="0" smtClean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travail</a:t>
            </a:r>
            <a:r>
              <a:rPr lang="cs-CZ" dirty="0"/>
              <a:t> </a:t>
            </a:r>
            <a:r>
              <a:rPr lang="cs-CZ" dirty="0" err="1">
                <a:solidFill>
                  <a:srgbClr val="00B050"/>
                </a:solidFill>
              </a:rPr>
              <a:t>dont</a:t>
            </a:r>
            <a:r>
              <a:rPr lang="cs-CZ" dirty="0"/>
              <a:t>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tr</a:t>
            </a:r>
            <a:r>
              <a:rPr lang="fr-FR" dirty="0"/>
              <a:t>è</a:t>
            </a:r>
            <a:r>
              <a:rPr lang="cs-CZ" dirty="0"/>
              <a:t>s </a:t>
            </a:r>
            <a:r>
              <a:rPr lang="cs-CZ" dirty="0" err="1"/>
              <a:t>fier</a:t>
            </a:r>
            <a:r>
              <a:rPr lang="cs-CZ" dirty="0"/>
              <a:t>. (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tr</a:t>
            </a:r>
            <a:r>
              <a:rPr lang="fr-FR" dirty="0"/>
              <a:t>è</a:t>
            </a:r>
            <a:r>
              <a:rPr lang="cs-CZ" dirty="0"/>
              <a:t>s </a:t>
            </a:r>
            <a:r>
              <a:rPr lang="cs-CZ" b="1" dirty="0" err="1">
                <a:solidFill>
                  <a:srgbClr val="7030A0"/>
                </a:solidFill>
              </a:rPr>
              <a:t>fier</a:t>
            </a:r>
            <a:r>
              <a:rPr lang="cs-CZ" b="1" dirty="0">
                <a:solidFill>
                  <a:srgbClr val="7030A0"/>
                </a:solidFill>
              </a:rPr>
              <a:t> de </a:t>
            </a:r>
            <a:r>
              <a:rPr lang="cs-CZ" dirty="0" err="1"/>
              <a:t>ce</a:t>
            </a:r>
            <a:r>
              <a:rPr lang="cs-CZ" dirty="0"/>
              <a:t> </a:t>
            </a:r>
            <a:r>
              <a:rPr lang="cs-CZ" dirty="0" err="1"/>
              <a:t>travail</a:t>
            </a:r>
            <a:r>
              <a:rPr lang="cs-CZ" dirty="0"/>
              <a:t>)</a:t>
            </a:r>
          </a:p>
          <a:p>
            <a:r>
              <a:rPr lang="cs-CZ" dirty="0" err="1" smtClean="0"/>
              <a:t>C´est</a:t>
            </a:r>
            <a:r>
              <a:rPr lang="cs-CZ" dirty="0" smtClean="0"/>
              <a:t>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entreprise</a:t>
            </a:r>
            <a:r>
              <a:rPr lang="cs-CZ" dirty="0"/>
              <a:t> </a:t>
            </a:r>
            <a:r>
              <a:rPr lang="cs-CZ" dirty="0" err="1">
                <a:solidFill>
                  <a:srgbClr val="00B050"/>
                </a:solidFill>
              </a:rPr>
              <a:t>dont</a:t>
            </a:r>
            <a:r>
              <a:rPr lang="cs-CZ" dirty="0"/>
              <a:t> les </a:t>
            </a:r>
            <a:r>
              <a:rPr lang="cs-CZ" dirty="0" err="1"/>
              <a:t>bénéfices</a:t>
            </a:r>
            <a:r>
              <a:rPr lang="cs-CZ" dirty="0"/>
              <a:t> </a:t>
            </a:r>
            <a:r>
              <a:rPr lang="cs-CZ" dirty="0" err="1"/>
              <a:t>augmentent</a:t>
            </a:r>
            <a:r>
              <a:rPr lang="cs-CZ" dirty="0"/>
              <a:t> </a:t>
            </a:r>
            <a:r>
              <a:rPr lang="cs-CZ" dirty="0" err="1"/>
              <a:t>chaque</a:t>
            </a:r>
            <a:r>
              <a:rPr lang="cs-CZ" dirty="0"/>
              <a:t> </a:t>
            </a:r>
            <a:r>
              <a:rPr lang="cs-CZ" dirty="0" err="1"/>
              <a:t>année</a:t>
            </a:r>
            <a:r>
              <a:rPr lang="cs-CZ" dirty="0"/>
              <a:t>. (les </a:t>
            </a:r>
            <a:r>
              <a:rPr lang="cs-CZ" dirty="0" err="1"/>
              <a:t>bénéfices</a:t>
            </a:r>
            <a:r>
              <a:rPr lang="cs-CZ" dirty="0"/>
              <a:t> </a:t>
            </a:r>
            <a:r>
              <a:rPr lang="cs-CZ" b="1" dirty="0">
                <a:solidFill>
                  <a:srgbClr val="FFC000"/>
                </a:solidFill>
              </a:rPr>
              <a:t>de </a:t>
            </a:r>
            <a:r>
              <a:rPr lang="cs-CZ" b="1" dirty="0" err="1">
                <a:solidFill>
                  <a:srgbClr val="FFC000"/>
                </a:solidFill>
              </a:rPr>
              <a:t>cette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entreprise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Il</a:t>
            </a:r>
            <a:r>
              <a:rPr lang="cs-CZ" dirty="0" smtClean="0"/>
              <a:t> y </a:t>
            </a:r>
            <a:r>
              <a:rPr lang="cs-CZ" dirty="0" err="1" smtClean="0"/>
              <a:t>avait</a:t>
            </a:r>
            <a:r>
              <a:rPr lang="cs-CZ" dirty="0" smtClean="0"/>
              <a:t> </a:t>
            </a:r>
            <a:r>
              <a:rPr lang="cs-CZ" dirty="0" err="1" smtClean="0"/>
              <a:t>trente</a:t>
            </a:r>
            <a:r>
              <a:rPr lang="cs-CZ" dirty="0" smtClean="0"/>
              <a:t> </a:t>
            </a:r>
            <a:r>
              <a:rPr lang="cs-CZ" dirty="0" err="1" smtClean="0"/>
              <a:t>étudiants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dont</a:t>
            </a:r>
            <a:r>
              <a:rPr lang="cs-CZ" dirty="0" smtClean="0"/>
              <a:t> </a:t>
            </a:r>
            <a:r>
              <a:rPr lang="cs-CZ" dirty="0" err="1" smtClean="0"/>
              <a:t>dix</a:t>
            </a:r>
            <a:r>
              <a:rPr lang="cs-CZ" dirty="0" smtClean="0"/>
              <a:t> (</a:t>
            </a:r>
            <a:r>
              <a:rPr lang="cs-CZ" dirty="0" err="1" smtClean="0"/>
              <a:t>étaient</a:t>
            </a:r>
            <a:r>
              <a:rPr lang="cs-CZ" dirty="0" smtClean="0"/>
              <a:t>) </a:t>
            </a:r>
            <a:r>
              <a:rPr lang="cs-CZ" dirty="0" err="1" smtClean="0"/>
              <a:t>américains</a:t>
            </a:r>
            <a:r>
              <a:rPr lang="cs-CZ" dirty="0" smtClean="0"/>
              <a:t> (</a:t>
            </a:r>
            <a:r>
              <a:rPr lang="cs-CZ" dirty="0" err="1" smtClean="0"/>
              <a:t>dix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de ces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trente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étudiants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7512" y="332658"/>
            <a:ext cx="7918760" cy="6179655"/>
          </a:xfrm>
        </p:spPr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příklady</a:t>
            </a:r>
            <a:r>
              <a:rPr lang="cs-CZ" dirty="0"/>
              <a:t>	</a:t>
            </a:r>
            <a:r>
              <a:rPr lang="cs-CZ" dirty="0" smtClean="0">
                <a:solidFill>
                  <a:srgbClr val="00B0F0"/>
                </a:solidFill>
              </a:rPr>
              <a:t>sloves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>
                <a:solidFill>
                  <a:srgbClr val="7030A0"/>
                </a:solidFill>
              </a:rPr>
              <a:t>přídavných jmen</a:t>
            </a: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>
                <a:solidFill>
                  <a:srgbClr val="FFC000"/>
                </a:solidFill>
              </a:rPr>
              <a:t>podstatných jmen	</a:t>
            </a:r>
            <a:r>
              <a:rPr lang="cs-CZ" dirty="0" smtClean="0"/>
              <a:t>spojených s předložkou </a:t>
            </a:r>
            <a:r>
              <a:rPr lang="cs-CZ" i="1" dirty="0" smtClean="0"/>
              <a:t>de</a:t>
            </a: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076287"/>
              </p:ext>
            </p:extLst>
          </p:nvPr>
        </p:nvGraphicFramePr>
        <p:xfrm>
          <a:off x="1588876" y="2297152"/>
          <a:ext cx="672824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2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2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4507"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cs-CZ" smtClean="0"/>
                        <a:t>parler de</a:t>
                      </a:r>
                    </a:p>
                    <a:p>
                      <a:r>
                        <a:rPr lang="cs-CZ" smtClean="0"/>
                        <a:t>se souvenir de</a:t>
                      </a:r>
                    </a:p>
                    <a:p>
                      <a:r>
                        <a:rPr lang="cs-CZ" smtClean="0"/>
                        <a:t>se passer de</a:t>
                      </a:r>
                    </a:p>
                    <a:p>
                      <a:r>
                        <a:rPr lang="cs-CZ" smtClean="0"/>
                        <a:t>avoir besoin de</a:t>
                      </a:r>
                    </a:p>
                    <a:p>
                      <a:r>
                        <a:rPr lang="cs-CZ" smtClean="0"/>
                        <a:t>avoir peur de</a:t>
                      </a:r>
                    </a:p>
                    <a:p>
                      <a:r>
                        <a:rPr lang="cs-CZ" smtClean="0"/>
                        <a:t>se rendre compte de</a:t>
                      </a:r>
                    </a:p>
                    <a:p>
                      <a:r>
                        <a:rPr lang="cs-CZ" smtClean="0"/>
                        <a:t>profiter de</a:t>
                      </a:r>
                    </a:p>
                    <a:p>
                      <a:r>
                        <a:rPr lang="cs-CZ" smtClean="0"/>
                        <a:t>…</a:t>
                      </a:r>
                    </a:p>
                    <a:p>
                      <a:endParaRPr lang="cs-CZ"/>
                    </a:p>
                  </a:txBody>
                  <a:tcPr marL="74295" marR="7429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 content de</a:t>
                      </a:r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 mécontent de</a:t>
                      </a:r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</a:t>
                      </a:r>
                      <a:r>
                        <a:rPr lang="cs-CZ" baseline="0" smtClean="0"/>
                        <a:t> fier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heureux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ravi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chargé de</a:t>
                      </a:r>
                    </a:p>
                    <a:p>
                      <a:endParaRPr lang="cs-CZ" baseline="0" smtClean="0"/>
                    </a:p>
                    <a:p>
                      <a:r>
                        <a:rPr lang="cs-CZ" baseline="0" smtClean="0"/>
                        <a:t>…</a:t>
                      </a:r>
                      <a:endParaRPr lang="cs-CZ"/>
                    </a:p>
                  </a:txBody>
                  <a:tcPr marL="74295" marR="7429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cs-CZ" i="1" smtClean="0"/>
                        <a:t>exemples.:</a:t>
                      </a:r>
                    </a:p>
                    <a:p>
                      <a:r>
                        <a:rPr lang="cs-CZ" smtClean="0"/>
                        <a:t>les bénéfices </a:t>
                      </a:r>
                      <a:r>
                        <a:rPr lang="cs-CZ" u="sng" smtClean="0"/>
                        <a:t>de</a:t>
                      </a:r>
                      <a:r>
                        <a:rPr lang="cs-CZ" smtClean="0"/>
                        <a:t> cette entreprise</a:t>
                      </a:r>
                    </a:p>
                    <a:p>
                      <a:endParaRPr lang="cs-CZ" smtClean="0"/>
                    </a:p>
                    <a:p>
                      <a:r>
                        <a:rPr lang="cs-CZ" smtClean="0"/>
                        <a:t>le nom</a:t>
                      </a:r>
                      <a:r>
                        <a:rPr lang="cs-CZ" baseline="0" smtClean="0"/>
                        <a:t> </a:t>
                      </a:r>
                      <a:r>
                        <a:rPr lang="cs-CZ" u="sng" baseline="0" smtClean="0"/>
                        <a:t>de</a:t>
                      </a:r>
                      <a:r>
                        <a:rPr lang="cs-CZ" baseline="0" smtClean="0"/>
                        <a:t> cette société</a:t>
                      </a:r>
                    </a:p>
                    <a:p>
                      <a:endParaRPr lang="cs-CZ" baseline="0" smtClean="0"/>
                    </a:p>
                    <a:p>
                      <a:r>
                        <a:rPr lang="cs-CZ" baseline="0" smtClean="0"/>
                        <a:t>le si</a:t>
                      </a:r>
                      <a:r>
                        <a:rPr lang="fr-FR" baseline="0" smtClean="0"/>
                        <a:t>è</a:t>
                      </a:r>
                      <a:r>
                        <a:rPr lang="cs-CZ" baseline="0" smtClean="0"/>
                        <a:t>ge social </a:t>
                      </a:r>
                      <a:r>
                        <a:rPr lang="cs-CZ" u="sng" baseline="0" smtClean="0"/>
                        <a:t>de</a:t>
                      </a:r>
                      <a:r>
                        <a:rPr lang="cs-CZ" baseline="0" smtClean="0"/>
                        <a:t> cette compagnie</a:t>
                      </a:r>
                    </a:p>
                    <a:p>
                      <a:endParaRPr lang="cs-CZ" baseline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les chansons </a:t>
                      </a:r>
                      <a:r>
                        <a:rPr lang="cs-CZ" u="sng" smtClean="0"/>
                        <a:t>de</a:t>
                      </a:r>
                      <a:r>
                        <a:rPr lang="cs-CZ" smtClean="0"/>
                        <a:t> cet auteur</a:t>
                      </a:r>
                    </a:p>
                    <a:p>
                      <a:r>
                        <a:rPr lang="cs-CZ" baseline="0" smtClean="0"/>
                        <a:t>…</a:t>
                      </a:r>
                    </a:p>
                    <a:p>
                      <a:endParaRPr lang="cs-CZ"/>
                    </a:p>
                  </a:txBody>
                  <a:tcPr marL="74295" marR="7429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71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947057"/>
          </a:xfrm>
        </p:spPr>
        <p:txBody>
          <a:bodyPr/>
          <a:lstStyle/>
          <a:p>
            <a:r>
              <a:rPr lang="cs-CZ" dirty="0" smtClean="0"/>
              <a:t>Zapamatujte si: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578429"/>
            <a:ext cx="8021708" cy="4855027"/>
          </a:xfrm>
        </p:spPr>
        <p:txBody>
          <a:bodyPr>
            <a:normAutofit/>
          </a:bodyPr>
          <a:lstStyle/>
          <a:p>
            <a:r>
              <a:rPr lang="cs-CZ" dirty="0" smtClean="0"/>
              <a:t>Těsně za zájmenem </a:t>
            </a:r>
            <a:r>
              <a:rPr lang="cs-CZ" i="1" dirty="0" err="1" smtClean="0"/>
              <a:t>dont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stojí vždy podmět </a:t>
            </a:r>
            <a:r>
              <a:rPr lang="cs-CZ" dirty="0" smtClean="0"/>
              <a:t>věty vedlejší.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lnSpc>
                <a:spcPct val="110000"/>
              </a:lnSpc>
              <a:buNone/>
            </a:pPr>
            <a:r>
              <a:rPr lang="cs-CZ" dirty="0" err="1" smtClean="0"/>
              <a:t>J´aime</a:t>
            </a:r>
            <a:r>
              <a:rPr lang="cs-CZ" dirty="0" smtClean="0"/>
              <a:t> la </a:t>
            </a:r>
            <a:r>
              <a:rPr lang="cs-CZ" dirty="0" err="1" smtClean="0"/>
              <a:t>couleur</a:t>
            </a:r>
            <a:r>
              <a:rPr lang="cs-CZ" dirty="0" smtClean="0"/>
              <a:t> de </a:t>
            </a:r>
            <a:r>
              <a:rPr lang="cs-CZ" dirty="0" err="1" smtClean="0"/>
              <a:t>ce</a:t>
            </a:r>
            <a:r>
              <a:rPr lang="cs-CZ" dirty="0" smtClean="0"/>
              <a:t> </a:t>
            </a:r>
            <a:r>
              <a:rPr lang="cs-CZ" dirty="0" err="1" smtClean="0"/>
              <a:t>stylo</a:t>
            </a:r>
            <a:r>
              <a:rPr lang="cs-CZ" dirty="0" smtClean="0"/>
              <a:t>. 		</a:t>
            </a:r>
            <a:r>
              <a:rPr lang="cs-CZ" dirty="0" err="1" smtClean="0"/>
              <a:t>C´est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stylo</a:t>
            </a:r>
            <a:r>
              <a:rPr lang="cs-CZ" dirty="0" smtClean="0"/>
              <a:t> </a:t>
            </a:r>
            <a:r>
              <a:rPr lang="cs-CZ" dirty="0" err="1" smtClean="0"/>
              <a:t>dont</a:t>
            </a:r>
            <a:r>
              <a:rPr lang="cs-CZ" dirty="0" smtClean="0"/>
              <a:t>  </a:t>
            </a:r>
            <a:r>
              <a:rPr lang="cs-CZ" b="1" dirty="0" err="1" smtClean="0">
                <a:solidFill>
                  <a:srgbClr val="FF0000"/>
                </a:solidFill>
              </a:rPr>
              <a:t>j´</a:t>
            </a:r>
            <a:r>
              <a:rPr lang="cs-CZ" dirty="0" err="1" smtClean="0"/>
              <a:t>aime</a:t>
            </a:r>
            <a:r>
              <a:rPr lang="cs-CZ" dirty="0" smtClean="0"/>
              <a:t> </a:t>
            </a:r>
            <a:r>
              <a:rPr lang="cs-CZ" smtClean="0"/>
              <a:t>la </a:t>
            </a:r>
            <a:r>
              <a:rPr lang="cs-CZ" smtClean="0"/>
              <a:t>					couleur</a:t>
            </a:r>
            <a:r>
              <a:rPr lang="cs-CZ" dirty="0" smtClean="0"/>
              <a:t>.</a:t>
            </a:r>
          </a:p>
          <a:p>
            <a:pPr marL="45720" indent="0">
              <a:lnSpc>
                <a:spcPct val="110000"/>
              </a:lnSpc>
              <a:buNone/>
            </a:pPr>
            <a:endParaRPr lang="cs-CZ" dirty="0"/>
          </a:p>
          <a:p>
            <a:pPr>
              <a:lnSpc>
                <a:spcPct val="110000"/>
              </a:lnSpc>
            </a:pPr>
            <a:r>
              <a:rPr lang="cs-CZ" dirty="0" smtClean="0"/>
              <a:t>Zájmeno </a:t>
            </a:r>
            <a:r>
              <a:rPr lang="cs-CZ" i="1" dirty="0" err="1" smtClean="0"/>
              <a:t>dont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nelze užít po předložkách </a:t>
            </a:r>
            <a:r>
              <a:rPr lang="cs-CZ" dirty="0" smtClean="0"/>
              <a:t>a předložkových souslovích. V tom případě je nutno použít složené zájmeno (</a:t>
            </a:r>
            <a:r>
              <a:rPr lang="cs-CZ" dirty="0" err="1" smtClean="0"/>
              <a:t>duquel</a:t>
            </a:r>
            <a:r>
              <a:rPr lang="cs-CZ" dirty="0" smtClean="0"/>
              <a:t>, de </a:t>
            </a:r>
            <a:r>
              <a:rPr lang="cs-CZ" dirty="0" err="1" smtClean="0"/>
              <a:t>laquelle</a:t>
            </a:r>
            <a:r>
              <a:rPr lang="cs-CZ" dirty="0" smtClean="0"/>
              <a:t>, </a:t>
            </a:r>
            <a:r>
              <a:rPr lang="cs-CZ" dirty="0" err="1" smtClean="0"/>
              <a:t>desquels</a:t>
            </a:r>
            <a:r>
              <a:rPr lang="cs-CZ" dirty="0" smtClean="0"/>
              <a:t>, </a:t>
            </a:r>
            <a:r>
              <a:rPr lang="cs-CZ" dirty="0" err="1" smtClean="0"/>
              <a:t>desquelles</a:t>
            </a:r>
            <a:r>
              <a:rPr lang="cs-CZ" dirty="0" smtClean="0"/>
              <a:t>, de qui – u osob</a:t>
            </a:r>
            <a:r>
              <a:rPr lang="cs-CZ" smtClean="0"/>
              <a:t>). </a:t>
            </a:r>
            <a:endParaRPr lang="cs-CZ" dirty="0"/>
          </a:p>
          <a:p>
            <a:pPr marL="45720" indent="0">
              <a:buNone/>
            </a:pP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bureau</a:t>
            </a:r>
            <a:r>
              <a:rPr lang="cs-CZ" dirty="0" smtClean="0"/>
              <a:t> </a:t>
            </a:r>
            <a:r>
              <a:rPr lang="fr-FR" dirty="0" smtClean="0"/>
              <a:t>à</a:t>
            </a:r>
            <a:r>
              <a:rPr lang="cs-CZ" dirty="0" smtClean="0"/>
              <a:t> c</a:t>
            </a:r>
            <a:r>
              <a:rPr lang="fr-FR" dirty="0" smtClean="0"/>
              <a:t>ô</a:t>
            </a:r>
            <a:r>
              <a:rPr lang="cs-CZ" dirty="0" smtClean="0"/>
              <a:t>té </a:t>
            </a:r>
            <a:r>
              <a:rPr lang="cs-CZ" dirty="0" err="1" smtClean="0">
                <a:solidFill>
                  <a:srgbClr val="00B050"/>
                </a:solidFill>
              </a:rPr>
              <a:t>duquel</a:t>
            </a:r>
            <a:r>
              <a:rPr lang="cs-CZ" dirty="0" smtClean="0"/>
              <a:t> se </a:t>
            </a:r>
            <a:r>
              <a:rPr lang="cs-CZ" dirty="0" err="1" smtClean="0"/>
              <a:t>trouve</a:t>
            </a:r>
            <a:r>
              <a:rPr lang="cs-CZ" dirty="0" smtClean="0"/>
              <a:t> la </a:t>
            </a:r>
            <a:r>
              <a:rPr lang="cs-CZ" dirty="0" err="1" smtClean="0"/>
              <a:t>cantine</a:t>
            </a:r>
            <a:r>
              <a:rPr lang="cs-CZ" dirty="0" smtClean="0"/>
              <a:t> a d</a:t>
            </a:r>
            <a:r>
              <a:rPr lang="fr-FR" dirty="0" smtClean="0"/>
              <a:t>û</a:t>
            </a:r>
            <a:r>
              <a:rPr lang="cs-CZ" dirty="0" smtClean="0"/>
              <a:t> </a:t>
            </a:r>
            <a:r>
              <a:rPr lang="fr-FR" dirty="0" smtClean="0"/>
              <a:t>ê</a:t>
            </a:r>
            <a:r>
              <a:rPr lang="cs-CZ" dirty="0" err="1" smtClean="0"/>
              <a:t>tre</a:t>
            </a:r>
            <a:r>
              <a:rPr lang="cs-CZ" dirty="0" smtClean="0"/>
              <a:t> </a:t>
            </a:r>
            <a:r>
              <a:rPr lang="cs-CZ" dirty="0" err="1" smtClean="0"/>
              <a:t>insonorisé</a:t>
            </a:r>
            <a:r>
              <a:rPr lang="cs-CZ" dirty="0" smtClean="0"/>
              <a:t>.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581657" y="2623401"/>
            <a:ext cx="715769" cy="2899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7685314" y="2571252"/>
            <a:ext cx="305531" cy="41185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597911" y="5710380"/>
            <a:ext cx="3895493" cy="83538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více v </a:t>
            </a:r>
            <a:r>
              <a:rPr lang="cs-CZ"/>
              <a:t>kapitole </a:t>
            </a:r>
            <a:r>
              <a:rPr lang="cs-CZ" smtClean="0"/>
              <a:t>B2 - </a:t>
            </a:r>
            <a:r>
              <a:rPr lang="cs-CZ"/>
              <a:t>Pronoms </a:t>
            </a:r>
            <a:r>
              <a:rPr lang="cs-CZ"/>
              <a:t>relatifs </a:t>
            </a:r>
            <a:r>
              <a:rPr lang="cs-CZ" smtClean="0"/>
              <a:t>composés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103</TotalTime>
  <Words>396</Words>
  <Application>Microsoft Office PowerPoint</Application>
  <PresentationFormat>A4 (210 × 297 mm)</PresentationFormat>
  <Paragraphs>88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Corbel</vt:lpstr>
      <vt:lpstr>Základ</vt:lpstr>
      <vt:lpstr>Vztažná zájmena  qui, que, où, dont</vt:lpstr>
      <vt:lpstr>Vztažná zájmena</vt:lpstr>
      <vt:lpstr>qui</vt:lpstr>
      <vt:lpstr>que/qu´</vt:lpstr>
      <vt:lpstr>où</vt:lpstr>
      <vt:lpstr> dont </vt:lpstr>
      <vt:lpstr>Prezentace aplikace PowerPoint</vt:lpstr>
      <vt:lpstr>Zapamatujte si: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Vztažná zájmena qui, que, où, dont</dc:title>
  <dc:creator>Červenková Marie</dc:creator>
  <cp:lastModifiedBy>Červenková Marie</cp:lastModifiedBy>
  <cp:revision>15</cp:revision>
  <dcterms:created xsi:type="dcterms:W3CDTF">2016-07-19T08:50:25Z</dcterms:created>
  <dcterms:modified xsi:type="dcterms:W3CDTF">2016-12-16T09:05:10Z</dcterms:modified>
</cp:coreProperties>
</file>