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2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1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4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rgbClr val="FFFFFF"/>
                </a:solidFill>
              </a:defRPr>
            </a:lvl1pPr>
            <a:lvl2pPr marL="386860" indent="0" algn="ctr">
              <a:buNone/>
              <a:defRPr sz="1900"/>
            </a:lvl2pPr>
            <a:lvl3pPr marL="773720" indent="0" algn="ctr">
              <a:buNone/>
              <a:defRPr sz="1900"/>
            </a:lvl3pPr>
            <a:lvl4pPr marL="1160579" indent="0" algn="ctr">
              <a:buNone/>
              <a:defRPr sz="1700"/>
            </a:lvl4pPr>
            <a:lvl5pPr marL="1547439" indent="0" algn="ctr">
              <a:buNone/>
              <a:defRPr sz="1700"/>
            </a:lvl5pPr>
            <a:lvl6pPr marL="1934299" indent="0" algn="ctr">
              <a:buNone/>
              <a:defRPr sz="1700"/>
            </a:lvl6pPr>
            <a:lvl7pPr marL="2321159" indent="0" algn="ctr">
              <a:buNone/>
              <a:defRPr sz="1700"/>
            </a:lvl7pPr>
            <a:lvl8pPr marL="2708018" indent="0" algn="ctr">
              <a:buNone/>
              <a:defRPr sz="1700"/>
            </a:lvl8pPr>
            <a:lvl9pPr marL="3094878" indent="0" algn="ctr">
              <a:buNone/>
              <a:defRPr sz="17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9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67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8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5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27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1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1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900">
                <a:solidFill>
                  <a:schemeClr val="accent1"/>
                </a:solidFill>
              </a:defRPr>
            </a:lvl1pPr>
            <a:lvl2pPr marL="3868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3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05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474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342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211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080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94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6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86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93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386860" indent="0">
              <a:buNone/>
              <a:defRPr sz="1700" b="1"/>
            </a:lvl2pPr>
            <a:lvl3pPr marL="773720" indent="0">
              <a:buNone/>
              <a:defRPr sz="1500" b="1"/>
            </a:lvl3pPr>
            <a:lvl4pPr marL="1160579" indent="0">
              <a:buNone/>
              <a:defRPr sz="1400" b="1"/>
            </a:lvl4pPr>
            <a:lvl5pPr marL="1547439" indent="0">
              <a:buNone/>
              <a:defRPr sz="1400" b="1"/>
            </a:lvl5pPr>
            <a:lvl6pPr marL="1934299" indent="0">
              <a:buNone/>
              <a:defRPr sz="1400" b="1"/>
            </a:lvl6pPr>
            <a:lvl7pPr marL="2321159" indent="0">
              <a:buNone/>
              <a:defRPr sz="1400" b="1"/>
            </a:lvl7pPr>
            <a:lvl8pPr marL="2708018" indent="0">
              <a:buNone/>
              <a:defRPr sz="1400" b="1"/>
            </a:lvl8pPr>
            <a:lvl9pPr marL="3094878" indent="0">
              <a:buNone/>
              <a:defRPr sz="14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4"/>
            <a:ext cx="3863340" cy="338328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386860" indent="0">
              <a:buNone/>
              <a:defRPr sz="1700" b="1"/>
            </a:lvl2pPr>
            <a:lvl3pPr marL="773720" indent="0">
              <a:buNone/>
              <a:defRPr sz="1500" b="1"/>
            </a:lvl3pPr>
            <a:lvl4pPr marL="1160579" indent="0">
              <a:buNone/>
              <a:defRPr sz="1400" b="1"/>
            </a:lvl4pPr>
            <a:lvl5pPr marL="1547439" indent="0">
              <a:buNone/>
              <a:defRPr sz="1400" b="1"/>
            </a:lvl5pPr>
            <a:lvl6pPr marL="1934299" indent="0">
              <a:buNone/>
              <a:defRPr sz="1400" b="1"/>
            </a:lvl6pPr>
            <a:lvl7pPr marL="2321159" indent="0">
              <a:buNone/>
              <a:defRPr sz="1400" b="1"/>
            </a:lvl7pPr>
            <a:lvl8pPr marL="2708018" indent="0">
              <a:buNone/>
              <a:defRPr sz="1400" b="1"/>
            </a:lvl8pPr>
            <a:lvl9pPr marL="3094878" indent="0">
              <a:buNone/>
              <a:defRPr sz="14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4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70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32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46"/>
              </a:spcBef>
              <a:buNone/>
              <a:defRPr sz="1400"/>
            </a:lvl1pPr>
            <a:lvl2pPr marL="386860" indent="0">
              <a:buNone/>
              <a:defRPr sz="1000"/>
            </a:lvl2pPr>
            <a:lvl3pPr marL="773720" indent="0">
              <a:buNone/>
              <a:defRPr sz="800"/>
            </a:lvl3pPr>
            <a:lvl4pPr marL="1160579" indent="0">
              <a:buNone/>
              <a:defRPr sz="800"/>
            </a:lvl4pPr>
            <a:lvl5pPr marL="1547439" indent="0">
              <a:buNone/>
              <a:defRPr sz="800"/>
            </a:lvl5pPr>
            <a:lvl6pPr marL="1934299" indent="0">
              <a:buNone/>
              <a:defRPr sz="800"/>
            </a:lvl6pPr>
            <a:lvl7pPr marL="2321159" indent="0">
              <a:buNone/>
              <a:defRPr sz="800"/>
            </a:lvl7pPr>
            <a:lvl8pPr marL="2708018" indent="0">
              <a:buNone/>
              <a:defRPr sz="800"/>
            </a:lvl8pPr>
            <a:lvl9pPr marL="3094878" indent="0">
              <a:buNone/>
              <a:defRPr sz="8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90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309488" tIns="206325" anchor="t">
            <a:normAutofit/>
          </a:bodyPr>
          <a:lstStyle>
            <a:lvl1pPr marL="0" indent="0">
              <a:buNone/>
              <a:defRPr sz="2400"/>
            </a:lvl1pPr>
            <a:lvl2pPr marL="386860" indent="0">
              <a:buNone/>
              <a:defRPr sz="2400"/>
            </a:lvl2pPr>
            <a:lvl3pPr marL="773720" indent="0">
              <a:buNone/>
              <a:defRPr sz="2000"/>
            </a:lvl3pPr>
            <a:lvl4pPr marL="1160579" indent="0">
              <a:buNone/>
              <a:defRPr sz="1700"/>
            </a:lvl4pPr>
            <a:lvl5pPr marL="1547439" indent="0">
              <a:buNone/>
              <a:defRPr sz="1700"/>
            </a:lvl5pPr>
            <a:lvl6pPr marL="1934299" indent="0">
              <a:buNone/>
              <a:defRPr sz="1700"/>
            </a:lvl6pPr>
            <a:lvl7pPr marL="2321159" indent="0">
              <a:buNone/>
              <a:defRPr sz="1700"/>
            </a:lvl7pPr>
            <a:lvl8pPr marL="2708018" indent="0">
              <a:buNone/>
              <a:defRPr sz="1700"/>
            </a:lvl8pPr>
            <a:lvl9pPr marL="3094878" indent="0">
              <a:buNone/>
              <a:defRPr sz="17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46"/>
              </a:spcBef>
              <a:buNone/>
              <a:defRPr sz="1400"/>
            </a:lvl1pPr>
            <a:lvl2pPr marL="386860" indent="0">
              <a:buNone/>
              <a:defRPr sz="1000"/>
            </a:lvl2pPr>
            <a:lvl3pPr marL="773720" indent="0">
              <a:buNone/>
              <a:defRPr sz="800"/>
            </a:lvl3pPr>
            <a:lvl4pPr marL="1160579" indent="0">
              <a:buNone/>
              <a:defRPr sz="800"/>
            </a:lvl4pPr>
            <a:lvl5pPr marL="1547439" indent="0">
              <a:buNone/>
              <a:defRPr sz="800"/>
            </a:lvl5pPr>
            <a:lvl6pPr marL="1934299" indent="0">
              <a:buNone/>
              <a:defRPr sz="800"/>
            </a:lvl6pPr>
            <a:lvl7pPr marL="2321159" indent="0">
              <a:buNone/>
              <a:defRPr sz="800"/>
            </a:lvl7pPr>
            <a:lvl8pPr marL="2708018" indent="0">
              <a:buNone/>
              <a:defRPr sz="800"/>
            </a:lvl8pPr>
            <a:lvl9pPr marL="3094878" indent="0">
              <a:buNone/>
              <a:defRPr sz="8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43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2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103163" tIns="51581" rIns="103163" bIns="51581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9" y="2057400"/>
            <a:ext cx="8021707" cy="4038600"/>
          </a:xfrm>
          <a:prstGeom prst="rect">
            <a:avLst/>
          </a:prstGeom>
        </p:spPr>
        <p:txBody>
          <a:bodyPr vert="horz" lIns="103163" tIns="51581" rIns="103163" bIns="51581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30"/>
            <a:ext cx="1892373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9C3C1AA0-71E7-49F8-A0AA-14E76F9AA97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30"/>
            <a:ext cx="3833192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30"/>
            <a:ext cx="1386302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2DC3813D-861F-4930-A594-F28C1F3863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22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3720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93430" indent="-154744" algn="l" defTabSz="773720" rtl="0" eaLnBrk="1" latinLnBrk="0" hangingPunct="1">
        <a:lnSpc>
          <a:spcPct val="90000"/>
        </a:lnSpc>
        <a:spcBef>
          <a:spcPts val="1185"/>
        </a:spcBef>
        <a:buClr>
          <a:schemeClr val="accent1"/>
        </a:buClr>
        <a:buSzPct val="80000"/>
        <a:buFont typeface="Corbel" pitchFamily="34" charset="0"/>
        <a:buChar char="•"/>
        <a:defRPr sz="19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86860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7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618976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851092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083207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353840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607685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861530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115375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6860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3720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057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743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429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115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08018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94878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Zájmenná příslovce </a:t>
            </a:r>
            <a:br>
              <a:rPr lang="cs-CZ" sz="5400" dirty="0" smtClean="0"/>
            </a:br>
            <a:r>
              <a:rPr lang="cs-CZ" sz="5400" dirty="0" smtClean="0"/>
              <a:t>y, en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400" dirty="0" smtClean="0"/>
              <a:t>Les </a:t>
            </a:r>
            <a:r>
              <a:rPr lang="cs-CZ" sz="2400" dirty="0" err="1" smtClean="0"/>
              <a:t>pronoms</a:t>
            </a:r>
            <a:r>
              <a:rPr lang="cs-CZ" sz="2400" dirty="0" smtClean="0"/>
              <a:t> </a:t>
            </a:r>
            <a:r>
              <a:rPr lang="cs-CZ" sz="2400" dirty="0" err="1" smtClean="0"/>
              <a:t>adverbiaux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047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191" y="347099"/>
            <a:ext cx="9046807" cy="733456"/>
          </a:xfrm>
        </p:spPr>
        <p:txBody>
          <a:bodyPr>
            <a:normAutofit fontScale="90000"/>
          </a:bodyPr>
          <a:lstStyle/>
          <a:p>
            <a:pPr algn="ctr"/>
            <a:r>
              <a:rPr lang="cs-CZ">
                <a:solidFill>
                  <a:srgbClr val="C00000"/>
                </a:solidFill>
              </a:rPr>
              <a:t>y</a:t>
            </a:r>
            <a:r>
              <a:rPr lang="cs-CZ" smtClean="0"/>
              <a:t/>
            </a:r>
            <a:br>
              <a:rPr lang="cs-CZ" smtClean="0"/>
            </a:br>
            <a:r>
              <a:rPr lang="cs-CZ" sz="3200"/>
              <a:t>nahrazuje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7571" y="1227749"/>
            <a:ext cx="8652588" cy="50424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1) místo</a:t>
            </a:r>
            <a:r>
              <a:rPr lang="cs-CZ" sz="2800" dirty="0">
                <a:solidFill>
                  <a:srgbClr val="C00000"/>
                </a:solidFill>
              </a:rPr>
              <a:t> (tam)</a:t>
            </a:r>
          </a:p>
          <a:p>
            <a:pPr marL="0" indent="0">
              <a:buNone/>
            </a:pPr>
            <a:r>
              <a:rPr lang="fr-FR" sz="2700" dirty="0"/>
              <a:t>Ex. : </a:t>
            </a:r>
            <a:r>
              <a:rPr lang="fr-FR" sz="2700" i="1" dirty="0"/>
              <a:t>Gérard aime le théâ</a:t>
            </a:r>
            <a:r>
              <a:rPr lang="cs-CZ" sz="2700" i="1" dirty="0" err="1"/>
              <a:t>tre</a:t>
            </a:r>
            <a:r>
              <a:rPr lang="cs-CZ" sz="2700" i="1" dirty="0"/>
              <a:t>, </a:t>
            </a:r>
            <a:r>
              <a:rPr lang="cs-CZ" sz="2700" i="1" dirty="0" err="1"/>
              <a:t>il</a:t>
            </a:r>
            <a:r>
              <a:rPr lang="cs-CZ" sz="2700" i="1" dirty="0"/>
              <a:t> </a:t>
            </a:r>
            <a:r>
              <a:rPr lang="cs-CZ" sz="2700" i="1" u="sng" dirty="0">
                <a:solidFill>
                  <a:srgbClr val="C00000"/>
                </a:solidFill>
              </a:rPr>
              <a:t>y</a:t>
            </a:r>
            <a:r>
              <a:rPr lang="cs-CZ" sz="2700" i="1" dirty="0"/>
              <a:t> </a:t>
            </a:r>
            <a:r>
              <a:rPr lang="cs-CZ" sz="2700" i="1" dirty="0" err="1"/>
              <a:t>va</a:t>
            </a:r>
            <a:r>
              <a:rPr lang="cs-CZ" sz="2700" i="1" dirty="0"/>
              <a:t> </a:t>
            </a:r>
            <a:r>
              <a:rPr lang="cs-CZ" sz="2700" i="1" dirty="0" err="1"/>
              <a:t>souvent</a:t>
            </a:r>
            <a:r>
              <a:rPr lang="cs-CZ" sz="2700" i="1" dirty="0"/>
              <a:t>.</a:t>
            </a:r>
          </a:p>
          <a:p>
            <a:pPr marL="0" indent="0">
              <a:buNone/>
            </a:pPr>
            <a:r>
              <a:rPr lang="cs-CZ" sz="2700" i="1" dirty="0"/>
              <a:t>(</a:t>
            </a:r>
            <a:r>
              <a:rPr lang="cs-CZ" sz="2700" i="1" dirty="0" err="1"/>
              <a:t>il</a:t>
            </a:r>
            <a:r>
              <a:rPr lang="cs-CZ" sz="2700" i="1" dirty="0"/>
              <a:t> </a:t>
            </a:r>
            <a:r>
              <a:rPr lang="cs-CZ" sz="2700" i="1" dirty="0" err="1"/>
              <a:t>va</a:t>
            </a:r>
            <a:r>
              <a:rPr lang="cs-CZ" sz="2700" i="1" dirty="0"/>
              <a:t> </a:t>
            </a:r>
            <a:r>
              <a:rPr lang="cs-CZ" sz="2700" i="1" dirty="0" err="1"/>
              <a:t>souvent</a:t>
            </a:r>
            <a:r>
              <a:rPr lang="cs-CZ" sz="2700" i="1" dirty="0"/>
              <a:t> </a:t>
            </a:r>
            <a:r>
              <a:rPr lang="cs-CZ" sz="2700" i="1" u="sng" dirty="0"/>
              <a:t>au </a:t>
            </a:r>
            <a:r>
              <a:rPr lang="cs-CZ" sz="2700" i="1" u="sng" dirty="0" err="1"/>
              <a:t>théâtre</a:t>
            </a:r>
            <a:r>
              <a:rPr lang="cs-CZ" sz="2700" i="1" dirty="0"/>
              <a:t>)</a:t>
            </a:r>
          </a:p>
          <a:p>
            <a:pPr marL="0" indent="0">
              <a:buNone/>
            </a:pPr>
            <a:endParaRPr lang="cs-CZ" sz="2700" i="1" dirty="0"/>
          </a:p>
          <a:p>
            <a:pPr marL="0" indent="0">
              <a:buNone/>
            </a:pPr>
            <a:r>
              <a:rPr lang="cs-CZ" sz="2700" b="1" dirty="0">
                <a:solidFill>
                  <a:srgbClr val="C00000"/>
                </a:solidFill>
              </a:rPr>
              <a:t>2) </a:t>
            </a:r>
            <a:r>
              <a:rPr lang="cs-CZ" sz="2700" b="1" dirty="0" err="1">
                <a:solidFill>
                  <a:srgbClr val="C00000"/>
                </a:solidFill>
              </a:rPr>
              <a:t>podst</a:t>
            </a:r>
            <a:r>
              <a:rPr lang="cs-CZ" sz="2700" b="1" dirty="0">
                <a:solidFill>
                  <a:srgbClr val="C00000"/>
                </a:solidFill>
              </a:rPr>
              <a:t>. </a:t>
            </a:r>
            <a:r>
              <a:rPr lang="cs-CZ" sz="2700" b="1" dirty="0" err="1">
                <a:solidFill>
                  <a:srgbClr val="C00000"/>
                </a:solidFill>
              </a:rPr>
              <a:t>jm</a:t>
            </a:r>
            <a:r>
              <a:rPr lang="cs-CZ" sz="2700" b="1" dirty="0">
                <a:solidFill>
                  <a:srgbClr val="C00000"/>
                </a:solidFill>
              </a:rPr>
              <a:t>. neživotné po slovesné vazbě s předložkou </a:t>
            </a:r>
            <a:r>
              <a:rPr lang="fr-FR" sz="2700" b="1" i="1" u="sng" dirty="0">
                <a:solidFill>
                  <a:srgbClr val="C00000"/>
                </a:solidFill>
              </a:rPr>
              <a:t>à</a:t>
            </a:r>
            <a:r>
              <a:rPr lang="fr-FR" sz="2700" b="1" dirty="0">
                <a:solidFill>
                  <a:srgbClr val="C00000"/>
                </a:solidFill>
              </a:rPr>
              <a:t> </a:t>
            </a:r>
            <a:endParaRPr lang="cs-CZ" sz="27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700" dirty="0" err="1"/>
              <a:t>penser</a:t>
            </a:r>
            <a:r>
              <a:rPr lang="cs-CZ" sz="2700" dirty="0"/>
              <a:t> </a:t>
            </a:r>
            <a:r>
              <a:rPr lang="fr-FR" sz="2700" dirty="0"/>
              <a:t>à</a:t>
            </a:r>
            <a:r>
              <a:rPr lang="cs-CZ" sz="2700" dirty="0"/>
              <a:t> </a:t>
            </a:r>
            <a:r>
              <a:rPr lang="cs-CZ" sz="2700" dirty="0" err="1"/>
              <a:t>qch</a:t>
            </a:r>
            <a:r>
              <a:rPr lang="cs-CZ" sz="2700" dirty="0"/>
              <a:t>, </a:t>
            </a:r>
            <a:r>
              <a:rPr lang="cs-CZ" sz="2700" dirty="0" err="1"/>
              <a:t>assister</a:t>
            </a:r>
            <a:r>
              <a:rPr lang="cs-CZ" sz="2700" dirty="0"/>
              <a:t> </a:t>
            </a:r>
            <a:r>
              <a:rPr lang="fr-FR" sz="2700" dirty="0"/>
              <a:t>à</a:t>
            </a:r>
            <a:r>
              <a:rPr lang="cs-CZ" sz="2700" dirty="0"/>
              <a:t> </a:t>
            </a:r>
            <a:r>
              <a:rPr lang="cs-CZ" sz="2700" dirty="0" err="1"/>
              <a:t>qch</a:t>
            </a:r>
            <a:r>
              <a:rPr lang="cs-CZ" sz="2700" dirty="0"/>
              <a:t>, </a:t>
            </a:r>
            <a:r>
              <a:rPr lang="cs-CZ" sz="2700" dirty="0" err="1"/>
              <a:t>arriver</a:t>
            </a:r>
            <a:r>
              <a:rPr lang="cs-CZ" sz="2700" dirty="0"/>
              <a:t> </a:t>
            </a:r>
            <a:r>
              <a:rPr lang="fr-FR" sz="2700" dirty="0"/>
              <a:t>à</a:t>
            </a:r>
            <a:r>
              <a:rPr lang="cs-CZ" sz="2700" dirty="0"/>
              <a:t> </a:t>
            </a:r>
            <a:r>
              <a:rPr lang="cs-CZ" sz="2700" dirty="0" err="1"/>
              <a:t>qch</a:t>
            </a:r>
            <a:r>
              <a:rPr lang="cs-CZ" sz="2700" dirty="0"/>
              <a:t>, </a:t>
            </a:r>
            <a:r>
              <a:rPr lang="cs-CZ" sz="2700" dirty="0" err="1"/>
              <a:t>renoncer</a:t>
            </a:r>
            <a:r>
              <a:rPr lang="cs-CZ" sz="2700" dirty="0"/>
              <a:t> </a:t>
            </a:r>
            <a:r>
              <a:rPr lang="fr-FR" sz="2700" dirty="0"/>
              <a:t>à</a:t>
            </a:r>
            <a:r>
              <a:rPr lang="cs-CZ" sz="2700" dirty="0"/>
              <a:t> </a:t>
            </a:r>
            <a:r>
              <a:rPr lang="cs-CZ" sz="2700" dirty="0" err="1"/>
              <a:t>qch</a:t>
            </a:r>
            <a:r>
              <a:rPr lang="cs-CZ" sz="2700" dirty="0"/>
              <a:t>, </a:t>
            </a:r>
            <a:r>
              <a:rPr lang="cs-CZ" sz="2700" dirty="0" err="1"/>
              <a:t>tenir</a:t>
            </a:r>
            <a:r>
              <a:rPr lang="cs-CZ" sz="2700" dirty="0"/>
              <a:t> </a:t>
            </a:r>
            <a:r>
              <a:rPr lang="fr-FR" sz="2700" dirty="0"/>
              <a:t>à</a:t>
            </a:r>
            <a:r>
              <a:rPr lang="cs-CZ" sz="2700" dirty="0"/>
              <a:t> </a:t>
            </a:r>
            <a:r>
              <a:rPr lang="cs-CZ" sz="2700" dirty="0" err="1"/>
              <a:t>qch</a:t>
            </a:r>
            <a:r>
              <a:rPr lang="cs-CZ" sz="2700" dirty="0"/>
              <a:t>,…</a:t>
            </a:r>
          </a:p>
          <a:p>
            <a:pPr marL="0" indent="0">
              <a:buNone/>
            </a:pPr>
            <a:r>
              <a:rPr lang="fr-FR" sz="2700" dirty="0"/>
              <a:t> </a:t>
            </a:r>
            <a:endParaRPr lang="cs-CZ" sz="2700" dirty="0"/>
          </a:p>
          <a:p>
            <a:pPr marL="0" indent="0">
              <a:buNone/>
            </a:pPr>
            <a:r>
              <a:rPr lang="fr-FR" sz="2700" dirty="0"/>
              <a:t>Ex . : </a:t>
            </a:r>
            <a:r>
              <a:rPr lang="fr-FR" sz="2700" i="1" dirty="0"/>
              <a:t>Pensez-vous </a:t>
            </a:r>
            <a:r>
              <a:rPr lang="fr-FR" sz="2700" i="1" u="sng" dirty="0"/>
              <a:t>à</a:t>
            </a:r>
            <a:r>
              <a:rPr lang="cs-CZ" sz="2700" i="1" u="sng" dirty="0"/>
              <a:t> </a:t>
            </a:r>
            <a:r>
              <a:rPr lang="cs-CZ" sz="2700" i="1" u="sng" dirty="0" err="1"/>
              <a:t>votre</a:t>
            </a:r>
            <a:r>
              <a:rPr lang="cs-CZ" sz="2700" i="1" u="sng" dirty="0"/>
              <a:t> </a:t>
            </a:r>
            <a:r>
              <a:rPr lang="cs-CZ" sz="2700" i="1" u="sng" dirty="0" err="1"/>
              <a:t>voyage</a:t>
            </a:r>
            <a:r>
              <a:rPr lang="cs-CZ" sz="2700" i="1" dirty="0"/>
              <a:t> ? – </a:t>
            </a:r>
            <a:r>
              <a:rPr lang="cs-CZ" sz="2700" i="1" dirty="0" err="1"/>
              <a:t>Oui</a:t>
            </a:r>
            <a:r>
              <a:rPr lang="cs-CZ" sz="2700" i="1" dirty="0"/>
              <a:t>, </a:t>
            </a:r>
            <a:r>
              <a:rPr lang="cs-CZ" sz="2700" i="1" dirty="0" err="1"/>
              <a:t>j´</a:t>
            </a:r>
            <a:r>
              <a:rPr lang="cs-CZ" sz="2700" i="1" u="sng" dirty="0" err="1">
                <a:solidFill>
                  <a:srgbClr val="C00000"/>
                </a:solidFill>
              </a:rPr>
              <a:t>y</a:t>
            </a:r>
            <a:r>
              <a:rPr lang="cs-CZ" sz="2700" i="1" dirty="0"/>
              <a:t> pense.</a:t>
            </a:r>
            <a:endParaRPr lang="cs-CZ" sz="2700" dirty="0"/>
          </a:p>
          <a:p>
            <a:pPr marL="0" indent="0">
              <a:buNone/>
            </a:pPr>
            <a:r>
              <a:rPr lang="fr-FR" sz="2700" i="1" dirty="0"/>
              <a:t>Jean réfléchit encore </a:t>
            </a:r>
            <a:r>
              <a:rPr lang="fr-FR" sz="2700" i="1" u="sng" dirty="0"/>
              <a:t>à ce problè</a:t>
            </a:r>
            <a:r>
              <a:rPr lang="cs-CZ" sz="2700" i="1" u="sng" dirty="0" err="1"/>
              <a:t>me</a:t>
            </a:r>
            <a:r>
              <a:rPr lang="cs-CZ" sz="2700" i="1" dirty="0"/>
              <a:t> ? </a:t>
            </a:r>
            <a:r>
              <a:rPr lang="cs-CZ" sz="2700" i="1" u="sng" dirty="0">
                <a:solidFill>
                  <a:srgbClr val="C00000"/>
                </a:solidFill>
              </a:rPr>
              <a:t>Y</a:t>
            </a:r>
            <a:r>
              <a:rPr lang="cs-CZ" sz="2700" i="1" dirty="0"/>
              <a:t> </a:t>
            </a:r>
            <a:r>
              <a:rPr lang="cs-CZ" sz="2700" i="1" dirty="0" err="1"/>
              <a:t>réfléchissez</a:t>
            </a:r>
            <a:r>
              <a:rPr lang="cs-CZ" sz="2700" i="1" dirty="0"/>
              <a:t>-vous </a:t>
            </a:r>
            <a:r>
              <a:rPr lang="cs-CZ" sz="2700" i="1" dirty="0" err="1"/>
              <a:t>aussi</a:t>
            </a:r>
            <a:r>
              <a:rPr lang="cs-CZ" sz="2700" i="1" dirty="0"/>
              <a:t> ?</a:t>
            </a:r>
            <a:endParaRPr lang="cs-CZ" sz="2700" dirty="0"/>
          </a:p>
          <a:p>
            <a:pPr marL="0" indent="0">
              <a:buNone/>
            </a:pPr>
            <a:endParaRPr lang="cs-CZ" sz="2700" dirty="0"/>
          </a:p>
          <a:p>
            <a:pPr marL="0" indent="0">
              <a:buNone/>
            </a:pPr>
            <a:r>
              <a:rPr lang="cs-CZ" sz="2700" dirty="0" err="1"/>
              <a:t>podst.jm</a:t>
            </a:r>
            <a:r>
              <a:rPr lang="cs-CZ" sz="2700" dirty="0"/>
              <a:t>. životné – zůstane předložka </a:t>
            </a:r>
            <a:r>
              <a:rPr lang="fr-FR" sz="2700" i="1" dirty="0"/>
              <a:t>à</a:t>
            </a:r>
            <a:r>
              <a:rPr lang="cs-CZ" sz="2700" dirty="0"/>
              <a:t> s os. zájmenem samostatným:</a:t>
            </a:r>
          </a:p>
          <a:p>
            <a:pPr marL="0" indent="0">
              <a:buNone/>
            </a:pPr>
            <a:r>
              <a:rPr lang="cs-CZ" sz="2700" dirty="0"/>
              <a:t>Ex. : </a:t>
            </a:r>
            <a:r>
              <a:rPr lang="cs-CZ" sz="2700" i="1" dirty="0" err="1"/>
              <a:t>Pensez</a:t>
            </a:r>
            <a:r>
              <a:rPr lang="cs-CZ" sz="2700" i="1" dirty="0"/>
              <a:t>-vous </a:t>
            </a:r>
            <a:r>
              <a:rPr lang="fr-FR" sz="2700" i="1" u="sng" dirty="0"/>
              <a:t>à vo</a:t>
            </a:r>
            <a:r>
              <a:rPr lang="cs-CZ" sz="2700" i="1" u="sng" dirty="0" err="1"/>
              <a:t>tre</a:t>
            </a:r>
            <a:r>
              <a:rPr lang="cs-CZ" sz="2700" i="1" u="sng" dirty="0"/>
              <a:t> </a:t>
            </a:r>
            <a:r>
              <a:rPr lang="cs-CZ" sz="2700" i="1" u="sng" dirty="0" err="1"/>
              <a:t>amie</a:t>
            </a:r>
            <a:r>
              <a:rPr lang="cs-CZ" sz="2700" i="1" dirty="0"/>
              <a:t> ? – </a:t>
            </a:r>
            <a:r>
              <a:rPr lang="cs-CZ" sz="2700" i="1" dirty="0" err="1"/>
              <a:t>Oui</a:t>
            </a:r>
            <a:r>
              <a:rPr lang="cs-CZ" sz="2700" i="1" dirty="0"/>
              <a:t>, je pense </a:t>
            </a:r>
            <a:r>
              <a:rPr lang="fr-FR" sz="2700" i="1" dirty="0">
                <a:solidFill>
                  <a:schemeClr val="accent6">
                    <a:lumMod val="50000"/>
                  </a:schemeClr>
                </a:solidFill>
              </a:rPr>
              <a:t>à</a:t>
            </a:r>
            <a:r>
              <a:rPr lang="cs-CZ" sz="27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700" i="1" dirty="0" err="1">
                <a:solidFill>
                  <a:schemeClr val="accent6">
                    <a:lumMod val="50000"/>
                  </a:schemeClr>
                </a:solidFill>
              </a:rPr>
              <a:t>elle</a:t>
            </a:r>
            <a:r>
              <a:rPr lang="cs-CZ" sz="2700" i="1" dirty="0"/>
              <a:t>.</a:t>
            </a:r>
            <a:r>
              <a:rPr lang="cs-CZ" sz="2700" dirty="0"/>
              <a:t> </a:t>
            </a:r>
          </a:p>
          <a:p>
            <a:pPr marL="5158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80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408" y="313509"/>
            <a:ext cx="9087239" cy="793808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>
                <a:solidFill>
                  <a:srgbClr val="0070C0"/>
                </a:solidFill>
              </a:rPr>
              <a:t>en </a:t>
            </a:r>
            <a:r>
              <a:rPr lang="cs-CZ" smtClean="0"/>
              <a:t/>
            </a:r>
            <a:br>
              <a:rPr lang="cs-CZ" smtClean="0"/>
            </a:br>
            <a:r>
              <a:rPr lang="cs-CZ" sz="2800"/>
              <a:t>nahrazuje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409" y="1267894"/>
            <a:ext cx="8910734" cy="5226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1) místo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(odtud, odtamtud – s předl. </a:t>
            </a:r>
            <a:r>
              <a:rPr lang="cs-CZ" b="1" i="1" dirty="0">
                <a:solidFill>
                  <a:srgbClr val="C00000"/>
                </a:solidFill>
              </a:rPr>
              <a:t>de</a:t>
            </a:r>
            <a:r>
              <a:rPr lang="cs-CZ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/>
              <a:t>Ex. : </a:t>
            </a:r>
            <a:r>
              <a:rPr lang="cs-CZ" i="1" dirty="0" err="1"/>
              <a:t>Il</a:t>
            </a:r>
            <a:r>
              <a:rPr lang="cs-CZ" i="1" dirty="0"/>
              <a:t> sort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bureau</a:t>
            </a:r>
            <a:r>
              <a:rPr lang="cs-CZ" i="1" dirty="0"/>
              <a:t> – </a:t>
            </a:r>
            <a:r>
              <a:rPr lang="cs-CZ" i="1" dirty="0" err="1"/>
              <a:t>il</a:t>
            </a:r>
            <a:r>
              <a:rPr lang="cs-CZ" i="1" dirty="0"/>
              <a:t> </a:t>
            </a:r>
            <a:r>
              <a:rPr lang="cs-CZ" i="1" u="sng" dirty="0">
                <a:solidFill>
                  <a:srgbClr val="0070C0"/>
                </a:solidFill>
              </a:rPr>
              <a:t>en</a:t>
            </a:r>
            <a:r>
              <a:rPr lang="cs-CZ" i="1" dirty="0"/>
              <a:t> sort (</a:t>
            </a:r>
            <a:r>
              <a:rPr lang="cs-CZ" i="1" dirty="0" err="1"/>
              <a:t>sortir</a:t>
            </a:r>
            <a:r>
              <a:rPr lang="cs-CZ" i="1" dirty="0"/>
              <a:t> </a:t>
            </a:r>
            <a:r>
              <a:rPr lang="cs-CZ" i="1" u="sng" dirty="0" err="1"/>
              <a:t>du</a:t>
            </a:r>
            <a:r>
              <a:rPr lang="cs-CZ" i="1" u="sng" dirty="0"/>
              <a:t> </a:t>
            </a:r>
            <a:r>
              <a:rPr lang="cs-CZ" i="1" u="sng" dirty="0" err="1"/>
              <a:t>bureau</a:t>
            </a:r>
            <a:r>
              <a:rPr lang="cs-CZ" i="1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2) </a:t>
            </a:r>
            <a:r>
              <a:rPr lang="cs-CZ" b="1" dirty="0" err="1">
                <a:solidFill>
                  <a:srgbClr val="C00000"/>
                </a:solidFill>
              </a:rPr>
              <a:t>podst</a:t>
            </a:r>
            <a:r>
              <a:rPr lang="cs-CZ" b="1" dirty="0">
                <a:solidFill>
                  <a:srgbClr val="C00000"/>
                </a:solidFill>
              </a:rPr>
              <a:t>. </a:t>
            </a:r>
            <a:r>
              <a:rPr lang="cs-CZ" b="1" dirty="0" err="1">
                <a:solidFill>
                  <a:srgbClr val="C00000"/>
                </a:solidFill>
              </a:rPr>
              <a:t>jm</a:t>
            </a:r>
            <a:r>
              <a:rPr lang="cs-CZ" b="1" dirty="0">
                <a:solidFill>
                  <a:srgbClr val="C00000"/>
                </a:solidFill>
              </a:rPr>
              <a:t>. neživotné po vazbě s předložkou </a:t>
            </a:r>
            <a:r>
              <a:rPr lang="cs-CZ" b="1" i="1" u="sng" dirty="0">
                <a:solidFill>
                  <a:srgbClr val="C00000"/>
                </a:solidFill>
              </a:rPr>
              <a:t>de</a:t>
            </a:r>
            <a:endParaRPr lang="cs-CZ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Exemples</a:t>
            </a:r>
            <a:r>
              <a:rPr lang="cs-CZ" dirty="0" smtClean="0"/>
              <a:t> : </a:t>
            </a: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Voil</a:t>
            </a:r>
            <a:r>
              <a:rPr lang="fr-FR" i="1" dirty="0"/>
              <a:t>à le</a:t>
            </a:r>
            <a:r>
              <a:rPr lang="cs-CZ" i="1" dirty="0"/>
              <a:t> </a:t>
            </a:r>
            <a:r>
              <a:rPr lang="cs-CZ" i="1" dirty="0" err="1"/>
              <a:t>dictionnaire</a:t>
            </a:r>
            <a:r>
              <a:rPr lang="cs-CZ" i="1" dirty="0"/>
              <a:t>, vous </a:t>
            </a:r>
            <a:r>
              <a:rPr lang="cs-CZ" i="1" dirty="0" err="1"/>
              <a:t>pouvez</a:t>
            </a:r>
            <a:r>
              <a:rPr lang="cs-CZ" i="1" dirty="0"/>
              <a:t> vous </a:t>
            </a:r>
            <a:r>
              <a:rPr lang="cs-CZ" i="1" u="sng" dirty="0">
                <a:solidFill>
                  <a:srgbClr val="0070C0"/>
                </a:solidFill>
              </a:rPr>
              <a:t>en </a:t>
            </a:r>
            <a:r>
              <a:rPr lang="cs-CZ" i="1" dirty="0" err="1"/>
              <a:t>servir</a:t>
            </a:r>
            <a:r>
              <a:rPr lang="cs-CZ" i="1" dirty="0"/>
              <a:t>. (se </a:t>
            </a:r>
            <a:r>
              <a:rPr lang="cs-CZ" i="1" dirty="0" err="1"/>
              <a:t>servir</a:t>
            </a:r>
            <a:r>
              <a:rPr lang="cs-CZ" i="1" dirty="0"/>
              <a:t> de </a:t>
            </a:r>
            <a:r>
              <a:rPr lang="cs-CZ" i="1" dirty="0" err="1"/>
              <a:t>qch</a:t>
            </a:r>
            <a:r>
              <a:rPr lang="cs-CZ" i="1" dirty="0"/>
              <a:t> – se </a:t>
            </a:r>
            <a:r>
              <a:rPr lang="cs-CZ" i="1" dirty="0" err="1"/>
              <a:t>servir</a:t>
            </a:r>
            <a:r>
              <a:rPr lang="cs-CZ" i="1" dirty="0"/>
              <a:t> </a:t>
            </a:r>
            <a:r>
              <a:rPr lang="cs-CZ" i="1" u="sng" dirty="0" err="1"/>
              <a:t>du</a:t>
            </a:r>
            <a:r>
              <a:rPr lang="cs-CZ" i="1" u="sng" dirty="0"/>
              <a:t> </a:t>
            </a:r>
            <a:r>
              <a:rPr lang="cs-CZ" i="1" u="sng" dirty="0" err="1"/>
              <a:t>dictionnaire</a:t>
            </a:r>
            <a:r>
              <a:rPr lang="cs-CZ" i="1" dirty="0"/>
              <a:t>)</a:t>
            </a:r>
          </a:p>
          <a:p>
            <a:pPr marL="0" indent="0">
              <a:buNone/>
            </a:pPr>
            <a:r>
              <a:rPr lang="cs-CZ" i="1" dirty="0" smtClean="0"/>
              <a:t>André </a:t>
            </a:r>
            <a:r>
              <a:rPr lang="cs-CZ" i="1" dirty="0" err="1"/>
              <a:t>me</a:t>
            </a:r>
            <a:r>
              <a:rPr lang="cs-CZ" i="1" dirty="0"/>
              <a:t> </a:t>
            </a:r>
            <a:r>
              <a:rPr lang="cs-CZ" i="1" dirty="0" err="1"/>
              <a:t>rendra</a:t>
            </a:r>
            <a:r>
              <a:rPr lang="cs-CZ" i="1" dirty="0"/>
              <a:t> </a:t>
            </a:r>
            <a:r>
              <a:rPr lang="cs-CZ" i="1" dirty="0" err="1"/>
              <a:t>mon</a:t>
            </a:r>
            <a:r>
              <a:rPr lang="cs-CZ" i="1" dirty="0"/>
              <a:t> </a:t>
            </a:r>
            <a:r>
              <a:rPr lang="cs-CZ" i="1" dirty="0" err="1"/>
              <a:t>couteau</a:t>
            </a:r>
            <a:r>
              <a:rPr lang="cs-CZ" i="1" dirty="0"/>
              <a:t>, </a:t>
            </a:r>
            <a:r>
              <a:rPr lang="cs-CZ" i="1" dirty="0" err="1"/>
              <a:t>il</a:t>
            </a:r>
            <a:r>
              <a:rPr lang="cs-CZ" i="1" dirty="0"/>
              <a:t> </a:t>
            </a:r>
            <a:r>
              <a:rPr lang="cs-CZ" i="1" dirty="0" err="1"/>
              <a:t>n´</a:t>
            </a:r>
            <a:r>
              <a:rPr lang="cs-CZ" i="1" u="sng" dirty="0" err="1">
                <a:solidFill>
                  <a:srgbClr val="0070C0"/>
                </a:solidFill>
              </a:rPr>
              <a:t>en</a:t>
            </a:r>
            <a:r>
              <a:rPr lang="cs-CZ" i="1" dirty="0"/>
              <a:t> a plus </a:t>
            </a:r>
            <a:r>
              <a:rPr lang="cs-CZ" i="1" dirty="0" err="1"/>
              <a:t>besoin</a:t>
            </a:r>
            <a:r>
              <a:rPr lang="cs-CZ" i="1" dirty="0"/>
              <a:t>. (</a:t>
            </a:r>
            <a:r>
              <a:rPr lang="cs-CZ" i="1" dirty="0" err="1"/>
              <a:t>avoir</a:t>
            </a:r>
            <a:r>
              <a:rPr lang="cs-CZ" i="1" dirty="0"/>
              <a:t> </a:t>
            </a:r>
            <a:r>
              <a:rPr lang="cs-CZ" i="1" dirty="0" err="1"/>
              <a:t>besoin</a:t>
            </a:r>
            <a:r>
              <a:rPr lang="cs-CZ" i="1" dirty="0"/>
              <a:t> de – </a:t>
            </a:r>
            <a:r>
              <a:rPr lang="cs-CZ" i="1" dirty="0" err="1"/>
              <a:t>avoir</a:t>
            </a:r>
            <a:r>
              <a:rPr lang="cs-CZ" i="1" dirty="0"/>
              <a:t> </a:t>
            </a:r>
            <a:r>
              <a:rPr lang="cs-CZ" i="1" dirty="0" err="1"/>
              <a:t>besoin</a:t>
            </a:r>
            <a:r>
              <a:rPr lang="cs-CZ" i="1" dirty="0"/>
              <a:t> </a:t>
            </a:r>
            <a:r>
              <a:rPr lang="cs-CZ" i="1" u="sng" dirty="0" err="1"/>
              <a:t>du</a:t>
            </a:r>
            <a:r>
              <a:rPr lang="cs-CZ" i="1" u="sng" dirty="0"/>
              <a:t> </a:t>
            </a:r>
            <a:r>
              <a:rPr lang="cs-CZ" i="1" u="sng" dirty="0" err="1"/>
              <a:t>couteau</a:t>
            </a:r>
            <a:r>
              <a:rPr lang="cs-CZ" i="1" dirty="0"/>
              <a:t>)</a:t>
            </a:r>
          </a:p>
          <a:p>
            <a:pPr marL="0" indent="0">
              <a:buNone/>
            </a:pPr>
            <a:r>
              <a:rPr lang="cs-CZ" i="1" dirty="0" err="1" smtClean="0"/>
              <a:t>J´ai</a:t>
            </a:r>
            <a:r>
              <a:rPr lang="cs-CZ" i="1" dirty="0" smtClean="0"/>
              <a:t> </a:t>
            </a:r>
            <a:r>
              <a:rPr lang="cs-CZ" i="1" dirty="0" err="1"/>
              <a:t>visité</a:t>
            </a:r>
            <a:r>
              <a:rPr lang="cs-CZ" i="1" dirty="0"/>
              <a:t> la C</a:t>
            </a:r>
            <a:r>
              <a:rPr lang="fr-FR" i="1" dirty="0"/>
              <a:t>ô</a:t>
            </a:r>
            <a:r>
              <a:rPr lang="cs-CZ" i="1" dirty="0" err="1"/>
              <a:t>te</a:t>
            </a:r>
            <a:r>
              <a:rPr lang="cs-CZ" i="1" dirty="0"/>
              <a:t> </a:t>
            </a:r>
            <a:r>
              <a:rPr lang="cs-CZ" i="1" dirty="0" err="1"/>
              <a:t>d´Azur</a:t>
            </a:r>
            <a:r>
              <a:rPr lang="cs-CZ" i="1" dirty="0"/>
              <a:t> et </a:t>
            </a:r>
            <a:r>
              <a:rPr lang="cs-CZ" i="1" dirty="0" err="1"/>
              <a:t>j´</a:t>
            </a:r>
            <a:r>
              <a:rPr lang="cs-CZ" i="1" u="sng" dirty="0" err="1">
                <a:solidFill>
                  <a:srgbClr val="0070C0"/>
                </a:solidFill>
              </a:rPr>
              <a:t>en</a:t>
            </a:r>
            <a:r>
              <a:rPr lang="cs-CZ" i="1" dirty="0"/>
              <a:t> </a:t>
            </a:r>
            <a:r>
              <a:rPr lang="cs-CZ" i="1" dirty="0" err="1"/>
              <a:t>suis</a:t>
            </a:r>
            <a:r>
              <a:rPr lang="cs-CZ" i="1" dirty="0"/>
              <a:t> </a:t>
            </a:r>
            <a:r>
              <a:rPr lang="cs-CZ" i="1" dirty="0" err="1"/>
              <a:t>content</a:t>
            </a:r>
            <a:r>
              <a:rPr lang="cs-CZ" i="1" dirty="0"/>
              <a:t>. (</a:t>
            </a:r>
            <a:r>
              <a:rPr lang="fr-FR" i="1" dirty="0"/>
              <a:t>ê</a:t>
            </a:r>
            <a:r>
              <a:rPr lang="cs-CZ" i="1" dirty="0" err="1"/>
              <a:t>tre</a:t>
            </a:r>
            <a:r>
              <a:rPr lang="cs-CZ" i="1" dirty="0"/>
              <a:t> </a:t>
            </a:r>
            <a:r>
              <a:rPr lang="cs-CZ" i="1" dirty="0" err="1"/>
              <a:t>content</a:t>
            </a:r>
            <a:r>
              <a:rPr lang="cs-CZ" i="1" dirty="0"/>
              <a:t> de – </a:t>
            </a:r>
            <a:r>
              <a:rPr lang="fr-FR" i="1" dirty="0"/>
              <a:t>ê</a:t>
            </a:r>
            <a:r>
              <a:rPr lang="cs-CZ" i="1" dirty="0" err="1"/>
              <a:t>tre</a:t>
            </a:r>
            <a:r>
              <a:rPr lang="cs-CZ" i="1" dirty="0"/>
              <a:t> </a:t>
            </a:r>
            <a:r>
              <a:rPr lang="cs-CZ" i="1" dirty="0" err="1"/>
              <a:t>content</a:t>
            </a:r>
            <a:r>
              <a:rPr lang="cs-CZ" i="1" dirty="0"/>
              <a:t> </a:t>
            </a:r>
            <a:r>
              <a:rPr lang="cs-CZ" i="1" u="sng" dirty="0"/>
              <a:t>de la C</a:t>
            </a:r>
            <a:r>
              <a:rPr lang="fr-FR" i="1" u="sng" dirty="0"/>
              <a:t>ô</a:t>
            </a:r>
            <a:r>
              <a:rPr lang="cs-CZ" i="1" u="sng" dirty="0" err="1"/>
              <a:t>te</a:t>
            </a:r>
            <a:r>
              <a:rPr lang="cs-CZ" i="1" u="sng" dirty="0"/>
              <a:t> </a:t>
            </a:r>
            <a:r>
              <a:rPr lang="cs-CZ" i="1" u="sng" dirty="0" err="1"/>
              <a:t>d´Azur</a:t>
            </a:r>
            <a:r>
              <a:rPr lang="cs-CZ" i="1" dirty="0"/>
              <a:t> 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sz="2300" dirty="0" err="1"/>
              <a:t>podst</a:t>
            </a:r>
            <a:r>
              <a:rPr lang="cs-CZ" sz="2300" dirty="0"/>
              <a:t>. </a:t>
            </a:r>
            <a:r>
              <a:rPr lang="cs-CZ" sz="2300" dirty="0" err="1"/>
              <a:t>jm</a:t>
            </a:r>
            <a:r>
              <a:rPr lang="cs-CZ" sz="2300" dirty="0"/>
              <a:t>. životné – zůstane předložka </a:t>
            </a:r>
            <a:r>
              <a:rPr lang="cs-CZ" sz="2300" b="1" i="1" dirty="0"/>
              <a:t>de</a:t>
            </a:r>
            <a:r>
              <a:rPr lang="cs-CZ" sz="2300" dirty="0"/>
              <a:t> s os. zájmenem samostatným:</a:t>
            </a:r>
          </a:p>
          <a:p>
            <a:pPr marL="0" indent="0">
              <a:buNone/>
            </a:pPr>
            <a:r>
              <a:rPr lang="cs-CZ" sz="2300" dirty="0"/>
              <a:t>Ex. : </a:t>
            </a:r>
            <a:r>
              <a:rPr lang="cs-CZ" sz="2300" i="1" dirty="0"/>
              <a:t>Vous vous </a:t>
            </a:r>
            <a:r>
              <a:rPr lang="cs-CZ" sz="2300" i="1" dirty="0" err="1"/>
              <a:t>souvenez</a:t>
            </a:r>
            <a:r>
              <a:rPr lang="cs-CZ" sz="2300" i="1" dirty="0"/>
              <a:t> </a:t>
            </a:r>
            <a:r>
              <a:rPr lang="cs-CZ" sz="2300" i="1" u="sng" dirty="0"/>
              <a:t>de </a:t>
            </a:r>
            <a:r>
              <a:rPr lang="cs-CZ" sz="2300" i="1" u="sng" dirty="0" err="1"/>
              <a:t>mon</a:t>
            </a:r>
            <a:r>
              <a:rPr lang="cs-CZ" sz="2300" i="1" u="sng" dirty="0"/>
              <a:t> </a:t>
            </a:r>
            <a:r>
              <a:rPr lang="cs-CZ" sz="2300" i="1" u="sng" dirty="0" err="1"/>
              <a:t>ami</a:t>
            </a:r>
            <a:r>
              <a:rPr lang="cs-CZ" sz="2300" i="1" u="sng" dirty="0"/>
              <a:t> Paul</a:t>
            </a:r>
            <a:r>
              <a:rPr lang="cs-CZ" sz="2300" i="1" dirty="0"/>
              <a:t> ? – </a:t>
            </a:r>
            <a:r>
              <a:rPr lang="cs-CZ" sz="2300" i="1" dirty="0" err="1"/>
              <a:t>Oui</a:t>
            </a:r>
            <a:r>
              <a:rPr lang="cs-CZ" sz="2300" i="1" dirty="0"/>
              <a:t>, je </a:t>
            </a:r>
            <a:r>
              <a:rPr lang="cs-CZ" sz="2300" i="1" dirty="0" err="1"/>
              <a:t>me</a:t>
            </a:r>
            <a:r>
              <a:rPr lang="cs-CZ" sz="2300" i="1" dirty="0"/>
              <a:t> </a:t>
            </a:r>
            <a:r>
              <a:rPr lang="cs-CZ" sz="2300" i="1" dirty="0" err="1"/>
              <a:t>souviens</a:t>
            </a:r>
            <a:r>
              <a:rPr lang="cs-CZ" sz="2300" i="1" dirty="0"/>
              <a:t> </a:t>
            </a:r>
            <a:r>
              <a:rPr lang="cs-CZ" sz="2300" b="1" i="1" dirty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cs-CZ" sz="2300" b="1" i="1" dirty="0" err="1">
                <a:solidFill>
                  <a:schemeClr val="accent6">
                    <a:lumMod val="50000"/>
                  </a:schemeClr>
                </a:solidFill>
              </a:rPr>
              <a:t>lui</a:t>
            </a:r>
            <a:r>
              <a:rPr lang="cs-CZ" sz="2300" dirty="0"/>
              <a:t>. </a:t>
            </a:r>
          </a:p>
          <a:p>
            <a:pPr marL="5158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12750" y="-324499"/>
            <a:ext cx="10698480" cy="24086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034" y="436672"/>
            <a:ext cx="8682912" cy="61358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>
                <a:solidFill>
                  <a:srgbClr val="C00000"/>
                </a:solidFill>
              </a:rPr>
              <a:t>3</a:t>
            </a:r>
            <a:r>
              <a:rPr lang="cs-CZ" b="1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b="1" smtClean="0">
                <a:solidFill>
                  <a:srgbClr val="C00000"/>
                </a:solidFill>
              </a:rPr>
              <a:t>- </a:t>
            </a:r>
            <a:r>
              <a:rPr lang="cs-CZ" b="1">
                <a:solidFill>
                  <a:srgbClr val="C00000"/>
                </a:solidFill>
              </a:rPr>
              <a:t>podst. jm. s dělivým členem</a:t>
            </a:r>
          </a:p>
          <a:p>
            <a:pPr marL="0" indent="0">
              <a:buNone/>
            </a:pPr>
            <a:r>
              <a:rPr lang="cs-CZ"/>
              <a:t>Ex. : 	</a:t>
            </a:r>
            <a:r>
              <a:rPr lang="cs-CZ" i="1"/>
              <a:t>Avez-vous </a:t>
            </a:r>
            <a:r>
              <a:rPr lang="cs-CZ" i="1" u="sng"/>
              <a:t>du pain</a:t>
            </a:r>
            <a:r>
              <a:rPr lang="cs-CZ" i="1"/>
              <a:t> ? – Oui, nous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avons.</a:t>
            </a:r>
            <a:endParaRPr lang="cs-CZ"/>
          </a:p>
          <a:p>
            <a:pPr marL="0" indent="0">
              <a:buNone/>
            </a:pPr>
            <a:r>
              <a:rPr lang="cs-CZ" i="1"/>
              <a:t>	Robert a </a:t>
            </a:r>
            <a:r>
              <a:rPr lang="cs-CZ" i="1" u="sng"/>
              <a:t>de la chance</a:t>
            </a:r>
            <a:r>
              <a:rPr lang="cs-CZ" i="1"/>
              <a:t>, il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toujours eu.</a:t>
            </a:r>
          </a:p>
          <a:p>
            <a:pPr marL="0" indent="0">
              <a:buNone/>
            </a:pPr>
            <a:endParaRPr lang="cs-CZ" i="1"/>
          </a:p>
          <a:p>
            <a:pPr marL="0" indent="0">
              <a:buNone/>
            </a:pPr>
            <a:r>
              <a:rPr lang="cs-CZ" b="1">
                <a:solidFill>
                  <a:srgbClr val="C00000"/>
                </a:solidFill>
              </a:rPr>
              <a:t>- podst. jm. s neurčitým členem (un, une, des)</a:t>
            </a:r>
            <a:endParaRPr lang="cs-CZ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/>
              <a:t>Ex. :	</a:t>
            </a:r>
            <a:r>
              <a:rPr lang="cs-CZ" i="1"/>
              <a:t>Y a-t-il encore </a:t>
            </a:r>
            <a:r>
              <a:rPr lang="cs-CZ" i="1" u="sng"/>
              <a:t>des billets</a:t>
            </a:r>
            <a:r>
              <a:rPr lang="cs-CZ" i="1"/>
              <a:t> ? – Je crois qu´il y </a:t>
            </a:r>
            <a:r>
              <a:rPr lang="cs-CZ" i="1" u="sng" smtClean="0">
                <a:solidFill>
                  <a:srgbClr val="0070C0"/>
                </a:solidFill>
              </a:rPr>
              <a:t>en</a:t>
            </a:r>
            <a:r>
              <a:rPr lang="cs-CZ" i="1" smtClean="0"/>
              <a:t> </a:t>
            </a:r>
            <a:r>
              <a:rPr lang="cs-CZ" i="1"/>
              <a:t>a encore.</a:t>
            </a:r>
          </a:p>
          <a:p>
            <a:pPr marL="0" indent="0">
              <a:buNone/>
            </a:pPr>
            <a:r>
              <a:rPr lang="cs-CZ" i="1"/>
              <a:t>	Chloé a </a:t>
            </a:r>
            <a:r>
              <a:rPr lang="cs-CZ" i="1" u="sng"/>
              <a:t>un chapeau</a:t>
            </a:r>
            <a:r>
              <a:rPr lang="cs-CZ" i="1"/>
              <a:t> ? – Elle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trois. Elle </a:t>
            </a:r>
            <a:r>
              <a:rPr lang="cs-CZ" i="1" u="sng" smtClean="0">
                <a:solidFill>
                  <a:srgbClr val="0070C0"/>
                </a:solidFill>
              </a:rPr>
              <a:t>en</a:t>
            </a:r>
            <a:r>
              <a:rPr lang="cs-CZ" i="1" smtClean="0"/>
              <a:t> </a:t>
            </a:r>
            <a:r>
              <a:rPr lang="cs-CZ" i="1"/>
              <a:t>a plusieurs</a:t>
            </a:r>
            <a:r>
              <a:rPr lang="cs-CZ" i="1" smtClean="0"/>
              <a:t>.</a:t>
            </a:r>
          </a:p>
          <a:p>
            <a:pPr marL="0" indent="0">
              <a:buNone/>
            </a:pPr>
            <a:endParaRPr lang="cs-CZ" i="1"/>
          </a:p>
          <a:p>
            <a:pPr marL="51581" indent="0">
              <a:buNone/>
            </a:pPr>
            <a:r>
              <a:rPr lang="cs-CZ" b="1" smtClean="0">
                <a:solidFill>
                  <a:srgbClr val="C00000"/>
                </a:solidFill>
              </a:rPr>
              <a:t>- podst</a:t>
            </a:r>
            <a:r>
              <a:rPr lang="cs-CZ" b="1">
                <a:solidFill>
                  <a:srgbClr val="C00000"/>
                </a:solidFill>
              </a:rPr>
              <a:t>. jm. s výrazem množství</a:t>
            </a:r>
            <a:endParaRPr lang="cs-CZ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i="1"/>
              <a:t>Ex. : </a:t>
            </a:r>
            <a:r>
              <a:rPr lang="cs-CZ" i="1" smtClean="0"/>
              <a:t>	Il </a:t>
            </a:r>
            <a:r>
              <a:rPr lang="cs-CZ" i="1"/>
              <a:t>ach</a:t>
            </a:r>
            <a:r>
              <a:rPr lang="fr-FR" i="1"/>
              <a:t>è</a:t>
            </a:r>
            <a:r>
              <a:rPr lang="cs-CZ" i="1"/>
              <a:t>te </a:t>
            </a:r>
            <a:r>
              <a:rPr lang="cs-CZ" i="1" u="sng"/>
              <a:t>un kilo de pommes</a:t>
            </a:r>
            <a:r>
              <a:rPr lang="cs-CZ" i="1"/>
              <a:t>. – Il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ach</a:t>
            </a:r>
            <a:r>
              <a:rPr lang="fr-FR" i="1"/>
              <a:t>è</a:t>
            </a:r>
            <a:r>
              <a:rPr lang="cs-CZ" i="1"/>
              <a:t>te </a:t>
            </a:r>
            <a:r>
              <a:rPr lang="cs-CZ" i="1" u="sng"/>
              <a:t>un kilo</a:t>
            </a:r>
            <a:r>
              <a:rPr lang="cs-CZ" i="1" smtClean="0"/>
              <a:t>.</a:t>
            </a:r>
          </a:p>
          <a:p>
            <a:pPr marL="0" indent="0">
              <a:buNone/>
            </a:pPr>
            <a:r>
              <a:rPr lang="cs-CZ" i="1"/>
              <a:t>	</a:t>
            </a:r>
            <a:r>
              <a:rPr lang="cs-CZ" i="1" smtClean="0"/>
              <a:t>Avez-vous </a:t>
            </a:r>
            <a:r>
              <a:rPr lang="cs-CZ" i="1" u="sng" smtClean="0"/>
              <a:t>des amis </a:t>
            </a:r>
            <a:r>
              <a:rPr lang="cs-CZ" i="1" smtClean="0"/>
              <a:t>en France ? – Oui, j´</a:t>
            </a:r>
            <a:r>
              <a:rPr lang="cs-CZ" i="1" u="sng" smtClean="0">
                <a:solidFill>
                  <a:srgbClr val="0070C0"/>
                </a:solidFill>
              </a:rPr>
              <a:t>en</a:t>
            </a:r>
            <a:r>
              <a:rPr lang="cs-CZ" i="1" smtClean="0"/>
              <a:t> ai </a:t>
            </a:r>
            <a:r>
              <a:rPr lang="cs-CZ" i="1" u="sng" smtClean="0"/>
              <a:t>plusieurs</a:t>
            </a:r>
            <a:r>
              <a:rPr lang="cs-CZ" i="1" smtClean="0"/>
              <a:t>.</a:t>
            </a:r>
            <a:endParaRPr lang="cs-CZ"/>
          </a:p>
          <a:p>
            <a:pPr marL="0" indent="0">
              <a:buNone/>
            </a:pPr>
            <a:endParaRPr lang="cs-CZ" b="1"/>
          </a:p>
          <a:p>
            <a:pPr marL="0" indent="0">
              <a:buNone/>
            </a:pPr>
            <a:r>
              <a:rPr lang="cs-CZ" b="1">
                <a:solidFill>
                  <a:srgbClr val="C00000"/>
                </a:solidFill>
              </a:rPr>
              <a:t>- podst. jm. po absolutním záporu</a:t>
            </a:r>
          </a:p>
          <a:p>
            <a:pPr marL="0" indent="0">
              <a:buNone/>
            </a:pPr>
            <a:r>
              <a:rPr lang="cs-CZ" i="1"/>
              <a:t>Ex. : Georges n´a pas </a:t>
            </a:r>
            <a:r>
              <a:rPr lang="cs-CZ" i="1" u="sng"/>
              <a:t>de stylo</a:t>
            </a:r>
            <a:r>
              <a:rPr lang="cs-CZ" i="1"/>
              <a:t> ? – Non, il n´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pas. – Si, il </a:t>
            </a:r>
            <a:r>
              <a:rPr lang="cs-CZ" i="1" u="sng">
                <a:solidFill>
                  <a:srgbClr val="0070C0"/>
                </a:solidFill>
              </a:rPr>
              <a:t>en</a:t>
            </a:r>
            <a:r>
              <a:rPr lang="cs-CZ" i="1"/>
              <a:t> a </a:t>
            </a:r>
            <a:r>
              <a:rPr lang="cs-CZ" i="1" u="sng"/>
              <a:t>un</a:t>
            </a:r>
            <a:r>
              <a:rPr lang="cs-CZ" i="1"/>
              <a:t>.</a:t>
            </a:r>
            <a:endParaRPr lang="cs-CZ" b="1" i="1"/>
          </a:p>
          <a:p>
            <a:pPr marL="0" indent="0">
              <a:buNone/>
            </a:pPr>
            <a:endParaRPr lang="cs-CZ"/>
          </a:p>
          <a:p>
            <a:pPr marL="51581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9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12</TotalTime>
  <Words>71</Words>
  <Application>Microsoft Office PowerPoint</Application>
  <PresentationFormat>A4 (210 × 297 mm)</PresentationFormat>
  <Paragraphs>43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Corbel</vt:lpstr>
      <vt:lpstr>Základ</vt:lpstr>
      <vt:lpstr>Zájmenná příslovce  y, en</vt:lpstr>
      <vt:lpstr>y nahrazuje</vt:lpstr>
      <vt:lpstr>en  nahrazuje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Zájmenná příslovce y, en</dc:title>
  <dc:creator>Červenková Marie</dc:creator>
  <cp:lastModifiedBy>Červenková Marie</cp:lastModifiedBy>
  <cp:revision>6</cp:revision>
  <dcterms:created xsi:type="dcterms:W3CDTF">2016-07-19T08:39:43Z</dcterms:created>
  <dcterms:modified xsi:type="dcterms:W3CDTF">2016-12-16T09:07:05Z</dcterms:modified>
</cp:coreProperties>
</file>