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6858000" cx="9144000"/>
  <p:notesSz cx="6858000" cy="9144000"/>
  <p:embeddedFontLst>
    <p:embeddedFont>
      <p:font typeface="Ubuntu"/>
      <p:regular r:id="rId33"/>
      <p:bold r:id="rId34"/>
      <p:italic r:id="rId35"/>
      <p:boldItalic r:id="rId36"/>
    </p:embeddedFont>
    <p:embeddedFont>
      <p:font typeface="Tahoma"/>
      <p:regular r:id="rId37"/>
      <p:bold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Ubuntu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Ubuntu-italic.fntdata"/><Relationship Id="rId12" Type="http://schemas.openxmlformats.org/officeDocument/2006/relationships/slide" Target="slides/slide7.xml"/><Relationship Id="rId34" Type="http://schemas.openxmlformats.org/officeDocument/2006/relationships/font" Target="fonts/Ubuntu-bold.fntdata"/><Relationship Id="rId15" Type="http://schemas.openxmlformats.org/officeDocument/2006/relationships/slide" Target="slides/slide10.xml"/><Relationship Id="rId37" Type="http://schemas.openxmlformats.org/officeDocument/2006/relationships/font" Target="fonts/Tahoma-regular.fntdata"/><Relationship Id="rId14" Type="http://schemas.openxmlformats.org/officeDocument/2006/relationships/slide" Target="slides/slide9.xml"/><Relationship Id="rId36" Type="http://schemas.openxmlformats.org/officeDocument/2006/relationships/font" Target="fonts/Ubuntu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schemas.openxmlformats.org/officeDocument/2006/relationships/font" Target="fonts/Tahoma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c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1d3af979e6_0_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1d3af979e6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g1d3af979e6_0_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65ab264b58_0_7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65ab264b58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g65ab264b58_0_7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5ab264b58_0_9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65ab264b58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g65ab264b58_0_9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65ab264b58_0_10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65ab264b58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g65ab264b58_0_10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65ab264b58_0_1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65ab264b58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g65ab264b58_0_11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65ab264b58_0_3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65ab264b58_0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g65ab264b58_0_33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65ab264b58_0_3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65ab264b58_0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g65ab264b58_0_34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65ab264b58_0_16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65ab264b58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g65ab264b58_0_16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65ab264b58_0_1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65ab264b58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g65ab264b58_0_12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70a8bf6965_1_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70a8bf6965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g70a8bf6965_1_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65ab264b58_0_1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65ab264b58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g65ab264b58_0_13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d3af979e6_0_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d3af979e6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g1d3af979e6_0_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65ab264b58_0_14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65ab264b58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g65ab264b58_0_14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65ab264b58_0_2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65ab264b58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g65ab264b58_0_23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65ab264b58_0_2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65ab264b58_0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g65ab264b58_0_24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65ab264b58_0_2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65ab264b58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g65ab264b58_0_25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65ab264b58_0_29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65ab264b58_0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g65ab264b58_0_29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65ab264b58_0_30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65ab264b58_0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g65ab264b58_0_30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65ab264b58_0_28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65ab264b58_0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g65ab264b58_0_28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65ab264b58_0_28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65ab264b58_0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g65ab264b58_0_28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65ab264b58_0_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65ab264b58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g65ab264b58_0_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65ab264b58_0_3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65ab264b58_0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g65ab264b58_0_32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65ab264b58_0_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65ab264b58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g65ab264b58_0_2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65ab264b58_0_17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65ab264b58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g65ab264b58_0_17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65ab264b58_0_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65ab264b58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g65ab264b58_0_3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65ab264b58_0_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65ab264b58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g65ab264b58_0_3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65ab264b58_0_6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65ab264b58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g65ab264b58_0_6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Úvodní snímek" type="title">
  <p:cSld name="TITLE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/>
          <p:nvPr>
            <p:ph type="ctrTitle"/>
          </p:nvPr>
        </p:nvSpPr>
        <p:spPr>
          <a:xfrm>
            <a:off x="1082675" y="2565401"/>
            <a:ext cx="7518400" cy="266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rgbClr val="00287D"/>
                </a:solidFill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b="1" i="0" sz="2400" u="none" cap="none" strike="noStrike">
                <a:solidFill>
                  <a:srgbClr val="00287D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b="1" i="0" sz="2400" u="none" cap="none" strike="noStrike">
                <a:solidFill>
                  <a:srgbClr val="00287D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b="1" i="0" sz="2400" u="none" cap="none" strike="noStrike">
                <a:solidFill>
                  <a:srgbClr val="00287D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b="1" i="0" sz="2400" u="none" cap="none" strike="noStrike">
                <a:solidFill>
                  <a:srgbClr val="00287D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b="1" i="0" sz="2400" u="none" cap="none" strike="noStrike">
                <a:solidFill>
                  <a:srgbClr val="00287D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b="1" i="0" sz="2400" u="none" cap="none" strike="noStrike">
                <a:solidFill>
                  <a:srgbClr val="00287D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b="1" i="0" sz="2400" u="none" cap="none" strike="noStrike">
                <a:solidFill>
                  <a:srgbClr val="00287D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b="1" i="0" sz="2400" u="none" cap="none" strike="noStrike">
                <a:solidFill>
                  <a:srgbClr val="00287D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adpis a obsah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509589" y="1125539"/>
            <a:ext cx="8086635" cy="64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" type="body"/>
          </p:nvPr>
        </p:nvSpPr>
        <p:spPr>
          <a:xfrm>
            <a:off x="509589" y="2019299"/>
            <a:ext cx="8082321" cy="411003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00287D"/>
              </a:buClr>
              <a:buSzPts val="2400"/>
              <a:buChar char="▪"/>
              <a:defRPr b="0" i="0" sz="2400" u="none" cap="none" strike="noStrike">
                <a:solidFill>
                  <a:schemeClr val="dk1"/>
                </a:solidFill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rgbClr val="00287D"/>
              </a:buClr>
              <a:buSzPts val="2400"/>
              <a:buChar char="▪"/>
              <a:defRPr b="0" i="0" sz="2400" u="none" cap="none" strike="noStrike">
                <a:solidFill>
                  <a:schemeClr val="dk1"/>
                </a:solidFill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00287D"/>
              </a:buClr>
              <a:buSzPts val="2400"/>
              <a:buChar char="▪"/>
              <a:defRPr b="0" i="0" sz="2400" u="none" cap="none" strike="noStrike">
                <a:solidFill>
                  <a:schemeClr val="dk1"/>
                </a:solidFill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00287D"/>
              </a:buClr>
              <a:buSzPts val="2000"/>
              <a:buChar char="▪"/>
              <a:defRPr b="0" i="0" sz="2000" u="none" cap="none" strike="noStrike">
                <a:solidFill>
                  <a:schemeClr val="dk1"/>
                </a:solidFill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 b="0" i="0" sz="1800" u="none" cap="none" strike="noStrike">
                <a:solidFill>
                  <a:schemeClr val="dk1"/>
                </a:solidFill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 b="0" i="0" sz="1800" u="none" cap="none" strike="noStrike">
                <a:solidFill>
                  <a:schemeClr val="dk1"/>
                </a:solidFill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 b="0" i="0" sz="1800" u="none" cap="none" strike="noStrike">
                <a:solidFill>
                  <a:schemeClr val="dk1"/>
                </a:solidFill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 b="0" i="0" sz="1800" u="none" cap="none" strike="noStrike">
                <a:solidFill>
                  <a:schemeClr val="dk1"/>
                </a:solidFill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 b="0" i="0" sz="1800" u="none" cap="none" strike="noStrike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orovnání">
  <p:cSld name="Porovnání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509589" y="1134533"/>
            <a:ext cx="8091487" cy="64346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512369" y="2019300"/>
            <a:ext cx="3878657" cy="639763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00287D"/>
              </a:buClr>
              <a:buSzPts val="2400"/>
              <a:buFont typeface="Noto Sans Symbols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00287D"/>
              </a:buClr>
              <a:buSzPts val="1920"/>
              <a:buFont typeface="Noto Sans Symbols"/>
              <a:buNone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folHlink"/>
              </a:buClr>
              <a:buSzPts val="1920"/>
              <a:buFont typeface="Noto Sans Symbols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4"/>
          <p:cNvSpPr txBox="1"/>
          <p:nvPr>
            <p:ph idx="2" type="body"/>
          </p:nvPr>
        </p:nvSpPr>
        <p:spPr>
          <a:xfrm>
            <a:off x="509588" y="2915728"/>
            <a:ext cx="3874282" cy="32104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00287D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00287D"/>
              </a:buClr>
              <a:buSzPts val="16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0039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folHlink"/>
              </a:buClr>
              <a:buSzPts val="144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0039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4"/>
          <p:cNvSpPr txBox="1"/>
          <p:nvPr>
            <p:ph idx="3" type="body"/>
          </p:nvPr>
        </p:nvSpPr>
        <p:spPr>
          <a:xfrm>
            <a:off x="4723119" y="2019300"/>
            <a:ext cx="3877957" cy="639763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00287D"/>
              </a:buClr>
              <a:buSzPts val="2400"/>
              <a:buFont typeface="Noto Sans Symbols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00287D"/>
              </a:buClr>
              <a:buSzPts val="1920"/>
              <a:buFont typeface="Noto Sans Symbols"/>
              <a:buNone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folHlink"/>
              </a:buClr>
              <a:buSzPts val="1920"/>
              <a:buFont typeface="Noto Sans Symbols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4" type="body"/>
          </p:nvPr>
        </p:nvSpPr>
        <p:spPr>
          <a:xfrm>
            <a:off x="4722963" y="2938734"/>
            <a:ext cx="3878113" cy="319113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00287D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00287D"/>
              </a:buClr>
              <a:buSzPts val="16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0039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folHlink"/>
              </a:buClr>
              <a:buSzPts val="144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0039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va obsahy" type="twoObj">
  <p:cSld name="TWO_OBJECT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/>
          <p:nvPr>
            <p:ph type="title"/>
          </p:nvPr>
        </p:nvSpPr>
        <p:spPr>
          <a:xfrm>
            <a:off x="509589" y="1125539"/>
            <a:ext cx="8086635" cy="64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i="0" sz="2400" u="none" cap="none" strike="noStrike">
                <a:solidFill>
                  <a:srgbClr val="00287D"/>
                </a:solidFill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509588" y="2019301"/>
            <a:ext cx="3876944" cy="411056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spcBef>
                <a:spcPts val="560"/>
              </a:spcBef>
              <a:spcAft>
                <a:spcPts val="0"/>
              </a:spcAft>
              <a:buClr>
                <a:srgbClr val="00287D"/>
              </a:buClr>
              <a:buSzPts val="2400"/>
              <a:buChar char="▪"/>
              <a:defRPr i="0" u="none" cap="none" strike="noStrike">
                <a:solidFill>
                  <a:schemeClr val="dk1"/>
                </a:solidFill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rgbClr val="00287D"/>
              </a:buClr>
              <a:buSzPts val="2400"/>
              <a:buChar char="▪"/>
              <a:defRPr i="0" u="none" cap="none" strike="noStrike">
                <a:solidFill>
                  <a:schemeClr val="dk1"/>
                </a:solidFill>
              </a:defRPr>
            </a:lvl2pPr>
            <a:lvl3pPr indent="-3810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2400"/>
              <a:buChar char="•"/>
              <a:defRPr i="0" u="none" cap="none" strike="noStrike">
                <a:solidFill>
                  <a:schemeClr val="dk1"/>
                </a:solidFill>
              </a:defRPr>
            </a:lvl3pPr>
            <a:lvl4pPr indent="-3556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 i="0" u="none" cap="none" strike="noStrike">
                <a:solidFill>
                  <a:schemeClr val="dk1"/>
                </a:solidFill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724131" y="2019301"/>
            <a:ext cx="3876944" cy="411056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spcBef>
                <a:spcPts val="560"/>
              </a:spcBef>
              <a:spcAft>
                <a:spcPts val="0"/>
              </a:spcAft>
              <a:buClr>
                <a:srgbClr val="00287D"/>
              </a:buClr>
              <a:buSzPts val="2400"/>
              <a:buChar char="▪"/>
              <a:defRPr i="0" u="none" cap="none" strike="noStrike">
                <a:solidFill>
                  <a:schemeClr val="dk1"/>
                </a:solidFill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rgbClr val="00287D"/>
              </a:buClr>
              <a:buSzPts val="2400"/>
              <a:buChar char="▪"/>
              <a:defRPr i="0" u="none" cap="none" strike="noStrike">
                <a:solidFill>
                  <a:schemeClr val="dk1"/>
                </a:solidFill>
              </a:defRPr>
            </a:lvl2pPr>
            <a:lvl3pPr indent="-3810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2400"/>
              <a:buChar char="•"/>
              <a:defRPr i="0" u="none" cap="none" strike="noStrike">
                <a:solidFill>
                  <a:schemeClr val="dk1"/>
                </a:solidFill>
              </a:defRPr>
            </a:lvl3pPr>
            <a:lvl4pPr indent="-3556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 i="0" u="none" cap="none" strike="noStrike">
                <a:solidFill>
                  <a:schemeClr val="dk1"/>
                </a:solidFill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ouze nadpis">
  <p:cSld name="Pouze nadpi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/>
          <p:nvPr>
            <p:ph type="title"/>
          </p:nvPr>
        </p:nvSpPr>
        <p:spPr>
          <a:xfrm>
            <a:off x="509589" y="1125539"/>
            <a:ext cx="8086635" cy="64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i="0" sz="2400" u="none" cap="none" strike="noStrike">
                <a:solidFill>
                  <a:srgbClr val="00287D"/>
                </a:solidFill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33" name="Google Shape;33;p6"/>
          <p:cNvSpPr txBox="1"/>
          <p:nvPr>
            <p:ph idx="12" type="sldNum"/>
          </p:nvPr>
        </p:nvSpPr>
        <p:spPr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ázdný" type="blank">
  <p:cSld name="BLANK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bsah s titulkem" type="objTx">
  <p:cSld name="OBJECT_WITH_CAPTIO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509588" y="1134534"/>
            <a:ext cx="8091487" cy="64346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rgbClr val="00287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" type="body"/>
          </p:nvPr>
        </p:nvSpPr>
        <p:spPr>
          <a:xfrm>
            <a:off x="3575051" y="2019300"/>
            <a:ext cx="5026025" cy="410686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00287D"/>
              </a:buClr>
              <a:buSzPts val="3200"/>
              <a:buFont typeface="Noto Sans Symbols"/>
              <a:buChar char="▪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00287D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00287D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Google Shape;39;p8"/>
          <p:cNvSpPr txBox="1"/>
          <p:nvPr>
            <p:ph idx="2" type="body"/>
          </p:nvPr>
        </p:nvSpPr>
        <p:spPr>
          <a:xfrm>
            <a:off x="509588" y="2019300"/>
            <a:ext cx="2746884" cy="410686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rgbClr val="00287D"/>
              </a:buClr>
              <a:buSzPts val="2400"/>
              <a:buFont typeface="Noto Sans Symbols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rgbClr val="00287D"/>
              </a:buClr>
              <a:buSzPts val="1920"/>
              <a:buFont typeface="Noto Sans Symbols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folHlink"/>
              </a:buClr>
              <a:buSzPts val="1920"/>
              <a:buFont typeface="Noto Sans Symbols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adpis a svislý text" type="vertTx">
  <p:cSld name="VERTICAL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/>
          <p:nvPr>
            <p:ph type="title"/>
          </p:nvPr>
        </p:nvSpPr>
        <p:spPr>
          <a:xfrm>
            <a:off x="509589" y="1125539"/>
            <a:ext cx="8086635" cy="64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43" name="Google Shape;43;p9"/>
          <p:cNvSpPr txBox="1"/>
          <p:nvPr>
            <p:ph idx="1" type="body"/>
          </p:nvPr>
        </p:nvSpPr>
        <p:spPr>
          <a:xfrm rot="5400000">
            <a:off x="2493350" y="33953"/>
            <a:ext cx="4114800" cy="808232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00287D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rgbClr val="00287D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0519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920"/>
              <a:buFont typeface="Noto Sans Symbols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vislý nadpis a text" type="vertTitleAndTx">
  <p:cSld name="VERTICAL_TITLE_AND_VERTICAL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type="title"/>
          </p:nvPr>
        </p:nvSpPr>
        <p:spPr>
          <a:xfrm rot="5400000">
            <a:off x="5245895" y="2777333"/>
            <a:ext cx="5006975" cy="17033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47" name="Google Shape;47;p10"/>
          <p:cNvSpPr txBox="1"/>
          <p:nvPr>
            <p:ph idx="1" type="body"/>
          </p:nvPr>
        </p:nvSpPr>
        <p:spPr>
          <a:xfrm rot="5400000">
            <a:off x="1025031" y="610096"/>
            <a:ext cx="5006975" cy="60378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00287D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rgbClr val="00287D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0519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920"/>
              <a:buFont typeface="Noto Sans Symbols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9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509589" y="1125539"/>
            <a:ext cx="8086635" cy="64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b="1" i="0" sz="2400" u="none" cap="none" strike="noStrike">
                <a:solidFill>
                  <a:srgbClr val="00287D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509589" y="2017713"/>
            <a:ext cx="8082321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00287D"/>
              </a:buClr>
              <a:buSzPts val="2400"/>
              <a:buFont typeface="Trebuchet MS"/>
              <a:buChar char="▪"/>
              <a:defRPr b="0" i="0" sz="2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50519" lvl="1" marL="914400" marR="0" rtl="0" algn="l">
              <a:spcBef>
                <a:spcPts val="480"/>
              </a:spcBef>
              <a:spcAft>
                <a:spcPts val="0"/>
              </a:spcAft>
              <a:buClr>
                <a:srgbClr val="00287D"/>
              </a:buClr>
              <a:buSzPts val="1920"/>
              <a:buFont typeface="Trebuchet MS"/>
              <a:buChar char="▪"/>
              <a:defRPr b="0" i="0" sz="2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50519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920"/>
              <a:buFont typeface="Trebuchet MS"/>
              <a:buChar char="•"/>
              <a:defRPr b="0" i="0" sz="2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429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Trebuchet MS"/>
              <a:buChar char="•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2" type="sldNum"/>
          </p:nvPr>
        </p:nvSpPr>
        <p:spPr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6969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muni.cz/go/6a37a6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Relationship Id="rId4" Type="http://schemas.openxmlformats.org/officeDocument/2006/relationships/image" Target="../media/image16.png"/><Relationship Id="rId5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Relationship Id="rId4" Type="http://schemas.openxmlformats.org/officeDocument/2006/relationships/hyperlink" Target="https://www.teiresias.muni.cz/polygraf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Relationship Id="rId4" Type="http://schemas.openxmlformats.org/officeDocument/2006/relationships/image" Target="../media/image3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png"/><Relationship Id="rId4" Type="http://schemas.openxmlformats.org/officeDocument/2006/relationships/image" Target="../media/image14.png"/><Relationship Id="rId5" Type="http://schemas.openxmlformats.org/officeDocument/2006/relationships/image" Target="../media/image21.png"/><Relationship Id="rId6" Type="http://schemas.openxmlformats.org/officeDocument/2006/relationships/image" Target="../media/image18.png"/><Relationship Id="rId7" Type="http://schemas.openxmlformats.org/officeDocument/2006/relationships/image" Target="../media/image25.png"/><Relationship Id="rId8" Type="http://schemas.openxmlformats.org/officeDocument/2006/relationships/image" Target="../media/image2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png"/><Relationship Id="rId4" Type="http://schemas.openxmlformats.org/officeDocument/2006/relationships/hyperlink" Target="https://muni.cz/go/6a37a6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Relationship Id="rId4" Type="http://schemas.openxmlformats.org/officeDocument/2006/relationships/image" Target="../media/image19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1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png"/><Relationship Id="rId4" Type="http://schemas.openxmlformats.org/officeDocument/2006/relationships/hyperlink" Target="https://www.teiresias.muni.cz/polygraf" TargetMode="External"/><Relationship Id="rId5" Type="http://schemas.openxmlformats.org/officeDocument/2006/relationships/hyperlink" Target="http://text-on-top.com/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png"/><Relationship Id="rId4" Type="http://schemas.openxmlformats.org/officeDocument/2006/relationships/hyperlink" Target="http://www.aegisub.org/" TargetMode="External"/><Relationship Id="rId5" Type="http://schemas.openxmlformats.org/officeDocument/2006/relationships/hyperlink" Target="https://www.nikse.dk/subtitleedit" TargetMode="External"/><Relationship Id="rId6" Type="http://schemas.openxmlformats.org/officeDocument/2006/relationships/hyperlink" Target="https://amara.org/" TargetMode="External"/><Relationship Id="rId7" Type="http://schemas.openxmlformats.org/officeDocument/2006/relationships/hyperlink" Target="https://www.spokendata.com/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hyperlink" Target="mailto:ondra@teiresias.muni.cz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ww.teiresias.muni.cz" TargetMode="External"/><Relationship Id="rId4" Type="http://schemas.openxmlformats.org/officeDocument/2006/relationships/image" Target="../media/image31.png"/><Relationship Id="rId5" Type="http://schemas.openxmlformats.org/officeDocument/2006/relationships/image" Target="../media/image4.png"/><Relationship Id="rId6" Type="http://schemas.openxmlformats.org/officeDocument/2006/relationships/image" Target="../media/image30.png"/><Relationship Id="rId7" Type="http://schemas.openxmlformats.org/officeDocument/2006/relationships/image" Target="../media/image7.png"/><Relationship Id="rId8" Type="http://schemas.openxmlformats.org/officeDocument/2006/relationships/image" Target="../media/image3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png"/><Relationship Id="rId4" Type="http://schemas.openxmlformats.org/officeDocument/2006/relationships/image" Target="../media/image10.png"/><Relationship Id="rId5" Type="http://schemas.openxmlformats.org/officeDocument/2006/relationships/image" Target="../media/image24.png"/><Relationship Id="rId6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29.png"/><Relationship Id="rId5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/>
          <p:nvPr>
            <p:ph type="ctrTitle"/>
          </p:nvPr>
        </p:nvSpPr>
        <p:spPr>
          <a:xfrm>
            <a:off x="1082675" y="2565401"/>
            <a:ext cx="7518300" cy="2663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Technologie pro zpřístupnění kulturních a vzdělávacích programů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lang="cs" sz="2200">
                <a:solidFill>
                  <a:srgbClr val="000000"/>
                </a:solidFill>
              </a:rPr>
              <a:t>Svatoslav Ondra, Masarykova univerzita, Brno</a:t>
            </a:r>
            <a:endParaRPr b="0" sz="2200">
              <a:solidFill>
                <a:srgbClr val="000000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>
              <a:solidFill>
                <a:srgbClr val="000000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lang="cs" sz="1800">
                <a:solidFill>
                  <a:srgbClr val="000000"/>
                </a:solidFill>
              </a:rPr>
              <a:t>(tato prezentace: </a:t>
            </a:r>
            <a:r>
              <a:rPr b="0" lang="cs" sz="1800">
                <a:solidFill>
                  <a:srgbClr val="00287D"/>
                </a:solidFill>
                <a:uFill>
                  <a:noFill/>
                </a:uFill>
                <a:hlinkClick r:id="rId3"/>
              </a:rPr>
              <a:t>https://muni.cz/go/6a37a6</a:t>
            </a:r>
            <a:r>
              <a:rPr b="0" lang="cs" sz="1800">
                <a:solidFill>
                  <a:srgbClr val="00287D"/>
                </a:solidFill>
              </a:rPr>
              <a:t>)</a:t>
            </a:r>
            <a:endParaRPr b="0" sz="1800">
              <a:solidFill>
                <a:srgbClr val="00287D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>
              <a:solidFill>
                <a:srgbClr val="000000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lang="cs" sz="2200">
                <a:solidFill>
                  <a:srgbClr val="000000"/>
                </a:solidFill>
              </a:rPr>
              <a:t>Múzeá a galérie bez bariér, Dubnica n. V., 5.—7. 11. 2019</a:t>
            </a:r>
            <a:endParaRPr b="0" sz="2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0"/>
          <p:cNvSpPr txBox="1"/>
          <p:nvPr>
            <p:ph type="title"/>
          </p:nvPr>
        </p:nvSpPr>
        <p:spPr>
          <a:xfrm>
            <a:off x="509589" y="1125539"/>
            <a:ext cx="8086500" cy="64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Cílové skupiny návštěvníků</a:t>
            </a:r>
            <a:endParaRPr/>
          </a:p>
        </p:txBody>
      </p:sp>
      <p:sp>
        <p:nvSpPr>
          <p:cNvPr id="151" name="Google Shape;151;p20"/>
          <p:cNvSpPr txBox="1"/>
          <p:nvPr>
            <p:ph idx="1" type="body"/>
          </p:nvPr>
        </p:nvSpPr>
        <p:spPr>
          <a:xfrm>
            <a:off x="509600" y="2019300"/>
            <a:ext cx="6789900" cy="20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AutoNum type="arabicPeriod"/>
            </a:pPr>
            <a:r>
              <a:rPr lang="cs"/>
              <a:t>lidé se zrakovým postižením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slabozrací (s různou mírou a kvalitou zrakové percepce)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prakticky nevidomí (bez možnosti zrakové percepce)</a:t>
            </a:r>
            <a:endParaRPr/>
          </a:p>
        </p:txBody>
      </p:sp>
      <p:grpSp>
        <p:nvGrpSpPr>
          <p:cNvPr id="152" name="Google Shape;152;p20"/>
          <p:cNvGrpSpPr/>
          <p:nvPr/>
        </p:nvGrpSpPr>
        <p:grpSpPr>
          <a:xfrm>
            <a:off x="8038989" y="2248180"/>
            <a:ext cx="557100" cy="540300"/>
            <a:chOff x="7817925" y="2685403"/>
            <a:chExt cx="557100" cy="540300"/>
          </a:xfrm>
        </p:grpSpPr>
        <p:sp>
          <p:nvSpPr>
            <p:cNvPr id="153" name="Google Shape;153;p20"/>
            <p:cNvSpPr/>
            <p:nvPr/>
          </p:nvSpPr>
          <p:spPr>
            <a:xfrm>
              <a:off x="7817925" y="2685403"/>
              <a:ext cx="557100" cy="540300"/>
            </a:xfrm>
            <a:prstGeom prst="rect">
              <a:avLst/>
            </a:prstGeom>
            <a:solidFill>
              <a:srgbClr val="4A86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Ubuntu"/>
                <a:ea typeface="Ubuntu"/>
                <a:cs typeface="Ubuntu"/>
                <a:sym typeface="Ubuntu"/>
              </a:endParaRPr>
            </a:p>
          </p:txBody>
        </p:sp>
        <p:pic>
          <p:nvPicPr>
            <p:cNvPr id="154" name="Google Shape;154;p20" title="Logo - symbol pro zrakové postižení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05569" y="2772383"/>
              <a:ext cx="415200" cy="369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5" name="Google Shape;155;p20"/>
          <p:cNvSpPr txBox="1"/>
          <p:nvPr>
            <p:ph idx="1" type="body"/>
          </p:nvPr>
        </p:nvSpPr>
        <p:spPr>
          <a:xfrm>
            <a:off x="509600" y="3920250"/>
            <a:ext cx="6789900" cy="17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AutoNum type="arabicPeriod" startAt="2"/>
            </a:pPr>
            <a:r>
              <a:rPr lang="cs"/>
              <a:t>lidé se sluchovým postižením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nedoslýchaví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neslyšící</a:t>
            </a:r>
            <a:endParaRPr/>
          </a:p>
        </p:txBody>
      </p:sp>
      <p:grpSp>
        <p:nvGrpSpPr>
          <p:cNvPr id="156" name="Google Shape;156;p20"/>
          <p:cNvGrpSpPr/>
          <p:nvPr/>
        </p:nvGrpSpPr>
        <p:grpSpPr>
          <a:xfrm>
            <a:off x="8039011" y="4248278"/>
            <a:ext cx="557100" cy="540321"/>
            <a:chOff x="7817925" y="3220353"/>
            <a:chExt cx="557100" cy="555600"/>
          </a:xfrm>
        </p:grpSpPr>
        <p:sp>
          <p:nvSpPr>
            <p:cNvPr id="157" name="Google Shape;157;p20"/>
            <p:cNvSpPr/>
            <p:nvPr/>
          </p:nvSpPr>
          <p:spPr>
            <a:xfrm>
              <a:off x="7817925" y="3220353"/>
              <a:ext cx="557100" cy="555600"/>
            </a:xfrm>
            <a:prstGeom prst="rect">
              <a:avLst/>
            </a:prstGeom>
            <a:solidFill>
              <a:srgbClr val="5CC22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Ubuntu"/>
                <a:ea typeface="Ubuntu"/>
                <a:cs typeface="Ubuntu"/>
                <a:sym typeface="Ubuntu"/>
              </a:endParaRPr>
            </a:p>
          </p:txBody>
        </p:sp>
        <p:pic>
          <p:nvPicPr>
            <p:cNvPr id="158" name="Google Shape;158;p20" title="Logo - symbol pro sluchové postižení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894220" y="3305736"/>
              <a:ext cx="415200" cy="3692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9" name="Google Shape;159;p20"/>
          <p:cNvSpPr txBox="1"/>
          <p:nvPr>
            <p:ph idx="12" type="sldNum"/>
          </p:nvPr>
        </p:nvSpPr>
        <p:spPr>
          <a:xfrm>
            <a:off x="6858000" y="6248400"/>
            <a:ext cx="18417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/>
          <p:nvPr>
            <p:ph type="title"/>
          </p:nvPr>
        </p:nvSpPr>
        <p:spPr>
          <a:xfrm>
            <a:off x="509589" y="1125539"/>
            <a:ext cx="8086500" cy="64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Kulturní a vzdělávací programy</a:t>
            </a:r>
            <a:endParaRPr/>
          </a:p>
        </p:txBody>
      </p:sp>
      <p:sp>
        <p:nvSpPr>
          <p:cNvPr id="166" name="Google Shape;166;p21"/>
          <p:cNvSpPr txBox="1"/>
          <p:nvPr>
            <p:ph idx="1" type="body"/>
          </p:nvPr>
        </p:nvSpPr>
        <p:spPr>
          <a:xfrm>
            <a:off x="617850" y="2073125"/>
            <a:ext cx="7402800" cy="206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cs"/>
              <a:t>Forma předávaných informací: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AutoNum type="arabicPeriod"/>
            </a:pPr>
            <a:r>
              <a:rPr b="1" lang="cs"/>
              <a:t>vizuální písemná</a:t>
            </a:r>
            <a:r>
              <a:rPr lang="cs"/>
              <a:t> — typicky: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dokumenty prezentované na projekční ploše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písemné dokumenty v elektronické nebo fyzické podobě předávané účastníkům</a:t>
            </a:r>
            <a:endParaRPr/>
          </a:p>
        </p:txBody>
      </p:sp>
      <p:grpSp>
        <p:nvGrpSpPr>
          <p:cNvPr id="167" name="Google Shape;167;p21"/>
          <p:cNvGrpSpPr/>
          <p:nvPr/>
        </p:nvGrpSpPr>
        <p:grpSpPr>
          <a:xfrm>
            <a:off x="8038989" y="2804818"/>
            <a:ext cx="557100" cy="540300"/>
            <a:chOff x="7817925" y="2685403"/>
            <a:chExt cx="557100" cy="540300"/>
          </a:xfrm>
        </p:grpSpPr>
        <p:sp>
          <p:nvSpPr>
            <p:cNvPr id="168" name="Google Shape;168;p21"/>
            <p:cNvSpPr/>
            <p:nvPr/>
          </p:nvSpPr>
          <p:spPr>
            <a:xfrm>
              <a:off x="7817925" y="2685403"/>
              <a:ext cx="557100" cy="540300"/>
            </a:xfrm>
            <a:prstGeom prst="rect">
              <a:avLst/>
            </a:prstGeom>
            <a:solidFill>
              <a:srgbClr val="4A86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Ubuntu"/>
                <a:ea typeface="Ubuntu"/>
                <a:cs typeface="Ubuntu"/>
                <a:sym typeface="Ubuntu"/>
              </a:endParaRPr>
            </a:p>
          </p:txBody>
        </p:sp>
        <p:pic>
          <p:nvPicPr>
            <p:cNvPr id="169" name="Google Shape;169;p21" title="Logo - symbol pro zrakové postižení, přeškrtnuté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05569" y="2772383"/>
              <a:ext cx="415200" cy="369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0" name="Google Shape;170;p21"/>
          <p:cNvSpPr txBox="1"/>
          <p:nvPr>
            <p:ph idx="1" type="body"/>
          </p:nvPr>
        </p:nvSpPr>
        <p:spPr>
          <a:xfrm>
            <a:off x="617850" y="4059900"/>
            <a:ext cx="7402800" cy="218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AutoNum type="arabicPeriod" startAt="2"/>
            </a:pPr>
            <a:r>
              <a:rPr b="1" lang="cs"/>
              <a:t>verbální (zvuková)</a:t>
            </a:r>
            <a:r>
              <a:rPr lang="cs"/>
              <a:t> — typicky: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verbální projev přednášejících, diskuse mezi účastníky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prezentovaný zvukový dokument nebo zvuková stopa videozáznamu</a:t>
            </a:r>
            <a:endParaRPr/>
          </a:p>
        </p:txBody>
      </p:sp>
      <p:grpSp>
        <p:nvGrpSpPr>
          <p:cNvPr id="171" name="Google Shape;171;p21"/>
          <p:cNvGrpSpPr/>
          <p:nvPr/>
        </p:nvGrpSpPr>
        <p:grpSpPr>
          <a:xfrm>
            <a:off x="8039011" y="4359778"/>
            <a:ext cx="557100" cy="540321"/>
            <a:chOff x="7817925" y="3220353"/>
            <a:chExt cx="557100" cy="555600"/>
          </a:xfrm>
        </p:grpSpPr>
        <p:sp>
          <p:nvSpPr>
            <p:cNvPr id="172" name="Google Shape;172;p21"/>
            <p:cNvSpPr/>
            <p:nvPr/>
          </p:nvSpPr>
          <p:spPr>
            <a:xfrm>
              <a:off x="7817925" y="3220353"/>
              <a:ext cx="557100" cy="555600"/>
            </a:xfrm>
            <a:prstGeom prst="rect">
              <a:avLst/>
            </a:prstGeom>
            <a:solidFill>
              <a:srgbClr val="5CC22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Ubuntu"/>
                <a:ea typeface="Ubuntu"/>
                <a:cs typeface="Ubuntu"/>
                <a:sym typeface="Ubuntu"/>
              </a:endParaRPr>
            </a:p>
          </p:txBody>
        </p:sp>
        <p:pic>
          <p:nvPicPr>
            <p:cNvPr id="173" name="Google Shape;173;p21" title="Logo - symbol pro sluchové postižení, přeškrtnuté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894220" y="3305736"/>
              <a:ext cx="415200" cy="369226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74" name="Google Shape;174;p21"/>
          <p:cNvCxnSpPr/>
          <p:nvPr/>
        </p:nvCxnSpPr>
        <p:spPr>
          <a:xfrm flipH="1" rot="10800000">
            <a:off x="8043650" y="2804913"/>
            <a:ext cx="547800" cy="5232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5" name="Google Shape;175;p21"/>
          <p:cNvCxnSpPr/>
          <p:nvPr/>
        </p:nvCxnSpPr>
        <p:spPr>
          <a:xfrm flipH="1" rot="10800000">
            <a:off x="8043650" y="4376688"/>
            <a:ext cx="547800" cy="5232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6" name="Google Shape;176;p21"/>
          <p:cNvSpPr txBox="1"/>
          <p:nvPr>
            <p:ph idx="12" type="sldNum"/>
          </p:nvPr>
        </p:nvSpPr>
        <p:spPr>
          <a:xfrm>
            <a:off x="6858000" y="6248400"/>
            <a:ext cx="18417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2"/>
          <p:cNvSpPr txBox="1"/>
          <p:nvPr>
            <p:ph type="title"/>
          </p:nvPr>
        </p:nvSpPr>
        <p:spPr>
          <a:xfrm>
            <a:off x="509589" y="1125539"/>
            <a:ext cx="8086500" cy="64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Zpřístupnění pro návštěvníky se zrakovým postižením</a:t>
            </a:r>
            <a:endParaRPr/>
          </a:p>
        </p:txBody>
      </p:sp>
      <p:grpSp>
        <p:nvGrpSpPr>
          <p:cNvPr id="183" name="Google Shape;183;p22"/>
          <p:cNvGrpSpPr/>
          <p:nvPr/>
        </p:nvGrpSpPr>
        <p:grpSpPr>
          <a:xfrm>
            <a:off x="8596089" y="5"/>
            <a:ext cx="557100" cy="540300"/>
            <a:chOff x="7817925" y="2685403"/>
            <a:chExt cx="557100" cy="540300"/>
          </a:xfrm>
        </p:grpSpPr>
        <p:sp>
          <p:nvSpPr>
            <p:cNvPr id="184" name="Google Shape;184;p22"/>
            <p:cNvSpPr/>
            <p:nvPr/>
          </p:nvSpPr>
          <p:spPr>
            <a:xfrm>
              <a:off x="7817925" y="2685403"/>
              <a:ext cx="557100" cy="540300"/>
            </a:xfrm>
            <a:prstGeom prst="rect">
              <a:avLst/>
            </a:prstGeom>
            <a:solidFill>
              <a:srgbClr val="4A86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Ubuntu"/>
                <a:ea typeface="Ubuntu"/>
                <a:cs typeface="Ubuntu"/>
                <a:sym typeface="Ubuntu"/>
              </a:endParaRPr>
            </a:p>
          </p:txBody>
        </p:sp>
        <p:pic>
          <p:nvPicPr>
            <p:cNvPr id="185" name="Google Shape;185;p22" title="Logo - symbol pro zrakové postižení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05569" y="2772383"/>
              <a:ext cx="415200" cy="369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6" name="Google Shape;186;p22"/>
          <p:cNvSpPr txBox="1"/>
          <p:nvPr>
            <p:ph idx="1" type="body"/>
          </p:nvPr>
        </p:nvSpPr>
        <p:spPr>
          <a:xfrm>
            <a:off x="509600" y="2019300"/>
            <a:ext cx="8082300" cy="208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b="1" lang="cs"/>
              <a:t>S</a:t>
            </a:r>
            <a:r>
              <a:rPr b="1" lang="cs"/>
              <a:t>labozra</a:t>
            </a:r>
            <a:r>
              <a:rPr b="1" lang="cs"/>
              <a:t>cí</a:t>
            </a:r>
            <a:r>
              <a:rPr lang="cs"/>
              <a:t> (uživatel</a:t>
            </a:r>
            <a:r>
              <a:rPr lang="cs"/>
              <a:t>é</a:t>
            </a:r>
            <a:r>
              <a:rPr lang="cs"/>
              <a:t> čtoucí zrakem)</a:t>
            </a:r>
            <a:endParaRPr/>
          </a:p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zvětšený fyzický tisk; kamerová zvětšovací lupa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elektronické dokumenty: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běžný osobní počítač nebo mobilní zařízení se zvětšením obrazovky (zvětšovací software)</a:t>
            </a:r>
            <a:endParaRPr/>
          </a:p>
        </p:txBody>
      </p:sp>
      <p:pic>
        <p:nvPicPr>
          <p:cNvPr id="187" name="Google Shape;187;p22" title="Screenshot - příklad standardního zobrazení webové stránky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68175"/>
            <a:ext cx="3939525" cy="258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2" title="Screenshot - příklad zvětšeného a barevně upraveného zobrazení webové stránky slabozrakým uživatelem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16325" y="4268175"/>
            <a:ext cx="4727675" cy="258982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2"/>
          <p:cNvSpPr txBox="1"/>
          <p:nvPr>
            <p:ph idx="12" type="sldNum"/>
          </p:nvPr>
        </p:nvSpPr>
        <p:spPr>
          <a:xfrm>
            <a:off x="6858000" y="6248400"/>
            <a:ext cx="18417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3"/>
          <p:cNvSpPr txBox="1"/>
          <p:nvPr>
            <p:ph type="title"/>
          </p:nvPr>
        </p:nvSpPr>
        <p:spPr>
          <a:xfrm>
            <a:off x="509589" y="1125539"/>
            <a:ext cx="8086500" cy="64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Zpřístupnění pro návštěvníky se zrakovým postižením</a:t>
            </a:r>
            <a:endParaRPr/>
          </a:p>
        </p:txBody>
      </p:sp>
      <p:grpSp>
        <p:nvGrpSpPr>
          <p:cNvPr id="196" name="Google Shape;196;p23"/>
          <p:cNvGrpSpPr/>
          <p:nvPr/>
        </p:nvGrpSpPr>
        <p:grpSpPr>
          <a:xfrm>
            <a:off x="8596089" y="5"/>
            <a:ext cx="557100" cy="540300"/>
            <a:chOff x="7817925" y="2685403"/>
            <a:chExt cx="557100" cy="540300"/>
          </a:xfrm>
        </p:grpSpPr>
        <p:sp>
          <p:nvSpPr>
            <p:cNvPr id="197" name="Google Shape;197;p23"/>
            <p:cNvSpPr/>
            <p:nvPr/>
          </p:nvSpPr>
          <p:spPr>
            <a:xfrm>
              <a:off x="7817925" y="2685403"/>
              <a:ext cx="557100" cy="540300"/>
            </a:xfrm>
            <a:prstGeom prst="rect">
              <a:avLst/>
            </a:prstGeom>
            <a:solidFill>
              <a:srgbClr val="4A86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Ubuntu"/>
                <a:ea typeface="Ubuntu"/>
                <a:cs typeface="Ubuntu"/>
                <a:sym typeface="Ubuntu"/>
              </a:endParaRPr>
            </a:p>
          </p:txBody>
        </p:sp>
        <p:pic>
          <p:nvPicPr>
            <p:cNvPr id="198" name="Google Shape;198;p23" title="Logo - symbol pro zrakové postižení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05569" y="2772383"/>
              <a:ext cx="415200" cy="369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9" name="Google Shape;199;p23"/>
          <p:cNvSpPr txBox="1"/>
          <p:nvPr>
            <p:ph idx="1" type="body"/>
          </p:nvPr>
        </p:nvSpPr>
        <p:spPr>
          <a:xfrm>
            <a:off x="509589" y="2019299"/>
            <a:ext cx="8082300" cy="41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cs"/>
              <a:t>Prezentační dokumenty návštěvníkům </a:t>
            </a:r>
            <a:r>
              <a:rPr b="1" lang="cs"/>
              <a:t>slabozrakým</a:t>
            </a:r>
            <a:r>
              <a:rPr lang="cs"/>
              <a:t>:</a:t>
            </a:r>
            <a:endParaRPr/>
          </a:p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zobrazení na individuálním displeji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rgbClr val="00287D"/>
              </a:buClr>
              <a:buSzPts val="2400"/>
              <a:buChar char="▪"/>
            </a:pPr>
            <a:r>
              <a:rPr lang="cs">
                <a:solidFill>
                  <a:srgbClr val="00287D"/>
                </a:solidFill>
                <a:uFill>
                  <a:noFill/>
                </a:uFill>
                <a:hlinkClick r:id="rId4"/>
              </a:rPr>
              <a:t>Polygraf</a:t>
            </a:r>
            <a:endParaRPr>
              <a:solidFill>
                <a:srgbClr val="00287D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Skype (sdílení obrazovky)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TeamViewer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vysílání prezentace v reálném čase online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PowerPoint (desktopová verze)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SlideShare, Slides.com, Prezi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přenáší se jen jako obraz → nepřístupné nevidomým</a:t>
            </a:r>
            <a:endParaRPr/>
          </a:p>
        </p:txBody>
      </p:sp>
      <p:sp>
        <p:nvSpPr>
          <p:cNvPr id="200" name="Google Shape;200;p23"/>
          <p:cNvSpPr txBox="1"/>
          <p:nvPr>
            <p:ph idx="12" type="sldNum"/>
          </p:nvPr>
        </p:nvSpPr>
        <p:spPr>
          <a:xfrm>
            <a:off x="6858000" y="6248400"/>
            <a:ext cx="18417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4" title="Screenshot - rozhraní aplikace PowerPoint, postup spuštění online prezentace (1. krok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7" name="Google Shape;207;p24"/>
          <p:cNvGrpSpPr/>
          <p:nvPr/>
        </p:nvGrpSpPr>
        <p:grpSpPr>
          <a:xfrm>
            <a:off x="8596089" y="5"/>
            <a:ext cx="557100" cy="540300"/>
            <a:chOff x="7817925" y="2685403"/>
            <a:chExt cx="557100" cy="540300"/>
          </a:xfrm>
        </p:grpSpPr>
        <p:sp>
          <p:nvSpPr>
            <p:cNvPr id="208" name="Google Shape;208;p24"/>
            <p:cNvSpPr/>
            <p:nvPr/>
          </p:nvSpPr>
          <p:spPr>
            <a:xfrm>
              <a:off x="7817925" y="2685403"/>
              <a:ext cx="557100" cy="540300"/>
            </a:xfrm>
            <a:prstGeom prst="rect">
              <a:avLst/>
            </a:prstGeom>
            <a:solidFill>
              <a:srgbClr val="4A86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Ubuntu"/>
                <a:ea typeface="Ubuntu"/>
                <a:cs typeface="Ubuntu"/>
                <a:sym typeface="Ubuntu"/>
              </a:endParaRPr>
            </a:p>
          </p:txBody>
        </p:sp>
        <p:pic>
          <p:nvPicPr>
            <p:cNvPr id="209" name="Google Shape;209;p24" title="Logo - symbol pro zrakové postižení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905569" y="2772383"/>
              <a:ext cx="415200" cy="369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0" name="Google Shape;210;p24"/>
          <p:cNvSpPr txBox="1"/>
          <p:nvPr>
            <p:ph idx="12" type="sldNum"/>
          </p:nvPr>
        </p:nvSpPr>
        <p:spPr>
          <a:xfrm>
            <a:off x="6858000" y="6248400"/>
            <a:ext cx="18417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5" title="Screenshot - rozhraní aplikace PowerPoint, postup spuštění online prezentace (2. krok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24013"/>
            <a:ext cx="9144000" cy="51339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7" name="Google Shape;217;p25"/>
          <p:cNvGrpSpPr/>
          <p:nvPr/>
        </p:nvGrpSpPr>
        <p:grpSpPr>
          <a:xfrm>
            <a:off x="8596089" y="5"/>
            <a:ext cx="557100" cy="540300"/>
            <a:chOff x="7817925" y="2685403"/>
            <a:chExt cx="557100" cy="540300"/>
          </a:xfrm>
        </p:grpSpPr>
        <p:sp>
          <p:nvSpPr>
            <p:cNvPr id="218" name="Google Shape;218;p25"/>
            <p:cNvSpPr/>
            <p:nvPr/>
          </p:nvSpPr>
          <p:spPr>
            <a:xfrm>
              <a:off x="7817925" y="2685403"/>
              <a:ext cx="557100" cy="540300"/>
            </a:xfrm>
            <a:prstGeom prst="rect">
              <a:avLst/>
            </a:prstGeom>
            <a:solidFill>
              <a:srgbClr val="4A86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Ubuntu"/>
                <a:ea typeface="Ubuntu"/>
                <a:cs typeface="Ubuntu"/>
                <a:sym typeface="Ubuntu"/>
              </a:endParaRPr>
            </a:p>
          </p:txBody>
        </p:sp>
        <p:pic>
          <p:nvPicPr>
            <p:cNvPr id="219" name="Google Shape;219;p25" title="Logo - symbol pro zrakové postižení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905569" y="2772383"/>
              <a:ext cx="415200" cy="369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0" name="Google Shape;220;p25"/>
          <p:cNvSpPr txBox="1"/>
          <p:nvPr>
            <p:ph idx="12" type="sldNum"/>
          </p:nvPr>
        </p:nvSpPr>
        <p:spPr>
          <a:xfrm>
            <a:off x="6858000" y="6248400"/>
            <a:ext cx="18417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6"/>
          <p:cNvSpPr txBox="1"/>
          <p:nvPr>
            <p:ph type="title"/>
          </p:nvPr>
        </p:nvSpPr>
        <p:spPr>
          <a:xfrm>
            <a:off x="509589" y="1125539"/>
            <a:ext cx="8086500" cy="64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Zpřístupnění pro návštěvníky se zrakovým postižením</a:t>
            </a:r>
            <a:endParaRPr/>
          </a:p>
        </p:txBody>
      </p:sp>
      <p:grpSp>
        <p:nvGrpSpPr>
          <p:cNvPr id="227" name="Google Shape;227;p26"/>
          <p:cNvGrpSpPr/>
          <p:nvPr/>
        </p:nvGrpSpPr>
        <p:grpSpPr>
          <a:xfrm>
            <a:off x="8596089" y="5"/>
            <a:ext cx="557100" cy="540300"/>
            <a:chOff x="7817925" y="2685403"/>
            <a:chExt cx="557100" cy="540300"/>
          </a:xfrm>
        </p:grpSpPr>
        <p:sp>
          <p:nvSpPr>
            <p:cNvPr id="228" name="Google Shape;228;p26"/>
            <p:cNvSpPr/>
            <p:nvPr/>
          </p:nvSpPr>
          <p:spPr>
            <a:xfrm>
              <a:off x="7817925" y="2685403"/>
              <a:ext cx="557100" cy="540300"/>
            </a:xfrm>
            <a:prstGeom prst="rect">
              <a:avLst/>
            </a:prstGeom>
            <a:solidFill>
              <a:srgbClr val="4A86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Ubuntu"/>
                <a:ea typeface="Ubuntu"/>
                <a:cs typeface="Ubuntu"/>
                <a:sym typeface="Ubuntu"/>
              </a:endParaRPr>
            </a:p>
          </p:txBody>
        </p:sp>
        <p:pic>
          <p:nvPicPr>
            <p:cNvPr id="229" name="Google Shape;229;p26" title="Logo - symbol pro zrakové postižení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05569" y="2772383"/>
              <a:ext cx="415200" cy="369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0" name="Google Shape;230;p26"/>
          <p:cNvSpPr txBox="1"/>
          <p:nvPr>
            <p:ph idx="1" type="body"/>
          </p:nvPr>
        </p:nvSpPr>
        <p:spPr>
          <a:xfrm>
            <a:off x="530839" y="1955824"/>
            <a:ext cx="8082300" cy="41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b="1" lang="cs"/>
              <a:t>Prakticky nevidomí</a:t>
            </a:r>
            <a:r>
              <a:rPr lang="cs"/>
              <a:t> (uživatelé hmat./hlas. výstupu)</a:t>
            </a:r>
            <a:endParaRPr/>
          </a:p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fyzický hmatový výtisk (v Brailleově písmu, hmatová grafika)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elektronické dokumenty: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běžný osobní počítač nebo mobilní zařízení s odečítačem obrazovky, příp. hmat. displejem</a:t>
            </a:r>
            <a:endParaRPr/>
          </a:p>
        </p:txBody>
      </p:sp>
      <p:pic>
        <p:nvPicPr>
          <p:cNvPr id="231" name="Google Shape;231;p26" title="Ikona odečítače obrazovky JAW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848527"/>
            <a:ext cx="931475" cy="923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6" title="Ikona odečítače obrazovky NVDA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5894750"/>
            <a:ext cx="931475" cy="93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6" title="Ikona odečítače obrazovky Voice Over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1475" y="5771814"/>
            <a:ext cx="1177325" cy="117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6" title="Foto - detail brailleského displeje s prsty uživatele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63725" y="4700850"/>
            <a:ext cx="2876226" cy="215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6" title="Foto - detail výtisku hmatového v Brailleově písmu s černotiskovým soutiskem latinky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66226" y="4700100"/>
            <a:ext cx="2876225" cy="21579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6"/>
          <p:cNvSpPr txBox="1"/>
          <p:nvPr>
            <p:ph idx="12" type="sldNum"/>
          </p:nvPr>
        </p:nvSpPr>
        <p:spPr>
          <a:xfrm>
            <a:off x="6858000" y="6248400"/>
            <a:ext cx="18417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7"/>
          <p:cNvSpPr txBox="1"/>
          <p:nvPr>
            <p:ph type="title"/>
          </p:nvPr>
        </p:nvSpPr>
        <p:spPr>
          <a:xfrm>
            <a:off x="509589" y="1125539"/>
            <a:ext cx="8086500" cy="64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Zpřístupnění pro návštěvníky se zrakovým postižením</a:t>
            </a:r>
            <a:endParaRPr/>
          </a:p>
        </p:txBody>
      </p:sp>
      <p:grpSp>
        <p:nvGrpSpPr>
          <p:cNvPr id="243" name="Google Shape;243;p27"/>
          <p:cNvGrpSpPr/>
          <p:nvPr/>
        </p:nvGrpSpPr>
        <p:grpSpPr>
          <a:xfrm>
            <a:off x="8596089" y="5"/>
            <a:ext cx="557100" cy="540300"/>
            <a:chOff x="7817925" y="2685403"/>
            <a:chExt cx="557100" cy="540300"/>
          </a:xfrm>
        </p:grpSpPr>
        <p:sp>
          <p:nvSpPr>
            <p:cNvPr id="244" name="Google Shape;244;p27"/>
            <p:cNvSpPr/>
            <p:nvPr/>
          </p:nvSpPr>
          <p:spPr>
            <a:xfrm>
              <a:off x="7817925" y="2685403"/>
              <a:ext cx="557100" cy="540300"/>
            </a:xfrm>
            <a:prstGeom prst="rect">
              <a:avLst/>
            </a:prstGeom>
            <a:solidFill>
              <a:srgbClr val="4A86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Ubuntu"/>
                <a:ea typeface="Ubuntu"/>
                <a:cs typeface="Ubuntu"/>
                <a:sym typeface="Ubuntu"/>
              </a:endParaRPr>
            </a:p>
          </p:txBody>
        </p:sp>
        <p:pic>
          <p:nvPicPr>
            <p:cNvPr id="245" name="Google Shape;245;p27" title="Logo - symbol pro zrakové postižení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05569" y="2772383"/>
              <a:ext cx="415200" cy="369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6" name="Google Shape;246;p27"/>
          <p:cNvSpPr txBox="1"/>
          <p:nvPr>
            <p:ph idx="1" type="body"/>
          </p:nvPr>
        </p:nvSpPr>
        <p:spPr>
          <a:xfrm>
            <a:off x="509589" y="2019299"/>
            <a:ext cx="8082300" cy="41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cs"/>
              <a:t>Prezentační dokumenty návštěvníkům </a:t>
            </a:r>
            <a:r>
              <a:rPr b="1" lang="cs"/>
              <a:t>nevidomým</a:t>
            </a:r>
            <a:r>
              <a:rPr lang="cs"/>
              <a:t>:</a:t>
            </a:r>
            <a:endParaRPr/>
          </a:p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technické řešení pro synchronní zpřístupnění promítaného snímku vlastně neexistuje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náhradní způsoby zpřístupnění: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poskytnutí prezentačního dokumentu předem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využití některého systému pro sdílení dokumentů online </a:t>
            </a:r>
            <a:r>
              <a:rPr lang="cs" sz="2000"/>
              <a:t>(tato prezentace: </a:t>
            </a:r>
            <a:r>
              <a:rPr lang="cs" sz="2000">
                <a:solidFill>
                  <a:srgbClr val="00287D"/>
                </a:solidFill>
                <a:uFill>
                  <a:noFill/>
                </a:uFill>
                <a:hlinkClick r:id="rId4"/>
              </a:rPr>
              <a:t>https://muni.cz/go/6a37a6</a:t>
            </a:r>
            <a:r>
              <a:rPr lang="cs" sz="2000"/>
              <a:t>)</a:t>
            </a:r>
            <a:endParaRPr sz="20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technická korektnost dokumentu → jeho základní přístupnost</a:t>
            </a:r>
            <a:endParaRPr/>
          </a:p>
        </p:txBody>
      </p:sp>
      <p:sp>
        <p:nvSpPr>
          <p:cNvPr id="247" name="Google Shape;247;p27"/>
          <p:cNvSpPr txBox="1"/>
          <p:nvPr>
            <p:ph idx="12" type="sldNum"/>
          </p:nvPr>
        </p:nvSpPr>
        <p:spPr>
          <a:xfrm>
            <a:off x="6858000" y="6248400"/>
            <a:ext cx="18417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8"/>
          <p:cNvSpPr txBox="1"/>
          <p:nvPr>
            <p:ph type="title"/>
          </p:nvPr>
        </p:nvSpPr>
        <p:spPr>
          <a:xfrm>
            <a:off x="509589" y="1125539"/>
            <a:ext cx="8086500" cy="64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Kulturní a vzdělávací programy</a:t>
            </a:r>
            <a:endParaRPr/>
          </a:p>
        </p:txBody>
      </p:sp>
      <p:sp>
        <p:nvSpPr>
          <p:cNvPr id="254" name="Google Shape;254;p28"/>
          <p:cNvSpPr txBox="1"/>
          <p:nvPr>
            <p:ph idx="1" type="body"/>
          </p:nvPr>
        </p:nvSpPr>
        <p:spPr>
          <a:xfrm>
            <a:off x="509588" y="2078638"/>
            <a:ext cx="7402800" cy="206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cs"/>
              <a:t>Forma předávaných informací: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2400"/>
              <a:buAutoNum type="arabicPeriod"/>
            </a:pPr>
            <a:r>
              <a:rPr b="1" lang="cs">
                <a:solidFill>
                  <a:srgbClr val="999999"/>
                </a:solidFill>
              </a:rPr>
              <a:t>vizuální písemná</a:t>
            </a:r>
            <a:r>
              <a:rPr lang="cs">
                <a:solidFill>
                  <a:srgbClr val="999999"/>
                </a:solidFill>
              </a:rPr>
              <a:t> — typicky:</a:t>
            </a:r>
            <a:endParaRPr>
              <a:solidFill>
                <a:srgbClr val="999999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Char char="▪"/>
            </a:pPr>
            <a:r>
              <a:rPr lang="cs">
                <a:solidFill>
                  <a:srgbClr val="999999"/>
                </a:solidFill>
              </a:rPr>
              <a:t>dokumenty prezentované na projekční ploše</a:t>
            </a:r>
            <a:endParaRPr>
              <a:solidFill>
                <a:srgbClr val="999999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Char char="▪"/>
            </a:pPr>
            <a:r>
              <a:rPr lang="cs">
                <a:solidFill>
                  <a:srgbClr val="999999"/>
                </a:solidFill>
              </a:rPr>
              <a:t>písemné dokumenty v elektronické nebo fyzické podobě předávané účastníkům</a:t>
            </a:r>
            <a:endParaRPr>
              <a:solidFill>
                <a:srgbClr val="999999"/>
              </a:solidFill>
            </a:endParaRPr>
          </a:p>
        </p:txBody>
      </p:sp>
      <p:pic>
        <p:nvPicPr>
          <p:cNvPr id="255" name="Google Shape;255;p28" title="Logo - symbol pro zrakové postižení, přeškrtnuté, zobrazeno zeslabeně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2488" y="2837325"/>
            <a:ext cx="552450" cy="54292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8"/>
          <p:cNvSpPr txBox="1"/>
          <p:nvPr>
            <p:ph idx="1" type="body"/>
          </p:nvPr>
        </p:nvSpPr>
        <p:spPr>
          <a:xfrm>
            <a:off x="509600" y="4059900"/>
            <a:ext cx="7402800" cy="218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AutoNum type="arabicPeriod" startAt="2"/>
            </a:pPr>
            <a:r>
              <a:rPr b="1" lang="cs"/>
              <a:t>verbální (zvuková)</a:t>
            </a:r>
            <a:r>
              <a:rPr lang="cs"/>
              <a:t> — typicky: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verbální projev přednášejících, diskuse mezi účastníky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prezentovaný zvukový dokument nebo zvuková stopa videozáznamu</a:t>
            </a:r>
            <a:endParaRPr/>
          </a:p>
        </p:txBody>
      </p:sp>
      <p:grpSp>
        <p:nvGrpSpPr>
          <p:cNvPr id="257" name="Google Shape;257;p28"/>
          <p:cNvGrpSpPr/>
          <p:nvPr/>
        </p:nvGrpSpPr>
        <p:grpSpPr>
          <a:xfrm>
            <a:off x="8039011" y="4139528"/>
            <a:ext cx="557100" cy="540321"/>
            <a:chOff x="7817925" y="3220353"/>
            <a:chExt cx="557100" cy="555600"/>
          </a:xfrm>
        </p:grpSpPr>
        <p:sp>
          <p:nvSpPr>
            <p:cNvPr id="258" name="Google Shape;258;p28"/>
            <p:cNvSpPr/>
            <p:nvPr/>
          </p:nvSpPr>
          <p:spPr>
            <a:xfrm>
              <a:off x="7817925" y="3220353"/>
              <a:ext cx="557100" cy="555600"/>
            </a:xfrm>
            <a:prstGeom prst="rect">
              <a:avLst/>
            </a:prstGeom>
            <a:solidFill>
              <a:srgbClr val="5CC22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Ubuntu"/>
                <a:ea typeface="Ubuntu"/>
                <a:cs typeface="Ubuntu"/>
                <a:sym typeface="Ubuntu"/>
              </a:endParaRPr>
            </a:p>
          </p:txBody>
        </p:sp>
        <p:pic>
          <p:nvPicPr>
            <p:cNvPr id="259" name="Google Shape;259;p28" title="Logo - symbol pro sluchové postižení, přeškrtnuté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894220" y="3305736"/>
              <a:ext cx="415200" cy="369226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60" name="Google Shape;260;p28"/>
          <p:cNvCxnSpPr/>
          <p:nvPr/>
        </p:nvCxnSpPr>
        <p:spPr>
          <a:xfrm flipH="1" rot="10800000">
            <a:off x="8043650" y="4145050"/>
            <a:ext cx="547800" cy="5232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1" name="Google Shape;261;p28"/>
          <p:cNvCxnSpPr/>
          <p:nvPr/>
        </p:nvCxnSpPr>
        <p:spPr>
          <a:xfrm flipH="1" rot="10800000">
            <a:off x="8043650" y="2849650"/>
            <a:ext cx="547800" cy="5232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2" name="Google Shape;262;p28"/>
          <p:cNvSpPr txBox="1"/>
          <p:nvPr>
            <p:ph idx="12" type="sldNum"/>
          </p:nvPr>
        </p:nvSpPr>
        <p:spPr>
          <a:xfrm>
            <a:off x="6858000" y="6248400"/>
            <a:ext cx="18417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9"/>
          <p:cNvSpPr txBox="1"/>
          <p:nvPr>
            <p:ph type="title"/>
          </p:nvPr>
        </p:nvSpPr>
        <p:spPr>
          <a:xfrm>
            <a:off x="509589" y="1125539"/>
            <a:ext cx="8086500" cy="64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Zpřístupnění pro návštěvníky se sluchovým postižením</a:t>
            </a:r>
            <a:endParaRPr/>
          </a:p>
        </p:txBody>
      </p:sp>
      <p:grpSp>
        <p:nvGrpSpPr>
          <p:cNvPr id="269" name="Google Shape;269;p29"/>
          <p:cNvGrpSpPr/>
          <p:nvPr/>
        </p:nvGrpSpPr>
        <p:grpSpPr>
          <a:xfrm>
            <a:off x="8591911" y="3"/>
            <a:ext cx="557100" cy="540321"/>
            <a:chOff x="7817925" y="3220353"/>
            <a:chExt cx="557100" cy="555600"/>
          </a:xfrm>
        </p:grpSpPr>
        <p:sp>
          <p:nvSpPr>
            <p:cNvPr id="270" name="Google Shape;270;p29"/>
            <p:cNvSpPr/>
            <p:nvPr/>
          </p:nvSpPr>
          <p:spPr>
            <a:xfrm>
              <a:off x="7817925" y="3220353"/>
              <a:ext cx="557100" cy="555600"/>
            </a:xfrm>
            <a:prstGeom prst="rect">
              <a:avLst/>
            </a:prstGeom>
            <a:solidFill>
              <a:srgbClr val="5CC22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Ubuntu"/>
                <a:ea typeface="Ubuntu"/>
                <a:cs typeface="Ubuntu"/>
                <a:sym typeface="Ubuntu"/>
              </a:endParaRPr>
            </a:p>
          </p:txBody>
        </p:sp>
        <p:pic>
          <p:nvPicPr>
            <p:cNvPr descr="sluch-bw.png" id="271" name="Google Shape;271;p29" title="Logo - symbol pro sluchové postižení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94220" y="3305736"/>
              <a:ext cx="415200" cy="3692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2" name="Google Shape;272;p29"/>
          <p:cNvSpPr txBox="1"/>
          <p:nvPr>
            <p:ph idx="1" type="body"/>
          </p:nvPr>
        </p:nvSpPr>
        <p:spPr>
          <a:xfrm>
            <a:off x="509589" y="2019299"/>
            <a:ext cx="8082300" cy="41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AutoNum type="arabicPeriod"/>
            </a:pPr>
            <a:r>
              <a:rPr b="1" lang="cs"/>
              <a:t>nedoslýchaví</a:t>
            </a:r>
            <a:r>
              <a:rPr lang="cs"/>
              <a:t> — po organizační nebo technické intervenci mohou akustickou informaci přijímat </a:t>
            </a:r>
            <a:br>
              <a:rPr lang="cs"/>
            </a:br>
            <a:r>
              <a:rPr lang="cs"/>
              <a:t>(sluchadla, naslouchací soupravy…)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AutoNum type="arabicPeriod"/>
            </a:pPr>
            <a:r>
              <a:rPr b="1" lang="cs"/>
              <a:t>neslyšící</a:t>
            </a:r>
            <a:r>
              <a:rPr lang="cs"/>
              <a:t> — nemohou přijímat akustické informace ani s technickými kompenzačními prostředky </a:t>
            </a:r>
            <a:br>
              <a:rPr lang="cs"/>
            </a:br>
            <a:r>
              <a:rPr lang="cs"/>
              <a:t>(komunikační systémy neslyšících)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AutoNum type="arabicPeriod"/>
            </a:pPr>
            <a:r>
              <a:rPr lang="cs"/>
              <a:t>uživatelé </a:t>
            </a:r>
            <a:r>
              <a:rPr b="1" lang="cs"/>
              <a:t>kochleárního implantátu</a:t>
            </a:r>
            <a:r>
              <a:rPr lang="cs"/>
              <a:t> </a:t>
            </a:r>
            <a:br>
              <a:rPr lang="cs"/>
            </a:br>
            <a:r>
              <a:rPr lang="cs"/>
              <a:t>(příjem akustického signálu technicky obdobné 1. skupině)</a:t>
            </a:r>
            <a:endParaRPr/>
          </a:p>
        </p:txBody>
      </p:sp>
      <p:sp>
        <p:nvSpPr>
          <p:cNvPr id="273" name="Google Shape;273;p29"/>
          <p:cNvSpPr txBox="1"/>
          <p:nvPr>
            <p:ph idx="12" type="sldNum"/>
          </p:nvPr>
        </p:nvSpPr>
        <p:spPr>
          <a:xfrm>
            <a:off x="6858000" y="6248400"/>
            <a:ext cx="18417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/>
          <p:nvPr>
            <p:ph type="title"/>
          </p:nvPr>
        </p:nvSpPr>
        <p:spPr>
          <a:xfrm>
            <a:off x="509600" y="1125550"/>
            <a:ext cx="3876900" cy="64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Masarykova univerzita</a:t>
            </a:r>
            <a:endParaRPr/>
          </a:p>
        </p:txBody>
      </p:sp>
      <p:sp>
        <p:nvSpPr>
          <p:cNvPr id="61" name="Google Shape;61;p12"/>
          <p:cNvSpPr txBox="1"/>
          <p:nvPr>
            <p:ph idx="1" type="body"/>
          </p:nvPr>
        </p:nvSpPr>
        <p:spPr>
          <a:xfrm>
            <a:off x="509600" y="2019300"/>
            <a:ext cx="3876900" cy="16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založení: 2019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zaměstnanci: 5700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fakulty: 9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studenti: cca 30 tis.</a:t>
            </a:r>
            <a:endParaRPr/>
          </a:p>
        </p:txBody>
      </p:sp>
      <p:pic>
        <p:nvPicPr>
          <p:cNvPr id="62" name="Google Shape;62;p12" title="Foto - budova Rektorátu Masarykovy univerzity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1650" y="3915299"/>
            <a:ext cx="2952800" cy="22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2"/>
          <p:cNvSpPr txBox="1"/>
          <p:nvPr>
            <p:ph type="title"/>
          </p:nvPr>
        </p:nvSpPr>
        <p:spPr>
          <a:xfrm>
            <a:off x="4724125" y="1125550"/>
            <a:ext cx="3876900" cy="64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Středisko Teiresiás</a:t>
            </a:r>
            <a:endParaRPr/>
          </a:p>
        </p:txBody>
      </p:sp>
      <p:sp>
        <p:nvSpPr>
          <p:cNvPr id="64" name="Google Shape;64;p12"/>
          <p:cNvSpPr txBox="1"/>
          <p:nvPr>
            <p:ph idx="2" type="body"/>
          </p:nvPr>
        </p:nvSpPr>
        <p:spPr>
          <a:xfrm>
            <a:off x="4724125" y="2019301"/>
            <a:ext cx="3876900" cy="16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založení: 2000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zaměstnanci: 40 + 100 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reg. studenti nyní: 550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za dobu celkem: 2300</a:t>
            </a:r>
            <a:endParaRPr/>
          </a:p>
        </p:txBody>
      </p:sp>
      <p:pic>
        <p:nvPicPr>
          <p:cNvPr id="65" name="Google Shape;65;p12" title="Foto - budova MU na Komenského nám., zde sídlí středisko Teiresiá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6175" y="3915300"/>
            <a:ext cx="2952800" cy="22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2"/>
          <p:cNvSpPr txBox="1"/>
          <p:nvPr>
            <p:ph idx="12" type="sldNum"/>
          </p:nvPr>
        </p:nvSpPr>
        <p:spPr>
          <a:xfrm>
            <a:off x="6858000" y="6248400"/>
            <a:ext cx="18417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0"/>
          <p:cNvSpPr txBox="1"/>
          <p:nvPr>
            <p:ph type="title"/>
          </p:nvPr>
        </p:nvSpPr>
        <p:spPr>
          <a:xfrm>
            <a:off x="509589" y="1125539"/>
            <a:ext cx="8086500" cy="64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Zpřístupnění pro návštěvníky se sluchovým postižením</a:t>
            </a:r>
            <a:endParaRPr/>
          </a:p>
        </p:txBody>
      </p:sp>
      <p:grpSp>
        <p:nvGrpSpPr>
          <p:cNvPr id="280" name="Google Shape;280;p30"/>
          <p:cNvGrpSpPr/>
          <p:nvPr/>
        </p:nvGrpSpPr>
        <p:grpSpPr>
          <a:xfrm>
            <a:off x="8596111" y="3"/>
            <a:ext cx="557100" cy="540321"/>
            <a:chOff x="7817925" y="3220353"/>
            <a:chExt cx="557100" cy="555600"/>
          </a:xfrm>
        </p:grpSpPr>
        <p:sp>
          <p:nvSpPr>
            <p:cNvPr id="281" name="Google Shape;281;p30"/>
            <p:cNvSpPr/>
            <p:nvPr/>
          </p:nvSpPr>
          <p:spPr>
            <a:xfrm>
              <a:off x="7817925" y="3220353"/>
              <a:ext cx="557100" cy="555600"/>
            </a:xfrm>
            <a:prstGeom prst="rect">
              <a:avLst/>
            </a:prstGeom>
            <a:solidFill>
              <a:srgbClr val="5CC22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Ubuntu"/>
                <a:ea typeface="Ubuntu"/>
                <a:cs typeface="Ubuntu"/>
                <a:sym typeface="Ubuntu"/>
              </a:endParaRPr>
            </a:p>
          </p:txBody>
        </p:sp>
        <p:pic>
          <p:nvPicPr>
            <p:cNvPr id="282" name="Google Shape;282;p30" title="Logo - symbol pro sluchové postižení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94220" y="3305736"/>
              <a:ext cx="415200" cy="3692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3" name="Google Shape;283;p30"/>
          <p:cNvSpPr txBox="1"/>
          <p:nvPr>
            <p:ph idx="1" type="body"/>
          </p:nvPr>
        </p:nvSpPr>
        <p:spPr>
          <a:xfrm>
            <a:off x="509589" y="2019299"/>
            <a:ext cx="8082300" cy="41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cs"/>
              <a:t>Komunikační systémy neslyšících:</a:t>
            </a:r>
            <a:endParaRPr/>
          </a:p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česká legislativa: z</a:t>
            </a:r>
            <a:r>
              <a:rPr lang="cs"/>
              <a:t>ákon č. 155/1998 Sb., o komunikačních systémech neslyšících a hluchoslepých osob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cs" sz="1800"/>
              <a:t>§ 7: právo na používání komunikačních systémů (KS), vzdělávání s využitím KS a výuku KS</a:t>
            </a:r>
            <a:endParaRPr sz="1800"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ustanovuje 11 komunikačních systémů: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cs" sz="1800"/>
              <a:t>český znakový jazyk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cs" sz="1800"/>
              <a:t>znakovaná čeština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cs" sz="1800"/>
              <a:t>vizualizace mluvené češtiny (→ odezírání)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b="1" lang="cs" sz="1800"/>
              <a:t>písemný záznam mluvené řeči</a:t>
            </a:r>
            <a:r>
              <a:rPr lang="cs" sz="1800"/>
              <a:t> (textový přepis, titulky, CART)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cs" sz="1800"/>
              <a:t>Lormova abeceda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cs" sz="1800"/>
              <a:t>taktilní odezírání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cs" sz="1800"/>
              <a:t>…</a:t>
            </a:r>
            <a:endParaRPr sz="1800"/>
          </a:p>
        </p:txBody>
      </p:sp>
      <p:sp>
        <p:nvSpPr>
          <p:cNvPr id="284" name="Google Shape;284;p30"/>
          <p:cNvSpPr txBox="1"/>
          <p:nvPr>
            <p:ph idx="12" type="sldNum"/>
          </p:nvPr>
        </p:nvSpPr>
        <p:spPr>
          <a:xfrm>
            <a:off x="6858000" y="6248400"/>
            <a:ext cx="18417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1"/>
          <p:cNvSpPr txBox="1"/>
          <p:nvPr>
            <p:ph type="title"/>
          </p:nvPr>
        </p:nvSpPr>
        <p:spPr>
          <a:xfrm>
            <a:off x="509589" y="1125539"/>
            <a:ext cx="8086500" cy="64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/>
              <a:t>Zpřístupnění pro návštěvníky se sluchovým postižením</a:t>
            </a:r>
            <a:endParaRPr/>
          </a:p>
        </p:txBody>
      </p:sp>
      <p:grpSp>
        <p:nvGrpSpPr>
          <p:cNvPr id="291" name="Google Shape;291;p31"/>
          <p:cNvGrpSpPr/>
          <p:nvPr/>
        </p:nvGrpSpPr>
        <p:grpSpPr>
          <a:xfrm>
            <a:off x="8596111" y="3"/>
            <a:ext cx="557100" cy="540321"/>
            <a:chOff x="7817925" y="3220353"/>
            <a:chExt cx="557100" cy="555600"/>
          </a:xfrm>
        </p:grpSpPr>
        <p:sp>
          <p:nvSpPr>
            <p:cNvPr id="292" name="Google Shape;292;p31"/>
            <p:cNvSpPr/>
            <p:nvPr/>
          </p:nvSpPr>
          <p:spPr>
            <a:xfrm>
              <a:off x="7817925" y="3220353"/>
              <a:ext cx="557100" cy="555600"/>
            </a:xfrm>
            <a:prstGeom prst="rect">
              <a:avLst/>
            </a:prstGeom>
            <a:solidFill>
              <a:srgbClr val="5CC22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Ubuntu"/>
                <a:ea typeface="Ubuntu"/>
                <a:cs typeface="Ubuntu"/>
                <a:sym typeface="Ubuntu"/>
              </a:endParaRPr>
            </a:p>
          </p:txBody>
        </p:sp>
        <p:pic>
          <p:nvPicPr>
            <p:cNvPr id="293" name="Google Shape;293;p31" title="Logo - symbol pro sluchové postižení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94220" y="3305736"/>
              <a:ext cx="415200" cy="3692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4" name="Google Shape;294;p31"/>
          <p:cNvSpPr txBox="1"/>
          <p:nvPr>
            <p:ph idx="1" type="body"/>
          </p:nvPr>
        </p:nvSpPr>
        <p:spPr>
          <a:xfrm>
            <a:off x="509589" y="2019299"/>
            <a:ext cx="8082300" cy="41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cs"/>
              <a:t>Verbální informace zpřístupněná </a:t>
            </a:r>
            <a:r>
              <a:rPr b="1" lang="cs"/>
              <a:t>akusticky</a:t>
            </a:r>
            <a:r>
              <a:rPr lang="cs"/>
              <a:t>:</a:t>
            </a:r>
            <a:endParaRPr/>
          </a:p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cs" sz="2000"/>
              <a:t>(tuto metodu zmíněný zákon vlastně neustanovuje)</a:t>
            </a:r>
            <a:endParaRPr sz="20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přenos zvuku do individuálních sluchátek, sluchadel, naslouchacích souprav, kochleárních implantátů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FM systémy, </a:t>
            </a:r>
            <a:r>
              <a:rPr lang="cs"/>
              <a:t>indukční smyčky</a:t>
            </a:r>
            <a:r>
              <a:rPr lang="cs"/>
              <a:t>, digitální přenos (Bluetooth, MFi apod.)</a:t>
            </a:r>
            <a:endParaRPr/>
          </a:p>
        </p:txBody>
      </p:sp>
      <p:pic>
        <p:nvPicPr>
          <p:cNvPr id="295" name="Google Shape;295;p31" title="Foto - příklad naslouchadla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894625"/>
            <a:ext cx="2061550" cy="196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1" title="Kresba - příklad kochleárního implantátu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0038" y="4894625"/>
            <a:ext cx="2283781" cy="196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1" title="Foto - příklad naslouchací soupravy (FM systém) s individuální indukční smyčkou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22325" y="4894625"/>
            <a:ext cx="1963376" cy="1963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1" title="Foto - příklad soupravy pro digitální přenos zvuku z mikrofonu ve tvaru pera do indivuálního přijímače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86470" y="4894625"/>
            <a:ext cx="1357529" cy="1963376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1"/>
          <p:cNvSpPr txBox="1"/>
          <p:nvPr>
            <p:ph idx="12" type="sldNum"/>
          </p:nvPr>
        </p:nvSpPr>
        <p:spPr>
          <a:xfrm>
            <a:off x="6858000" y="6248400"/>
            <a:ext cx="18417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2"/>
          <p:cNvSpPr txBox="1"/>
          <p:nvPr>
            <p:ph type="title"/>
          </p:nvPr>
        </p:nvSpPr>
        <p:spPr>
          <a:xfrm>
            <a:off x="509589" y="1125539"/>
            <a:ext cx="8086500" cy="64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/>
              <a:t>Zpřístupnění pro návštěvníky se sluchovým postižením</a:t>
            </a:r>
            <a:endParaRPr/>
          </a:p>
        </p:txBody>
      </p:sp>
      <p:grpSp>
        <p:nvGrpSpPr>
          <p:cNvPr id="306" name="Google Shape;306;p32"/>
          <p:cNvGrpSpPr/>
          <p:nvPr/>
        </p:nvGrpSpPr>
        <p:grpSpPr>
          <a:xfrm>
            <a:off x="8596111" y="3"/>
            <a:ext cx="557100" cy="540321"/>
            <a:chOff x="7817925" y="3220353"/>
            <a:chExt cx="557100" cy="555600"/>
          </a:xfrm>
        </p:grpSpPr>
        <p:sp>
          <p:nvSpPr>
            <p:cNvPr id="307" name="Google Shape;307;p32"/>
            <p:cNvSpPr/>
            <p:nvPr/>
          </p:nvSpPr>
          <p:spPr>
            <a:xfrm>
              <a:off x="7817925" y="3220353"/>
              <a:ext cx="557100" cy="555600"/>
            </a:xfrm>
            <a:prstGeom prst="rect">
              <a:avLst/>
            </a:prstGeom>
            <a:solidFill>
              <a:srgbClr val="5CC22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Ubuntu"/>
                <a:ea typeface="Ubuntu"/>
                <a:cs typeface="Ubuntu"/>
                <a:sym typeface="Ubuntu"/>
              </a:endParaRPr>
            </a:p>
          </p:txBody>
        </p:sp>
        <p:pic>
          <p:nvPicPr>
            <p:cNvPr id="308" name="Google Shape;308;p32" title="Logo - symbol pro sluchové postižení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94220" y="3305736"/>
              <a:ext cx="415200" cy="3692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9" name="Google Shape;309;p32"/>
          <p:cNvSpPr txBox="1"/>
          <p:nvPr>
            <p:ph idx="1" type="body"/>
          </p:nvPr>
        </p:nvSpPr>
        <p:spPr>
          <a:xfrm>
            <a:off x="509589" y="2019299"/>
            <a:ext cx="8082300" cy="41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cs"/>
              <a:t>Verbální informace zpřístupněná </a:t>
            </a:r>
            <a:r>
              <a:rPr b="1" lang="cs"/>
              <a:t>písemným přepisem</a:t>
            </a:r>
            <a:r>
              <a:rPr lang="cs"/>
              <a:t>:</a:t>
            </a:r>
            <a:endParaRPr/>
          </a:p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zajišťovaný </a:t>
            </a:r>
            <a:r>
              <a:rPr lang="cs"/>
              <a:t>lidským</a:t>
            </a:r>
            <a:r>
              <a:rPr lang="cs"/>
              <a:t> přepisovatelem vs. strojově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vizualizace přepisu na místě </a:t>
            </a:r>
            <a:r>
              <a:rPr b="1" lang="cs"/>
              <a:t>v reálném čase</a:t>
            </a:r>
            <a:r>
              <a:rPr lang="cs"/>
              <a:t>: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individuálně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centrálně na druhou obrazovku/plátno nebo v podobě titulků k prezentaci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příklady technologií:</a:t>
            </a:r>
            <a:endParaRPr/>
          </a:p>
          <a:p>
            <a:pPr indent="-381000" lvl="2" marL="13716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>
                <a:solidFill>
                  <a:srgbClr val="00287D"/>
                </a:solidFill>
                <a:uFill>
                  <a:noFill/>
                </a:uFill>
                <a:hlinkClick r:id="rId4"/>
              </a:rPr>
              <a:t>Polygraf</a:t>
            </a:r>
            <a:endParaRPr/>
          </a:p>
          <a:p>
            <a:pPr indent="-381000" lvl="2" marL="1371600" rtl="0" algn="l">
              <a:spcBef>
                <a:spcPts val="0"/>
              </a:spcBef>
              <a:spcAft>
                <a:spcPts val="0"/>
              </a:spcAft>
              <a:buClr>
                <a:srgbClr val="00287D"/>
              </a:buClr>
              <a:buSzPts val="2400"/>
              <a:buChar char="▪"/>
            </a:pPr>
            <a:r>
              <a:rPr lang="cs">
                <a:solidFill>
                  <a:srgbClr val="00287D"/>
                </a:solidFill>
                <a:uFill>
                  <a:noFill/>
                </a:uFill>
                <a:hlinkClick r:id="rId5"/>
              </a:rPr>
              <a:t>Text On Top</a:t>
            </a:r>
            <a:endParaRPr>
              <a:solidFill>
                <a:srgbClr val="00287D"/>
              </a:solidFill>
            </a:endParaRPr>
          </a:p>
          <a:p>
            <a:pPr indent="-381000" lvl="2" marL="13716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využití </a:t>
            </a:r>
            <a:r>
              <a:rPr lang="cs"/>
              <a:t>systému pro sdílení dokumentů online</a:t>
            </a:r>
            <a:endParaRPr/>
          </a:p>
          <a:p>
            <a:pPr indent="-381000" lvl="2" marL="13716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duplikace obrazovky přepisovatele</a:t>
            </a:r>
            <a:endParaRPr/>
          </a:p>
        </p:txBody>
      </p:sp>
      <p:sp>
        <p:nvSpPr>
          <p:cNvPr id="310" name="Google Shape;310;p32"/>
          <p:cNvSpPr txBox="1"/>
          <p:nvPr>
            <p:ph idx="12" type="sldNum"/>
          </p:nvPr>
        </p:nvSpPr>
        <p:spPr>
          <a:xfrm>
            <a:off x="6858000" y="6248400"/>
            <a:ext cx="18417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3"/>
          <p:cNvSpPr txBox="1"/>
          <p:nvPr>
            <p:ph type="title"/>
          </p:nvPr>
        </p:nvSpPr>
        <p:spPr>
          <a:xfrm>
            <a:off x="509589" y="1125539"/>
            <a:ext cx="8086500" cy="64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/>
              <a:t>Zpřístupnění pro návštěvníky se sluchovým postižením</a:t>
            </a:r>
            <a:endParaRPr/>
          </a:p>
        </p:txBody>
      </p:sp>
      <p:grpSp>
        <p:nvGrpSpPr>
          <p:cNvPr id="317" name="Google Shape;317;p33"/>
          <p:cNvGrpSpPr/>
          <p:nvPr/>
        </p:nvGrpSpPr>
        <p:grpSpPr>
          <a:xfrm>
            <a:off x="8596111" y="3"/>
            <a:ext cx="557100" cy="540321"/>
            <a:chOff x="7817925" y="3220353"/>
            <a:chExt cx="557100" cy="555600"/>
          </a:xfrm>
        </p:grpSpPr>
        <p:sp>
          <p:nvSpPr>
            <p:cNvPr id="318" name="Google Shape;318;p33"/>
            <p:cNvSpPr/>
            <p:nvPr/>
          </p:nvSpPr>
          <p:spPr>
            <a:xfrm>
              <a:off x="7817925" y="3220353"/>
              <a:ext cx="557100" cy="555600"/>
            </a:xfrm>
            <a:prstGeom prst="rect">
              <a:avLst/>
            </a:prstGeom>
            <a:solidFill>
              <a:srgbClr val="5CC22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Ubuntu"/>
                <a:ea typeface="Ubuntu"/>
                <a:cs typeface="Ubuntu"/>
                <a:sym typeface="Ubuntu"/>
              </a:endParaRPr>
            </a:p>
          </p:txBody>
        </p:sp>
        <p:pic>
          <p:nvPicPr>
            <p:cNvPr descr="sluch-bw.png" id="319" name="Google Shape;319;p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94220" y="3305736"/>
              <a:ext cx="415200" cy="3692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0" name="Google Shape;320;p33"/>
          <p:cNvSpPr txBox="1"/>
          <p:nvPr>
            <p:ph idx="1" type="body"/>
          </p:nvPr>
        </p:nvSpPr>
        <p:spPr>
          <a:xfrm>
            <a:off x="509589" y="2019299"/>
            <a:ext cx="8082300" cy="41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vizualizace přepisu</a:t>
            </a:r>
            <a:r>
              <a:rPr lang="cs"/>
              <a:t> </a:t>
            </a:r>
            <a:r>
              <a:rPr lang="cs"/>
              <a:t>zvukového dokumentu, zvukové stopy videozáznamu → titulky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ruční editace:</a:t>
            </a:r>
            <a:endParaRPr/>
          </a:p>
          <a:p>
            <a:pPr indent="-381000" lvl="2" marL="13716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>
                <a:solidFill>
                  <a:srgbClr val="00287D"/>
                </a:solidFill>
                <a:uFill>
                  <a:noFill/>
                </a:uFill>
                <a:hlinkClick r:id="rId4"/>
              </a:rPr>
              <a:t>Aegisub</a:t>
            </a:r>
            <a:r>
              <a:rPr lang="cs"/>
              <a:t>, </a:t>
            </a:r>
            <a:r>
              <a:rPr lang="cs">
                <a:solidFill>
                  <a:srgbClr val="00287D"/>
                </a:solidFill>
                <a:uFill>
                  <a:noFill/>
                </a:uFill>
                <a:hlinkClick r:id="rId5"/>
              </a:rPr>
              <a:t>Subtitle Edit</a:t>
            </a:r>
            <a:r>
              <a:rPr lang="cs"/>
              <a:t>, </a:t>
            </a:r>
            <a:r>
              <a:rPr lang="cs">
                <a:solidFill>
                  <a:srgbClr val="00287D"/>
                </a:solidFill>
                <a:uFill>
                  <a:noFill/>
                </a:uFill>
                <a:hlinkClick r:id="rId6"/>
              </a:rPr>
              <a:t>Amara.org</a:t>
            </a:r>
            <a:endParaRPr/>
          </a:p>
          <a:p>
            <a:pPr indent="-381000" lvl="2" marL="13716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YouTube — nástroje pro titulky</a:t>
            </a:r>
            <a:endParaRPr/>
          </a:p>
          <a:p>
            <a:pPr indent="-381000" lvl="2" marL="13716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…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strojové rozpoznání hlasu a korektury</a:t>
            </a:r>
            <a:endParaRPr/>
          </a:p>
          <a:p>
            <a:pPr indent="-381000" lvl="2" marL="13716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YouTube — nástroje pro titulky (některé jazyky)</a:t>
            </a:r>
            <a:endParaRPr/>
          </a:p>
          <a:p>
            <a:pPr indent="-381000" lvl="2" marL="1371600" rtl="0" algn="l">
              <a:spcBef>
                <a:spcPts val="0"/>
              </a:spcBef>
              <a:spcAft>
                <a:spcPts val="0"/>
              </a:spcAft>
              <a:buClr>
                <a:srgbClr val="00287D"/>
              </a:buClr>
              <a:buSzPts val="2400"/>
              <a:buChar char="▪"/>
            </a:pPr>
            <a:r>
              <a:rPr lang="cs">
                <a:solidFill>
                  <a:srgbClr val="00287D"/>
                </a:solidFill>
                <a:uFill>
                  <a:noFill/>
                </a:uFill>
                <a:hlinkClick r:id="rId7"/>
              </a:rPr>
              <a:t>SpokenData</a:t>
            </a:r>
            <a:endParaRPr>
              <a:solidFill>
                <a:srgbClr val="00287D"/>
              </a:solidFill>
            </a:endParaRPr>
          </a:p>
          <a:p>
            <a:pPr indent="-381000" lvl="2" marL="1371600" rtl="0" algn="l">
              <a:spcBef>
                <a:spcPts val="0"/>
              </a:spcBef>
              <a:spcAft>
                <a:spcPts val="0"/>
              </a:spcAft>
              <a:buClr>
                <a:srgbClr val="00287D"/>
              </a:buClr>
              <a:buSzPts val="2400"/>
              <a:buChar char="▪"/>
            </a:pPr>
            <a:r>
              <a:rPr lang="cs">
                <a:solidFill>
                  <a:srgbClr val="00287D"/>
                </a:solidFill>
              </a:rPr>
              <a:t>…</a:t>
            </a:r>
            <a:endParaRPr>
              <a:solidFill>
                <a:srgbClr val="00287D"/>
              </a:solidFill>
            </a:endParaRPr>
          </a:p>
        </p:txBody>
      </p:sp>
      <p:sp>
        <p:nvSpPr>
          <p:cNvPr id="321" name="Google Shape;321;p33"/>
          <p:cNvSpPr txBox="1"/>
          <p:nvPr>
            <p:ph idx="12" type="sldNum"/>
          </p:nvPr>
        </p:nvSpPr>
        <p:spPr>
          <a:xfrm>
            <a:off x="6858000" y="6248400"/>
            <a:ext cx="18417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34" title="Screenshot - rozhraní editoru videí v aplikaci YouTube, spuštění editace titulků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17838"/>
            <a:ext cx="9144001" cy="494017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4"/>
          <p:cNvSpPr/>
          <p:nvPr/>
        </p:nvSpPr>
        <p:spPr>
          <a:xfrm>
            <a:off x="1991000" y="4958850"/>
            <a:ext cx="1258200" cy="6636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29" name="Google Shape;329;p34"/>
          <p:cNvGrpSpPr/>
          <p:nvPr/>
        </p:nvGrpSpPr>
        <p:grpSpPr>
          <a:xfrm>
            <a:off x="8596111" y="3"/>
            <a:ext cx="557100" cy="540321"/>
            <a:chOff x="7817925" y="3220353"/>
            <a:chExt cx="557100" cy="555600"/>
          </a:xfrm>
        </p:grpSpPr>
        <p:sp>
          <p:nvSpPr>
            <p:cNvPr id="330" name="Google Shape;330;p34"/>
            <p:cNvSpPr/>
            <p:nvPr/>
          </p:nvSpPr>
          <p:spPr>
            <a:xfrm>
              <a:off x="7817925" y="3220353"/>
              <a:ext cx="557100" cy="555600"/>
            </a:xfrm>
            <a:prstGeom prst="rect">
              <a:avLst/>
            </a:prstGeom>
            <a:solidFill>
              <a:srgbClr val="5CC22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Ubuntu"/>
                <a:ea typeface="Ubuntu"/>
                <a:cs typeface="Ubuntu"/>
                <a:sym typeface="Ubuntu"/>
              </a:endParaRPr>
            </a:p>
          </p:txBody>
        </p:sp>
        <p:pic>
          <p:nvPicPr>
            <p:cNvPr id="331" name="Google Shape;331;p34" title="Logo - symbol pro sluchové postižení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894220" y="3305736"/>
              <a:ext cx="415200" cy="3692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2" name="Google Shape;332;p34"/>
          <p:cNvSpPr txBox="1"/>
          <p:nvPr>
            <p:ph idx="12" type="sldNum"/>
          </p:nvPr>
        </p:nvSpPr>
        <p:spPr>
          <a:xfrm>
            <a:off x="6858000" y="6248400"/>
            <a:ext cx="18417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35" title="Screenshot - rozhraní editoru videí v aplikaci YouTube, editace titulků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17000"/>
            <a:ext cx="9144001" cy="51409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9" name="Google Shape;339;p35"/>
          <p:cNvGrpSpPr/>
          <p:nvPr/>
        </p:nvGrpSpPr>
        <p:grpSpPr>
          <a:xfrm>
            <a:off x="8596111" y="3"/>
            <a:ext cx="557100" cy="540321"/>
            <a:chOff x="7817925" y="3220353"/>
            <a:chExt cx="557100" cy="555600"/>
          </a:xfrm>
        </p:grpSpPr>
        <p:sp>
          <p:nvSpPr>
            <p:cNvPr id="340" name="Google Shape;340;p35"/>
            <p:cNvSpPr/>
            <p:nvPr/>
          </p:nvSpPr>
          <p:spPr>
            <a:xfrm>
              <a:off x="7817925" y="3220353"/>
              <a:ext cx="557100" cy="555600"/>
            </a:xfrm>
            <a:prstGeom prst="rect">
              <a:avLst/>
            </a:prstGeom>
            <a:solidFill>
              <a:srgbClr val="5CC22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Ubuntu"/>
                <a:ea typeface="Ubuntu"/>
                <a:cs typeface="Ubuntu"/>
                <a:sym typeface="Ubuntu"/>
              </a:endParaRPr>
            </a:p>
          </p:txBody>
        </p:sp>
        <p:pic>
          <p:nvPicPr>
            <p:cNvPr id="341" name="Google Shape;341;p35" title="Logo - symbol pro sluchové postižení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894220" y="3305736"/>
              <a:ext cx="415200" cy="3692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2" name="Google Shape;342;p35"/>
          <p:cNvSpPr txBox="1"/>
          <p:nvPr>
            <p:ph idx="12" type="sldNum"/>
          </p:nvPr>
        </p:nvSpPr>
        <p:spPr>
          <a:xfrm>
            <a:off x="6858000" y="6248400"/>
            <a:ext cx="18417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6"/>
          <p:cNvSpPr txBox="1"/>
          <p:nvPr>
            <p:ph type="title"/>
          </p:nvPr>
        </p:nvSpPr>
        <p:spPr>
          <a:xfrm>
            <a:off x="528739" y="3105139"/>
            <a:ext cx="8086500" cy="64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cs"/>
              <a:t>On demand</a:t>
            </a:r>
            <a:r>
              <a:rPr lang="cs"/>
              <a:t> versus </a:t>
            </a:r>
            <a:r>
              <a:rPr i="1" lang="cs"/>
              <a:t>universal design</a:t>
            </a:r>
            <a:r>
              <a:rPr lang="cs"/>
              <a:t>?</a:t>
            </a:r>
            <a:endParaRPr/>
          </a:p>
        </p:txBody>
      </p:sp>
      <p:sp>
        <p:nvSpPr>
          <p:cNvPr id="349" name="Google Shape;349;p36"/>
          <p:cNvSpPr txBox="1"/>
          <p:nvPr>
            <p:ph idx="12" type="sldNum"/>
          </p:nvPr>
        </p:nvSpPr>
        <p:spPr>
          <a:xfrm>
            <a:off x="6858000" y="6248400"/>
            <a:ext cx="18417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7"/>
          <p:cNvSpPr txBox="1"/>
          <p:nvPr>
            <p:ph type="title"/>
          </p:nvPr>
        </p:nvSpPr>
        <p:spPr>
          <a:xfrm>
            <a:off x="528750" y="2350538"/>
            <a:ext cx="8086500" cy="140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Děkuji Vám za pozornost.</a:t>
            </a:r>
            <a:endParaRPr/>
          </a:p>
        </p:txBody>
      </p:sp>
      <p:sp>
        <p:nvSpPr>
          <p:cNvPr id="356" name="Google Shape;356;p37"/>
          <p:cNvSpPr txBox="1"/>
          <p:nvPr>
            <p:ph idx="1" type="body"/>
          </p:nvPr>
        </p:nvSpPr>
        <p:spPr>
          <a:xfrm>
            <a:off x="509600" y="4244774"/>
            <a:ext cx="8082300" cy="1884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Svatoslav Ondra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cs"/>
              <a:t>Masarykova univerzita</a:t>
            </a:r>
            <a:endParaRPr/>
          </a:p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None/>
            </a:pPr>
            <a:r>
              <a:rPr lang="cs"/>
              <a:t>Středisko pro pomoc studentům se specifickými nároky</a:t>
            </a:r>
            <a:endParaRPr/>
          </a:p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287D"/>
                </a:solidFill>
                <a:uFill>
                  <a:noFill/>
                </a:uFill>
                <a:hlinkClick r:id="rId3"/>
              </a:rPr>
              <a:t>ondra@teiresias.muni.cz</a:t>
            </a:r>
            <a:endParaRPr>
              <a:solidFill>
                <a:srgbClr val="00287D"/>
              </a:solidFill>
            </a:endParaRPr>
          </a:p>
        </p:txBody>
      </p:sp>
      <p:sp>
        <p:nvSpPr>
          <p:cNvPr id="357" name="Google Shape;357;p37"/>
          <p:cNvSpPr txBox="1"/>
          <p:nvPr>
            <p:ph idx="12" type="sldNum"/>
          </p:nvPr>
        </p:nvSpPr>
        <p:spPr>
          <a:xfrm>
            <a:off x="6858000" y="6248400"/>
            <a:ext cx="18417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/>
          <p:nvPr>
            <p:ph type="title"/>
          </p:nvPr>
        </p:nvSpPr>
        <p:spPr>
          <a:xfrm>
            <a:off x="509589" y="1125539"/>
            <a:ext cx="8086500" cy="64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Středisko Teiresiás MU</a:t>
            </a:r>
            <a:endParaRPr/>
          </a:p>
        </p:txBody>
      </p:sp>
      <p:sp>
        <p:nvSpPr>
          <p:cNvPr id="73" name="Google Shape;73;p13"/>
          <p:cNvSpPr txBox="1"/>
          <p:nvPr>
            <p:ph idx="1" type="body"/>
          </p:nvPr>
        </p:nvSpPr>
        <p:spPr>
          <a:xfrm>
            <a:off x="509600" y="2019300"/>
            <a:ext cx="6650700" cy="41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Středisko pro pomoc studentům se specif. nároky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celouniverzitní servisní pracoviště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skupiny studentů: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zrakové posti	žení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sluchové postižení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pohybové postižení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specif. poruchy učení a komunikace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ostatní (porucha autist. spektra, chronické somatické onemocnění apod.)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Clr>
                <a:srgbClr val="00287D"/>
              </a:buClr>
              <a:buSzPts val="2400"/>
              <a:buChar char="▪"/>
            </a:pPr>
            <a:r>
              <a:rPr lang="cs">
                <a:solidFill>
                  <a:srgbClr val="00287D"/>
                </a:solidFill>
                <a:uFill>
                  <a:noFill/>
                </a:uFill>
                <a:hlinkClick r:id="rId3"/>
              </a:rPr>
              <a:t>www.teiresias.muni.cz</a:t>
            </a:r>
            <a:endParaRPr>
              <a:solidFill>
                <a:srgbClr val="00287D"/>
              </a:solidFill>
            </a:endParaRPr>
          </a:p>
        </p:txBody>
      </p:sp>
      <p:grpSp>
        <p:nvGrpSpPr>
          <p:cNvPr id="74" name="Google Shape;74;p13"/>
          <p:cNvGrpSpPr/>
          <p:nvPr/>
        </p:nvGrpSpPr>
        <p:grpSpPr>
          <a:xfrm>
            <a:off x="8038989" y="3233605"/>
            <a:ext cx="557100" cy="540300"/>
            <a:chOff x="7817925" y="2685403"/>
            <a:chExt cx="557100" cy="540300"/>
          </a:xfrm>
        </p:grpSpPr>
        <p:sp>
          <p:nvSpPr>
            <p:cNvPr id="75" name="Google Shape;75;p13"/>
            <p:cNvSpPr/>
            <p:nvPr/>
          </p:nvSpPr>
          <p:spPr>
            <a:xfrm>
              <a:off x="7817925" y="2685403"/>
              <a:ext cx="557100" cy="540300"/>
            </a:xfrm>
            <a:prstGeom prst="rect">
              <a:avLst/>
            </a:prstGeom>
            <a:solidFill>
              <a:srgbClr val="4A86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Ubuntu"/>
                <a:ea typeface="Ubuntu"/>
                <a:cs typeface="Ubuntu"/>
                <a:sym typeface="Ubuntu"/>
              </a:endParaRPr>
            </a:p>
          </p:txBody>
        </p:sp>
        <p:pic>
          <p:nvPicPr>
            <p:cNvPr id="76" name="Google Shape;76;p13" title="Logo - symbol pro zrakové postižení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905569" y="2772383"/>
              <a:ext cx="415200" cy="3692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7" name="Google Shape;77;p13"/>
          <p:cNvGrpSpPr/>
          <p:nvPr/>
        </p:nvGrpSpPr>
        <p:grpSpPr>
          <a:xfrm>
            <a:off x="8039011" y="3773903"/>
            <a:ext cx="557100" cy="540321"/>
            <a:chOff x="7817925" y="3220353"/>
            <a:chExt cx="557100" cy="555600"/>
          </a:xfrm>
        </p:grpSpPr>
        <p:sp>
          <p:nvSpPr>
            <p:cNvPr id="78" name="Google Shape;78;p13"/>
            <p:cNvSpPr/>
            <p:nvPr/>
          </p:nvSpPr>
          <p:spPr>
            <a:xfrm>
              <a:off x="7817925" y="3220353"/>
              <a:ext cx="557100" cy="555600"/>
            </a:xfrm>
            <a:prstGeom prst="rect">
              <a:avLst/>
            </a:prstGeom>
            <a:solidFill>
              <a:srgbClr val="5CC22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Ubuntu"/>
                <a:ea typeface="Ubuntu"/>
                <a:cs typeface="Ubuntu"/>
                <a:sym typeface="Ubuntu"/>
              </a:endParaRPr>
            </a:p>
          </p:txBody>
        </p:sp>
        <p:pic>
          <p:nvPicPr>
            <p:cNvPr id="79" name="Google Shape;79;p13" title="Logo - symbol pro sluchové postižení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894220" y="3305736"/>
              <a:ext cx="415200" cy="3692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0" name="Google Shape;80;p13"/>
          <p:cNvGrpSpPr/>
          <p:nvPr/>
        </p:nvGrpSpPr>
        <p:grpSpPr>
          <a:xfrm>
            <a:off x="8039000" y="4314234"/>
            <a:ext cx="557100" cy="540300"/>
            <a:chOff x="7817925" y="3774725"/>
            <a:chExt cx="557100" cy="540300"/>
          </a:xfrm>
        </p:grpSpPr>
        <p:sp>
          <p:nvSpPr>
            <p:cNvPr id="81" name="Google Shape;81;p13"/>
            <p:cNvSpPr/>
            <p:nvPr/>
          </p:nvSpPr>
          <p:spPr>
            <a:xfrm>
              <a:off x="7817925" y="3774725"/>
              <a:ext cx="557100" cy="540300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Ubuntu"/>
                <a:ea typeface="Ubuntu"/>
                <a:cs typeface="Ubuntu"/>
                <a:sym typeface="Ubuntu"/>
              </a:endParaRPr>
            </a:p>
          </p:txBody>
        </p:sp>
        <p:pic>
          <p:nvPicPr>
            <p:cNvPr id="82" name="Google Shape;82;p13" title="Logo - symbol pro pohybové postižení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913677" y="3851010"/>
              <a:ext cx="415200" cy="3692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3" name="Google Shape;83;p13"/>
          <p:cNvGrpSpPr/>
          <p:nvPr/>
        </p:nvGrpSpPr>
        <p:grpSpPr>
          <a:xfrm>
            <a:off x="8038994" y="4854534"/>
            <a:ext cx="557100" cy="540321"/>
            <a:chOff x="7817925" y="4291423"/>
            <a:chExt cx="557100" cy="555600"/>
          </a:xfrm>
        </p:grpSpPr>
        <p:sp>
          <p:nvSpPr>
            <p:cNvPr id="84" name="Google Shape;84;p13"/>
            <p:cNvSpPr/>
            <p:nvPr/>
          </p:nvSpPr>
          <p:spPr>
            <a:xfrm>
              <a:off x="7817925" y="4291423"/>
              <a:ext cx="557100" cy="5556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Ubuntu"/>
                <a:ea typeface="Ubuntu"/>
                <a:cs typeface="Ubuntu"/>
                <a:sym typeface="Ubuntu"/>
              </a:endParaRPr>
            </a:p>
          </p:txBody>
        </p:sp>
        <p:pic>
          <p:nvPicPr>
            <p:cNvPr id="85" name="Google Shape;85;p13" title="Logo - symbol pro specifické poruchy učení a komunikace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886115" y="4400379"/>
              <a:ext cx="415200" cy="3692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6" name="Google Shape;86;p13"/>
          <p:cNvGrpSpPr/>
          <p:nvPr/>
        </p:nvGrpSpPr>
        <p:grpSpPr>
          <a:xfrm>
            <a:off x="8038988" y="5394850"/>
            <a:ext cx="557100" cy="555600"/>
            <a:chOff x="7818025" y="4847620"/>
            <a:chExt cx="557100" cy="555600"/>
          </a:xfrm>
        </p:grpSpPr>
        <p:sp>
          <p:nvSpPr>
            <p:cNvPr id="87" name="Google Shape;87;p13"/>
            <p:cNvSpPr/>
            <p:nvPr/>
          </p:nvSpPr>
          <p:spPr>
            <a:xfrm>
              <a:off x="7818025" y="4847620"/>
              <a:ext cx="557100" cy="5556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Ubuntu"/>
                <a:ea typeface="Ubuntu"/>
                <a:cs typeface="Ubuntu"/>
                <a:sym typeface="Ubuntu"/>
              </a:endParaRPr>
            </a:p>
          </p:txBody>
        </p:sp>
        <p:pic>
          <p:nvPicPr>
            <p:cNvPr id="88" name="Google Shape;88;p13" title="Logo - symbol pro chronické somatické onemocnění, psychické obtíže a ostatní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895843" y="4933333"/>
              <a:ext cx="415200" cy="3692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9" name="Google Shape;89;p13"/>
          <p:cNvSpPr txBox="1"/>
          <p:nvPr>
            <p:ph idx="12" type="sldNum"/>
          </p:nvPr>
        </p:nvSpPr>
        <p:spPr>
          <a:xfrm>
            <a:off x="6858000" y="6248400"/>
            <a:ext cx="18417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4" title="Graf - sloupcový graf vývoje počtu registrobvaných studentů od r. 2000 do 2018 s rozdělením na jednotlivé počty postižení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425" y="2034950"/>
            <a:ext cx="8848575" cy="482305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4"/>
          <p:cNvSpPr txBox="1"/>
          <p:nvPr>
            <p:ph idx="12" type="sldNum"/>
          </p:nvPr>
        </p:nvSpPr>
        <p:spPr>
          <a:xfrm>
            <a:off x="6858000" y="6248400"/>
            <a:ext cx="18417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97" name="Google Shape;97;p14"/>
          <p:cNvSpPr txBox="1"/>
          <p:nvPr>
            <p:ph type="title"/>
          </p:nvPr>
        </p:nvSpPr>
        <p:spPr>
          <a:xfrm>
            <a:off x="509589" y="1125539"/>
            <a:ext cx="8086500" cy="64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Středisko Teiresiás MU — statistiky studentů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 txBox="1"/>
          <p:nvPr>
            <p:ph type="title"/>
          </p:nvPr>
        </p:nvSpPr>
        <p:spPr>
          <a:xfrm>
            <a:off x="509589" y="1125539"/>
            <a:ext cx="8086500" cy="64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Středisko Teiresiás MU — služby</a:t>
            </a:r>
            <a:endParaRPr/>
          </a:p>
        </p:txBody>
      </p:sp>
      <p:sp>
        <p:nvSpPr>
          <p:cNvPr id="104" name="Google Shape;104;p15"/>
          <p:cNvSpPr txBox="1"/>
          <p:nvPr>
            <p:ph idx="1" type="body"/>
          </p:nvPr>
        </p:nvSpPr>
        <p:spPr>
          <a:xfrm>
            <a:off x="509589" y="2019299"/>
            <a:ext cx="8082300" cy="41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organizace studia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organizace studijního plánu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zajištění zkoušek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pedagogické poradenství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informatický a technologický servis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speciální studovny a učebny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vývoj asistivních aplikací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zajišťování informačních zdrojů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zpřístupňování dokumentů a komunikace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asistence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prostorová orientace, osobní asistence ad.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…</a:t>
            </a:r>
            <a:endParaRPr/>
          </a:p>
        </p:txBody>
      </p:sp>
      <p:sp>
        <p:nvSpPr>
          <p:cNvPr id="105" name="Google Shape;105;p15"/>
          <p:cNvSpPr txBox="1"/>
          <p:nvPr>
            <p:ph idx="12" type="sldNum"/>
          </p:nvPr>
        </p:nvSpPr>
        <p:spPr>
          <a:xfrm>
            <a:off x="6858000" y="6248400"/>
            <a:ext cx="18417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6"/>
          <p:cNvSpPr txBox="1"/>
          <p:nvPr>
            <p:ph type="title"/>
          </p:nvPr>
        </p:nvSpPr>
        <p:spPr>
          <a:xfrm>
            <a:off x="509589" y="1125539"/>
            <a:ext cx="8086500" cy="64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Středisko Teiresiás MU — další aktivity</a:t>
            </a:r>
            <a:endParaRPr/>
          </a:p>
        </p:txBody>
      </p:sp>
      <p:sp>
        <p:nvSpPr>
          <p:cNvPr id="112" name="Google Shape;112;p16"/>
          <p:cNvSpPr txBox="1"/>
          <p:nvPr>
            <p:ph idx="1" type="body"/>
          </p:nvPr>
        </p:nvSpPr>
        <p:spPr>
          <a:xfrm>
            <a:off x="509589" y="2019299"/>
            <a:ext cx="8082300" cy="41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spolupráce se středními a základními školami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spolupráce s centrem CERMAT a Scio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organizace vzdělávacích, konferenčních a osvětových akcí pro veřejnost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zpřístupňování akademických slavnostních obřadů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spolupráce s </a:t>
            </a:r>
            <a:r>
              <a:rPr lang="cs"/>
              <a:t>kulturními</a:t>
            </a:r>
            <a:r>
              <a:rPr lang="cs"/>
              <a:t> institucemi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cs" sz="2000"/>
              <a:t>Moravská galerie v Brně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cs" sz="2000"/>
              <a:t>Moravské zemské muzeum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cs" sz="2000"/>
              <a:t>nadace Sirius a o. s. Chodící lidé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cs" sz="2000"/>
              <a:t>Národního zemědělské muzeum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cs" sz="2000"/>
              <a:t>Památník na Vítkově v Praze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cs" sz="2000"/>
              <a:t>Technické muzeum v Brně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cs" sz="2000"/>
              <a:t>…</a:t>
            </a:r>
            <a:endParaRPr sz="2000"/>
          </a:p>
        </p:txBody>
      </p:sp>
      <p:sp>
        <p:nvSpPr>
          <p:cNvPr id="113" name="Google Shape;113;p16"/>
          <p:cNvSpPr txBox="1"/>
          <p:nvPr>
            <p:ph idx="12" type="sldNum"/>
          </p:nvPr>
        </p:nvSpPr>
        <p:spPr>
          <a:xfrm>
            <a:off x="6858000" y="6248400"/>
            <a:ext cx="18417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 txBox="1"/>
          <p:nvPr>
            <p:ph type="title"/>
          </p:nvPr>
        </p:nvSpPr>
        <p:spPr>
          <a:xfrm>
            <a:off x="509589" y="1125539"/>
            <a:ext cx="8086500" cy="64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Odstraňování bariér v kulturních institucích</a:t>
            </a:r>
            <a:endParaRPr/>
          </a:p>
        </p:txBody>
      </p:sp>
      <p:sp>
        <p:nvSpPr>
          <p:cNvPr id="120" name="Google Shape;120;p17"/>
          <p:cNvSpPr txBox="1"/>
          <p:nvPr>
            <p:ph idx="1" type="body"/>
          </p:nvPr>
        </p:nvSpPr>
        <p:spPr>
          <a:xfrm>
            <a:off x="509600" y="2019299"/>
            <a:ext cx="8082300" cy="100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cs"/>
              <a:t>zpřístupňování aktivit vyplývající z hlavní </a:t>
            </a:r>
            <a:br>
              <a:rPr lang="cs"/>
            </a:br>
            <a:r>
              <a:rPr lang="cs"/>
              <a:t>funkce instituce</a:t>
            </a:r>
            <a:endParaRPr/>
          </a:p>
        </p:txBody>
      </p:sp>
      <p:pic>
        <p:nvPicPr>
          <p:cNvPr id="121" name="Google Shape;121;p17" title="Foto - příklad brailleského značení, zde braille vsazený do desky z tzv. syntetického dřev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416767"/>
            <a:ext cx="1841698" cy="2455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7" title="Foto - příklad modelu vytvořeného na 3D tiskárně - model ortodoxního kostela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8300" y="3273038"/>
            <a:ext cx="2450150" cy="163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7" title="Foto ilustrativní - nevidomý návštěvník expozice si prohlíží hmatový model s komentářem přítomného průvodc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22700" y="5018503"/>
            <a:ext cx="2450151" cy="183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7" title="Foto ilustrativní - návštěvník expozice se seznamuje s exponátem prostřednictvím překladu do znakového jazyka zobrazeného na displeji mobilního zařízení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05036" y="4402400"/>
            <a:ext cx="2938964" cy="245560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5" name="Google Shape;125;p17"/>
          <p:cNvSpPr txBox="1"/>
          <p:nvPr>
            <p:ph idx="12" type="sldNum"/>
          </p:nvPr>
        </p:nvSpPr>
        <p:spPr>
          <a:xfrm>
            <a:off x="6858000" y="6248400"/>
            <a:ext cx="18417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 txBox="1"/>
          <p:nvPr>
            <p:ph type="title"/>
          </p:nvPr>
        </p:nvSpPr>
        <p:spPr>
          <a:xfrm>
            <a:off x="509589" y="1125539"/>
            <a:ext cx="8086500" cy="64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Odstraňování bariér v kulturních institucích</a:t>
            </a:r>
            <a:endParaRPr/>
          </a:p>
        </p:txBody>
      </p:sp>
      <p:sp>
        <p:nvSpPr>
          <p:cNvPr id="132" name="Google Shape;132;p18"/>
          <p:cNvSpPr txBox="1"/>
          <p:nvPr>
            <p:ph idx="1" type="body"/>
          </p:nvPr>
        </p:nvSpPr>
        <p:spPr>
          <a:xfrm>
            <a:off x="509589" y="2019299"/>
            <a:ext cx="8082300" cy="41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 startAt="2"/>
            </a:pPr>
            <a:r>
              <a:rPr lang="cs"/>
              <a:t>zpřístupňování fyzických prostor </a:t>
            </a:r>
            <a:br>
              <a:rPr lang="cs"/>
            </a:br>
            <a:r>
              <a:rPr lang="cs"/>
              <a:t>(odstraňování architektonických bariér)</a:t>
            </a:r>
            <a:endParaRPr/>
          </a:p>
        </p:txBody>
      </p:sp>
      <p:pic>
        <p:nvPicPr>
          <p:cNvPr id="133" name="Google Shape;133;p18" title="Foto - ukázka interiérového orientačního značení v budově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3595" y="4217799"/>
            <a:ext cx="3520268" cy="264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8" title="Foto - ukázka umístění hmatového i vizuálního orientačního plánu na podstavci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723300"/>
            <a:ext cx="2350525" cy="313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8" title="Foto - ukázka bezbariérového opatření v budově - vertikální plošina s uvedenými fyzickými rozměry (ukázka z rozhraní Virtuálního průvodce přístupnosti budov MU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1309" y="3723300"/>
            <a:ext cx="3562691" cy="313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8"/>
          <p:cNvSpPr txBox="1"/>
          <p:nvPr>
            <p:ph idx="12" type="sldNum"/>
          </p:nvPr>
        </p:nvSpPr>
        <p:spPr>
          <a:xfrm>
            <a:off x="6858000" y="6248400"/>
            <a:ext cx="18417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 txBox="1"/>
          <p:nvPr>
            <p:ph type="title"/>
          </p:nvPr>
        </p:nvSpPr>
        <p:spPr>
          <a:xfrm>
            <a:off x="509589" y="1125539"/>
            <a:ext cx="8086500" cy="64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Odstraňování bariér v kulturních institucích</a:t>
            </a:r>
            <a:endParaRPr/>
          </a:p>
        </p:txBody>
      </p:sp>
      <p:sp>
        <p:nvSpPr>
          <p:cNvPr id="143" name="Google Shape;143;p19"/>
          <p:cNvSpPr txBox="1"/>
          <p:nvPr>
            <p:ph idx="1" type="body"/>
          </p:nvPr>
        </p:nvSpPr>
        <p:spPr>
          <a:xfrm>
            <a:off x="509589" y="2019299"/>
            <a:ext cx="8082300" cy="41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AutoNum type="arabicPeriod" startAt="3"/>
            </a:pPr>
            <a:r>
              <a:rPr lang="cs"/>
              <a:t>nové společenské funkce kulturních institucí </a:t>
            </a:r>
            <a:br>
              <a:rPr lang="cs"/>
            </a:br>
            <a:r>
              <a:rPr lang="cs"/>
              <a:t>→ rozšiřování programu → jejich zpřístupnění</a:t>
            </a:r>
            <a:endParaRPr/>
          </a:p>
          <a:p>
            <a:pPr indent="0" lvl="0" marL="0" rtl="0" algn="l">
              <a:spcBef>
                <a:spcPts val="2500"/>
              </a:spcBef>
              <a:spcAft>
                <a:spcPts val="0"/>
              </a:spcAft>
              <a:buNone/>
            </a:pPr>
            <a:r>
              <a:rPr lang="cs"/>
              <a:t>programy </a:t>
            </a:r>
            <a:r>
              <a:rPr lang="cs"/>
              <a:t>kulturní, vzdělávací a osvětové, např.:</a:t>
            </a:r>
            <a:endParaRPr/>
          </a:p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vzdělávací a naučné přednášky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semináře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"/>
              <a:t>besedy…</a:t>
            </a:r>
            <a:endParaRPr/>
          </a:p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rPr lang="cs"/>
              <a:t>Forma blízká obvyklým aktivitám vzdělávacích institucí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9"/>
          <p:cNvSpPr txBox="1"/>
          <p:nvPr>
            <p:ph idx="12" type="sldNum"/>
          </p:nvPr>
        </p:nvSpPr>
        <p:spPr>
          <a:xfrm>
            <a:off x="6858000" y="6248400"/>
            <a:ext cx="18417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u_sablona_4×3_cz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