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A45F23-0AC0-4E4D-9452-6D86DCDA1E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92A9485-6303-4600-B46D-BA1C33DAB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DD88F0-F936-46B7-8B3B-CBC6DA77C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8135-57F0-4E2D-BF57-CE07CBC4BC31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BE4068-D6B7-483E-9E3F-37D78AADF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B0D8C7-14E8-4C5D-B973-D4F5A4E67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50EE-1981-42A1-981C-6CD1A65DA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594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02F20E-0276-4419-99C3-86DF5F3EC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A7F9487-724F-404D-9E49-93BCC9D5B9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6241F9-E04D-4379-9043-AEC875814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8135-57F0-4E2D-BF57-CE07CBC4BC31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982AEC-19A3-406C-AF47-2E0E6AF3D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ECBE2E-4068-48E5-9B93-A9106DF6D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50EE-1981-42A1-981C-6CD1A65DA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46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1CD51DC-83E7-480E-9FEF-E879A1E0C9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F0D97AD-9D79-4AB5-9BF0-8CF5C04B70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BC3A71-7675-4E86-8439-A736F6E29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8135-57F0-4E2D-BF57-CE07CBC4BC31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7A5506-E26E-443F-8A5B-483D2BF98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2645E4-2643-460F-9872-8B6A5B277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50EE-1981-42A1-981C-6CD1A65DA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4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2B7EB1-57C6-4366-AE33-DAB2827B1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52B588-DF32-4E17-9C0C-23E26E46C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D32353-7035-4D12-A946-C8003A0DB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8135-57F0-4E2D-BF57-CE07CBC4BC31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89371B-1D30-4EF1-8963-CE7F2C9E3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A95243-F222-4E3F-AA19-1DD7396B7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50EE-1981-42A1-981C-6CD1A65DA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68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EBFA42-CF14-4EE6-B4B1-9228FF9CB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BBE2289-C564-4144-A93B-7FDAFD9EA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638584-4452-4892-9E7F-ABE0D9ABD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8135-57F0-4E2D-BF57-CE07CBC4BC31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68658D-25A0-4140-82AB-15EEAEF3D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F120C7-BCF7-447D-A2CB-CE3DFE715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50EE-1981-42A1-981C-6CD1A65DA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54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16FDF8-B215-49F6-B567-587E53719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8CFD30-7726-43F8-BF4C-527B285146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7B51035-7B88-4DE2-ABEC-39AC5B692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9C2823-52DF-4532-90A3-0323F8ED1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8135-57F0-4E2D-BF57-CE07CBC4BC31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D8A4BBB-F664-4AEB-83E6-C1625C15F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40FA888-3F5C-4C00-9601-559DEF9B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50EE-1981-42A1-981C-6CD1A65DA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39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A50924-8ED2-46D2-A3F6-39749141D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CF1BE70-82F7-445E-BD73-1D2630F24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0880C0-2D51-4B1A-8B56-AE9C94388F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CBF86BB-D9D6-434E-B1E5-84F910C1D9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574C81E-B50D-45F4-995A-6AF422B16A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3B076A4-76BB-40D2-89EC-D1BB4CF98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8135-57F0-4E2D-BF57-CE07CBC4BC31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36CF9F6-2181-4754-BE18-7525EEF21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8F82F69-338F-4B56-A3AA-FB1C35ED9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50EE-1981-42A1-981C-6CD1A65DA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13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B85B72-3C3E-4E47-8BA5-F9810FE0D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BF84A70-190D-4A48-A418-31C3F930F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8135-57F0-4E2D-BF57-CE07CBC4BC31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FD7B16C-3E98-4A15-AE8B-47488994E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75A61CD-69AD-4E4F-B6B3-CBCBC7A65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50EE-1981-42A1-981C-6CD1A65DA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61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BC071E7-3CC1-4E01-BEA6-8C352F8D4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8135-57F0-4E2D-BF57-CE07CBC4BC31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D59C85C-AEF5-4923-B714-727E03167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4578344-35B1-4B71-B06F-2B9705005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50EE-1981-42A1-981C-6CD1A65DA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063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440E87-A165-42FA-999F-B72ADCF49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014E6F-2274-4D1F-9EC8-9E922498B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D645899-76C2-4CD6-AE42-C97F256B9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94D5901-5917-4A85-ABA5-E9D297613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8135-57F0-4E2D-BF57-CE07CBC4BC31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FAE4C47-531E-4174-BA23-FC293E7E7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7B61BB-D5BD-4FA3-AD1B-C61469198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50EE-1981-42A1-981C-6CD1A65DA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DE0980-83AE-41C3-81C5-EAC6F1485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2827B7F-4B21-4DE7-B992-CD3BFFDC3C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0D4E0D-D60B-473B-9411-86BC2F006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4DB8DE1-2B79-4DC6-B33D-1F0A4F140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8135-57F0-4E2D-BF57-CE07CBC4BC31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41D8E4-FC90-4832-B182-D44740017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E328A1-FAAC-47CD-81F5-EB96BA0D8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50EE-1981-42A1-981C-6CD1A65DA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49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65B750-7BE8-4984-8801-9446B6753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53DB7D-3691-456B-84D8-98A5023BA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4057BE-B302-47E9-8E7A-BB7A7957C4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28135-57F0-4E2D-BF57-CE07CBC4BC31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6B2A06-B842-4F3C-B0BE-12F76CABA3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126EB9-24E7-417A-84DB-CA9FA4BB95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950EE-1981-42A1-981C-6CD1A65DA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86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D74831-F24D-4D68-ADA5-C3CD4EFCB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979" y="2702588"/>
            <a:ext cx="9144000" cy="2387600"/>
          </a:xfrm>
        </p:spPr>
        <p:txBody>
          <a:bodyPr>
            <a:noAutofit/>
          </a:bodyPr>
          <a:lstStyle/>
          <a:p>
            <a:r>
              <a:rPr lang="ru-RU" sz="4800" dirty="0">
                <a:solidFill>
                  <a:schemeClr val="accent2">
                    <a:lumMod val="20000"/>
                    <a:lumOff val="80000"/>
                  </a:schemeClr>
                </a:solidFill>
                <a:latin typeface="FoglihtenNo06" panose="00000600000000000000" pitchFamily="50" charset="0"/>
                <a:ea typeface="FoglihtenNo06" panose="00000600000000000000" pitchFamily="50" charset="0"/>
              </a:rPr>
              <a:t>Современный русский язык в сленгах, неологизмах и фразеологизмах. Заимствования в современном русском языке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D598770-3858-455E-859E-64DF51F36D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83599"/>
            <a:ext cx="9144000" cy="1655762"/>
          </a:xfrm>
        </p:spPr>
        <p:txBody>
          <a:bodyPr/>
          <a:lstStyle/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FoglihtenNo06" panose="00000600000000000000" pitchFamily="50" charset="0"/>
              <a:ea typeface="FoglihtenNo06" panose="000006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481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D8058A-435A-4846-8878-FD486BDD5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FoglihtenNo06" panose="00000600000000000000" pitchFamily="50" charset="0"/>
                <a:ea typeface="FoglihtenNo06" panose="00000600000000000000" pitchFamily="50" charset="0"/>
              </a:rPr>
              <a:t>Заимствования в русском языке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6D27DC0-11A2-40EC-8E7E-CEF9DE901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937025"/>
              </p:ext>
            </p:extLst>
          </p:nvPr>
        </p:nvGraphicFramePr>
        <p:xfrm>
          <a:off x="1699591" y="1325563"/>
          <a:ext cx="9471991" cy="4890415"/>
        </p:xfrm>
        <a:graphic>
          <a:graphicData uri="http://schemas.openxmlformats.org/drawingml/2006/table">
            <a:tbl>
              <a:tblPr/>
              <a:tblGrid>
                <a:gridCol w="1848194">
                  <a:extLst>
                    <a:ext uri="{9D8B030D-6E8A-4147-A177-3AD203B41FA5}">
                      <a16:colId xmlns:a16="http://schemas.microsoft.com/office/drawing/2014/main" val="1084480818"/>
                    </a:ext>
                  </a:extLst>
                </a:gridCol>
                <a:gridCol w="2887801">
                  <a:extLst>
                    <a:ext uri="{9D8B030D-6E8A-4147-A177-3AD203B41FA5}">
                      <a16:colId xmlns:a16="http://schemas.microsoft.com/office/drawing/2014/main" val="439967305"/>
                    </a:ext>
                  </a:extLst>
                </a:gridCol>
                <a:gridCol w="4735996">
                  <a:extLst>
                    <a:ext uri="{9D8B030D-6E8A-4147-A177-3AD203B41FA5}">
                      <a16:colId xmlns:a16="http://schemas.microsoft.com/office/drawing/2014/main" val="8165080"/>
                    </a:ext>
                  </a:extLst>
                </a:gridCol>
              </a:tblGrid>
              <a:tr h="5313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FoglihtenNo06" panose="00000600000000000000" pitchFamily="50" charset="0"/>
                          <a:ea typeface="FoglihtenNo06" panose="00000600000000000000" pitchFamily="50" charset="0"/>
                        </a:rPr>
                        <a:t>Русское слово</a:t>
                      </a:r>
                    </a:p>
                  </a:txBody>
                  <a:tcPr marL="51802" marR="51802" marT="51802" marB="518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FoglihtenNo06" panose="00000600000000000000" pitchFamily="50" charset="0"/>
                          <a:ea typeface="FoglihtenNo06" panose="00000600000000000000" pitchFamily="50" charset="0"/>
                        </a:rPr>
                        <a:t>Английское слово</a:t>
                      </a:r>
                    </a:p>
                  </a:txBody>
                  <a:tcPr marL="51802" marR="51802" marT="51802" marB="518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FoglihtenNo06" panose="00000600000000000000" pitchFamily="50" charset="0"/>
                          <a:ea typeface="FoglihtenNo06" panose="00000600000000000000" pitchFamily="50" charset="0"/>
                        </a:rPr>
                        <a:t>Значение</a:t>
                      </a:r>
                    </a:p>
                  </a:txBody>
                  <a:tcPr marL="51802" marR="51802" marT="51802" marB="518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003627"/>
                  </a:ext>
                </a:extLst>
              </a:tr>
              <a:tr h="1155095">
                <a:tc>
                  <a:txBody>
                    <a:bodyPr/>
                    <a:lstStyle/>
                    <a:p>
                      <a:pPr algn="l" fontAlgn="ctr"/>
                      <a:r>
                        <a:rPr lang="ru-RU" dirty="0">
                          <a:effectLst/>
                          <a:latin typeface="Garamond" panose="02020404030301010803" pitchFamily="18" charset="0"/>
                        </a:rPr>
                        <a:t>аутсорсинг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outsourcing — привлечение ресурсов из внешних источников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Передача на договорной основе определенных видов работ сторонним специалистам.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254682"/>
                  </a:ext>
                </a:extLst>
              </a:tr>
              <a:tr h="739261"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бренд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>
                          <a:effectLst/>
                          <a:latin typeface="Garamond" panose="02020404030301010803" pitchFamily="18" charset="0"/>
                        </a:rPr>
                        <a:t>a brand — </a:t>
                      </a:r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марка, название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Марка товара, пользующегося огромной популярностью у покупателей.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303213"/>
                  </a:ext>
                </a:extLst>
              </a:tr>
              <a:tr h="531344"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брокер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>
                          <a:effectLst/>
                          <a:latin typeface="Garamond" panose="02020404030301010803" pitchFamily="18" charset="0"/>
                        </a:rPr>
                        <a:t>a broker — </a:t>
                      </a:r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посредник, агент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Физическое или юридическое лицо, которое выступает посредником при заключении сделок на бирже, а также действует по поручению своих клиентов.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564725"/>
                  </a:ext>
                </a:extLst>
              </a:tr>
              <a:tr h="1155095"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дедлайн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a deadline — крайний срок, конечный срок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dirty="0">
                          <a:effectLst/>
                          <a:latin typeface="Garamond" panose="02020404030301010803" pitchFamily="18" charset="0"/>
                        </a:rPr>
                        <a:t>Крайний срок сдачи работы.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197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583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D8058A-435A-4846-8878-FD486BDD5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FoglihtenNo06" panose="00000600000000000000" pitchFamily="50" charset="0"/>
                <a:ea typeface="FoglihtenNo06" panose="00000600000000000000" pitchFamily="50" charset="0"/>
              </a:rPr>
              <a:t>Заимствования в русском языке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6D27DC0-11A2-40EC-8E7E-CEF9DE901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944853"/>
              </p:ext>
            </p:extLst>
          </p:nvPr>
        </p:nvGraphicFramePr>
        <p:xfrm>
          <a:off x="1966291" y="1192088"/>
          <a:ext cx="8259417" cy="5315684"/>
        </p:xfrm>
        <a:graphic>
          <a:graphicData uri="http://schemas.openxmlformats.org/drawingml/2006/table">
            <a:tbl>
              <a:tblPr/>
              <a:tblGrid>
                <a:gridCol w="1611593">
                  <a:extLst>
                    <a:ext uri="{9D8B030D-6E8A-4147-A177-3AD203B41FA5}">
                      <a16:colId xmlns:a16="http://schemas.microsoft.com/office/drawing/2014/main" val="1084480818"/>
                    </a:ext>
                  </a:extLst>
                </a:gridCol>
                <a:gridCol w="2518115">
                  <a:extLst>
                    <a:ext uri="{9D8B030D-6E8A-4147-A177-3AD203B41FA5}">
                      <a16:colId xmlns:a16="http://schemas.microsoft.com/office/drawing/2014/main" val="439967305"/>
                    </a:ext>
                  </a:extLst>
                </a:gridCol>
                <a:gridCol w="4129709">
                  <a:extLst>
                    <a:ext uri="{9D8B030D-6E8A-4147-A177-3AD203B41FA5}">
                      <a16:colId xmlns:a16="http://schemas.microsoft.com/office/drawing/2014/main" val="8165080"/>
                    </a:ext>
                  </a:extLst>
                </a:gridCol>
              </a:tblGrid>
              <a:tr h="5180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FoglihtenNo06" panose="00000600000000000000" pitchFamily="50" charset="0"/>
                          <a:ea typeface="FoglihtenNo06" panose="00000600000000000000" pitchFamily="50" charset="0"/>
                        </a:rPr>
                        <a:t>Русское слово</a:t>
                      </a:r>
                    </a:p>
                  </a:txBody>
                  <a:tcPr marL="51802" marR="51802" marT="51802" marB="518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FoglihtenNo06" panose="00000600000000000000" pitchFamily="50" charset="0"/>
                          <a:ea typeface="FoglihtenNo06" panose="00000600000000000000" pitchFamily="50" charset="0"/>
                        </a:rPr>
                        <a:t>Английское слово</a:t>
                      </a:r>
                    </a:p>
                  </a:txBody>
                  <a:tcPr marL="51802" marR="51802" marT="51802" marB="518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FoglihtenNo06" panose="00000600000000000000" pitchFamily="50" charset="0"/>
                          <a:ea typeface="FoglihtenNo06" panose="00000600000000000000" pitchFamily="50" charset="0"/>
                        </a:rPr>
                        <a:t>Значение</a:t>
                      </a:r>
                    </a:p>
                  </a:txBody>
                  <a:tcPr marL="51802" marR="51802" marT="51802" marB="518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003627"/>
                  </a:ext>
                </a:extLst>
              </a:tr>
              <a:tr h="962042">
                <a:tc>
                  <a:txBody>
                    <a:bodyPr/>
                    <a:lstStyle/>
                    <a:p>
                      <a:pPr algn="l" fontAlgn="ctr"/>
                      <a:r>
                        <a:rPr lang="ru-RU" dirty="0">
                          <a:effectLst/>
                          <a:latin typeface="Garamond" panose="02020404030301010803" pitchFamily="18" charset="0"/>
                        </a:rPr>
                        <a:t>дефолт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>
                          <a:effectLst/>
                          <a:latin typeface="Garamond" panose="02020404030301010803" pitchFamily="18" charset="0"/>
                        </a:rPr>
                        <a:t>default — </a:t>
                      </a:r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неплатеж, халатность, недостаток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Неспособность выполнить обязательства по возврату заемных средств или выплате процентов по ценным бумагам.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254682"/>
                  </a:ext>
                </a:extLst>
              </a:tr>
              <a:tr h="1144051"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диверсификация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>
                          <a:effectLst/>
                          <a:latin typeface="Garamond" panose="02020404030301010803" pitchFamily="18" charset="0"/>
                        </a:rPr>
                        <a:t>diverse — </a:t>
                      </a:r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различный, разнообразный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Освоение новых (различных) видов деятельности предприятием. А также распределение инвестиций между различными объектами.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303213"/>
                  </a:ext>
                </a:extLst>
              </a:tr>
              <a:tr h="1144051"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дилер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a dealer — торговец, агент по продаже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dirty="0">
                          <a:effectLst/>
                          <a:latin typeface="Garamond" panose="02020404030301010803" pitchFamily="18" charset="0"/>
                        </a:rPr>
                        <a:t>Компания, которая занимается оптовой закупкой товара и продажей его потребителям. Также профессиональный участник рынка ценных бумаг.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564725"/>
                  </a:ext>
                </a:extLst>
              </a:tr>
              <a:tr h="1144051"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дистрибьютор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>
                          <a:effectLst/>
                          <a:latin typeface="Garamond" panose="02020404030301010803" pitchFamily="18" charset="0"/>
                        </a:rPr>
                        <a:t>to distribute — </a:t>
                      </a:r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распределять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dirty="0">
                          <a:effectLst/>
                          <a:latin typeface="Garamond" panose="02020404030301010803" pitchFamily="18" charset="0"/>
                        </a:rPr>
                        <a:t>Представитель фирмы-производителя, который закупает у нее товары и продает их либо ритейлерам и дилерам, либо непосредственно покупателю.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197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510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D8058A-435A-4846-8878-FD486BDD5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FoglihtenNo06" panose="00000600000000000000" pitchFamily="50" charset="0"/>
                <a:ea typeface="FoglihtenNo06" panose="00000600000000000000" pitchFamily="50" charset="0"/>
              </a:rPr>
              <a:t>Заимствования в русском языке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6D27DC0-11A2-40EC-8E7E-CEF9DE901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26881"/>
              </p:ext>
            </p:extLst>
          </p:nvPr>
        </p:nvGraphicFramePr>
        <p:xfrm>
          <a:off x="937591" y="1202027"/>
          <a:ext cx="10316817" cy="4896795"/>
        </p:xfrm>
        <a:graphic>
          <a:graphicData uri="http://schemas.openxmlformats.org/drawingml/2006/table">
            <a:tbl>
              <a:tblPr/>
              <a:tblGrid>
                <a:gridCol w="2013037">
                  <a:extLst>
                    <a:ext uri="{9D8B030D-6E8A-4147-A177-3AD203B41FA5}">
                      <a16:colId xmlns:a16="http://schemas.microsoft.com/office/drawing/2014/main" val="1084480818"/>
                    </a:ext>
                  </a:extLst>
                </a:gridCol>
                <a:gridCol w="3145371">
                  <a:extLst>
                    <a:ext uri="{9D8B030D-6E8A-4147-A177-3AD203B41FA5}">
                      <a16:colId xmlns:a16="http://schemas.microsoft.com/office/drawing/2014/main" val="439967305"/>
                    </a:ext>
                  </a:extLst>
                </a:gridCol>
                <a:gridCol w="5158409">
                  <a:extLst>
                    <a:ext uri="{9D8B030D-6E8A-4147-A177-3AD203B41FA5}">
                      <a16:colId xmlns:a16="http://schemas.microsoft.com/office/drawing/2014/main" val="8165080"/>
                    </a:ext>
                  </a:extLst>
                </a:gridCol>
              </a:tblGrid>
              <a:tr h="37653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FoglihtenNo06" panose="00000600000000000000" pitchFamily="50" charset="0"/>
                          <a:ea typeface="FoglihtenNo06" panose="00000600000000000000" pitchFamily="50" charset="0"/>
                        </a:rPr>
                        <a:t>Русское слово</a:t>
                      </a:r>
                    </a:p>
                  </a:txBody>
                  <a:tcPr marL="51802" marR="51802" marT="51802" marB="518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FoglihtenNo06" panose="00000600000000000000" pitchFamily="50" charset="0"/>
                          <a:ea typeface="FoglihtenNo06" panose="00000600000000000000" pitchFamily="50" charset="0"/>
                        </a:rPr>
                        <a:t>Английское слово</a:t>
                      </a:r>
                    </a:p>
                  </a:txBody>
                  <a:tcPr marL="51802" marR="51802" marT="51802" marB="518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FoglihtenNo06" panose="00000600000000000000" pitchFamily="50" charset="0"/>
                          <a:ea typeface="FoglihtenNo06" panose="00000600000000000000" pitchFamily="50" charset="0"/>
                        </a:rPr>
                        <a:t>Значение</a:t>
                      </a:r>
                    </a:p>
                  </a:txBody>
                  <a:tcPr marL="51802" marR="51802" marT="51802" marB="518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003627"/>
                  </a:ext>
                </a:extLst>
              </a:tr>
              <a:tr h="807109">
                <a:tc>
                  <a:txBody>
                    <a:bodyPr/>
                    <a:lstStyle/>
                    <a:p>
                      <a:pPr algn="l" fontAlgn="ctr"/>
                      <a:r>
                        <a:rPr lang="ru-RU" dirty="0">
                          <a:effectLst/>
                          <a:latin typeface="Garamond" panose="02020404030301010803" pitchFamily="18" charset="0"/>
                        </a:rPr>
                        <a:t>инвестор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>
                          <a:effectLst/>
                          <a:latin typeface="Garamond" panose="02020404030301010803" pitchFamily="18" charset="0"/>
                        </a:rPr>
                        <a:t>an investor — </a:t>
                      </a:r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вкладчик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Лицо или организация, вкладывающие денежные средства в проекты, с целью приумножения своего капитала.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254682"/>
                  </a:ext>
                </a:extLst>
              </a:tr>
              <a:tr h="1034109"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краудфандинг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a crowd — толпа; funding — финансирование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Финансирование новых интересных идей денежными средствами или другими ресурсами большим количеством людей на добровольных началах, обычно осуществляется через интернет.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303213"/>
                  </a:ext>
                </a:extLst>
              </a:tr>
              <a:tr h="1034109"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лизинг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to lease — сдавать в аренду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Форма кредитования для приобретения основных фондов предприятия, по сути это долгосрочная аренда с последующим правом выкупа.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564725"/>
                  </a:ext>
                </a:extLst>
              </a:tr>
              <a:tr h="1261108"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маркетинг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marketing — продвижение на рынке, рыночная деятельность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dirty="0">
                          <a:effectLst/>
                          <a:latin typeface="Garamond" panose="02020404030301010803" pitchFamily="18" charset="0"/>
                        </a:rPr>
                        <a:t>Организация производства и сбыта товаров/услуг, которая основывается на изучении потребностей рынка. Специалист по маркетингу называется маркетологом или </a:t>
                      </a:r>
                      <a:r>
                        <a:rPr lang="ru-RU" dirty="0" err="1">
                          <a:effectLst/>
                          <a:latin typeface="Garamond" panose="02020404030301010803" pitchFamily="18" charset="0"/>
                        </a:rPr>
                        <a:t>маркетером</a:t>
                      </a:r>
                      <a:r>
                        <a:rPr lang="ru-RU" dirty="0">
                          <a:effectLst/>
                          <a:latin typeface="Garamond" panose="02020404030301010803" pitchFamily="18" charset="0"/>
                        </a:rPr>
                        <a:t>.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197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3182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>
            <a:extLst>
              <a:ext uri="{FF2B5EF4-FFF2-40B4-BE49-F238E27FC236}">
                <a16:creationId xmlns:a16="http://schemas.microsoft.com/office/drawing/2014/main" id="{6955E6C1-B1A8-4A41-9323-4BA1A8D7C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552" y="2103437"/>
            <a:ext cx="812689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>
                <a:solidFill>
                  <a:schemeClr val="accent2">
                    <a:lumMod val="20000"/>
                    <a:lumOff val="80000"/>
                  </a:schemeClr>
                </a:solidFill>
                <a:latin typeface="FoglihtenNo06" panose="00000600000000000000" pitchFamily="50" charset="0"/>
                <a:ea typeface="FoglihtenNo06" panose="00000600000000000000" pitchFamily="50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010928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>
            <a:extLst>
              <a:ext uri="{FF2B5EF4-FFF2-40B4-BE49-F238E27FC236}">
                <a16:creationId xmlns:a16="http://schemas.microsoft.com/office/drawing/2014/main" id="{AAE69EB7-99FA-4C30-B3A9-2475DB44B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443" y="0"/>
            <a:ext cx="9071113" cy="1325563"/>
          </a:xfrm>
        </p:spPr>
        <p:txBody>
          <a:bodyPr/>
          <a:lstStyle/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FoglihtenNo06" panose="00000600000000000000" pitchFamily="50" charset="0"/>
                <a:ea typeface="FoglihtenNo06" panose="00000600000000000000" pitchFamily="50" charset="0"/>
              </a:rPr>
              <a:t>Современный русский сленг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8D3FB3A-6D88-45A1-9BF3-A257158D0415}"/>
              </a:ext>
            </a:extLst>
          </p:cNvPr>
          <p:cNvSpPr/>
          <p:nvPr/>
        </p:nvSpPr>
        <p:spPr>
          <a:xfrm>
            <a:off x="1692967" y="1149123"/>
            <a:ext cx="333292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Фейк - подделка, фальсификация, неправда (от англ. </a:t>
            </a:r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fake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)</a:t>
            </a:r>
          </a:p>
          <a:p>
            <a:pPr algn="ctr"/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Кринж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 - 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стесняться, смущаться, испытывать неловкость. Этим словом молодежь обозначает чувство стыда из-за чего-то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или за кого-то (от англ. 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cringe)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pPr algn="ctr"/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Краш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-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 человек, в которого влюблены (от англ. 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crush)</a:t>
            </a:r>
          </a:p>
          <a:p>
            <a:pPr algn="ctr"/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Рофл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 - шутка (от англ. 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r</a:t>
            </a:r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olling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on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the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floor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laughing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)</a:t>
            </a:r>
          </a:p>
          <a:p>
            <a:pPr algn="ctr"/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Чилл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 - 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отдых (от англ. 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chill)</a:t>
            </a:r>
          </a:p>
          <a:p>
            <a:pPr algn="ctr"/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Вайб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 - энергетика, атмосфера (от англ. 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vibe)</a:t>
            </a:r>
          </a:p>
          <a:p>
            <a:pPr algn="ctr"/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Крипово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 – страшно (от англ. 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creepy)</a:t>
            </a:r>
          </a:p>
          <a:p>
            <a:pPr algn="ctr"/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Токсик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 – негативный человек (от англ. 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toxic)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2BEC3F-C655-47D8-9DC5-F1FD4949B0BF}"/>
              </a:ext>
            </a:extLst>
          </p:cNvPr>
          <p:cNvSpPr txBox="1"/>
          <p:nvPr/>
        </p:nvSpPr>
        <p:spPr>
          <a:xfrm>
            <a:off x="6095999" y="1321747"/>
            <a:ext cx="440303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Корона – </a:t>
            </a:r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короновирусная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 инфекция 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Covid19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pPr algn="ctr"/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Ковидный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 – человек, болеющий </a:t>
            </a:r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короновирусной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 инфекцией (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Covid19)</a:t>
            </a:r>
          </a:p>
          <a:p>
            <a:pPr algn="ctr"/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C</a:t>
            </a:r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амоизоляция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 – уединение человека дома</a:t>
            </a:r>
          </a:p>
          <a:p>
            <a:pPr algn="ctr"/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Дистант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\</a:t>
            </a:r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удаленка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 – обучение или работа из дома при помощи интернета</a:t>
            </a:r>
          </a:p>
          <a:p>
            <a:pPr algn="ctr"/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Зуминар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 – вебинар в приложении 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Zoom</a:t>
            </a:r>
          </a:p>
          <a:p>
            <a:pPr algn="ctr"/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Красная зона - особая закрытая часть больницы, где лежат пациенты с коронавирусом и где врачи работают в специальных защитных костюмах и масках</a:t>
            </a:r>
          </a:p>
          <a:p>
            <a:pPr algn="ctr"/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Бесконтактная доставка - доставка товаров, при которой покупка оплачивается онлайн, а курьер доставляет отправление до двери</a:t>
            </a:r>
          </a:p>
          <a:p>
            <a:pPr algn="ctr"/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ПЦР – аббревиатура теста на наличие </a:t>
            </a:r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ковидной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 инфекции</a:t>
            </a:r>
          </a:p>
        </p:txBody>
      </p:sp>
    </p:spTree>
    <p:extLst>
      <p:ext uri="{BB962C8B-B14F-4D97-AF65-F5344CB8AC3E}">
        <p14:creationId xmlns:p14="http://schemas.microsoft.com/office/powerpoint/2010/main" val="3421910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C98CE8-3122-4165-B7F4-3805C65D5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FoglihtenNo06" panose="00000600000000000000" pitchFamily="50" charset="0"/>
                <a:ea typeface="FoglihtenNo06" panose="00000600000000000000" pitchFamily="50" charset="0"/>
              </a:rPr>
              <a:t>Неологизмы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21380A6-5A34-45DD-9558-3F6E0F552254}"/>
              </a:ext>
            </a:extLst>
          </p:cNvPr>
          <p:cNvSpPr/>
          <p:nvPr/>
        </p:nvSpPr>
        <p:spPr>
          <a:xfrm>
            <a:off x="366091" y="959890"/>
            <a:ext cx="114598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FoglihtenNo06" panose="00000600000000000000" pitchFamily="50" charset="0"/>
                <a:ea typeface="FoglihtenNo06" panose="00000600000000000000" pitchFamily="50" charset="0"/>
              </a:rPr>
              <a:t>Неологи́зм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FoglihtenNo06" panose="00000600000000000000" pitchFamily="50" charset="0"/>
                <a:ea typeface="FoglihtenNo06" panose="00000600000000000000" pitchFamily="50" charset="0"/>
              </a:rPr>
              <a:t> — слово, значение слова или словосочетание, недавно появившееся в языке.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BF3A28B-70A2-43DA-9728-D557E039C0C0}"/>
              </a:ext>
            </a:extLst>
          </p:cNvPr>
          <p:cNvSpPr/>
          <p:nvPr/>
        </p:nvSpPr>
        <p:spPr>
          <a:xfrm>
            <a:off x="366091" y="1650793"/>
            <a:ext cx="346047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FoglihtenNo06" panose="00000600000000000000" pitchFamily="50" charset="0"/>
                <a:ea typeface="FoglihtenNo06" panose="00000600000000000000" pitchFamily="50" charset="0"/>
              </a:rPr>
              <a:t>Общеупотребительные неологизмы:</a:t>
            </a: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вай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-фай</a:t>
            </a: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дефо́лт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джо́йстик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дресс-код</a:t>
            </a: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дри́фтинг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голки́пер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 </a:t>
            </a: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интерне́т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компью́тер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 </a:t>
            </a: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ксе́рокс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ме́неджер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моби́льник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плейо́фф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ре́йтинг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ро́уминг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секью́рити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D01294-6292-4579-8AD7-AC0A606098CC}"/>
              </a:ext>
            </a:extLst>
          </p:cNvPr>
          <p:cNvSpPr txBox="1"/>
          <p:nvPr/>
        </p:nvSpPr>
        <p:spPr>
          <a:xfrm>
            <a:off x="6440557" y="1650793"/>
            <a:ext cx="4661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FoglihtenNo06" panose="00000600000000000000" pitchFamily="50" charset="0"/>
                <a:ea typeface="FoglihtenNo06" panose="00000600000000000000" pitchFamily="50" charset="0"/>
              </a:rPr>
              <a:t>Неологизмы, появившиеся в последние года: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F4BA13C-461E-4B7F-8DEA-32A645262161}"/>
              </a:ext>
            </a:extLst>
          </p:cNvPr>
          <p:cNvSpPr/>
          <p:nvPr/>
        </p:nvSpPr>
        <p:spPr>
          <a:xfrm>
            <a:off x="6096000" y="2297124"/>
            <a:ext cx="243922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биг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 дата</a:t>
            </a: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блокче́йн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ве́йпер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геопозициони́рование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гироску́тер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дедла́йн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лайфха́к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ка́йтинг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квадрако́птер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квест</a:t>
            </a: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кли́ннинг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копира́йтинг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ко́уч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криптовалю́та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BE04D58-8368-4605-8A06-B02BDBCBA1E1}"/>
              </a:ext>
            </a:extLst>
          </p:cNvPr>
          <p:cNvSpPr/>
          <p:nvPr/>
        </p:nvSpPr>
        <p:spPr>
          <a:xfrm>
            <a:off x="8535229" y="2297124"/>
            <a:ext cx="22114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ма́йнинг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навига́тор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оффшо́р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планше́т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промо́утер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се́лфи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смартфо́н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спи́ннер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тро́ллинг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фэйк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фрила́нс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хайп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хе́йтер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электромоби́ль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89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211034-AD81-4B87-BB90-60565802E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713" y="0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FoglihtenNo06" panose="00000600000000000000" pitchFamily="50" charset="0"/>
                <a:ea typeface="FoglihtenNo06" panose="00000600000000000000" pitchFamily="50" charset="0"/>
              </a:rPr>
              <a:t>Современные фразеологизмы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64B4F1C-CE38-40E1-B39E-0695BC18AB44}"/>
              </a:ext>
            </a:extLst>
          </p:cNvPr>
          <p:cNvSpPr/>
          <p:nvPr/>
        </p:nvSpPr>
        <p:spPr>
          <a:xfrm>
            <a:off x="324678" y="1028343"/>
            <a:ext cx="55592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Картина маслом (то, что красиво, но плохо и ненадежно).</a:t>
            </a: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Свет в конце тоннеля (появление надежды на выход из трудной ситуации).</a:t>
            </a: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Накрыть поляну (устроить банкет, отметить какое-то событие).</a:t>
            </a: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Полный абзац! (выражение одобрения или досады).</a:t>
            </a: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Всё в шоколаде (по высшему разряду).</a:t>
            </a: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Ещё не вечер (не поздно что-то исправить или доделать).</a:t>
            </a: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Гнать пургу (обманывать).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5E6B750-FC96-402F-A951-093B2AE6ABE2}"/>
              </a:ext>
            </a:extLst>
          </p:cNvPr>
          <p:cNvSpPr/>
          <p:nvPr/>
        </p:nvSpPr>
        <p:spPr>
          <a:xfrm>
            <a:off x="6308036" y="1028343"/>
            <a:ext cx="538038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Прет, как танк (упорно движется к своей цели).</a:t>
            </a: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Держаться на плаву (выдерживать все испытания).</a:t>
            </a: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Словить </a:t>
            </a:r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хайп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 (привлечь к себе внимание, раскручивая какое-то скандальное событие).</a:t>
            </a: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Я ж мать! (о женщине, зацикленной на ребенке и материнстве).</a:t>
            </a: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А мне фиолетово (все равно, безразлично).</a:t>
            </a:r>
          </a:p>
        </p:txBody>
      </p:sp>
    </p:spTree>
    <p:extLst>
      <p:ext uri="{BB962C8B-B14F-4D97-AF65-F5344CB8AC3E}">
        <p14:creationId xmlns:p14="http://schemas.microsoft.com/office/powerpoint/2010/main" val="7830224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>
            <a:extLst>
              <a:ext uri="{FF2B5EF4-FFF2-40B4-BE49-F238E27FC236}">
                <a16:creationId xmlns:a16="http://schemas.microsoft.com/office/drawing/2014/main" id="{49DD4872-5C46-4C8C-AA8A-7FEB2C48A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330" y="33912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FoglihtenNo06" panose="00000600000000000000" pitchFamily="50" charset="0"/>
                <a:ea typeface="FoglihtenNo06" panose="00000600000000000000" pitchFamily="50" charset="0"/>
              </a:rPr>
              <a:t>Современные фразеологизмы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EDD71C9-0B20-4875-AF8E-751720831D01}"/>
              </a:ext>
            </a:extLst>
          </p:cNvPr>
          <p:cNvSpPr/>
          <p:nvPr/>
        </p:nvSpPr>
        <p:spPr>
          <a:xfrm>
            <a:off x="424070" y="1305341"/>
            <a:ext cx="522798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Богатые тоже плачут (о проблемах в обеспеченных семьях).</a:t>
            </a: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Хотели как лучше, а получилось как всегда (неудачный результат того, что делалось с благими намерениями).</a:t>
            </a: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Респект и уважуха (высокая оценка чего-либо).</a:t>
            </a: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Порвать как Тузик грелку (расправиться с чем-то/кем-то, чаще всего — угроза).</a:t>
            </a: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Опуститься ниже плинтуса (потерять свое достоинство).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553AEE0-F969-4A3D-B3BF-F5ADB9FAD06A}"/>
              </a:ext>
            </a:extLst>
          </p:cNvPr>
          <p:cNvSpPr/>
          <p:nvPr/>
        </p:nvSpPr>
        <p:spPr>
          <a:xfrm>
            <a:off x="6732105" y="1359475"/>
            <a:ext cx="451899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Пахать как раб на галерах (усердно работать, не отдыхая).</a:t>
            </a: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Злые вы, уйду я от вас (выражение обиды).</a:t>
            </a: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Сечет тему (понимает в чем-то).</a:t>
            </a: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Раскатать губу (рассчитывать на что-то труднодоступное).</a:t>
            </a: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Закатай губу (не рассчитывай на что-то).</a:t>
            </a: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Поставить на уши (всполошить, лишить покоя).</a:t>
            </a:r>
          </a:p>
        </p:txBody>
      </p:sp>
    </p:spTree>
    <p:extLst>
      <p:ext uri="{BB962C8B-B14F-4D97-AF65-F5344CB8AC3E}">
        <p14:creationId xmlns:p14="http://schemas.microsoft.com/office/powerpoint/2010/main" val="4207075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>
            <a:extLst>
              <a:ext uri="{FF2B5EF4-FFF2-40B4-BE49-F238E27FC236}">
                <a16:creationId xmlns:a16="http://schemas.microsoft.com/office/drawing/2014/main" id="{49DD4872-5C46-4C8C-AA8A-7FEB2C48A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330" y="33912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FoglihtenNo06" panose="00000600000000000000" pitchFamily="50" charset="0"/>
                <a:ea typeface="FoglihtenNo06" panose="00000600000000000000" pitchFamily="50" charset="0"/>
              </a:rPr>
              <a:t>Современные фразеологизмы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EDD71C9-0B20-4875-AF8E-751720831D01}"/>
              </a:ext>
            </a:extLst>
          </p:cNvPr>
          <p:cNvSpPr/>
          <p:nvPr/>
        </p:nvSpPr>
        <p:spPr>
          <a:xfrm>
            <a:off x="940906" y="1268004"/>
            <a:ext cx="451899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Белый и пушистый (ироничное выражение о чьей-то невинности).</a:t>
            </a: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Как всё запущено! (удручающая обстановка, безнадега).</a:t>
            </a: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Не парься! (не переживай).</a:t>
            </a: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Богатенький Буратино (состоятельный человек).</a:t>
            </a: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Айл би </a:t>
            </a:r>
            <a:r>
              <a:rPr lang="ru-RU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бэк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 (я вернусь).</a:t>
            </a: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Да на вас пахать надо! (о человеке, который уклоняется от работы или каких-то обязанностей).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553AEE0-F969-4A3D-B3BF-F5ADB9FAD06A}"/>
              </a:ext>
            </a:extLst>
          </p:cNvPr>
          <p:cNvSpPr/>
          <p:nvPr/>
        </p:nvSpPr>
        <p:spPr>
          <a:xfrm>
            <a:off x="6354417" y="1268004"/>
            <a:ext cx="451899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Выпасть в осадок (испытать потрясение от чьих-либо слов или действий).</a:t>
            </a: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Капитан очевидность (о человеке, который постоянно говорит банальности).</a:t>
            </a: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Не надо ля-ля (не надо пустой болтовни).</a:t>
            </a: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Не в струю (о том, что не подходит, оказывается некстати).</a:t>
            </a: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Garamond" panose="02020404030301010803" pitchFamily="18" charset="0"/>
              </a:rPr>
              <a:t>Забить болт (не обращать внимания).</a:t>
            </a: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440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D8058A-435A-4846-8878-FD486BDD5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FoglihtenNo06" panose="00000600000000000000" pitchFamily="50" charset="0"/>
                <a:ea typeface="FoglihtenNo06" panose="00000600000000000000" pitchFamily="50" charset="0"/>
              </a:rPr>
              <a:t>Заимствования в русском языке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FCF821D-1B9A-47A8-8C2F-8AFFDDD132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882411"/>
              </p:ext>
            </p:extLst>
          </p:nvPr>
        </p:nvGraphicFramePr>
        <p:xfrm>
          <a:off x="964095" y="1614251"/>
          <a:ext cx="9819862" cy="4413623"/>
        </p:xfrm>
        <a:graphic>
          <a:graphicData uri="http://schemas.openxmlformats.org/drawingml/2006/table">
            <a:tbl>
              <a:tblPr/>
              <a:tblGrid>
                <a:gridCol w="1916072">
                  <a:extLst>
                    <a:ext uri="{9D8B030D-6E8A-4147-A177-3AD203B41FA5}">
                      <a16:colId xmlns:a16="http://schemas.microsoft.com/office/drawing/2014/main" val="106732682"/>
                    </a:ext>
                  </a:extLst>
                </a:gridCol>
                <a:gridCol w="2993859">
                  <a:extLst>
                    <a:ext uri="{9D8B030D-6E8A-4147-A177-3AD203B41FA5}">
                      <a16:colId xmlns:a16="http://schemas.microsoft.com/office/drawing/2014/main" val="4258296013"/>
                    </a:ext>
                  </a:extLst>
                </a:gridCol>
                <a:gridCol w="4909931">
                  <a:extLst>
                    <a:ext uri="{9D8B030D-6E8A-4147-A177-3AD203B41FA5}">
                      <a16:colId xmlns:a16="http://schemas.microsoft.com/office/drawing/2014/main" val="4088043462"/>
                    </a:ext>
                  </a:extLst>
                </a:gridCol>
              </a:tblGrid>
              <a:tr h="33697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FoglihtenNo06" panose="00000600000000000000" pitchFamily="50" charset="0"/>
                          <a:ea typeface="FoglihtenNo06" panose="00000600000000000000" pitchFamily="50" charset="0"/>
                        </a:rPr>
                        <a:t>Русское слово</a:t>
                      </a:r>
                    </a:p>
                  </a:txBody>
                  <a:tcPr marL="36627" marR="36627" marT="36627" marB="366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FoglihtenNo06" panose="00000600000000000000" pitchFamily="50" charset="0"/>
                          <a:ea typeface="FoglihtenNo06" panose="00000600000000000000" pitchFamily="50" charset="0"/>
                        </a:rPr>
                        <a:t>Английское слово</a:t>
                      </a:r>
                    </a:p>
                  </a:txBody>
                  <a:tcPr marL="36627" marR="36627" marT="36627" marB="366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FoglihtenNo06" panose="00000600000000000000" pitchFamily="50" charset="0"/>
                          <a:ea typeface="FoglihtenNo06" panose="00000600000000000000" pitchFamily="50" charset="0"/>
                        </a:rPr>
                        <a:t>Значение</a:t>
                      </a:r>
                    </a:p>
                  </a:txBody>
                  <a:tcPr marL="36627" marR="36627" marT="36627" marB="366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690458"/>
                  </a:ext>
                </a:extLst>
              </a:tr>
              <a:tr h="3369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>
                          <a:effectLst/>
                          <a:latin typeface="Garamond" panose="02020404030301010803" pitchFamily="18" charset="0"/>
                        </a:rPr>
                        <a:t>айвори</a:t>
                      </a:r>
                    </a:p>
                  </a:txBody>
                  <a:tcPr marL="36627" marR="36627" marT="36627" marB="36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ivory — </a:t>
                      </a:r>
                      <a:r>
                        <a:rPr lang="ru-RU" sz="1400">
                          <a:effectLst/>
                          <a:latin typeface="Garamond" panose="02020404030301010803" pitchFamily="18" charset="0"/>
                        </a:rPr>
                        <a:t>слоновая кость</a:t>
                      </a:r>
                    </a:p>
                  </a:txBody>
                  <a:tcPr marL="36627" marR="36627" marT="36627" marB="36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dirty="0">
                          <a:effectLst/>
                          <a:latin typeface="Garamond" panose="02020404030301010803" pitchFamily="18" charset="0"/>
                        </a:rPr>
                        <a:t>Цвет слоновой кости.</a:t>
                      </a:r>
                    </a:p>
                  </a:txBody>
                  <a:tcPr marL="36627" marR="36627" marT="36627" marB="36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39177"/>
                  </a:ext>
                </a:extLst>
              </a:tr>
              <a:tr h="4688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>
                          <a:effectLst/>
                          <a:latin typeface="Garamond" panose="02020404030301010803" pitchFamily="18" charset="0"/>
                        </a:rPr>
                        <a:t>боди</a:t>
                      </a:r>
                    </a:p>
                  </a:txBody>
                  <a:tcPr marL="36627" marR="36627" marT="36627" marB="36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a body — </a:t>
                      </a:r>
                      <a:r>
                        <a:rPr lang="ru-RU" sz="1400">
                          <a:effectLst/>
                          <a:latin typeface="Garamond" panose="02020404030301010803" pitchFamily="18" charset="0"/>
                        </a:rPr>
                        <a:t>тело</a:t>
                      </a:r>
                    </a:p>
                  </a:txBody>
                  <a:tcPr marL="36627" marR="36627" marT="36627" marB="36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>
                          <a:effectLst/>
                          <a:latin typeface="Garamond" panose="02020404030301010803" pitchFamily="18" charset="0"/>
                        </a:rPr>
                        <a:t>Видимо слово произошло от того, что этот вид одежды облегает именно тело.</a:t>
                      </a:r>
                    </a:p>
                  </a:txBody>
                  <a:tcPr marL="36627" marR="36627" marT="36627" marB="36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462824"/>
                  </a:ext>
                </a:extLst>
              </a:tr>
              <a:tr h="4688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>
                          <a:effectLst/>
                          <a:latin typeface="Garamond" panose="02020404030301010803" pitchFamily="18" charset="0"/>
                        </a:rPr>
                        <a:t>виндпруф</a:t>
                      </a:r>
                    </a:p>
                  </a:txBody>
                  <a:tcPr marL="36627" marR="36627" marT="36627" marB="36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a wind — </a:t>
                      </a:r>
                      <a:r>
                        <a:rPr lang="ru-RU" sz="1400">
                          <a:effectLst/>
                          <a:latin typeface="Garamond" panose="02020404030301010803" pitchFamily="18" charset="0"/>
                        </a:rPr>
                        <a:t>ветер; </a:t>
                      </a: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proof — </a:t>
                      </a:r>
                      <a:r>
                        <a:rPr lang="ru-RU" sz="1400">
                          <a:effectLst/>
                          <a:latin typeface="Garamond" panose="02020404030301010803" pitchFamily="18" charset="0"/>
                        </a:rPr>
                        <a:t>непроницаемый</a:t>
                      </a:r>
                    </a:p>
                  </a:txBody>
                  <a:tcPr marL="36627" marR="36627" marT="36627" marB="36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>
                          <a:effectLst/>
                          <a:latin typeface="Garamond" panose="02020404030301010803" pitchFamily="18" charset="0"/>
                        </a:rPr>
                        <a:t>Ветронепродуваемая одежда, обычно куртка.</a:t>
                      </a:r>
                    </a:p>
                  </a:txBody>
                  <a:tcPr marL="36627" marR="36627" marT="36627" marB="36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707526"/>
                  </a:ext>
                </a:extLst>
              </a:tr>
              <a:tr h="732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>
                          <a:effectLst/>
                          <a:latin typeface="Garamond" panose="02020404030301010803" pitchFamily="18" charset="0"/>
                        </a:rPr>
                        <a:t>джинсы</a:t>
                      </a:r>
                    </a:p>
                  </a:txBody>
                  <a:tcPr marL="36627" marR="36627" marT="36627" marB="36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>
                          <a:effectLst/>
                          <a:latin typeface="Garamond" panose="02020404030301010803" pitchFamily="18" charset="0"/>
                        </a:rPr>
                        <a:t>jeans — брюки, сшитые из плотной хлопковой ткани (деним)</a:t>
                      </a:r>
                    </a:p>
                  </a:txBody>
                  <a:tcPr marL="36627" marR="36627" marT="36627" marB="36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>
                          <a:effectLst/>
                          <a:latin typeface="Garamond" panose="02020404030301010803" pitchFamily="18" charset="0"/>
                        </a:rPr>
                        <a:t>Когда-то были одеждой золотоискателей, а сегодня находят место в гардеробе практически каждого человека.</a:t>
                      </a:r>
                    </a:p>
                  </a:txBody>
                  <a:tcPr marL="36627" marR="36627" marT="36627" marB="36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760653"/>
                  </a:ext>
                </a:extLst>
              </a:tr>
              <a:tr h="4688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>
                          <a:effectLst/>
                          <a:latin typeface="Garamond" panose="02020404030301010803" pitchFamily="18" charset="0"/>
                        </a:rPr>
                        <a:t>клатч</a:t>
                      </a:r>
                    </a:p>
                  </a:txBody>
                  <a:tcPr marL="36627" marR="36627" marT="36627" marB="36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dirty="0" err="1">
                          <a:effectLst/>
                          <a:latin typeface="Garamond" panose="02020404030301010803" pitchFamily="18" charset="0"/>
                        </a:rPr>
                        <a:t>to</a:t>
                      </a:r>
                      <a:r>
                        <a:rPr lang="ru-RU" sz="1400" dirty="0"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Garamond" panose="02020404030301010803" pitchFamily="18" charset="0"/>
                        </a:rPr>
                        <a:t>clutch</a:t>
                      </a:r>
                      <a:r>
                        <a:rPr lang="ru-RU" sz="1400" dirty="0">
                          <a:effectLst/>
                          <a:latin typeface="Garamond" panose="02020404030301010803" pitchFamily="18" charset="0"/>
                        </a:rPr>
                        <a:t> — схватить, стиснуть, сжать</a:t>
                      </a:r>
                    </a:p>
                  </a:txBody>
                  <a:tcPr marL="36627" marR="36627" marT="36627" marB="36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>
                          <a:effectLst/>
                          <a:latin typeface="Garamond" panose="02020404030301010803" pitchFamily="18" charset="0"/>
                        </a:rPr>
                        <a:t>Маленькая дамская сумочка, которую сжимают в руках.</a:t>
                      </a:r>
                    </a:p>
                  </a:txBody>
                  <a:tcPr marL="36627" marR="36627" marT="36627" marB="36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897102"/>
                  </a:ext>
                </a:extLst>
              </a:tr>
              <a:tr h="4688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>
                          <a:effectLst/>
                          <a:latin typeface="Garamond" panose="02020404030301010803" pitchFamily="18" charset="0"/>
                        </a:rPr>
                        <a:t>леггинсы/легинсы</a:t>
                      </a:r>
                    </a:p>
                  </a:txBody>
                  <a:tcPr marL="36627" marR="36627" marT="36627" marB="36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leggings — </a:t>
                      </a:r>
                      <a:r>
                        <a:rPr lang="ru-RU" sz="1400">
                          <a:effectLst/>
                          <a:latin typeface="Garamond" panose="02020404030301010803" pitchFamily="18" charset="0"/>
                        </a:rPr>
                        <a:t>гетры, гамаши; </a:t>
                      </a: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a leg — </a:t>
                      </a:r>
                      <a:r>
                        <a:rPr lang="ru-RU" sz="1400">
                          <a:effectLst/>
                          <a:latin typeface="Garamond" panose="02020404030301010803" pitchFamily="18" charset="0"/>
                        </a:rPr>
                        <a:t>нога</a:t>
                      </a:r>
                    </a:p>
                  </a:txBody>
                  <a:tcPr marL="36627" marR="36627" marT="36627" marB="36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dirty="0">
                          <a:effectLst/>
                          <a:latin typeface="Garamond" panose="02020404030301010803" pitchFamily="18" charset="0"/>
                        </a:rPr>
                        <a:t>Модные гламурные гамаши сейчас называют легинсами</a:t>
                      </a:r>
                    </a:p>
                  </a:txBody>
                  <a:tcPr marL="36627" marR="36627" marT="36627" marB="36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52703"/>
                  </a:ext>
                </a:extLst>
              </a:tr>
              <a:tr h="4688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>
                          <a:effectLst/>
                          <a:latin typeface="Garamond" panose="02020404030301010803" pitchFamily="18" charset="0"/>
                        </a:rPr>
                        <a:t>лонгслив</a:t>
                      </a:r>
                    </a:p>
                  </a:txBody>
                  <a:tcPr marL="36627" marR="36627" marT="36627" marB="36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>
                          <a:effectLst/>
                          <a:latin typeface="Garamond" panose="02020404030301010803" pitchFamily="18" charset="0"/>
                        </a:rPr>
                        <a:t>long — длинный; a sleeve — рукав</a:t>
                      </a:r>
                    </a:p>
                  </a:txBody>
                  <a:tcPr marL="36627" marR="36627" marT="36627" marB="36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>
                          <a:effectLst/>
                          <a:latin typeface="Garamond" panose="02020404030301010803" pitchFamily="18" charset="0"/>
                        </a:rPr>
                        <a:t>Футболка с длинными рукавами.</a:t>
                      </a:r>
                    </a:p>
                  </a:txBody>
                  <a:tcPr marL="36627" marR="36627" marT="36627" marB="36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687744"/>
                  </a:ext>
                </a:extLst>
              </a:tr>
              <a:tr h="600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>
                          <a:effectLst/>
                          <a:latin typeface="Garamond" panose="02020404030301010803" pitchFamily="18" charset="0"/>
                        </a:rPr>
                        <a:t>свитер</a:t>
                      </a:r>
                    </a:p>
                  </a:txBody>
                  <a:tcPr marL="36627" marR="36627" marT="36627" marB="36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to sweat — </a:t>
                      </a:r>
                      <a:r>
                        <a:rPr lang="ru-RU" sz="1400">
                          <a:effectLst/>
                          <a:latin typeface="Garamond" panose="02020404030301010803" pitchFamily="18" charset="0"/>
                        </a:rPr>
                        <a:t>потеть</a:t>
                      </a:r>
                    </a:p>
                  </a:txBody>
                  <a:tcPr marL="36627" marR="36627" marT="36627" marB="36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dirty="0">
                          <a:effectLst/>
                          <a:latin typeface="Garamond" panose="02020404030301010803" pitchFamily="18" charset="0"/>
                        </a:rPr>
                        <a:t>В свитере и правда бывает жарко, так что происхождение слова вполне логичное.</a:t>
                      </a:r>
                    </a:p>
                  </a:txBody>
                  <a:tcPr marL="36627" marR="36627" marT="36627" marB="366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399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9898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D8058A-435A-4846-8878-FD486BDD5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FoglihtenNo06" panose="00000600000000000000" pitchFamily="50" charset="0"/>
                <a:ea typeface="FoglihtenNo06" panose="00000600000000000000" pitchFamily="50" charset="0"/>
              </a:rPr>
              <a:t>Заимствования в русском языке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FCF821D-1B9A-47A8-8C2F-8AFFDDD132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346089"/>
              </p:ext>
            </p:extLst>
          </p:nvPr>
        </p:nvGraphicFramePr>
        <p:xfrm>
          <a:off x="535057" y="1115029"/>
          <a:ext cx="11121886" cy="5346294"/>
        </p:xfrm>
        <a:graphic>
          <a:graphicData uri="http://schemas.openxmlformats.org/drawingml/2006/table">
            <a:tbl>
              <a:tblPr/>
              <a:tblGrid>
                <a:gridCol w="2170126">
                  <a:extLst>
                    <a:ext uri="{9D8B030D-6E8A-4147-A177-3AD203B41FA5}">
                      <a16:colId xmlns:a16="http://schemas.microsoft.com/office/drawing/2014/main" val="106732682"/>
                    </a:ext>
                  </a:extLst>
                </a:gridCol>
                <a:gridCol w="3390816">
                  <a:extLst>
                    <a:ext uri="{9D8B030D-6E8A-4147-A177-3AD203B41FA5}">
                      <a16:colId xmlns:a16="http://schemas.microsoft.com/office/drawing/2014/main" val="4258296013"/>
                    </a:ext>
                  </a:extLst>
                </a:gridCol>
                <a:gridCol w="5560944">
                  <a:extLst>
                    <a:ext uri="{9D8B030D-6E8A-4147-A177-3AD203B41FA5}">
                      <a16:colId xmlns:a16="http://schemas.microsoft.com/office/drawing/2014/main" val="4088043462"/>
                    </a:ext>
                  </a:extLst>
                </a:gridCol>
              </a:tblGrid>
              <a:tr h="29177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FoglihtenNo06" panose="00000600000000000000" pitchFamily="50" charset="0"/>
                          <a:ea typeface="FoglihtenNo06" panose="00000600000000000000" pitchFamily="50" charset="0"/>
                        </a:rPr>
                        <a:t>Русское слово</a:t>
                      </a:r>
                    </a:p>
                  </a:txBody>
                  <a:tcPr marL="36627" marR="36627" marT="36627" marB="366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FoglihtenNo06" panose="00000600000000000000" pitchFamily="50" charset="0"/>
                          <a:ea typeface="FoglihtenNo06" panose="00000600000000000000" pitchFamily="50" charset="0"/>
                        </a:rPr>
                        <a:t>Английское слово</a:t>
                      </a:r>
                    </a:p>
                  </a:txBody>
                  <a:tcPr marL="36627" marR="36627" marT="36627" marB="366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FoglihtenNo06" panose="00000600000000000000" pitchFamily="50" charset="0"/>
                          <a:ea typeface="FoglihtenNo06" panose="00000600000000000000" pitchFamily="50" charset="0"/>
                        </a:rPr>
                        <a:t>Значение</a:t>
                      </a:r>
                    </a:p>
                  </a:txBody>
                  <a:tcPr marL="36627" marR="36627" marT="36627" marB="366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690458"/>
                  </a:ext>
                </a:extLst>
              </a:tr>
              <a:tr h="2005041">
                <a:tc>
                  <a:txBody>
                    <a:bodyPr/>
                    <a:lstStyle/>
                    <a:p>
                      <a:pPr algn="l" fontAlgn="ctr"/>
                      <a:r>
                        <a:rPr lang="ru-RU" dirty="0">
                          <a:effectLst/>
                          <a:latin typeface="Garamond" panose="02020404030301010803" pitchFamily="18" charset="0"/>
                        </a:rPr>
                        <a:t>смокинг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a smoking jacket — «пиджак, в котором курят»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У этого слова интересное происхождение. Раньше «пиджаки, в которых курят» были домашней одеждой. Когда джентльмен собирался покурить, он надевал плотный пиджак (a smoking jacket), который призван был защитить его одежду от запаха дыма и падающего пепла. Кстати, по-английски смокинг — это a tuxedo или a dinner jacket, а smoking — это «курение».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39177"/>
                  </a:ext>
                </a:extLst>
              </a:tr>
              <a:tr h="967186"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стретч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>
                          <a:effectLst/>
                          <a:latin typeface="Garamond" panose="02020404030301010803" pitchFamily="18" charset="0"/>
                        </a:rPr>
                        <a:t>to stretch — </a:t>
                      </a:r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растягиваться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Так называют эластичные ткани, которые хорошо тянутся. В русском языке распространено и неправильное произношение этого слова — стрейч.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462824"/>
                  </a:ext>
                </a:extLst>
              </a:tr>
              <a:tr h="392644"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хилисы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>
                          <a:effectLst/>
                          <a:latin typeface="Garamond" panose="02020404030301010803" pitchFamily="18" charset="0"/>
                        </a:rPr>
                        <a:t>a heel — </a:t>
                      </a:r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пятка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Кроссовки с колесиком на пятке.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707526"/>
                  </a:ext>
                </a:extLst>
              </a:tr>
              <a:tr h="392644"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худи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>
                          <a:effectLst/>
                          <a:latin typeface="Garamond" panose="02020404030301010803" pitchFamily="18" charset="0"/>
                        </a:rPr>
                        <a:t>a hood — </a:t>
                      </a:r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капюшон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Толстовка с капюшоном.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760653"/>
                  </a:ext>
                </a:extLst>
              </a:tr>
              <a:tr h="645058"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шорты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>
                          <a:effectLst/>
                          <a:latin typeface="Garamond" panose="02020404030301010803" pitchFamily="18" charset="0"/>
                        </a:rPr>
                        <a:t>short — </a:t>
                      </a:r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короткий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Заимствовано от английского short trousers (короткие брюки).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897102"/>
                  </a:ext>
                </a:extLst>
              </a:tr>
              <a:tr h="392644">
                <a:tc>
                  <a:txBody>
                    <a:bodyPr/>
                    <a:lstStyle/>
                    <a:p>
                      <a:pPr algn="l" fontAlgn="ctr"/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шузы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>
                          <a:effectLst/>
                          <a:latin typeface="Garamond" panose="02020404030301010803" pitchFamily="18" charset="0"/>
                        </a:rPr>
                        <a:t>shoes — </a:t>
                      </a:r>
                      <a:r>
                        <a:rPr lang="ru-RU">
                          <a:effectLst/>
                          <a:latin typeface="Garamond" panose="02020404030301010803" pitchFamily="18" charset="0"/>
                        </a:rPr>
                        <a:t>обувь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dirty="0">
                          <a:effectLst/>
                          <a:latin typeface="Garamond" panose="02020404030301010803" pitchFamily="18" charset="0"/>
                        </a:rPr>
                        <a:t>Так на сленге называют обувь.</a:t>
                      </a: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52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154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D8058A-435A-4846-8878-FD486BDD5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  <a:latin typeface="FoglihtenNo06" panose="00000600000000000000" pitchFamily="50" charset="0"/>
                <a:ea typeface="FoglihtenNo06" panose="00000600000000000000" pitchFamily="50" charset="0"/>
              </a:rPr>
              <a:t>Заимствования в русском языке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6D27DC0-11A2-40EC-8E7E-CEF9DE901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392041"/>
              </p:ext>
            </p:extLst>
          </p:nvPr>
        </p:nvGraphicFramePr>
        <p:xfrm>
          <a:off x="1699591" y="1325563"/>
          <a:ext cx="9471991" cy="4911340"/>
        </p:xfrm>
        <a:graphic>
          <a:graphicData uri="http://schemas.openxmlformats.org/drawingml/2006/table">
            <a:tbl>
              <a:tblPr/>
              <a:tblGrid>
                <a:gridCol w="1848194">
                  <a:extLst>
                    <a:ext uri="{9D8B030D-6E8A-4147-A177-3AD203B41FA5}">
                      <a16:colId xmlns:a16="http://schemas.microsoft.com/office/drawing/2014/main" val="1084480818"/>
                    </a:ext>
                  </a:extLst>
                </a:gridCol>
                <a:gridCol w="2887801">
                  <a:extLst>
                    <a:ext uri="{9D8B030D-6E8A-4147-A177-3AD203B41FA5}">
                      <a16:colId xmlns:a16="http://schemas.microsoft.com/office/drawing/2014/main" val="439967305"/>
                    </a:ext>
                  </a:extLst>
                </a:gridCol>
                <a:gridCol w="4735996">
                  <a:extLst>
                    <a:ext uri="{9D8B030D-6E8A-4147-A177-3AD203B41FA5}">
                      <a16:colId xmlns:a16="http://schemas.microsoft.com/office/drawing/2014/main" val="8165080"/>
                    </a:ext>
                  </a:extLst>
                </a:gridCol>
              </a:tblGrid>
              <a:tr h="5313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FoglihtenNo06" panose="00000600000000000000" pitchFamily="50" charset="0"/>
                          <a:ea typeface="FoglihtenNo06" panose="00000600000000000000" pitchFamily="50" charset="0"/>
                        </a:rPr>
                        <a:t>Русское слово</a:t>
                      </a:r>
                    </a:p>
                  </a:txBody>
                  <a:tcPr marL="51802" marR="51802" marT="51802" marB="518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FoglihtenNo06" panose="00000600000000000000" pitchFamily="50" charset="0"/>
                          <a:ea typeface="FoglihtenNo06" panose="00000600000000000000" pitchFamily="50" charset="0"/>
                        </a:rPr>
                        <a:t>Английское слово</a:t>
                      </a:r>
                    </a:p>
                  </a:txBody>
                  <a:tcPr marL="51802" marR="51802" marT="51802" marB="518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FoglihtenNo06" panose="00000600000000000000" pitchFamily="50" charset="0"/>
                          <a:ea typeface="FoglihtenNo06" panose="00000600000000000000" pitchFamily="50" charset="0"/>
                        </a:rPr>
                        <a:t>Значение</a:t>
                      </a:r>
                    </a:p>
                  </a:txBody>
                  <a:tcPr marL="51802" marR="51802" marT="51802" marB="518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003627"/>
                  </a:ext>
                </a:extLst>
              </a:tr>
              <a:tr h="11550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>
                          <a:effectLst/>
                          <a:latin typeface="Garamond" panose="02020404030301010803" pitchFamily="18" charset="0"/>
                        </a:rPr>
                        <a:t>джем</a:t>
                      </a:r>
                    </a:p>
                  </a:txBody>
                  <a:tcPr marL="51802" marR="51802" marT="51802" marB="51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to jam — </a:t>
                      </a:r>
                      <a:r>
                        <a:rPr lang="ru-RU" sz="1800">
                          <a:effectLst/>
                          <a:latin typeface="Garamond" panose="02020404030301010803" pitchFamily="18" charset="0"/>
                        </a:rPr>
                        <a:t>сжимать, давить</a:t>
                      </a:r>
                    </a:p>
                  </a:txBody>
                  <a:tcPr marL="51802" marR="51802" marT="51802" marB="51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>
                          <a:effectLst/>
                          <a:latin typeface="Garamond" panose="02020404030301010803" pitchFamily="18" charset="0"/>
                        </a:rPr>
                        <a:t>Аналог нашего варенья, только фрукты давят, смешивают, чтобы у блюда была желеобразная консистенция.</a:t>
                      </a:r>
                    </a:p>
                  </a:txBody>
                  <a:tcPr marL="51802" marR="51802" marT="51802" marB="51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254682"/>
                  </a:ext>
                </a:extLst>
              </a:tr>
              <a:tr h="739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>
                          <a:effectLst/>
                          <a:latin typeface="Garamond" panose="02020404030301010803" pitchFamily="18" charset="0"/>
                        </a:rPr>
                        <a:t>крамбл</a:t>
                      </a:r>
                    </a:p>
                  </a:txBody>
                  <a:tcPr marL="51802" marR="51802" marT="51802" marB="51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to crumble — </a:t>
                      </a:r>
                      <a:r>
                        <a:rPr lang="ru-RU" sz="1800">
                          <a:effectLst/>
                          <a:latin typeface="Garamond" panose="02020404030301010803" pitchFamily="18" charset="0"/>
                        </a:rPr>
                        <a:t>крошить</a:t>
                      </a:r>
                    </a:p>
                  </a:txBody>
                  <a:tcPr marL="51802" marR="51802" marT="51802" marB="51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>
                          <a:effectLst/>
                          <a:latin typeface="Garamond" panose="02020404030301010803" pitchFamily="18" charset="0"/>
                        </a:rPr>
                        <a:t>Пирог, основа которого состоит из масляно-мучной крошки.</a:t>
                      </a:r>
                    </a:p>
                  </a:txBody>
                  <a:tcPr marL="51802" marR="51802" marT="51802" marB="51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303213"/>
                  </a:ext>
                </a:extLst>
              </a:tr>
              <a:tr h="5313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>
                          <a:effectLst/>
                          <a:latin typeface="Garamond" panose="02020404030301010803" pitchFamily="18" charset="0"/>
                        </a:rPr>
                        <a:t>крекер</a:t>
                      </a:r>
                    </a:p>
                  </a:txBody>
                  <a:tcPr marL="51802" marR="51802" marT="51802" marB="51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to crack — </a:t>
                      </a:r>
                      <a:r>
                        <a:rPr lang="ru-RU" sz="1800">
                          <a:effectLst/>
                          <a:latin typeface="Garamond" panose="02020404030301010803" pitchFamily="18" charset="0"/>
                        </a:rPr>
                        <a:t>ломать</a:t>
                      </a:r>
                    </a:p>
                  </a:txBody>
                  <a:tcPr marL="51802" marR="51802" marT="51802" marB="51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>
                          <a:effectLst/>
                          <a:latin typeface="Garamond" panose="02020404030301010803" pitchFamily="18" charset="0"/>
                        </a:rPr>
                        <a:t>Хрустящее печенье, которое легко ломается.</a:t>
                      </a:r>
                    </a:p>
                  </a:txBody>
                  <a:tcPr marL="51802" marR="51802" marT="51802" marB="51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564725"/>
                  </a:ext>
                </a:extLst>
              </a:tr>
              <a:tr h="11550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>
                          <a:effectLst/>
                          <a:latin typeface="Garamond" panose="02020404030301010803" pitchFamily="18" charset="0"/>
                        </a:rPr>
                        <a:t>панкейк</a:t>
                      </a:r>
                    </a:p>
                  </a:txBody>
                  <a:tcPr marL="51802" marR="51802" marT="51802" marB="51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>
                          <a:effectLst/>
                          <a:latin typeface="Garamond" panose="02020404030301010803" pitchFamily="18" charset="0"/>
                        </a:rPr>
                        <a:t>a pan — сковорода; a cake — торт, лепешка, блинчик</a:t>
                      </a:r>
                    </a:p>
                  </a:txBody>
                  <a:tcPr marL="51802" marR="51802" marT="51802" marB="51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>
                          <a:effectLst/>
                          <a:latin typeface="Garamond" panose="02020404030301010803" pitchFamily="18" charset="0"/>
                        </a:rPr>
                        <a:t>Американский вариант наших блинчиков.</a:t>
                      </a:r>
                    </a:p>
                  </a:txBody>
                  <a:tcPr marL="51802" marR="51802" marT="51802" marB="51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197171"/>
                  </a:ext>
                </a:extLst>
              </a:tr>
              <a:tr h="739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>
                          <a:effectLst/>
                          <a:latin typeface="Garamond" panose="02020404030301010803" pitchFamily="18" charset="0"/>
                        </a:rPr>
                        <a:t>ростбиф</a:t>
                      </a:r>
                    </a:p>
                  </a:txBody>
                  <a:tcPr marL="51802" marR="51802" marT="51802" marB="51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roast — </a:t>
                      </a:r>
                      <a:r>
                        <a:rPr lang="ru-RU" sz="1800">
                          <a:effectLst/>
                          <a:latin typeface="Garamond" panose="02020404030301010803" pitchFamily="18" charset="0"/>
                        </a:rPr>
                        <a:t>жареная; </a:t>
                      </a: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beef — </a:t>
                      </a:r>
                      <a:r>
                        <a:rPr lang="ru-RU" sz="1800">
                          <a:effectLst/>
                          <a:latin typeface="Garamond" panose="02020404030301010803" pitchFamily="18" charset="0"/>
                        </a:rPr>
                        <a:t>говядина</a:t>
                      </a:r>
                    </a:p>
                  </a:txBody>
                  <a:tcPr marL="51802" marR="51802" marT="51802" marB="51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dirty="0">
                          <a:effectLst/>
                          <a:latin typeface="Garamond" panose="02020404030301010803" pitchFamily="18" charset="0"/>
                        </a:rPr>
                        <a:t>Кусок говяжьего мяса, обычно приготовленного на гриле.</a:t>
                      </a:r>
                    </a:p>
                  </a:txBody>
                  <a:tcPr marL="51802" marR="51802" marT="51802" marB="518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609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9550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1351</Words>
  <Application>Microsoft Office PowerPoint</Application>
  <PresentationFormat>Широкоэкранный</PresentationFormat>
  <Paragraphs>248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FoglihtenNo06</vt:lpstr>
      <vt:lpstr>Garamond</vt:lpstr>
      <vt:lpstr>Тема Office</vt:lpstr>
      <vt:lpstr>Современный русский язык в сленгах, неологизмах и фразеологизмах. Заимствования в современном русском языке</vt:lpstr>
      <vt:lpstr>Современный русский сленг</vt:lpstr>
      <vt:lpstr>Неологизмы</vt:lpstr>
      <vt:lpstr>Современные фразеологизмы</vt:lpstr>
      <vt:lpstr>Современные фразеологизмы</vt:lpstr>
      <vt:lpstr>Современные фразеологизмы</vt:lpstr>
      <vt:lpstr>Заимствования в русском языке</vt:lpstr>
      <vt:lpstr>Заимствования в русском языке</vt:lpstr>
      <vt:lpstr>Заимствования в русском языке</vt:lpstr>
      <vt:lpstr>Заимствования в русском языке</vt:lpstr>
      <vt:lpstr>Заимствования в русском языке</vt:lpstr>
      <vt:lpstr>Заимствования в русском языке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Современный русский язык в сленгах, неологизмах и фразеологизмах. Заимствования в современном русском языке</dc:title>
  <dc:creator>Анна Воробчук</dc:creator>
  <cp:lastModifiedBy>HP</cp:lastModifiedBy>
  <cp:revision>13</cp:revision>
  <dcterms:created xsi:type="dcterms:W3CDTF">2021-10-30T15:29:16Z</dcterms:created>
  <dcterms:modified xsi:type="dcterms:W3CDTF">2021-11-15T14:09:39Z</dcterms:modified>
</cp:coreProperties>
</file>