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mov" ContentType="video/quicktime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1"/>
  </p:sldMasterIdLst>
  <p:notesMasterIdLst>
    <p:notesMasterId r:id="rId41"/>
  </p:notesMasterIdLst>
  <p:handoutMasterIdLst>
    <p:handoutMasterId r:id="rId42"/>
  </p:handoutMasterIdLst>
  <p:sldIdLst>
    <p:sldId id="256" r:id="rId2"/>
    <p:sldId id="258" r:id="rId3"/>
    <p:sldId id="257" r:id="rId4"/>
    <p:sldId id="306" r:id="rId5"/>
    <p:sldId id="362" r:id="rId6"/>
    <p:sldId id="365" r:id="rId7"/>
    <p:sldId id="366" r:id="rId8"/>
    <p:sldId id="367" r:id="rId9"/>
    <p:sldId id="368" r:id="rId10"/>
    <p:sldId id="370" r:id="rId11"/>
    <p:sldId id="369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63" r:id="rId23"/>
    <p:sldId id="364" r:id="rId24"/>
    <p:sldId id="381" r:id="rId25"/>
    <p:sldId id="38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3" r:id="rId36"/>
    <p:sldId id="394" r:id="rId37"/>
    <p:sldId id="395" r:id="rId38"/>
    <p:sldId id="392" r:id="rId39"/>
    <p:sldId id="293" r:id="rId4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321" userDrawn="1">
          <p15:clr>
            <a:srgbClr val="A4A3A4"/>
          </p15:clr>
        </p15:guide>
        <p15:guide id="7" pos="5418" userDrawn="1">
          <p15:clr>
            <a:srgbClr val="A4A3A4"/>
          </p15:clr>
        </p15:guide>
        <p15:guide id="8" pos="682" userDrawn="1">
          <p15:clr>
            <a:srgbClr val="A4A3A4"/>
          </p15:clr>
        </p15:guide>
        <p15:guide id="9" pos="2766" userDrawn="1">
          <p15:clr>
            <a:srgbClr val="A4A3A4"/>
          </p15:clr>
        </p15:guide>
        <p15:guide id="10" pos="297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E6AF00"/>
    <a:srgbClr val="00863D"/>
    <a:srgbClr val="969696"/>
    <a:srgbClr val="009242"/>
    <a:srgbClr val="F01928"/>
    <a:srgbClr val="9100DC"/>
    <a:srgbClr val="5AC8AF"/>
    <a:srgbClr val="0028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1958" autoAdjust="0"/>
    <p:restoredTop sz="96270" autoAdjust="0"/>
  </p:normalViewPr>
  <p:slideViewPr>
    <p:cSldViewPr snapToGrid="0">
      <p:cViewPr varScale="1">
        <p:scale>
          <a:sx n="123" d="100"/>
          <a:sy n="123" d="100"/>
        </p:scale>
        <p:origin x="108" y="240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321"/>
        <p:guide pos="5418"/>
        <p:guide pos="682"/>
        <p:guide pos="2766"/>
        <p:guide pos="29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/>
            </a:lvl1pPr>
          </a:lstStyle>
          <a:p>
            <a:r>
              <a:rPr lang="cs-CZ" dirty="0"/>
              <a:t>Kliknutím vložíte nadpis</a:t>
            </a:r>
            <a:endParaRPr lang="cs-CZ" noProof="0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601D3E6C-8A25-405E-A952-4F92A22C63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18777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539998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999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3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688459" y="4500000"/>
            <a:ext cx="3915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89002" y="4068000"/>
            <a:ext cx="3915000" cy="360000"/>
          </a:xfrm>
        </p:spPr>
        <p:txBody>
          <a:bodyPr/>
          <a:lstStyle>
            <a:lvl1pPr algn="l">
              <a:lnSpc>
                <a:spcPts val="825"/>
              </a:lnSpc>
              <a:defRPr sz="825" b="1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4688459" y="718713"/>
            <a:ext cx="3915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16" name="Grafický objekt 5">
            <a:extLst>
              <a:ext uri="{FF2B5EF4-FFF2-40B4-BE49-F238E27FC236}">
                <a16:creationId xmlns:a16="http://schemas.microsoft.com/office/drawing/2014/main" id="{C928563C-26DB-7647-A5A8-467F0AECCA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D99B3BEC-FC1B-E842-BF75-3616380359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pic>
        <p:nvPicPr>
          <p:cNvPr id="13" name="Grafický objekt 5">
            <a:extLst>
              <a:ext uri="{FF2B5EF4-FFF2-40B4-BE49-F238E27FC236}">
                <a16:creationId xmlns:a16="http://schemas.microsoft.com/office/drawing/2014/main" id="{9437C0EB-60F6-5544-8E75-86C1287A1E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18777" cy="106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- inverzní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7" y="2900365"/>
            <a:ext cx="8521200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7" y="4116403"/>
            <a:ext cx="8521200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3413BC8D-40F9-6648-84D6-6E7C77A2E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18777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  <p15:guide id="3" orient="horz" pos="255" userDrawn="1">
          <p15:clr>
            <a:srgbClr val="FBAE40"/>
          </p15:clr>
        </p15:guide>
        <p15:guide id="4" pos="115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8876" y="2900365"/>
            <a:ext cx="3934889" cy="1171580"/>
          </a:xfrm>
        </p:spPr>
        <p:txBody>
          <a:bodyPr anchor="t"/>
          <a:lstStyle>
            <a:lvl1pPr algn="l">
              <a:lnSpc>
                <a:spcPts val="3300"/>
              </a:lnSpc>
              <a:defRPr sz="3300"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98876" y="4116403"/>
            <a:ext cx="3934889" cy="698497"/>
          </a:xfrm>
        </p:spPr>
        <p:txBody>
          <a:bodyPr anchor="t"/>
          <a:lstStyle>
            <a:lvl1pPr marL="0" indent="0" algn="l">
              <a:buNone/>
              <a:defRPr lang="cs-CZ" sz="18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572000" y="1"/>
            <a:ext cx="4572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3693765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B4E6E237-9DBF-9C4D-91EC-74D8EA2DA6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0800" y="414000"/>
            <a:ext cx="1518777" cy="106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176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9144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000" y="6040796"/>
            <a:ext cx="6416982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38E54EF0-AC4F-BE42-B3C9-EBE082A37F4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56" userDrawn="1">
          <p15:clr>
            <a:srgbClr val="FBAE40"/>
          </p15:clr>
        </p15:guide>
        <p15:guide id="2" orient="horz" pos="4201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ICS slide">
    <p:bg>
      <p:bgPr>
        <a:solidFill>
          <a:srgbClr val="0000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cký objekt 1">
            <a:extLst>
              <a:ext uri="{FF2B5EF4-FFF2-40B4-BE49-F238E27FC236}">
                <a16:creationId xmlns:a16="http://schemas.microsoft.com/office/drawing/2014/main" id="{99DDF373-DAF6-45FC-9BE7-AC33B6CEFD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4850" y="2012703"/>
            <a:ext cx="4034299" cy="2832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>
            <a:extLst>
              <a:ext uri="{FF2B5EF4-FFF2-40B4-BE49-F238E27FC236}">
                <a16:creationId xmlns:a16="http://schemas.microsoft.com/office/drawing/2014/main" id="{5ECF17BA-4CC0-425F-84EE-ED5FF94C78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17" y="2731338"/>
            <a:ext cx="5381966" cy="1395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540000" y="6228000"/>
            <a:ext cx="5940000" cy="252000"/>
          </a:xfrm>
        </p:spPr>
        <p:txBody>
          <a:bodyPr/>
          <a:lstStyle>
            <a:lvl1pPr>
              <a:defRPr sz="900"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C6ADD8FB-6ED9-D047-81AC-902E3445C7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0000" y="1692002"/>
            <a:ext cx="8064900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9" name="Grafický objekt 5">
            <a:extLst>
              <a:ext uri="{FF2B5EF4-FFF2-40B4-BE49-F238E27FC236}">
                <a16:creationId xmlns:a16="http://schemas.microsoft.com/office/drawing/2014/main" id="{6B29FE5E-F7A3-D541-96CA-C331CF4EDAF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1" name="Grafický objekt 5">
            <a:extLst>
              <a:ext uri="{FF2B5EF4-FFF2-40B4-BE49-F238E27FC236}">
                <a16:creationId xmlns:a16="http://schemas.microsoft.com/office/drawing/2014/main" id="{5C29154D-92AF-A448-9A20-385FF2D8C7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54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40544" y="1296001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688459" y="1290515"/>
            <a:ext cx="3915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54000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4688460" y="1701505"/>
            <a:ext cx="3914999" cy="4139998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pic>
        <p:nvPicPr>
          <p:cNvPr id="14" name="Grafický objekt 5">
            <a:extLst>
              <a:ext uri="{FF2B5EF4-FFF2-40B4-BE49-F238E27FC236}">
                <a16:creationId xmlns:a16="http://schemas.microsoft.com/office/drawing/2014/main" id="{FE808727-E170-924D-94F6-084A0B1D1D6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10802" y="2596846"/>
            <a:ext cx="3094099" cy="3208441"/>
          </a:xfrm>
          <a:prstGeom prst="rect">
            <a:avLst/>
          </a:prstGeom>
        </p:spPr>
        <p:txBody>
          <a:bodyPr/>
          <a:lstStyle>
            <a:lvl1pPr marL="189000" indent="-13500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1500"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47132" y="1665288"/>
            <a:ext cx="4655843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</a:t>
            </a:r>
          </a:p>
        </p:txBody>
      </p:sp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Grafický objekt 5">
            <a:extLst>
              <a:ext uri="{FF2B5EF4-FFF2-40B4-BE49-F238E27FC236}">
                <a16:creationId xmlns:a16="http://schemas.microsoft.com/office/drawing/2014/main" id="{650DA3F6-61D5-FC4B-8F19-64EF197B4E9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333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39999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330000" y="4414271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120900" y="4414270"/>
            <a:ext cx="2484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350"/>
              </a:lnSpc>
              <a:defRPr sz="1125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40544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33035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1077" y="4025136"/>
            <a:ext cx="2483644" cy="216000"/>
          </a:xfrm>
        </p:spPr>
        <p:txBody>
          <a:bodyPr anchor="ctr"/>
          <a:lstStyle>
            <a:lvl1pPr>
              <a:lnSpc>
                <a:spcPts val="825"/>
              </a:lnSpc>
              <a:defRPr sz="750" b="0"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540000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6120001" y="1692003"/>
            <a:ext cx="2483644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0544" y="1296001"/>
            <a:ext cx="8064104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1725"/>
              </a:lnSpc>
              <a:defRPr sz="15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22" name="Grafický objekt 5">
            <a:extLst>
              <a:ext uri="{FF2B5EF4-FFF2-40B4-BE49-F238E27FC236}">
                <a16:creationId xmlns:a16="http://schemas.microsoft.com/office/drawing/2014/main" id="{494CC356-887B-6047-B812-B6EE61C72D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540000" y="692150"/>
            <a:ext cx="8064900" cy="5139850"/>
          </a:xfrm>
          <a:prstGeom prst="rect">
            <a:avLst/>
          </a:prstGeom>
        </p:spPr>
        <p:txBody>
          <a:bodyPr/>
          <a:lstStyle>
            <a:lvl1pPr marL="54000" indent="0">
              <a:lnSpc>
                <a:spcPts val="27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378000" indent="-135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500"/>
            </a:lvl2pPr>
            <a:lvl3pPr marL="685800" indent="0">
              <a:lnSpc>
                <a:spcPct val="100000"/>
              </a:lnSpc>
              <a:buNone/>
              <a:defRPr sz="12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pic>
        <p:nvPicPr>
          <p:cNvPr id="7" name="Grafický objekt 5">
            <a:extLst>
              <a:ext uri="{FF2B5EF4-FFF2-40B4-BE49-F238E27FC236}">
                <a16:creationId xmlns:a16="http://schemas.microsoft.com/office/drawing/2014/main" id="{0D217D6C-60E9-7841-990B-552711DEF3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32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0000" y="720000"/>
            <a:ext cx="8064900" cy="451576"/>
          </a:xfrm>
        </p:spPr>
        <p:txBody>
          <a:bodyPr/>
          <a:lstStyle/>
          <a:p>
            <a:r>
              <a:rPr lang="cs-CZ" dirty="0"/>
              <a:t>Kliknutím vložíte nadpis</a:t>
            </a:r>
          </a:p>
        </p:txBody>
      </p:sp>
      <p:pic>
        <p:nvPicPr>
          <p:cNvPr id="8" name="Grafický objekt 5">
            <a:extLst>
              <a:ext uri="{FF2B5EF4-FFF2-40B4-BE49-F238E27FC236}">
                <a16:creationId xmlns:a16="http://schemas.microsoft.com/office/drawing/2014/main" id="{BC13C99E-819A-424F-B80E-CA0B13ED0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4400" y="6048000"/>
            <a:ext cx="855701" cy="60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0000" y="6228000"/>
            <a:ext cx="594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9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0500" y="6228000"/>
            <a:ext cx="189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9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0649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vložíte nadpis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9100" y="1872000"/>
            <a:ext cx="80649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14000"/>
              </a:lnSpc>
              <a:spcBef>
                <a:spcPts val="0"/>
              </a:spcBef>
              <a:spcAft>
                <a:spcPct val="0"/>
              </a:spcAft>
              <a:buClr>
                <a:schemeClr val="tx2"/>
              </a:buClr>
              <a:buSzPct val="100000"/>
              <a:buFontTx/>
              <a:buNone/>
              <a:tabLst/>
              <a:defRPr/>
            </a:pPr>
            <a:r>
              <a:rPr lang="cs-CZ" noProof="0" dirty="0"/>
              <a:t>Kliknutím vložíte text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</p:sldLayoutIdLst>
  <p:hf hdr="0" dt="0"/>
  <p:txStyles>
    <p:titleStyle>
      <a:lvl1pPr algn="l" rtl="0" eaLnBrk="1" fontAlgn="base" hangingPunct="1">
        <a:lnSpc>
          <a:spcPts val="3000"/>
        </a:lnSpc>
        <a:spcBef>
          <a:spcPct val="0"/>
        </a:spcBef>
        <a:spcAft>
          <a:spcPct val="0"/>
        </a:spcAft>
        <a:defRPr sz="3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1800" b="1">
          <a:solidFill>
            <a:srgbClr val="00287D"/>
          </a:solidFill>
          <a:latin typeface="Tahoma" pitchFamily="34" charset="0"/>
        </a:defRPr>
      </a:lvl9pPr>
    </p:titleStyle>
    <p:bodyStyle>
      <a:lvl1pPr marL="0" marR="0" indent="0" algn="l" defTabSz="914400" rtl="0" eaLnBrk="1" fontAlgn="base" latinLnBrk="0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tabLst/>
        <a:defRPr sz="21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125" b="0">
          <a:solidFill>
            <a:schemeClr val="tx1"/>
          </a:solidFill>
          <a:latin typeface="+mn-lt"/>
        </a:defRPr>
      </a:lvl2pPr>
      <a:lvl3pPr marL="6858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125" b="0">
          <a:solidFill>
            <a:schemeClr val="tx1"/>
          </a:solidFill>
          <a:latin typeface="+mn-lt"/>
        </a:defRPr>
      </a:lvl3pPr>
      <a:lvl4pPr marL="10287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125" b="0">
          <a:solidFill>
            <a:schemeClr val="tx1"/>
          </a:solidFill>
          <a:latin typeface="+mn-lt"/>
        </a:defRPr>
      </a:lvl4pPr>
      <a:lvl5pPr marL="13716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125" b="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9"/>
        </a:buBlip>
        <a:defRPr>
          <a:solidFill>
            <a:schemeClr val="tx1"/>
          </a:solidFill>
          <a:latin typeface="+mn-lt"/>
        </a:defRPr>
      </a:lvl6pPr>
      <a:lvl7pPr marL="20574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24003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2743200" indent="0" algn="l" rtl="0" eaLnBrk="1" fontAlgn="base" hangingPunct="1">
        <a:lnSpc>
          <a:spcPts val="135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32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ov"/><Relationship Id="rId1" Type="http://schemas.microsoft.com/office/2007/relationships/media" Target="../media/media2.mov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3.mov"/><Relationship Id="rId1" Type="http://schemas.microsoft.com/office/2007/relationships/media" Target="../media/media3.mov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4.mov"/><Relationship Id="rId1" Type="http://schemas.microsoft.com/office/2007/relationships/media" Target="../media/media4.mov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5.mov"/><Relationship Id="rId1" Type="http://schemas.microsoft.com/office/2007/relationships/media" Target="../media/media5.mov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ignal.org/" TargetMode="External"/><Relationship Id="rId2" Type="http://schemas.openxmlformats.org/officeDocument/2006/relationships/hyperlink" Target="https://signal.org/blog/the-instagram-ads-you-will-never-see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tatista.com/statistics/558290/number-of-whatsapp-users-usa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ommunity_Memor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en.wikipedia.org/wiki/Bulletin_board_system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Internet_Relay_Chat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AA6C805-D43D-9246-8F45-F7D14F2D25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2496328"/>
            <a:ext cx="8675002" cy="1171580"/>
          </a:xfrm>
        </p:spPr>
        <p:txBody>
          <a:bodyPr/>
          <a:lstStyle/>
          <a:p>
            <a:pPr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cs-CZ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Digitální svět: technologie, potenciál, rizika</a:t>
            </a:r>
            <a:br>
              <a:rPr lang="cs-CZ" dirty="0"/>
            </a:br>
            <a:r>
              <a:rPr lang="cs-CZ" dirty="0"/>
              <a:t>Sociální sítě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E41AC406-9E40-DE47-946B-D00D18C67F5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Luděk Matyska</a:t>
            </a:r>
            <a:r>
              <a:rPr lang="cs-CZ" dirty="0"/>
              <a:t>, Ludek.Matyska@muni.cz</a:t>
            </a:r>
          </a:p>
        </p:txBody>
      </p:sp>
    </p:spTree>
    <p:extLst>
      <p:ext uri="{BB962C8B-B14F-4D97-AF65-F5344CB8AC3E}">
        <p14:creationId xmlns:p14="http://schemas.microsoft.com/office/powerpoint/2010/main" val="1158939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70805DD-4042-474C-8385-6427C903DCD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FFE2146-07AE-43C7-8933-64E4BEF0AB1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393CE0F-2D5A-4ABF-9CFD-723868B6E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– první sociální sítě/media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72AB480-E2B5-43A6-92C3-7DC020E7FF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Základní principy vycházely z předchozí zkušenosti (BBS)</a:t>
            </a:r>
          </a:p>
          <a:p>
            <a:r>
              <a:rPr lang="cs-CZ" dirty="0"/>
              <a:t>Využití principů Web 1.0 a zejména možností Web 2.0</a:t>
            </a:r>
          </a:p>
          <a:p>
            <a:r>
              <a:rPr lang="cs-CZ" dirty="0"/>
              <a:t>Další vlnou pak rozšíření </a:t>
            </a:r>
            <a:r>
              <a:rPr lang="cs-CZ" dirty="0" err="1"/>
              <a:t>smart</a:t>
            </a:r>
            <a:r>
              <a:rPr lang="cs-CZ" dirty="0"/>
              <a:t> telefonů s fotoaparáty</a:t>
            </a:r>
          </a:p>
          <a:p>
            <a:r>
              <a:rPr lang="cs-CZ" dirty="0"/>
              <a:t>Za první „Sociální síť“ je považována síť </a:t>
            </a:r>
            <a:r>
              <a:rPr lang="cs-CZ" dirty="0" err="1"/>
              <a:t>SixDegrees</a:t>
            </a:r>
            <a:endParaRPr lang="cs-CZ" dirty="0"/>
          </a:p>
          <a:p>
            <a:pPr lvl="1"/>
            <a:r>
              <a:rPr lang="cs-CZ" dirty="0"/>
              <a:t>Web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Contacts</a:t>
            </a:r>
            <a:endParaRPr lang="cs-CZ" dirty="0"/>
          </a:p>
          <a:p>
            <a:pPr lvl="1"/>
            <a:r>
              <a:rPr lang="cs-CZ" dirty="0"/>
              <a:t>Přes 6 přátel se dostanete ke komukoliv</a:t>
            </a:r>
          </a:p>
          <a:p>
            <a:r>
              <a:rPr lang="cs-CZ" dirty="0"/>
              <a:t>Následováno řadou dalších</a:t>
            </a:r>
          </a:p>
          <a:p>
            <a:pPr lvl="1"/>
            <a:r>
              <a:rPr lang="cs-CZ" dirty="0"/>
              <a:t>První skutečně masivní sociální sítí byl </a:t>
            </a:r>
            <a:r>
              <a:rPr lang="cs-CZ" dirty="0" err="1"/>
              <a:t>Cyworld</a:t>
            </a:r>
            <a:r>
              <a:rPr lang="cs-CZ" dirty="0"/>
              <a:t> v Jižní </a:t>
            </a:r>
            <a:r>
              <a:rPr lang="cs-CZ" dirty="0" err="1"/>
              <a:t>Korei</a:t>
            </a:r>
            <a:endParaRPr lang="cs-CZ" dirty="0"/>
          </a:p>
          <a:p>
            <a:pPr lvl="2"/>
            <a:r>
              <a:rPr lang="cs-CZ" dirty="0"/>
              <a:t>Důsledek vysoké penetrace Internetu</a:t>
            </a:r>
          </a:p>
          <a:p>
            <a:pPr lvl="2"/>
            <a:r>
              <a:rPr lang="cs-CZ" dirty="0"/>
              <a:t>1999 jako blog server, od 2001 sociální síť</a:t>
            </a:r>
          </a:p>
          <a:p>
            <a:pPr lvl="2"/>
            <a:r>
              <a:rPr lang="cs-CZ" dirty="0"/>
              <a:t>První výdělečný podnik, prodej virtuálního zboží – vybavení virtuálních prostorů</a:t>
            </a:r>
          </a:p>
          <a:p>
            <a:pPr lvl="2"/>
            <a:r>
              <a:rPr lang="cs-CZ" dirty="0"/>
              <a:t>15 milionů Korejců 4 roky po založení</a:t>
            </a:r>
          </a:p>
          <a:p>
            <a:pPr lvl="1"/>
            <a:r>
              <a:rPr lang="cs-CZ" dirty="0"/>
              <a:t>LinkedIn a Facebook v roce 2004</a:t>
            </a:r>
          </a:p>
          <a:p>
            <a:pPr lvl="1"/>
            <a:r>
              <a:rPr lang="cs-CZ" dirty="0" err="1"/>
              <a:t>MySpace</a:t>
            </a:r>
            <a:r>
              <a:rPr lang="cs-CZ" dirty="0"/>
              <a:t> mělo v roce 2005 údajně více návštěv než Google</a:t>
            </a:r>
          </a:p>
          <a:p>
            <a:pPr lvl="1"/>
            <a:r>
              <a:rPr lang="cs-CZ" dirty="0" err="1"/>
              <a:t>Youtube</a:t>
            </a:r>
            <a:r>
              <a:rPr lang="cs-CZ" dirty="0"/>
              <a:t> se objevilo v roce 2005 </a:t>
            </a:r>
          </a:p>
          <a:p>
            <a:pPr lvl="1"/>
            <a:r>
              <a:rPr lang="cs-CZ" dirty="0"/>
              <a:t>Instagram a WhatsApp v roce 2009</a:t>
            </a:r>
          </a:p>
          <a:p>
            <a:pPr lvl="1"/>
            <a:r>
              <a:rPr lang="cs-CZ" dirty="0" err="1"/>
              <a:t>Weixin</a:t>
            </a:r>
            <a:r>
              <a:rPr lang="cs-CZ" dirty="0"/>
              <a:t>/</a:t>
            </a:r>
            <a:r>
              <a:rPr lang="cs-CZ" dirty="0" err="1"/>
              <a:t>WeChat</a:t>
            </a:r>
            <a:r>
              <a:rPr lang="cs-CZ" dirty="0"/>
              <a:t> vzniklý v roce 2011 se postupně stal největší v Číně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37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0A33E04-3251-4DEB-8410-3CFE155228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900933-F874-4130-9D5A-791CFFD6B4B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9DFC1FD-A1CE-4398-8415-1969E10988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sítě/média – ty dobré úmysly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C244B4-AC24-44D3-93A8-71BF2267D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Využít možností Web 2.0 pro zlepšení a rozšíření mezilidské komunikace</a:t>
            </a:r>
          </a:p>
          <a:p>
            <a:pPr lvl="1"/>
            <a:r>
              <a:rPr lang="cs-CZ" dirty="0"/>
              <a:t>Augmentace/podpora kognitivních možností </a:t>
            </a:r>
          </a:p>
          <a:p>
            <a:pPr lvl="1"/>
            <a:r>
              <a:rPr lang="cs-CZ" dirty="0"/>
              <a:t>Usnadnit komunikaci na dálku</a:t>
            </a:r>
          </a:p>
          <a:p>
            <a:r>
              <a:rPr lang="cs-CZ" dirty="0"/>
              <a:t>Étos svobody slova</a:t>
            </a:r>
          </a:p>
          <a:p>
            <a:pPr lvl="1"/>
            <a:r>
              <a:rPr lang="cs-CZ" dirty="0"/>
              <a:t>Na Internetu je výborné, že nikdo neví, že jsem pes</a:t>
            </a:r>
          </a:p>
          <a:p>
            <a:r>
              <a:rPr lang="cs-CZ" dirty="0"/>
              <a:t>Anonymní účty</a:t>
            </a:r>
          </a:p>
          <a:p>
            <a:pPr lvl="1"/>
            <a:r>
              <a:rPr lang="cs-CZ" dirty="0"/>
              <a:t>Ochrana proti sledování (post Vietnam syndrom)</a:t>
            </a:r>
          </a:p>
          <a:p>
            <a:pPr lvl="1"/>
            <a:r>
              <a:rPr lang="cs-CZ" dirty="0"/>
              <a:t>Zůstat „mimo systém“</a:t>
            </a:r>
          </a:p>
          <a:p>
            <a:r>
              <a:rPr lang="cs-CZ" dirty="0"/>
              <a:t>Zapojení technicky zdatných studentů</a:t>
            </a:r>
          </a:p>
          <a:p>
            <a:pPr lvl="1"/>
            <a:r>
              <a:rPr lang="cs-CZ" dirty="0"/>
              <a:t>Odloučení od rodiny</a:t>
            </a:r>
          </a:p>
          <a:p>
            <a:pPr lvl="1"/>
            <a:r>
              <a:rPr lang="cs-CZ" dirty="0"/>
              <a:t>Nová přátelství, mobilita</a:t>
            </a:r>
          </a:p>
          <a:p>
            <a:pPr lvl="1"/>
            <a:r>
              <a:rPr lang="cs-CZ" dirty="0"/>
              <a:t>Vzájemná důvěra</a:t>
            </a:r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7" name="Picture 6" descr="A dog sitting at a desk&#10;&#10;Description automatically generated with low confidence">
            <a:extLst>
              <a:ext uri="{FF2B5EF4-FFF2-40B4-BE49-F238E27FC236}">
                <a16:creationId xmlns:a16="http://schemas.microsoft.com/office/drawing/2014/main" id="{ADC89101-2A27-48C7-87DC-C8AAF56D58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0792" y="2194560"/>
            <a:ext cx="2963208" cy="3328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5531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25E19B4-657A-4DCC-9907-88B2A7E4B8C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2226B9-03F7-4229-A26D-1AFD97F4F25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2458FCF-EF33-48AB-9ED2-3C4700B0D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Ekonomika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EB5475-2A31-4528-8BCB-92831710C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 růstem zájmu se do popředí dostávají náklady</a:t>
            </a:r>
          </a:p>
          <a:p>
            <a:pPr lvl="1"/>
            <a:r>
              <a:rPr lang="cs-CZ" dirty="0"/>
              <a:t>Původně „přátelská“ služba</a:t>
            </a:r>
          </a:p>
          <a:p>
            <a:pPr lvl="1"/>
            <a:r>
              <a:rPr lang="cs-CZ" dirty="0"/>
              <a:t>Snaha udržet bezplatné na úrovni uživatelů</a:t>
            </a:r>
          </a:p>
          <a:p>
            <a:r>
              <a:rPr lang="cs-CZ" dirty="0"/>
              <a:t>Hledání externích finančních zdrojů – </a:t>
            </a:r>
            <a:r>
              <a:rPr lang="cs-CZ" b="1" dirty="0"/>
              <a:t>Reklamy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Inspirace systémy pro vyhledávání obsahu</a:t>
            </a:r>
          </a:p>
          <a:p>
            <a:r>
              <a:rPr lang="cs-CZ" dirty="0"/>
              <a:t>Informace o vztazích mezi lidmi extrémně cenná komodita</a:t>
            </a:r>
          </a:p>
          <a:p>
            <a:pPr lvl="1"/>
            <a:r>
              <a:rPr lang="cs-CZ" dirty="0"/>
              <a:t>Lze vyvodit celou řadu informací, které lze využít pro </a:t>
            </a:r>
            <a:r>
              <a:rPr lang="cs-CZ" b="1" dirty="0"/>
              <a:t>cílenou reklamu</a:t>
            </a:r>
          </a:p>
          <a:p>
            <a:pPr lvl="1"/>
            <a:r>
              <a:rPr lang="cs-CZ" dirty="0"/>
              <a:t>Vyšší informační hodnota než jen ze znalosti toho, co vyhledáváte</a:t>
            </a:r>
          </a:p>
          <a:p>
            <a:r>
              <a:rPr lang="cs-CZ" dirty="0"/>
              <a:t>Pozitivní zpětná vazba na počet uživatelů</a:t>
            </a:r>
          </a:p>
          <a:p>
            <a:pPr lvl="1"/>
            <a:r>
              <a:rPr lang="cs-CZ" dirty="0"/>
              <a:t>Provozovatel má zájem zvyšovat počet uživatelů</a:t>
            </a:r>
          </a:p>
          <a:p>
            <a:pPr lvl="1"/>
            <a:r>
              <a:rPr lang="cs-CZ" dirty="0"/>
              <a:t>S rostoucím počtem je predikce (a cílení) přesnější</a:t>
            </a:r>
          </a:p>
          <a:p>
            <a:pPr lvl="1"/>
            <a:r>
              <a:rPr lang="cs-CZ" dirty="0"/>
              <a:t>Rostoucí počet a lepší predikce zvedá cenu reklamy</a:t>
            </a:r>
          </a:p>
          <a:p>
            <a:r>
              <a:rPr lang="cs-CZ" dirty="0"/>
              <a:t>Aplikace principů sociálních sítí pro ovlivnění sociálních bublin</a:t>
            </a:r>
          </a:p>
        </p:txBody>
      </p:sp>
    </p:spTree>
    <p:extLst>
      <p:ext uri="{BB962C8B-B14F-4D97-AF65-F5344CB8AC3E}">
        <p14:creationId xmlns:p14="http://schemas.microsoft.com/office/powerpoint/2010/main" val="4842155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F2C4F9C-D93B-45D2-A2F2-ECBC580A962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 dirty="0"/>
              <a:t>Sociální sítě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55645-1008-4594-B1AB-820F0A5122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A734C31-749A-4A5D-AF38-25653F348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sítě jako výzkumný koncept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A8C39BA-BBE4-4E73-8D67-C96C8EC5E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 sociologii je sociální síť teoretický koncept, který je používán ke studiu interakcí mezi entitami, které spolu sociálně interagují</a:t>
            </a:r>
          </a:p>
          <a:p>
            <a:pPr lvl="1"/>
            <a:r>
              <a:rPr lang="cs-CZ" dirty="0"/>
              <a:t>Binární a další vztahy</a:t>
            </a:r>
          </a:p>
          <a:p>
            <a:r>
              <a:rPr lang="cs-CZ" dirty="0"/>
              <a:t>Studium celých sociálních struktur i vzorů v interakcích</a:t>
            </a:r>
          </a:p>
          <a:p>
            <a:pPr lvl="1"/>
            <a:r>
              <a:rPr lang="cs-CZ" dirty="0"/>
              <a:t>Interdisciplinární studium</a:t>
            </a:r>
          </a:p>
          <a:p>
            <a:pPr lvl="1"/>
            <a:r>
              <a:rPr lang="cs-CZ" dirty="0"/>
              <a:t>Kombinace sociální psychologie, sociologie, statistiky a teorie grafů</a:t>
            </a:r>
          </a:p>
          <a:p>
            <a:pPr lvl="1"/>
            <a:r>
              <a:rPr lang="cs-CZ" dirty="0"/>
              <a:t>Počátky již v devadesátých letech 19. století, </a:t>
            </a:r>
          </a:p>
          <a:p>
            <a:pPr marL="243000" lvl="1" indent="0">
              <a:buNone/>
            </a:pPr>
            <a:r>
              <a:rPr lang="cs-CZ" dirty="0"/>
              <a:t>   první rozvoj kolem 1930, další vlna kolem 1980</a:t>
            </a:r>
          </a:p>
          <a:p>
            <a:r>
              <a:rPr lang="cs-CZ" dirty="0"/>
              <a:t>Analýza sociálních sítí a </a:t>
            </a:r>
          </a:p>
          <a:p>
            <a:pPr marL="54000" indent="0">
              <a:buNone/>
            </a:pPr>
            <a:r>
              <a:rPr lang="cs-CZ" dirty="0"/>
              <a:t>	obecně komplexní sítě</a:t>
            </a:r>
          </a:p>
          <a:p>
            <a:pPr lvl="1"/>
            <a:r>
              <a:rPr lang="cs-CZ" dirty="0"/>
              <a:t>Jedno z klíčových paradigmat současné sociologie</a:t>
            </a:r>
          </a:p>
          <a:p>
            <a:endParaRPr lang="en-US" dirty="0"/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32485752-A017-49ED-8ABC-BFDC80207CD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067" y="3429000"/>
            <a:ext cx="2802472" cy="25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9493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48E6846-1225-4996-BEC5-7BEA7D2304F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63CA89D-046C-4160-9136-B80751FCC8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5478CC5-D933-4D05-99E3-77ECC3EF4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Postupně filtrovaná teroristická síť</a:t>
            </a:r>
            <a:br>
              <a:rPr lang="cs-CZ" dirty="0"/>
            </a:br>
            <a:r>
              <a:rPr lang="cs-CZ" dirty="0"/>
              <a:t>(klastry vysoce propojených osob)</a:t>
            </a:r>
            <a:endParaRPr lang="en-US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391C780C-CBA2-46F6-B587-544F45ED508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47775" y="1586484"/>
            <a:ext cx="6648450" cy="38862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EA194C-A173-4434-A750-8A425B0C607E}"/>
              </a:ext>
            </a:extLst>
          </p:cNvPr>
          <p:cNvSpPr txBox="1"/>
          <p:nvPr/>
        </p:nvSpPr>
        <p:spPr>
          <a:xfrm>
            <a:off x="649224" y="5920223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https://cambridge-intelligence.com/</a:t>
            </a:r>
            <a:endParaRPr lang="en-US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0336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41A44-B5EF-492D-99DB-AD98A67D9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3619E-280F-49DD-AF57-44A810231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DDC4B9-904E-40E0-86EE-4529D2E8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e-mailů uvnitř organizace – </a:t>
            </a:r>
            <a:r>
              <a:rPr lang="cs-CZ" dirty="0" err="1"/>
              <a:t>mezilehlost</a:t>
            </a:r>
            <a:r>
              <a:rPr lang="cs-CZ" dirty="0"/>
              <a:t> (</a:t>
            </a:r>
            <a:r>
              <a:rPr lang="cs-CZ" dirty="0" err="1"/>
              <a:t>betweeness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B886541F-D521-480E-89B9-5595B9A00E4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69848" y="1625209"/>
            <a:ext cx="7187580" cy="404301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1A238CE-1F43-4E54-B8D2-270CAFAAA1CA}"/>
              </a:ext>
            </a:extLst>
          </p:cNvPr>
          <p:cNvSpPr txBox="1"/>
          <p:nvPr/>
        </p:nvSpPr>
        <p:spPr>
          <a:xfrm>
            <a:off x="649224" y="5920223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https://cambridge-intelligence.com/</a:t>
            </a:r>
            <a:endParaRPr lang="en-US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85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41A44-B5EF-492D-99DB-AD98A67D9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3619E-280F-49DD-AF57-44A810231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DDC4B9-904E-40E0-86EE-4529D2E8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e-mailů uvnitř organizace – </a:t>
            </a:r>
            <a:br>
              <a:rPr lang="cs-CZ" dirty="0"/>
            </a:br>
            <a:r>
              <a:rPr lang="cs-CZ" dirty="0"/>
              <a:t>blízkost (</a:t>
            </a:r>
            <a:r>
              <a:rPr lang="cs-CZ" dirty="0" err="1"/>
              <a:t>closeness</a:t>
            </a:r>
            <a:r>
              <a:rPr lang="cs-CZ" dirty="0"/>
              <a:t>) </a:t>
            </a:r>
            <a:endParaRPr lang="en-US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0511C132-9ABF-4534-A1FE-493EC1C496E4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6132" y="1643665"/>
            <a:ext cx="7031736" cy="395535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33C0FE9-4DDC-4380-AC9F-502A3BD92679}"/>
              </a:ext>
            </a:extLst>
          </p:cNvPr>
          <p:cNvSpPr txBox="1"/>
          <p:nvPr/>
        </p:nvSpPr>
        <p:spPr>
          <a:xfrm>
            <a:off x="649224" y="5920223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https://cambridge-intelligence.com/</a:t>
            </a:r>
            <a:endParaRPr lang="en-US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728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41A44-B5EF-492D-99DB-AD98A67D9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3619E-280F-49DD-AF57-44A810231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DDC4B9-904E-40E0-86EE-4529D2E87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720000"/>
            <a:ext cx="8604000" cy="451576"/>
          </a:xfrm>
        </p:spPr>
        <p:txBody>
          <a:bodyPr/>
          <a:lstStyle/>
          <a:p>
            <a:r>
              <a:rPr lang="cs-CZ" dirty="0"/>
              <a:t>Analýza e-mailů uvnitř organizace – </a:t>
            </a:r>
            <a:br>
              <a:rPr lang="cs-CZ" dirty="0"/>
            </a:br>
            <a:r>
              <a:rPr lang="cs-CZ" dirty="0"/>
              <a:t>vlastní centralita (</a:t>
            </a:r>
            <a:r>
              <a:rPr lang="cs-CZ" dirty="0" err="1"/>
              <a:t>EigenCentrality</a:t>
            </a:r>
            <a:r>
              <a:rPr lang="cs-CZ" dirty="0"/>
              <a:t>)</a:t>
            </a:r>
            <a:endParaRPr lang="en-US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E05195C2-3935-44CA-A2AE-4214C4AEEF3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78992" y="1581082"/>
            <a:ext cx="6986016" cy="392963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90F036D-BB31-4184-A65E-74DE69138124}"/>
              </a:ext>
            </a:extLst>
          </p:cNvPr>
          <p:cNvSpPr txBox="1"/>
          <p:nvPr/>
        </p:nvSpPr>
        <p:spPr>
          <a:xfrm>
            <a:off x="649224" y="5920223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https://cambridge-intelligence.com/</a:t>
            </a:r>
            <a:endParaRPr lang="en-US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5089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0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D241A44-B5EF-492D-99DB-AD98A67D953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573619E-280F-49DD-AF57-44A81023105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CDDC4B9-904E-40E0-86EE-4529D2E87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e-mailů uvnitř organizace – </a:t>
            </a:r>
            <a:r>
              <a:rPr lang="cs-CZ" dirty="0" err="1"/>
              <a:t>PageRank</a:t>
            </a:r>
            <a:endParaRPr lang="en-US" dirty="0"/>
          </a:p>
        </p:txBody>
      </p:sp>
      <p:pic>
        <p:nvPicPr>
          <p:cNvPr id="7" name="Video 6">
            <a:hlinkClick r:id="" action="ppaction://media"/>
            <a:extLst>
              <a:ext uri="{FF2B5EF4-FFF2-40B4-BE49-F238E27FC236}">
                <a16:creationId xmlns:a16="http://schemas.microsoft.com/office/drawing/2014/main" id="{6F7746A5-27D5-45B0-9297-52F5D015DCC9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19556" y="1547649"/>
            <a:ext cx="7104888" cy="3996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D1011-DBBD-489A-8D46-83E52154D0E5}"/>
              </a:ext>
            </a:extLst>
          </p:cNvPr>
          <p:cNvSpPr txBox="1"/>
          <p:nvPr/>
        </p:nvSpPr>
        <p:spPr>
          <a:xfrm>
            <a:off x="649224" y="5920223"/>
            <a:ext cx="3621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cs-CZ" sz="1400" dirty="0">
                <a:latin typeface="+mn-lt"/>
              </a:rPr>
              <a:t>Zdroj: https://cambridge-intelligence.com/</a:t>
            </a:r>
            <a:endParaRPr lang="en-US" sz="2800" dirty="0" err="1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1486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 mute="1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1947A03-BD83-4F23-815C-8A925DB4438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86CD30-C5E7-49E7-9067-CB90993E34B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3260AA-8297-4AFE-9CFB-F49EE334DA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Analýza sociálních sítí – úrovně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1D10A73-2F51-407D-B9AA-666674097A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Mikro </a:t>
            </a:r>
          </a:p>
          <a:p>
            <a:pPr lvl="1"/>
            <a:r>
              <a:rPr lang="cs-CZ" dirty="0"/>
              <a:t>Dyadické interakce: mezi dvojicemi, studuje strukturu, rovnováhu, reciprocitu, …</a:t>
            </a:r>
          </a:p>
          <a:p>
            <a:pPr lvl="1"/>
            <a:r>
              <a:rPr lang="cs-CZ" dirty="0"/>
              <a:t>Triadické interakce: rovnováha, transitivita, rovnost, … (milostný trojúhelník)</a:t>
            </a:r>
          </a:p>
          <a:p>
            <a:pPr lvl="1"/>
            <a:r>
              <a:rPr lang="cs-CZ" dirty="0"/>
              <a:t>Účastník (</a:t>
            </a:r>
            <a:r>
              <a:rPr lang="cs-CZ" dirty="0" err="1"/>
              <a:t>aktor</a:t>
            </a:r>
            <a:r>
              <a:rPr lang="cs-CZ" dirty="0"/>
              <a:t>): studium jednotlivců a jejich interakcí</a:t>
            </a:r>
          </a:p>
          <a:p>
            <a:pPr lvl="1"/>
            <a:r>
              <a:rPr lang="cs-CZ" dirty="0"/>
              <a:t>Podmnožiny: přechod k </a:t>
            </a:r>
            <a:r>
              <a:rPr lang="cs-CZ" dirty="0" err="1"/>
              <a:t>meso</a:t>
            </a:r>
            <a:r>
              <a:rPr lang="cs-CZ" dirty="0"/>
              <a:t> úrovni</a:t>
            </a:r>
          </a:p>
          <a:p>
            <a:r>
              <a:rPr lang="cs-CZ" dirty="0" err="1"/>
              <a:t>Meso</a:t>
            </a:r>
            <a:endParaRPr lang="cs-CZ" dirty="0"/>
          </a:p>
          <a:p>
            <a:pPr lvl="1"/>
            <a:r>
              <a:rPr lang="cs-CZ" dirty="0"/>
              <a:t>Organizace a sociální skupiny: společné cíle (sociální bublina)</a:t>
            </a:r>
          </a:p>
          <a:p>
            <a:pPr lvl="1"/>
            <a:r>
              <a:rPr lang="cs-CZ" dirty="0"/>
              <a:t>Náhodné distribuční sítě: hledání opakujících se struktur interakcí mezi více jedinci</a:t>
            </a:r>
          </a:p>
          <a:p>
            <a:pPr lvl="1"/>
            <a:r>
              <a:rPr lang="cs-CZ" dirty="0" err="1"/>
              <a:t>Scale</a:t>
            </a:r>
            <a:r>
              <a:rPr lang="cs-CZ" dirty="0"/>
              <a:t>-free sítě: </a:t>
            </a:r>
            <a:r>
              <a:rPr lang="cs-CZ" dirty="0" err="1"/>
              <a:t>power</a:t>
            </a:r>
            <a:r>
              <a:rPr lang="cs-CZ" dirty="0"/>
              <a:t> </a:t>
            </a:r>
            <a:r>
              <a:rPr lang="cs-CZ" dirty="0" err="1"/>
              <a:t>law</a:t>
            </a:r>
            <a:r>
              <a:rPr lang="cs-CZ" dirty="0"/>
              <a:t> – práce s tzv. long </a:t>
            </a:r>
            <a:r>
              <a:rPr lang="cs-CZ" dirty="0" err="1"/>
              <a:t>tail</a:t>
            </a:r>
            <a:r>
              <a:rPr lang="cs-CZ" dirty="0"/>
              <a:t> (např. distribuce popularity)</a:t>
            </a:r>
          </a:p>
          <a:p>
            <a:r>
              <a:rPr lang="cs-CZ" dirty="0"/>
              <a:t>Makro</a:t>
            </a:r>
          </a:p>
          <a:p>
            <a:pPr lvl="1"/>
            <a:r>
              <a:rPr lang="cs-CZ" dirty="0"/>
              <a:t>Velmi rozsáhlé sítě: studium celých rozsáhlých sítí a opakujících se vzorů (hierarchie, huby, …)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5685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8E6B05ED-003D-4F53-AEDF-81B8369EEAF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F2B87C1-B212-45C6-BCFF-588BA91F737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878964E-8D59-4E72-A2A2-C57CF351A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Přednášející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07F1B1BA-D8B7-4C7B-B801-958BA3651B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29023" y="1692002"/>
            <a:ext cx="6138529" cy="4139998"/>
          </a:xfrm>
        </p:spPr>
        <p:txBody>
          <a:bodyPr/>
          <a:lstStyle/>
          <a:p>
            <a:pPr marL="54000" indent="0">
              <a:buNone/>
            </a:pPr>
            <a:r>
              <a:rPr lang="cs-CZ" b="1" dirty="0">
                <a:solidFill>
                  <a:srgbClr val="0000DC"/>
                </a:solidFill>
              </a:rPr>
              <a:t>Luděk Matyska</a:t>
            </a:r>
          </a:p>
          <a:p>
            <a:pPr marL="361950" indent="-134938"/>
            <a:r>
              <a:rPr lang="cs-CZ" sz="2000" dirty="0"/>
              <a:t>ÚVT MU, ředitel</a:t>
            </a:r>
          </a:p>
          <a:p>
            <a:pPr marL="361950" indent="-134938"/>
            <a:r>
              <a:rPr lang="cs-CZ" sz="2000" dirty="0"/>
              <a:t>Velká výzkumná infrastruktura ELIXIR CZ</a:t>
            </a:r>
          </a:p>
          <a:p>
            <a:pPr marL="550950" lvl="1" indent="-134938"/>
            <a:r>
              <a:rPr lang="cs-CZ" sz="1400" dirty="0"/>
              <a:t>Předseda Rady ELIXIR CZ</a:t>
            </a:r>
          </a:p>
          <a:p>
            <a:pPr marL="361950" indent="-134938"/>
            <a:r>
              <a:rPr lang="cs-CZ" sz="2000" dirty="0"/>
              <a:t>Velká výzkumná infrastruktura e-INFRA CZ</a:t>
            </a:r>
          </a:p>
          <a:p>
            <a:pPr marL="550950" lvl="1" indent="-134938"/>
            <a:r>
              <a:rPr lang="cs-CZ" sz="1400" dirty="0"/>
              <a:t>Ředitel centra CERIT-SC na ÚVT MU</a:t>
            </a:r>
          </a:p>
          <a:p>
            <a:pPr marL="361950" indent="-134938"/>
            <a:r>
              <a:rPr lang="cs-CZ" sz="2000" dirty="0"/>
              <a:t>Distribuované systémy a velké e-infrastruktury</a:t>
            </a:r>
          </a:p>
          <a:p>
            <a:pPr marL="550950" lvl="1" indent="-134938"/>
            <a:r>
              <a:rPr lang="cs-CZ" sz="1400" dirty="0" err="1"/>
              <a:t>Gridy</a:t>
            </a:r>
            <a:r>
              <a:rPr lang="cs-CZ" sz="1400" dirty="0"/>
              <a:t>, cloudy</a:t>
            </a:r>
          </a:p>
          <a:p>
            <a:pPr marL="361950" indent="-134938"/>
            <a:r>
              <a:rPr lang="cs-CZ" sz="2000" dirty="0"/>
              <a:t>Kyberbezpečnost v rozsáhlých systémech</a:t>
            </a:r>
          </a:p>
          <a:p>
            <a:pPr marL="361950" indent="-134938"/>
            <a:r>
              <a:rPr lang="cs-CZ" sz="2000" dirty="0"/>
              <a:t>Aplikace rozsáhlých výpočetních a úložných systémů</a:t>
            </a:r>
          </a:p>
        </p:txBody>
      </p:sp>
      <p:pic>
        <p:nvPicPr>
          <p:cNvPr id="7" name="Obrázek 6" descr="Obsah obrázku osoba, muž, oblek, nošení&#10;&#10;Popis byl vytvořen automaticky">
            <a:extLst>
              <a:ext uri="{FF2B5EF4-FFF2-40B4-BE49-F238E27FC236}">
                <a16:creationId xmlns:a16="http://schemas.microsoft.com/office/drawing/2014/main" id="{6C3A082B-98DC-422B-891B-D3C8FB9E96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2121" y="1692002"/>
            <a:ext cx="1217368" cy="14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5103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75DF64F-9BBD-49D3-87F7-97667C45ED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04EC548-CE96-4A21-B524-476A06256B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673E10E-DE63-463E-9364-0E860A53A6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Aplikace analýzy sociálních sítí 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57296A-5FEF-430F-B746-C07CCF4C26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Teoretické zázemí analýzy sociálních sítí umožňuje analyzovat chování lidí na základě jejich </a:t>
            </a:r>
            <a:r>
              <a:rPr lang="cs-CZ" dirty="0" err="1"/>
              <a:t>samoorganizace</a:t>
            </a:r>
            <a:r>
              <a:rPr lang="cs-CZ" dirty="0"/>
              <a:t> v rámci sociálního média</a:t>
            </a:r>
          </a:p>
          <a:p>
            <a:pPr lvl="1"/>
            <a:r>
              <a:rPr lang="cs-CZ" dirty="0"/>
              <a:t>Začneme prostou podporou interakce lidí, nijak neřídíme</a:t>
            </a:r>
          </a:p>
          <a:p>
            <a:pPr lvl="2"/>
            <a:r>
              <a:rPr lang="cs-CZ" dirty="0"/>
              <a:t>Obsah, zajímaví lidé, „</a:t>
            </a:r>
            <a:r>
              <a:rPr lang="cs-CZ" dirty="0" err="1"/>
              <a:t>coolness</a:t>
            </a:r>
            <a:r>
              <a:rPr lang="cs-CZ" dirty="0"/>
              <a:t>“, …</a:t>
            </a:r>
          </a:p>
          <a:p>
            <a:pPr lvl="1"/>
            <a:r>
              <a:rPr lang="cs-CZ" dirty="0"/>
              <a:t>Přidáme nástroje pro vyjádření zájmu („</a:t>
            </a:r>
            <a:r>
              <a:rPr lang="cs-CZ" dirty="0" err="1"/>
              <a:t>likes</a:t>
            </a:r>
            <a:r>
              <a:rPr lang="cs-CZ" dirty="0"/>
              <a:t>/</a:t>
            </a:r>
            <a:r>
              <a:rPr lang="cs-CZ" dirty="0" err="1"/>
              <a:t>dislikes</a:t>
            </a:r>
            <a:r>
              <a:rPr lang="cs-CZ" dirty="0"/>
              <a:t>“)</a:t>
            </a:r>
          </a:p>
          <a:p>
            <a:pPr lvl="1"/>
            <a:r>
              <a:rPr lang="cs-CZ" dirty="0"/>
              <a:t>Jakmile síť přitáhne dostatečný počet lidí, máme materiál pro analýzu</a:t>
            </a:r>
          </a:p>
          <a:p>
            <a:pPr lvl="2"/>
            <a:r>
              <a:rPr lang="cs-CZ" dirty="0"/>
              <a:t>Kdo je oblíbený, co se líbí či nelíbí</a:t>
            </a:r>
          </a:p>
          <a:p>
            <a:pPr lvl="1"/>
            <a:r>
              <a:rPr lang="cs-CZ" dirty="0"/>
              <a:t>Výsledky analýzy začneme využívat pro zvýšení atraktivity našeho sociálního média </a:t>
            </a:r>
          </a:p>
          <a:p>
            <a:pPr lvl="2"/>
            <a:r>
              <a:rPr lang="cs-CZ" dirty="0"/>
              <a:t>Na základě prvního výběru nabídneme okamžitě informaci o dalších uživatelích, kteří se novému mohou líbit</a:t>
            </a:r>
          </a:p>
          <a:p>
            <a:pPr lvl="2"/>
            <a:r>
              <a:rPr lang="cs-CZ" dirty="0"/>
              <a:t>Nabízíme obsah, který se může líbit</a:t>
            </a:r>
          </a:p>
          <a:p>
            <a:pPr lvl="1"/>
            <a:r>
              <a:rPr lang="cs-CZ" dirty="0"/>
              <a:t>Analýzu kontinuálně aktualizujeme</a:t>
            </a:r>
          </a:p>
          <a:p>
            <a:r>
              <a:rPr lang="cs-CZ" dirty="0"/>
              <a:t>Lidé postupně ztrácejí kontrolu nad tím, co se s nimi skutečně v rámci sociálního média děje</a:t>
            </a:r>
          </a:p>
          <a:p>
            <a:pPr lvl="1"/>
            <a:r>
              <a:rPr lang="cs-CZ" dirty="0"/>
              <a:t>To jim vytváří sociální bublinu, ve které se „cítí dobře“</a:t>
            </a:r>
          </a:p>
          <a:p>
            <a:pPr lvl="1"/>
            <a:r>
              <a:rPr lang="cs-CZ" dirty="0"/>
              <a:t>Tím jimi ovšem manipuluje, aniž by si toho byli vědomi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6051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E979100-A742-4D7F-9DAD-38A2DE0F6BC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8106E18-9ACD-47B0-85EB-BDAD2A9D32B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493F7FF-FB3F-4391-BEB3-E4B1EE7B5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Co o Vás Facebook ví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33E1B8D-98E7-421A-A326-D362A62A20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Analýzy organizace </a:t>
            </a:r>
            <a:r>
              <a:rPr lang="cs-CZ" dirty="0">
                <a:hlinkClick r:id="rId3"/>
              </a:rPr>
              <a:t>signal.org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Po aféře Cambridge </a:t>
            </a:r>
            <a:r>
              <a:rPr lang="cs-CZ" dirty="0" err="1"/>
              <a:t>Analytica</a:t>
            </a:r>
            <a:r>
              <a:rPr lang="cs-CZ" dirty="0"/>
              <a:t> se věnovali analýze, co vlastně Facebook o nás drží a může použít (čti „používá“) při cílení reklamy či rozhodování, jaké “přátele“ či jaký „obsah“ Vám nabídne</a:t>
            </a:r>
          </a:p>
          <a:p>
            <a:pPr lvl="1"/>
            <a:r>
              <a:rPr lang="cs-CZ" dirty="0"/>
              <a:t>Původním cílem bylo přimět Facebook, aby Vám tyto informace na vyžádání sdělil: Proč je mi zobrazena tato reklama? Proč je mi nabídnut tento obsah? ….</a:t>
            </a:r>
          </a:p>
          <a:p>
            <a:r>
              <a:rPr lang="cs-CZ" dirty="0"/>
              <a:t>Příklady</a:t>
            </a:r>
          </a:p>
          <a:p>
            <a:pPr lvl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a </a:t>
            </a:r>
            <a:r>
              <a:rPr lang="cs-CZ" b="1" dirty="0"/>
              <a:t>K-pop</a:t>
            </a:r>
            <a:r>
              <a:rPr lang="cs-CZ" dirty="0"/>
              <a:t>-</a:t>
            </a:r>
            <a:r>
              <a:rPr lang="cs-CZ" dirty="0" err="1"/>
              <a:t>loving</a:t>
            </a:r>
            <a:r>
              <a:rPr lang="cs-CZ" dirty="0"/>
              <a:t> </a:t>
            </a:r>
            <a:r>
              <a:rPr lang="cs-CZ" b="1" dirty="0" err="1"/>
              <a:t>chemical</a:t>
            </a:r>
            <a:r>
              <a:rPr lang="cs-CZ" b="1" dirty="0"/>
              <a:t> </a:t>
            </a:r>
            <a:r>
              <a:rPr lang="cs-CZ" b="1" dirty="0" err="1"/>
              <a:t>engineer</a:t>
            </a:r>
            <a:r>
              <a:rPr lang="cs-CZ" dirty="0"/>
              <a:t>.</a:t>
            </a:r>
          </a:p>
          <a:p>
            <a:pPr marL="243000" lvl="1" indent="0">
              <a:buNone/>
            </a:pPr>
            <a:r>
              <a:rPr lang="cs-CZ" dirty="0"/>
              <a:t>	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in </a:t>
            </a:r>
            <a:r>
              <a:rPr lang="cs-CZ" b="1" dirty="0" err="1"/>
              <a:t>Berlin</a:t>
            </a:r>
            <a:r>
              <a:rPr lang="cs-CZ" dirty="0"/>
              <a:t>.</a:t>
            </a:r>
          </a:p>
          <a:p>
            <a:pPr marL="243000" lvl="1" indent="0">
              <a:buNone/>
            </a:pPr>
            <a:r>
              <a:rPr lang="cs-CZ" dirty="0"/>
              <a:t>	And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a </a:t>
            </a:r>
            <a:r>
              <a:rPr lang="cs-CZ" b="1" dirty="0" err="1"/>
              <a:t>new</a:t>
            </a:r>
            <a:r>
              <a:rPr lang="cs-CZ" b="1" dirty="0"/>
              <a:t> baby</a:t>
            </a:r>
            <a:r>
              <a:rPr lang="cs-CZ" dirty="0"/>
              <a:t>. And </a:t>
            </a:r>
            <a:r>
              <a:rPr lang="cs-CZ" dirty="0" err="1"/>
              <a:t>you</a:t>
            </a:r>
            <a:r>
              <a:rPr lang="cs-CZ" dirty="0"/>
              <a:t> just </a:t>
            </a:r>
            <a:r>
              <a:rPr lang="cs-CZ" b="1" dirty="0" err="1"/>
              <a:t>moved</a:t>
            </a:r>
            <a:r>
              <a:rPr lang="cs-CZ" dirty="0"/>
              <a:t>. And </a:t>
            </a:r>
            <a:r>
              <a:rPr lang="cs-CZ" dirty="0" err="1"/>
              <a:t>you</a:t>
            </a:r>
            <a:r>
              <a:rPr lang="cs-CZ" dirty="0"/>
              <a:t> are </a:t>
            </a:r>
            <a:r>
              <a:rPr lang="cs-CZ" dirty="0" err="1"/>
              <a:t>really</a:t>
            </a:r>
            <a:r>
              <a:rPr lang="cs-CZ" dirty="0"/>
              <a:t> feeling </a:t>
            </a:r>
            <a:r>
              <a:rPr lang="cs-CZ" dirty="0" err="1"/>
              <a:t>those</a:t>
            </a:r>
            <a:r>
              <a:rPr lang="cs-CZ" dirty="0"/>
              <a:t> 	</a:t>
            </a:r>
            <a:r>
              <a:rPr lang="cs-CZ" b="1" dirty="0" err="1"/>
              <a:t>pregnancy</a:t>
            </a:r>
            <a:r>
              <a:rPr lang="cs-CZ" b="1" dirty="0"/>
              <a:t> </a:t>
            </a:r>
            <a:r>
              <a:rPr lang="cs-CZ" b="1" dirty="0" err="1"/>
              <a:t>exercises</a:t>
            </a:r>
            <a:r>
              <a:rPr lang="cs-CZ" b="1" dirty="0"/>
              <a:t> </a:t>
            </a:r>
            <a:r>
              <a:rPr lang="cs-CZ" dirty="0" err="1"/>
              <a:t>lately</a:t>
            </a:r>
            <a:endParaRPr lang="cs-CZ" dirty="0"/>
          </a:p>
          <a:p>
            <a:pPr lvl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a </a:t>
            </a:r>
            <a:r>
              <a:rPr lang="cs-CZ" b="1" dirty="0" err="1"/>
              <a:t>teacher</a:t>
            </a:r>
            <a:r>
              <a:rPr lang="cs-CZ" dirty="0"/>
              <a:t>, but more </a:t>
            </a:r>
            <a:r>
              <a:rPr lang="cs-CZ" dirty="0" err="1"/>
              <a:t>importantly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a </a:t>
            </a:r>
            <a:r>
              <a:rPr lang="cs-CZ" b="1" dirty="0"/>
              <a:t>Leo</a:t>
            </a:r>
            <a:r>
              <a:rPr lang="cs-CZ" dirty="0"/>
              <a:t> (and </a:t>
            </a:r>
            <a:r>
              <a:rPr lang="cs-CZ" b="1" dirty="0"/>
              <a:t>single</a:t>
            </a:r>
            <a:r>
              <a:rPr lang="cs-CZ" dirty="0"/>
              <a:t>).</a:t>
            </a:r>
          </a:p>
          <a:p>
            <a:pPr marL="243000" lvl="1" indent="0">
              <a:buNone/>
            </a:pPr>
            <a:r>
              <a:rPr lang="cs-CZ" dirty="0"/>
              <a:t>	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in </a:t>
            </a:r>
            <a:r>
              <a:rPr lang="cs-CZ" b="1" dirty="0" err="1"/>
              <a:t>Moscow</a:t>
            </a:r>
            <a:r>
              <a:rPr lang="cs-CZ" dirty="0"/>
              <a:t>.</a:t>
            </a:r>
          </a:p>
          <a:p>
            <a:pPr marL="243000" lvl="1" indent="0">
              <a:buNone/>
            </a:pPr>
            <a:r>
              <a:rPr lang="cs-CZ" dirty="0"/>
              <a:t>	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like</a:t>
            </a:r>
            <a:r>
              <a:rPr lang="cs-CZ" dirty="0"/>
              <a:t> to support </a:t>
            </a:r>
            <a:r>
              <a:rPr lang="cs-CZ" b="1" dirty="0" err="1"/>
              <a:t>sketch</a:t>
            </a:r>
            <a:r>
              <a:rPr lang="cs-CZ" b="1" dirty="0"/>
              <a:t> </a:t>
            </a:r>
            <a:r>
              <a:rPr lang="cs-CZ" b="1" dirty="0" err="1"/>
              <a:t>comedy</a:t>
            </a:r>
            <a:r>
              <a:rPr lang="cs-CZ" dirty="0"/>
              <a:t>, and 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thinks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do </a:t>
            </a:r>
            <a:r>
              <a:rPr lang="cs-CZ" b="1" dirty="0"/>
              <a:t>drag</a:t>
            </a:r>
            <a:r>
              <a:rPr lang="cs-CZ" dirty="0"/>
              <a:t>.</a:t>
            </a:r>
          </a:p>
          <a:p>
            <a:pPr lvl="1"/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got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because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a </a:t>
            </a:r>
            <a:r>
              <a:rPr lang="cs-CZ" b="1" dirty="0"/>
              <a:t>GP</a:t>
            </a:r>
            <a:r>
              <a:rPr lang="cs-CZ" dirty="0"/>
              <a:t> </a:t>
            </a:r>
            <a:r>
              <a:rPr lang="cs-CZ" dirty="0" err="1"/>
              <a:t>with</a:t>
            </a:r>
            <a:r>
              <a:rPr lang="cs-CZ" dirty="0"/>
              <a:t> a </a:t>
            </a:r>
            <a:r>
              <a:rPr lang="cs-CZ" b="1" dirty="0"/>
              <a:t>Master</a:t>
            </a:r>
            <a:r>
              <a:rPr lang="en-US" b="1" dirty="0"/>
              <a:t>’</a:t>
            </a:r>
            <a:r>
              <a:rPr lang="cs-CZ" b="1" dirty="0"/>
              <a:t>s in art </a:t>
            </a:r>
            <a:r>
              <a:rPr lang="cs-CZ" b="1" dirty="0" err="1"/>
              <a:t>history</a:t>
            </a:r>
            <a:r>
              <a:rPr lang="cs-CZ" dirty="0"/>
              <a:t>. </a:t>
            </a:r>
            <a:r>
              <a:rPr lang="cs-CZ" dirty="0" err="1"/>
              <a:t>Also</a:t>
            </a:r>
            <a:r>
              <a:rPr lang="cs-CZ" dirty="0"/>
              <a:t> </a:t>
            </a:r>
            <a:r>
              <a:rPr lang="cs-CZ" b="1" dirty="0" err="1"/>
              <a:t>divorced</a:t>
            </a:r>
            <a:r>
              <a:rPr lang="cs-CZ" dirty="0"/>
              <a:t>.</a:t>
            </a:r>
          </a:p>
          <a:p>
            <a:pPr marL="243000" lvl="1" indent="0">
              <a:buNone/>
            </a:pPr>
            <a:r>
              <a:rPr lang="cs-CZ" dirty="0"/>
              <a:t>	</a:t>
            </a:r>
            <a:r>
              <a:rPr lang="cs-CZ" dirty="0" err="1"/>
              <a:t>This</a:t>
            </a:r>
            <a:r>
              <a:rPr lang="cs-CZ" dirty="0"/>
              <a:t> ad </a:t>
            </a:r>
            <a:r>
              <a:rPr lang="cs-CZ" dirty="0" err="1"/>
              <a:t>used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location</a:t>
            </a:r>
            <a:r>
              <a:rPr lang="cs-CZ" dirty="0"/>
              <a:t> to </a:t>
            </a:r>
            <a:r>
              <a:rPr lang="cs-CZ" dirty="0" err="1"/>
              <a:t>see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are in </a:t>
            </a:r>
            <a:r>
              <a:rPr lang="cs-CZ" b="1" dirty="0"/>
              <a:t>London</a:t>
            </a:r>
            <a:r>
              <a:rPr lang="cs-CZ" dirty="0"/>
              <a:t>.</a:t>
            </a:r>
          </a:p>
          <a:p>
            <a:pPr marL="243000" lvl="1" indent="0">
              <a:buNone/>
            </a:pPr>
            <a:r>
              <a:rPr lang="cs-CZ" dirty="0"/>
              <a:t>	</a:t>
            </a:r>
            <a:r>
              <a:rPr lang="cs-CZ" dirty="0" err="1"/>
              <a:t>Your</a:t>
            </a:r>
            <a:r>
              <a:rPr lang="cs-CZ" dirty="0"/>
              <a:t> online aktivity </a:t>
            </a:r>
            <a:r>
              <a:rPr lang="cs-CZ" dirty="0" err="1"/>
              <a:t>shows</a:t>
            </a:r>
            <a:r>
              <a:rPr lang="cs-CZ" dirty="0"/>
              <a:t> </a:t>
            </a:r>
            <a:r>
              <a:rPr lang="cs-CZ" dirty="0" err="1"/>
              <a:t>that</a:t>
            </a:r>
            <a:r>
              <a:rPr lang="cs-CZ" dirty="0"/>
              <a:t> </a:t>
            </a:r>
            <a:r>
              <a:rPr lang="cs-CZ" dirty="0" err="1"/>
              <a:t>you</a:t>
            </a:r>
            <a:r>
              <a:rPr lang="cs-CZ" dirty="0"/>
              <a:t> </a:t>
            </a:r>
            <a:r>
              <a:rPr lang="cs-CZ" dirty="0" err="1"/>
              <a:t>have</a:t>
            </a:r>
            <a:r>
              <a:rPr lang="cs-CZ" dirty="0"/>
              <a:t> </a:t>
            </a:r>
            <a:r>
              <a:rPr lang="cs-CZ" dirty="0" err="1"/>
              <a:t>been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into</a:t>
            </a:r>
            <a:r>
              <a:rPr lang="cs-CZ" dirty="0"/>
              <a:t> </a:t>
            </a:r>
            <a:r>
              <a:rPr lang="cs-CZ" b="1" dirty="0"/>
              <a:t>boxing</a:t>
            </a:r>
            <a:r>
              <a:rPr lang="cs-CZ" dirty="0"/>
              <a:t>, and </a:t>
            </a:r>
            <a:r>
              <a:rPr lang="cs-CZ" dirty="0" err="1"/>
              <a:t>you</a:t>
            </a:r>
            <a:r>
              <a:rPr lang="cs-CZ" dirty="0"/>
              <a:t> are 	</a:t>
            </a:r>
            <a:r>
              <a:rPr lang="cs-CZ" dirty="0" err="1"/>
              <a:t>probably</a:t>
            </a:r>
            <a:r>
              <a:rPr lang="cs-CZ" dirty="0"/>
              <a:t> </a:t>
            </a:r>
            <a:r>
              <a:rPr lang="cs-CZ" dirty="0" err="1"/>
              <a:t>getting</a:t>
            </a:r>
            <a:r>
              <a:rPr lang="cs-CZ" dirty="0"/>
              <a:t> </a:t>
            </a:r>
            <a:r>
              <a:rPr lang="cs-CZ" dirty="0" err="1"/>
              <a:t>there</a:t>
            </a:r>
            <a:r>
              <a:rPr lang="cs-CZ" dirty="0"/>
              <a:t> on </a:t>
            </a:r>
            <a:r>
              <a:rPr lang="cs-CZ" dirty="0" err="1"/>
              <a:t>your</a:t>
            </a:r>
            <a:r>
              <a:rPr lang="cs-CZ" dirty="0"/>
              <a:t> </a:t>
            </a:r>
            <a:r>
              <a:rPr lang="cs-CZ" b="1" dirty="0" err="1"/>
              <a:t>new</a:t>
            </a:r>
            <a:r>
              <a:rPr lang="cs-CZ" b="1" dirty="0"/>
              <a:t> </a:t>
            </a:r>
            <a:r>
              <a:rPr lang="cs-CZ" b="1" dirty="0" err="1"/>
              <a:t>motorcycle</a:t>
            </a:r>
            <a:r>
              <a:rPr lang="cs-CZ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1810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03FFF5D2-C96C-436C-94F6-30954CE9556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D092E7B-E19F-4102-B8E8-ADB8E2329A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22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FAA89D2-956A-4052-A788-BCB349C4B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15 největších sociálních sítí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DB6CDE59-ECD6-4EDF-BA73-B70526958B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Poppins" panose="020B0502040204020203" pitchFamily="2" charset="0"/>
              </a:rPr>
              <a:t>Facebook – 2.74 </a:t>
            </a:r>
            <a:r>
              <a:rPr lang="cs-CZ" sz="1800" b="1" i="0" u="none" strike="noStrike" dirty="0">
                <a:effectLst/>
                <a:latin typeface="Poppins" panose="020B0502040204020203" pitchFamily="2" charset="0"/>
              </a:rPr>
              <a:t>miliardy aktivních uživatelů</a:t>
            </a:r>
            <a:endParaRPr lang="en-US" sz="1800" b="1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Poppins" panose="020B0502040204020203" pitchFamily="2" charset="0"/>
              </a:rPr>
              <a:t>YouTube – 2.291 </a:t>
            </a:r>
            <a:r>
              <a:rPr lang="cs-CZ" sz="1800" b="1" i="0" u="none" strike="noStrike" dirty="0">
                <a:effectLst/>
                <a:latin typeface="Poppins" panose="020B0502040204020203" pitchFamily="2" charset="0"/>
              </a:rPr>
              <a:t>miliardy aktivních uživatelů</a:t>
            </a:r>
            <a:endParaRPr lang="en-US" sz="1800" b="1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Poppins" panose="020B0502040204020203" pitchFamily="2" charset="0"/>
              </a:rPr>
              <a:t>WhatsApp – 2.0 </a:t>
            </a:r>
            <a:r>
              <a:rPr lang="cs-CZ" sz="1800" b="1" i="0" u="none" strike="noStrike" dirty="0">
                <a:effectLst/>
                <a:latin typeface="Poppins" panose="020B0502040204020203" pitchFamily="2" charset="0"/>
              </a:rPr>
              <a:t>miliardy aktivních uživatelů</a:t>
            </a:r>
            <a:endParaRPr lang="en-US" sz="1800" b="1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Poppins" panose="020B0502040204020203" pitchFamily="2" charset="0"/>
              </a:rPr>
              <a:t>Facebook Messenger – 1.3 </a:t>
            </a:r>
            <a:r>
              <a:rPr lang="cs-CZ" sz="1800" b="1" i="0" u="none" strike="noStrike" dirty="0">
                <a:effectLst/>
                <a:latin typeface="Poppins" panose="020B0502040204020203" pitchFamily="2" charset="0"/>
              </a:rPr>
              <a:t>miliardy aktivních uživatelů</a:t>
            </a:r>
            <a:endParaRPr lang="en-US" sz="1800" b="1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i="0" u="none" strike="noStrike" dirty="0">
                <a:effectLst/>
                <a:latin typeface="Poppins" panose="020B0502040204020203" pitchFamily="2" charset="0"/>
              </a:rPr>
              <a:t>Instagram – 1.221 </a:t>
            </a:r>
            <a:r>
              <a:rPr lang="cs-CZ" sz="1800" b="1" i="0" u="none" strike="noStrike" dirty="0">
                <a:effectLst/>
                <a:latin typeface="Poppins" panose="020B0502040204020203" pitchFamily="2" charset="0"/>
              </a:rPr>
              <a:t>miliardy aktivních uživatelů</a:t>
            </a:r>
            <a:endParaRPr lang="en-US" sz="1800" b="1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b="1" i="0" u="none" strike="noStrike" dirty="0" err="1">
                <a:effectLst/>
                <a:latin typeface="Poppins" panose="020B0502040204020203" pitchFamily="2" charset="0"/>
              </a:rPr>
              <a:t>Weixin</a:t>
            </a:r>
            <a:r>
              <a:rPr lang="en-US" sz="1800" b="1" i="0" u="none" strike="noStrike" dirty="0">
                <a:effectLst/>
                <a:latin typeface="Poppins" panose="020B0502040204020203" pitchFamily="2" charset="0"/>
              </a:rPr>
              <a:t>/WeChat – 1.213 </a:t>
            </a:r>
            <a:r>
              <a:rPr lang="cs-CZ" sz="1800" b="1" i="0" u="none" strike="noStrike" dirty="0">
                <a:effectLst/>
                <a:latin typeface="Poppins" panose="020B0502040204020203" pitchFamily="2" charset="0"/>
              </a:rPr>
              <a:t>miliardy aktivních uživatelů</a:t>
            </a:r>
            <a:endParaRPr lang="en-US" sz="1800" b="1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 err="1">
                <a:effectLst/>
                <a:latin typeface="Poppins" panose="020B0502040204020203" pitchFamily="2" charset="0"/>
              </a:rPr>
              <a:t>TikTok</a:t>
            </a: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 – 689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QQ – 617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 err="1">
                <a:effectLst/>
                <a:latin typeface="Poppins" panose="020B0502040204020203" pitchFamily="2" charset="0"/>
              </a:rPr>
              <a:t>Douyin</a:t>
            </a: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 – 600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 err="1">
                <a:effectLst/>
                <a:latin typeface="Poppins" panose="020B0502040204020203" pitchFamily="2" charset="0"/>
              </a:rPr>
              <a:t>Sina</a:t>
            </a: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 Weibo – 511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Telegram – 500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Snapchat – 498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 err="1">
                <a:effectLst/>
                <a:latin typeface="Poppins" panose="020B0502040204020203" pitchFamily="2" charset="0"/>
              </a:rPr>
              <a:t>Kuaishou</a:t>
            </a: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 – 481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Pinterest – 442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en-US" sz="1800" i="0" u="none" strike="noStrike" dirty="0">
              <a:effectLst/>
              <a:latin typeface="Poppins" panose="020B0502040204020203" pitchFamily="2" charset="0"/>
            </a:endParaRPr>
          </a:p>
          <a:p>
            <a:pPr marL="511200" indent="-457200" algn="l">
              <a:lnSpc>
                <a:spcPct val="100000"/>
              </a:lnSpc>
              <a:buFont typeface="+mj-lt"/>
              <a:buAutoNum type="arabicPeriod"/>
            </a:pPr>
            <a:r>
              <a:rPr lang="en-US" sz="1800" i="0" u="none" strike="noStrike" dirty="0">
                <a:effectLst/>
                <a:latin typeface="Poppins" panose="020B0502040204020203" pitchFamily="2" charset="0"/>
              </a:rPr>
              <a:t>Reddit – 430 </a:t>
            </a:r>
            <a:r>
              <a:rPr lang="cs-CZ" sz="1800" i="0" u="none" strike="noStrike" dirty="0">
                <a:effectLst/>
                <a:latin typeface="Poppins" panose="020B0502040204020203" pitchFamily="2" charset="0"/>
              </a:rPr>
              <a:t>milionů aktivních uživatelů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582827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EAAC48DD-BF55-4A96-BFFD-5DD45C3B3A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8E0A10-4FF8-472D-92D3-DCCE0FA69BF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7C8EFA1-3B62-482D-9245-9CF4BAC1F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TOP 15 největších sociálních sítí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EA875508-86B5-4F4F-AFAB-DEBE2C4626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474" y="1449425"/>
            <a:ext cx="6155969" cy="4383050"/>
          </a:xfrm>
        </p:spPr>
      </p:pic>
    </p:spTree>
    <p:extLst>
      <p:ext uri="{BB962C8B-B14F-4D97-AF65-F5344CB8AC3E}">
        <p14:creationId xmlns:p14="http://schemas.microsoft.com/office/powerpoint/2010/main" val="1108376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ADC1D91-E10D-4DD5-B643-5B578E2DDA0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BDC9A16-2796-462C-A3E9-7B654A2F32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D83B7C1-F8CD-4F07-AF5F-5EA4F5FBC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Facebook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C528404-9CF7-471C-810E-D53085B629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Největší sociální síť současnosti – cca 2,8 miliardy uživatelů</a:t>
            </a:r>
          </a:p>
          <a:p>
            <a:pPr lvl="1"/>
            <a:r>
              <a:rPr lang="cs-CZ" dirty="0"/>
              <a:t>Nikoliv však co se počtu shlédnutých stránek týče</a:t>
            </a:r>
          </a:p>
          <a:p>
            <a:pPr lvl="1"/>
            <a:r>
              <a:rPr lang="cs-CZ" dirty="0"/>
              <a:t>Facebook má měsíčně cca 25,5 miliard shlédnutí, </a:t>
            </a:r>
            <a:r>
              <a:rPr lang="cs-CZ" dirty="0" err="1"/>
              <a:t>Youtube</a:t>
            </a:r>
            <a:r>
              <a:rPr lang="cs-CZ" dirty="0"/>
              <a:t> 35 miliard a Google 92+ miliard</a:t>
            </a:r>
          </a:p>
          <a:p>
            <a:r>
              <a:rPr lang="cs-CZ" dirty="0"/>
              <a:t>Nejvíce uživatelů je v Indii (290 milionů), následují USA (190 milionů) a </a:t>
            </a:r>
            <a:r>
              <a:rPr lang="cs-CZ" dirty="0" err="1"/>
              <a:t>Indonésia</a:t>
            </a:r>
            <a:r>
              <a:rPr lang="cs-CZ" dirty="0"/>
              <a:t> (140 milionů)</a:t>
            </a:r>
          </a:p>
          <a:p>
            <a:pPr lvl="1"/>
            <a:r>
              <a:rPr lang="cs-CZ" dirty="0"/>
              <a:t>Nejvíce uživatelů ve věkové skupině 12-34 let</a:t>
            </a:r>
          </a:p>
          <a:p>
            <a:pPr lvl="1"/>
            <a:r>
              <a:rPr lang="cs-CZ" dirty="0"/>
              <a:t>Od roku 2015 postupný odklon zájmu, nicméně průměrný americký uživatel tráví 38 minut denně na Facebooku</a:t>
            </a:r>
          </a:p>
          <a:p>
            <a:r>
              <a:rPr lang="cs-CZ" dirty="0"/>
              <a:t>Jako největší je také nejviditelnější v negativním slova smyslu</a:t>
            </a:r>
          </a:p>
          <a:p>
            <a:pPr lvl="1"/>
            <a:r>
              <a:rPr lang="cs-CZ" dirty="0"/>
              <a:t>Cambridge </a:t>
            </a:r>
            <a:r>
              <a:rPr lang="cs-CZ" dirty="0" err="1"/>
              <a:t>Analytica</a:t>
            </a:r>
            <a:r>
              <a:rPr lang="cs-CZ" dirty="0"/>
              <a:t> skandál jen vrcholek ledovce</a:t>
            </a:r>
          </a:p>
          <a:p>
            <a:r>
              <a:rPr lang="cs-CZ" dirty="0"/>
              <a:t>GDPR iniciováno snahou omezit </a:t>
            </a:r>
            <a:r>
              <a:rPr lang="cs-CZ" dirty="0" err="1"/>
              <a:t>facebook</a:t>
            </a:r>
            <a:endParaRPr lang="cs-CZ" dirty="0"/>
          </a:p>
          <a:p>
            <a:pPr lvl="1"/>
            <a:r>
              <a:rPr lang="cs-CZ" dirty="0"/>
              <a:t>Právo vědět, co o Vás ví/drží</a:t>
            </a:r>
          </a:p>
          <a:p>
            <a:pPr lvl="2"/>
            <a:r>
              <a:rPr lang="cs-CZ" dirty="0"/>
              <a:t>Ale už nikoliv nutně, jak to, co drží, skutečně zpracovává</a:t>
            </a:r>
          </a:p>
          <a:p>
            <a:pPr lvl="1"/>
            <a:r>
              <a:rPr lang="cs-CZ" dirty="0"/>
              <a:t>Právo na zapomnění </a:t>
            </a:r>
          </a:p>
          <a:p>
            <a:r>
              <a:rPr lang="cs-CZ" dirty="0"/>
              <a:t>Aktuálně aféra „Facebook </a:t>
            </a:r>
            <a:r>
              <a:rPr lang="cs-CZ" dirty="0" err="1"/>
              <a:t>papers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Ekonomické zájmy firmy</a:t>
            </a:r>
          </a:p>
          <a:p>
            <a:pPr marL="540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05488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90FC43-9E02-4B8F-BA1B-9993AC9550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5393D6-FCF9-4379-B058-39335167F14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D47EAFD-0FD3-4C11-BF89-73CD0683D5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Youtube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DDFE3B4-C83A-4DBC-8CFA-AAC47E7039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Druhá nejpopulárnější platforma – 2,3 miliardy uživatelů</a:t>
            </a:r>
          </a:p>
          <a:p>
            <a:pPr lvl="1"/>
            <a:r>
              <a:rPr lang="cs-CZ" dirty="0"/>
              <a:t>Reálný dopad ještě větší, protože pro shlédnutí videí není třeba registrace</a:t>
            </a:r>
          </a:p>
          <a:p>
            <a:r>
              <a:rPr lang="cs-CZ" dirty="0"/>
              <a:t>Založena 2005 jako platforma pro randění (</a:t>
            </a:r>
            <a:r>
              <a:rPr lang="cs-CZ" dirty="0" err="1"/>
              <a:t>dating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Zakladatelé původně zaměstnanci PayPalu</a:t>
            </a:r>
          </a:p>
          <a:p>
            <a:pPr lvl="1"/>
            <a:r>
              <a:rPr lang="cs-CZ" dirty="0"/>
              <a:t>Inspirace ze sítě </a:t>
            </a:r>
            <a:r>
              <a:rPr lang="cs-CZ" dirty="0" err="1"/>
              <a:t>HotorNot</a:t>
            </a:r>
            <a:endParaRPr lang="cs-CZ" dirty="0"/>
          </a:p>
          <a:p>
            <a:pPr lvl="1"/>
            <a:r>
              <a:rPr lang="cs-CZ" dirty="0"/>
              <a:t>Ženy měly vkládat </a:t>
            </a:r>
            <a:r>
              <a:rPr lang="cs-CZ" dirty="0" err="1"/>
              <a:t>sebeprezentující</a:t>
            </a:r>
            <a:r>
              <a:rPr lang="cs-CZ" dirty="0"/>
              <a:t> videa</a:t>
            </a:r>
          </a:p>
          <a:p>
            <a:pPr lvl="1"/>
            <a:r>
              <a:rPr lang="cs-CZ" dirty="0"/>
              <a:t>Mizivý zájem vedl k otevření pro obecná videa</a:t>
            </a:r>
          </a:p>
          <a:p>
            <a:r>
              <a:rPr lang="cs-CZ" dirty="0"/>
              <a:t>Na počátku řada technických problémů</a:t>
            </a:r>
          </a:p>
          <a:p>
            <a:pPr lvl="1"/>
            <a:r>
              <a:rPr lang="cs-CZ" dirty="0"/>
              <a:t>Formáty pro video – role protokolu </a:t>
            </a:r>
            <a:r>
              <a:rPr lang="cs-CZ" dirty="0" err="1"/>
              <a:t>Flash</a:t>
            </a:r>
            <a:r>
              <a:rPr lang="cs-CZ" dirty="0"/>
              <a:t> v době založení</a:t>
            </a:r>
          </a:p>
          <a:p>
            <a:pPr lvl="1"/>
            <a:r>
              <a:rPr lang="cs-CZ" dirty="0"/>
              <a:t>Klienti pro přehrávání videa</a:t>
            </a:r>
          </a:p>
          <a:p>
            <a:pPr lvl="1"/>
            <a:r>
              <a:rPr lang="cs-CZ" dirty="0" err="1"/>
              <a:t>Unlimited</a:t>
            </a:r>
            <a:r>
              <a:rPr lang="cs-CZ" dirty="0"/>
              <a:t> připojení na síť pro server(y)</a:t>
            </a:r>
          </a:p>
          <a:p>
            <a:r>
              <a:rPr lang="cs-CZ" dirty="0"/>
              <a:t>Koupen Googlem za 1,65 miliardy dolarů v roce 2006, jen 16 měsíců po spuštění</a:t>
            </a:r>
          </a:p>
          <a:p>
            <a:pPr lvl="1"/>
            <a:r>
              <a:rPr lang="cs-CZ" dirty="0"/>
              <a:t>Google zkusil vlastní TV, ale YouTube bylo mnohem úspěšnější</a:t>
            </a:r>
          </a:p>
          <a:p>
            <a:r>
              <a:rPr lang="cs-CZ" dirty="0"/>
              <a:t>Ve Státech nejpoužívanější platforma (FB 2., Instagram 3.)</a:t>
            </a:r>
          </a:p>
        </p:txBody>
      </p:sp>
      <p:pic>
        <p:nvPicPr>
          <p:cNvPr id="7" name="Picture 6" descr="Chart, pie chart&#10;&#10;Description automatically generated">
            <a:extLst>
              <a:ext uri="{FF2B5EF4-FFF2-40B4-BE49-F238E27FC236}">
                <a16:creationId xmlns:a16="http://schemas.microsoft.com/office/drawing/2014/main" id="{9AD5B09A-84C3-4B3C-AB99-F5962BF443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560" y="2642615"/>
            <a:ext cx="2632754" cy="1874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810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8B2CACC-B43C-4CC4-B26A-884F33090C3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9FC992A-5C83-484C-8E76-8D896EA2124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913D883-110C-43B1-BFB3-FD47423D4A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WhatsApp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0A338DF-B6D7-4D6A-8815-3AB02D1D9C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Vytvořen 2009 dvěma bývalými zaměstnanci Yahoo!</a:t>
            </a:r>
          </a:p>
          <a:p>
            <a:r>
              <a:rPr lang="cs-CZ" dirty="0"/>
              <a:t>Původně měl podporovat </a:t>
            </a:r>
            <a:r>
              <a:rPr lang="cs-CZ" dirty="0" err="1"/>
              <a:t>ranking</a:t>
            </a:r>
            <a:r>
              <a:rPr lang="cs-CZ" dirty="0"/>
              <a:t> osob, jejichž adresy si držíme</a:t>
            </a:r>
          </a:p>
          <a:p>
            <a:r>
              <a:rPr lang="cs-CZ" dirty="0"/>
              <a:t>Postupně se vyvinul v instant </a:t>
            </a:r>
            <a:r>
              <a:rPr lang="cs-CZ" dirty="0" err="1"/>
              <a:t>messaging</a:t>
            </a:r>
            <a:r>
              <a:rPr lang="cs-CZ" dirty="0"/>
              <a:t> aplikaci/platformu</a:t>
            </a:r>
          </a:p>
          <a:p>
            <a:r>
              <a:rPr lang="cs-CZ" dirty="0"/>
              <a:t>V roce 2014 koupen Facebookem za 16 miliard dolarů</a:t>
            </a:r>
          </a:p>
          <a:p>
            <a:r>
              <a:rPr lang="cs-CZ" dirty="0"/>
              <a:t>Nedávná aféra ohledně soukromí</a:t>
            </a:r>
          </a:p>
          <a:p>
            <a:pPr lvl="1"/>
            <a:r>
              <a:rPr lang="cs-CZ" dirty="0"/>
              <a:t>Sdílení dat s Facebookem</a:t>
            </a:r>
          </a:p>
          <a:p>
            <a:pPr lvl="1"/>
            <a:r>
              <a:rPr lang="cs-CZ" dirty="0"/>
              <a:t>Různá pravidla pro uživatele v EU a USA</a:t>
            </a:r>
          </a:p>
          <a:p>
            <a:r>
              <a:rPr lang="cs-CZ" dirty="0"/>
              <a:t>V USA prohrává s Facebook</a:t>
            </a:r>
          </a:p>
          <a:p>
            <a:pPr marL="54000" indent="0">
              <a:buNone/>
            </a:pPr>
            <a:r>
              <a:rPr lang="cs-CZ" dirty="0"/>
              <a:t>Messengerem:</a:t>
            </a:r>
          </a:p>
          <a:p>
            <a:pPr lvl="1"/>
            <a:r>
              <a:rPr lang="cs-CZ" dirty="0"/>
              <a:t>12</a:t>
            </a:r>
            <a:r>
              <a:rPr lang="en-US" dirty="0"/>
              <a:t>% WhatsApp, 57% Messenger</a:t>
            </a:r>
          </a:p>
          <a:p>
            <a:pPr marL="243000" lvl="1" indent="0">
              <a:buNone/>
            </a:pPr>
            <a:r>
              <a:rPr lang="en-US" dirty="0"/>
              <a:t>(data </a:t>
            </a:r>
            <a:r>
              <a:rPr lang="en-US" dirty="0">
                <a:hlinkClick r:id="rId2"/>
              </a:rPr>
              <a:t>Statista</a:t>
            </a:r>
            <a:r>
              <a:rPr lang="en-US" dirty="0"/>
              <a:t>)</a:t>
            </a:r>
            <a:endParaRPr lang="cs-CZ" dirty="0"/>
          </a:p>
          <a:p>
            <a:endParaRPr lang="cs-CZ" dirty="0"/>
          </a:p>
          <a:p>
            <a:endParaRPr lang="en-US" dirty="0"/>
          </a:p>
        </p:txBody>
      </p:sp>
      <p:pic>
        <p:nvPicPr>
          <p:cNvPr id="7" name="Picture 6" descr="Chart, bar chart, histogram&#10;&#10;Description automatically generated">
            <a:extLst>
              <a:ext uri="{FF2B5EF4-FFF2-40B4-BE49-F238E27FC236}">
                <a16:creationId xmlns:a16="http://schemas.microsoft.com/office/drawing/2014/main" id="{DBB58B8A-50D1-4232-81D6-C297DEF202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04" y="3144731"/>
            <a:ext cx="3866783" cy="27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2994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C2396E-ADBF-46BB-9F85-8B80C005DDA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A6B4982-C651-4092-B8EF-CC7131DAF6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53A7330-49D5-4D47-80C9-E75EECCD1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Instagram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C99844D-6960-4D4B-922E-6C1B56CE88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Zalo</a:t>
            </a:r>
            <a:r>
              <a:rPr lang="cs-CZ" dirty="0"/>
              <a:t>žen v roce 2011</a:t>
            </a:r>
          </a:p>
          <a:p>
            <a:pPr lvl="1"/>
            <a:r>
              <a:rPr lang="cs-CZ" dirty="0"/>
              <a:t>Autorem malé aplikace </a:t>
            </a:r>
            <a:r>
              <a:rPr lang="cs-CZ" dirty="0" err="1"/>
              <a:t>Burbn</a:t>
            </a:r>
            <a:r>
              <a:rPr lang="cs-CZ" dirty="0"/>
              <a:t> (Bourbon and Whiskey)</a:t>
            </a:r>
          </a:p>
          <a:p>
            <a:pPr lvl="1"/>
            <a:r>
              <a:rPr lang="cs-CZ" dirty="0"/>
              <a:t>Sofistikované prostředí pro sdílení obrázků</a:t>
            </a:r>
          </a:p>
          <a:p>
            <a:r>
              <a:rPr lang="cs-CZ" dirty="0"/>
              <a:t>Úspěch spojen s rozvojem mobilních telefonů s fotoaparátem</a:t>
            </a:r>
          </a:p>
          <a:p>
            <a:pPr lvl="1"/>
            <a:r>
              <a:rPr lang="cs-CZ" dirty="0"/>
              <a:t>Instagram zachytil trend focení a sdílení</a:t>
            </a:r>
          </a:p>
          <a:p>
            <a:r>
              <a:rPr lang="cs-CZ" dirty="0" err="1"/>
              <a:t>Bourbn</a:t>
            </a:r>
            <a:r>
              <a:rPr lang="cs-CZ" dirty="0"/>
              <a:t> základ, odstraněna oblast</a:t>
            </a:r>
          </a:p>
          <a:p>
            <a:pPr lvl="1"/>
            <a:r>
              <a:rPr lang="cs-CZ" dirty="0"/>
              <a:t>Ponechána práce s fotografiemi, možnost komentářů a „</a:t>
            </a:r>
            <a:r>
              <a:rPr lang="cs-CZ" dirty="0" err="1"/>
              <a:t>like</a:t>
            </a:r>
            <a:r>
              <a:rPr lang="cs-CZ" dirty="0"/>
              <a:t>“</a:t>
            </a:r>
          </a:p>
          <a:p>
            <a:pPr lvl="1"/>
            <a:r>
              <a:rPr lang="cs-CZ" dirty="0"/>
              <a:t>Postupné zlepšování funkcí „sdílení“</a:t>
            </a:r>
          </a:p>
          <a:p>
            <a:r>
              <a:rPr lang="cs-CZ" dirty="0"/>
              <a:t>První platforma IOS</a:t>
            </a:r>
          </a:p>
          <a:p>
            <a:pPr lvl="1"/>
            <a:r>
              <a:rPr lang="cs-CZ" dirty="0"/>
              <a:t>Android následoval až 2012</a:t>
            </a:r>
          </a:p>
          <a:p>
            <a:pPr lvl="2"/>
            <a:r>
              <a:rPr lang="cs-CZ" dirty="0"/>
              <a:t>Více jak 1 milion nahrávek aplikace v jediný den</a:t>
            </a:r>
          </a:p>
          <a:p>
            <a:r>
              <a:rPr lang="cs-CZ" dirty="0"/>
              <a:t>V dubnu 2012 zakoupen Facebookem za 1 miliardu dolarů</a:t>
            </a:r>
          </a:p>
          <a:p>
            <a:r>
              <a:rPr lang="cs-CZ" dirty="0"/>
              <a:t>Problémy</a:t>
            </a:r>
          </a:p>
          <a:p>
            <a:pPr lvl="1"/>
            <a:r>
              <a:rPr lang="cs-CZ" dirty="0"/>
              <a:t>V roce 2012 změnil pravidla užití, fakticky si zkusil přisvojit všechny fotografie uživatelů</a:t>
            </a:r>
          </a:p>
          <a:p>
            <a:pPr lvl="1"/>
            <a:r>
              <a:rPr lang="cs-CZ" dirty="0"/>
              <a:t>Postupně tyto podmínky zrušeny (odchod uživatelů)</a:t>
            </a:r>
          </a:p>
          <a:p>
            <a:pPr lvl="1"/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21283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C727535-887D-4FEE-9B89-0D88F2766754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3AFC00-439E-4A58-A0EB-43820EE1AB4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67B23D6-7495-4FCD-8453-D4C93B526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Instagram – použití v jednotlivých zemích</a:t>
            </a:r>
            <a:endParaRPr lang="en-US" dirty="0"/>
          </a:p>
        </p:txBody>
      </p:sp>
      <p:pic>
        <p:nvPicPr>
          <p:cNvPr id="7" name="Picture 6" descr="Chart, bar chart&#10;&#10;Description automatically generated">
            <a:extLst>
              <a:ext uri="{FF2B5EF4-FFF2-40B4-BE49-F238E27FC236}">
                <a16:creationId xmlns:a16="http://schemas.microsoft.com/office/drawing/2014/main" id="{27B900AD-2C1B-4509-A7AA-83FCE4F1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276" y="1259325"/>
            <a:ext cx="6351447" cy="45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66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09F88A9-9DAF-4DE1-B24D-34E7685BA4D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9E8B1C-63A3-4C71-BD7E-BFBD20D6AD9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B267FA0-7669-4900-8A08-2DA0A92A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Weixin</a:t>
            </a:r>
            <a:r>
              <a:rPr lang="cs-CZ" dirty="0"/>
              <a:t>/</a:t>
            </a:r>
            <a:r>
              <a:rPr lang="cs-CZ" dirty="0" err="1"/>
              <a:t>WeChat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B6D7AD2-03D2-49BF-87BD-165EF547EC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Nativní čínská aplikace – 1,2 miliardy uživatelů</a:t>
            </a:r>
          </a:p>
          <a:p>
            <a:r>
              <a:rPr lang="cs-CZ" dirty="0"/>
              <a:t>Spuštěna 2011, kombinuje řady vlastností ostatních platforem</a:t>
            </a:r>
          </a:p>
          <a:p>
            <a:pPr lvl="1"/>
            <a:r>
              <a:rPr lang="cs-CZ" dirty="0"/>
              <a:t>Instant </a:t>
            </a:r>
            <a:r>
              <a:rPr lang="cs-CZ" dirty="0" err="1"/>
              <a:t>messaging</a:t>
            </a:r>
            <a:r>
              <a:rPr lang="cs-CZ" dirty="0"/>
              <a:t>, video hovory</a:t>
            </a:r>
          </a:p>
          <a:p>
            <a:pPr lvl="1"/>
            <a:r>
              <a:rPr lang="cs-CZ" dirty="0"/>
              <a:t>Digitální platby</a:t>
            </a:r>
          </a:p>
          <a:p>
            <a:pPr lvl="1"/>
            <a:r>
              <a:rPr lang="cs-CZ" dirty="0"/>
              <a:t>Videohry</a:t>
            </a:r>
          </a:p>
          <a:p>
            <a:r>
              <a:rPr lang="cs-CZ" dirty="0"/>
              <a:t>V roce 2018 98,5</a:t>
            </a:r>
            <a:r>
              <a:rPr lang="en-US" dirty="0"/>
              <a:t>%</a:t>
            </a:r>
            <a:r>
              <a:rPr lang="cs-CZ" dirty="0"/>
              <a:t> čínských uživatelů mobilních telefonů ve věku 50 až 80 let bylo registrováno ve </a:t>
            </a:r>
            <a:r>
              <a:rPr lang="cs-CZ" dirty="0" err="1"/>
              <a:t>WeChat</a:t>
            </a:r>
            <a:endParaRPr lang="cs-CZ" dirty="0"/>
          </a:p>
          <a:p>
            <a:r>
              <a:rPr lang="cs-CZ" dirty="0"/>
              <a:t>Nechrání soukromí</a:t>
            </a:r>
          </a:p>
          <a:p>
            <a:pPr lvl="1"/>
            <a:r>
              <a:rPr lang="cs-CZ" dirty="0"/>
              <a:t>Uživatelská data sdílí s agenturami čínské vlády</a:t>
            </a:r>
          </a:p>
          <a:p>
            <a:pPr lvl="1"/>
            <a:r>
              <a:rPr lang="cs-CZ" dirty="0"/>
              <a:t>Fakticky součást masivního dozoru státu nad občany</a:t>
            </a:r>
          </a:p>
          <a:p>
            <a:r>
              <a:rPr lang="cs-CZ" dirty="0"/>
              <a:t>Cca </a:t>
            </a:r>
            <a:r>
              <a:rPr lang="en-US" dirty="0"/>
              <a:t>23%</a:t>
            </a:r>
            <a:r>
              <a:rPr lang="cs-CZ" dirty="0"/>
              <a:t> amerických uživatelů mobilního Internetu je registrováno v této aplikaci</a:t>
            </a:r>
          </a:p>
          <a:p>
            <a:r>
              <a:rPr lang="cs-CZ" dirty="0"/>
              <a:t>Další čínské aplikace: QQ (617 milionů), </a:t>
            </a:r>
            <a:r>
              <a:rPr lang="cs-CZ" dirty="0" err="1"/>
              <a:t>Douiyn</a:t>
            </a:r>
            <a:r>
              <a:rPr lang="cs-CZ" dirty="0"/>
              <a:t> (600 milionů), </a:t>
            </a:r>
            <a:r>
              <a:rPr lang="cs-CZ" dirty="0" err="1"/>
              <a:t>Sina</a:t>
            </a:r>
            <a:r>
              <a:rPr lang="cs-CZ" dirty="0"/>
              <a:t> </a:t>
            </a:r>
            <a:r>
              <a:rPr lang="cs-CZ" dirty="0" err="1"/>
              <a:t>Weibo</a:t>
            </a:r>
            <a:r>
              <a:rPr lang="cs-CZ" dirty="0"/>
              <a:t> (511 milionů), </a:t>
            </a:r>
            <a:r>
              <a:rPr lang="cs-CZ" dirty="0" err="1"/>
              <a:t>Kuaishou</a:t>
            </a:r>
            <a:r>
              <a:rPr lang="cs-CZ" dirty="0"/>
              <a:t> (481 milionů)</a:t>
            </a:r>
          </a:p>
          <a:p>
            <a:pPr marL="54000" indent="0">
              <a:buNone/>
            </a:pPr>
            <a:r>
              <a:rPr lang="cs-CZ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6985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AFE26B18-0EDD-44F6-B9A9-0000B5BEF8E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F9E4D35-6947-4202-8D6B-14640F08A7A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9E26437-4D7F-443F-99EA-4262D9B81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Obsah přednášky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BEA56E5B-9055-4F1F-8FB4-6ADF6BC622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000" y="1692002"/>
            <a:ext cx="8175122" cy="4139998"/>
          </a:xfrm>
        </p:spPr>
        <p:txBody>
          <a:bodyPr/>
          <a:lstStyle/>
          <a:p>
            <a:pPr marL="634913" indent="-285750"/>
            <a:r>
              <a:rPr lang="cs-CZ" dirty="0">
                <a:solidFill>
                  <a:srgbClr val="0000DC"/>
                </a:solidFill>
              </a:rPr>
              <a:t>Definice, motivace a základní pojmy</a:t>
            </a:r>
          </a:p>
          <a:p>
            <a:pPr marL="823913" lvl="1" indent="-285750"/>
            <a:r>
              <a:rPr lang="cs-CZ" dirty="0"/>
              <a:t>Co jsou sociální sítě a media</a:t>
            </a:r>
          </a:p>
          <a:p>
            <a:pPr marL="823913" lvl="1" indent="-285750"/>
            <a:r>
              <a:rPr lang="cs-CZ" dirty="0"/>
              <a:t>Motivace a atraktivita</a:t>
            </a:r>
          </a:p>
          <a:p>
            <a:pPr marL="634913" indent="-285750"/>
            <a:r>
              <a:rPr lang="cs-CZ" dirty="0">
                <a:solidFill>
                  <a:srgbClr val="0000DC"/>
                </a:solidFill>
              </a:rPr>
              <a:t>Prehistorická a historická exkurze</a:t>
            </a:r>
          </a:p>
          <a:p>
            <a:pPr marL="823913" lvl="1" indent="-285750"/>
            <a:r>
              <a:rPr lang="cs-CZ" dirty="0"/>
              <a:t>Prehistorie (před a na začátku éry počítačových sítí)</a:t>
            </a:r>
          </a:p>
          <a:p>
            <a:pPr marL="823913" lvl="1" indent="-285750"/>
            <a:r>
              <a:rPr lang="cs-CZ" dirty="0"/>
              <a:t>Historie (web a webová </a:t>
            </a:r>
            <a:r>
              <a:rPr lang="cs-CZ" dirty="0" err="1"/>
              <a:t>platorma</a:t>
            </a:r>
            <a:r>
              <a:rPr lang="cs-CZ" dirty="0"/>
              <a:t>)</a:t>
            </a:r>
          </a:p>
          <a:p>
            <a:pPr marL="634913" indent="-285750"/>
            <a:r>
              <a:rPr lang="cs-CZ" dirty="0">
                <a:solidFill>
                  <a:srgbClr val="0000DC"/>
                </a:solidFill>
              </a:rPr>
              <a:t>Zmínka k ekonomice</a:t>
            </a:r>
          </a:p>
          <a:p>
            <a:pPr marL="823913" lvl="1" indent="-285750"/>
            <a:r>
              <a:rPr lang="cs-CZ" dirty="0"/>
              <a:t>Co sociální sítě živí (a proč to působí problémy)</a:t>
            </a:r>
          </a:p>
          <a:p>
            <a:pPr marL="634913" indent="-285750"/>
            <a:r>
              <a:rPr lang="cs-CZ" dirty="0">
                <a:solidFill>
                  <a:srgbClr val="0000DC"/>
                </a:solidFill>
              </a:rPr>
              <a:t>Sociální sítě jako výzkumný koncept</a:t>
            </a:r>
          </a:p>
          <a:p>
            <a:pPr marL="823913" lvl="1" indent="-285750"/>
            <a:r>
              <a:rPr lang="cs-CZ" dirty="0"/>
              <a:t>Trocha teorie za tím, proč jsou tak úspěšné</a:t>
            </a:r>
          </a:p>
          <a:p>
            <a:pPr marL="634913" indent="-285750"/>
            <a:r>
              <a:rPr lang="cs-CZ" dirty="0">
                <a:solidFill>
                  <a:srgbClr val="0000DC"/>
                </a:solidFill>
              </a:rPr>
              <a:t>TOP15 největších sociálních sítí</a:t>
            </a:r>
          </a:p>
          <a:p>
            <a:pPr marL="823913" lvl="1" indent="-285750"/>
            <a:r>
              <a:rPr lang="cs-CZ" dirty="0"/>
              <a:t>Seznam a představení největších sociálních sítí/platforem</a:t>
            </a:r>
          </a:p>
          <a:p>
            <a:pPr marL="634913" indent="-285750"/>
            <a:r>
              <a:rPr lang="cs-CZ" dirty="0">
                <a:solidFill>
                  <a:srgbClr val="0000DC"/>
                </a:solidFill>
              </a:rPr>
              <a:t>Problémy</a:t>
            </a:r>
          </a:p>
          <a:p>
            <a:pPr marL="823913" lvl="1" indent="-285750"/>
            <a:r>
              <a:rPr lang="cs-CZ" dirty="0"/>
              <a:t>Není všechno zlato co se třpytí</a:t>
            </a:r>
          </a:p>
          <a:p>
            <a:pPr marL="634913" indent="-285750"/>
            <a:endParaRPr lang="cs-CZ" dirty="0">
              <a:solidFill>
                <a:srgbClr val="0000DC"/>
              </a:solidFill>
            </a:endParaRPr>
          </a:p>
          <a:p>
            <a:pPr marL="634913" indent="-285750"/>
            <a:endParaRPr lang="cs-CZ" dirty="0">
              <a:solidFill>
                <a:srgbClr val="0000D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3590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85DCDF4-09B2-489C-A22F-0F2E24767F1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2110A3C-0AC2-4204-B5DA-AB69336ADE0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30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CCE57DB-4E78-45F1-9F43-2D57610714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Telegram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964A4AE-BB53-4CF6-9165-A98DE84C3C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Instant </a:t>
            </a:r>
            <a:r>
              <a:rPr lang="cs-CZ" dirty="0" err="1"/>
              <a:t>messaging</a:t>
            </a:r>
            <a:r>
              <a:rPr lang="cs-CZ" dirty="0"/>
              <a:t> aplikace – 500 milionů uživatelů</a:t>
            </a:r>
          </a:p>
          <a:p>
            <a:r>
              <a:rPr lang="cs-CZ" dirty="0"/>
              <a:t>Založena 2014</a:t>
            </a:r>
          </a:p>
          <a:p>
            <a:r>
              <a:rPr lang="cs-CZ" dirty="0"/>
              <a:t>Konkurence Facebook </a:t>
            </a:r>
            <a:r>
              <a:rPr lang="cs-CZ" dirty="0" err="1"/>
              <a:t>Messangeru</a:t>
            </a:r>
            <a:r>
              <a:rPr lang="cs-CZ" dirty="0"/>
              <a:t> a WhatsAppu</a:t>
            </a:r>
          </a:p>
          <a:p>
            <a:r>
              <a:rPr lang="cs-CZ" dirty="0"/>
              <a:t>Přechod uživatelů poté, co WhatsApp oznámil změnu licenční politiky (a ochrany dat)</a:t>
            </a:r>
          </a:p>
          <a:p>
            <a:pPr lvl="1"/>
            <a:r>
              <a:rPr lang="cs-CZ" dirty="0"/>
              <a:t>Hlasování nohama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416441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3D440BE-BEAD-4CEC-82C1-1F842436967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DB04124-99EB-4F22-A901-31CF40C004C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31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2B159D9-070E-4F75-9F40-03B32DF3A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Uživatelé Telegramu – časový profil</a:t>
            </a:r>
            <a:endParaRPr lang="en-US" dirty="0"/>
          </a:p>
        </p:txBody>
      </p:sp>
      <p:pic>
        <p:nvPicPr>
          <p:cNvPr id="6" name="Picture 5" descr="Chart&#10;&#10;Description automatically generated">
            <a:extLst>
              <a:ext uri="{FF2B5EF4-FFF2-40B4-BE49-F238E27FC236}">
                <a16:creationId xmlns:a16="http://schemas.microsoft.com/office/drawing/2014/main" id="{432AD6FE-A032-4E63-9248-586A083596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96" y="1282686"/>
            <a:ext cx="6784848" cy="4834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9993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F215033-7F9A-4740-835F-853547730A5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7EEEC99-081C-4AEC-88CD-B26E9697DC7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32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94A030-01D6-4ECE-8B47-1D7EBEBEA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717556B-B726-4E6D-B297-C42D624C75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Široké použití přináší specifické problémy</a:t>
            </a:r>
          </a:p>
          <a:p>
            <a:pPr lvl="1"/>
            <a:r>
              <a:rPr lang="cs-CZ" dirty="0"/>
              <a:t>Řada jen přenos z fyzického světa</a:t>
            </a:r>
          </a:p>
          <a:p>
            <a:r>
              <a:rPr lang="cs-CZ" dirty="0"/>
              <a:t>Velká skupina problémů souvisí se narušením resp. nerespektováním soukromí</a:t>
            </a:r>
          </a:p>
          <a:p>
            <a:pPr lvl="1"/>
            <a:r>
              <a:rPr lang="cs-CZ" dirty="0"/>
              <a:t>Zdánlivě implikováno tím, že sociální stě se zaměřují na </a:t>
            </a:r>
            <a:r>
              <a:rPr lang="cs-CZ" b="1" dirty="0"/>
              <a:t>sdílení</a:t>
            </a:r>
          </a:p>
          <a:p>
            <a:r>
              <a:rPr lang="cs-CZ" dirty="0"/>
              <a:t>Další velká skupina vyplývá ze sociálních bublin, jejichž vznik sociální sítě podporují a dále je posilují</a:t>
            </a:r>
          </a:p>
          <a:p>
            <a:r>
              <a:rPr lang="cs-CZ" dirty="0" err="1"/>
              <a:t>Spamming</a:t>
            </a:r>
            <a:r>
              <a:rPr lang="cs-CZ" dirty="0"/>
              <a:t> a </a:t>
            </a:r>
            <a:r>
              <a:rPr lang="cs-CZ" dirty="0" err="1"/>
              <a:t>trolling</a:t>
            </a:r>
            <a:endParaRPr lang="cs-CZ" dirty="0"/>
          </a:p>
          <a:p>
            <a:r>
              <a:rPr lang="cs-CZ" dirty="0"/>
              <a:t>Sociální problémy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7737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7C30E2B-C47D-4299-B590-5C54308C2AE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DEEA42-2857-4E11-9EDE-54F1653AC43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33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CB66F23-4B63-4B40-BFDB-0CDA2B951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Moje soukromí a druzí uživatelé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D08F1E-7F1C-45B6-BEAE-813E427594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 prvním nadšení ze sdílení přichází vystřízlivění</a:t>
            </a:r>
          </a:p>
          <a:p>
            <a:pPr lvl="1"/>
            <a:r>
              <a:rPr lang="cs-CZ" dirty="0"/>
              <a:t>Fotoknihy dětí od narození</a:t>
            </a:r>
          </a:p>
          <a:p>
            <a:r>
              <a:rPr lang="cs-CZ" dirty="0"/>
              <a:t>Zveřejněná data a jejich odstranění</a:t>
            </a:r>
          </a:p>
          <a:p>
            <a:pPr lvl="1"/>
            <a:r>
              <a:rPr lang="cs-CZ" dirty="0"/>
              <a:t>Právo na zapomenutí/smazání</a:t>
            </a:r>
          </a:p>
          <a:p>
            <a:pPr lvl="1"/>
            <a:r>
              <a:rPr lang="cs-CZ" dirty="0"/>
              <a:t>Právo na opravu</a:t>
            </a:r>
          </a:p>
          <a:p>
            <a:r>
              <a:rPr lang="cs-CZ" dirty="0"/>
              <a:t>Růst zájmu o aplikace/platformy, kde si autor drží kontrolu nad sdílenou informací</a:t>
            </a:r>
          </a:p>
          <a:p>
            <a:pPr lvl="1"/>
            <a:r>
              <a:rPr lang="cs-CZ" dirty="0"/>
              <a:t>Možnost smazat zaslanou zprávu</a:t>
            </a:r>
          </a:p>
          <a:p>
            <a:pPr lvl="1"/>
            <a:r>
              <a:rPr lang="cs-CZ" dirty="0"/>
              <a:t>Časově omezená platnost zprávy/sdělení</a:t>
            </a:r>
          </a:p>
          <a:p>
            <a:pPr lvl="1"/>
            <a:r>
              <a:rPr lang="cs-CZ" dirty="0"/>
              <a:t>Absolutní uplatnění naráží na možnosti technologie (např. snímek obrazovky)</a:t>
            </a:r>
          </a:p>
          <a:p>
            <a:r>
              <a:rPr lang="cs-CZ" dirty="0"/>
              <a:t>Kyberšikana</a:t>
            </a:r>
          </a:p>
          <a:p>
            <a:pPr lvl="1"/>
            <a:r>
              <a:rPr lang="cs-CZ" dirty="0"/>
              <a:t>Vynikající zázemí</a:t>
            </a:r>
          </a:p>
          <a:p>
            <a:pPr lvl="1"/>
            <a:r>
              <a:rPr lang="cs-CZ" dirty="0"/>
              <a:t>Msta zveřejněním původně soukromé informace/obrazů/videa</a:t>
            </a:r>
          </a:p>
          <a:p>
            <a:r>
              <a:rPr lang="cs-CZ" dirty="0"/>
              <a:t>Anonymita a ovládání </a:t>
            </a:r>
          </a:p>
          <a:p>
            <a:pPr lvl="1"/>
            <a:r>
              <a:rPr lang="cs-CZ" dirty="0"/>
              <a:t>Ohrožení dětí </a:t>
            </a:r>
            <a:r>
              <a:rPr lang="cs-CZ"/>
              <a:t>a mládeže</a:t>
            </a:r>
          </a:p>
          <a:p>
            <a:pPr lvl="1"/>
            <a:r>
              <a:rPr lang="cs-CZ" dirty="0"/>
              <a:t>Film „V síti“</a:t>
            </a:r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88126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6CE164F-275F-4C51-B713-9F2914C79F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2CB166-3116-433E-B1D2-D2B2C1A67D0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34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6FC7975-2351-46FC-888D-C96615F552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Soukromí vs provozovatelé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D2506A-38D5-4126-8927-83C540086F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Manipulace s uživateli</a:t>
            </a:r>
          </a:p>
          <a:p>
            <a:pPr lvl="1"/>
            <a:r>
              <a:rPr lang="cs-CZ" dirty="0"/>
              <a:t>Sofistikované algoritmy, jejichž implikace ve velkém neznají ani sami tvůrci</a:t>
            </a:r>
          </a:p>
          <a:p>
            <a:r>
              <a:rPr lang="cs-CZ" dirty="0"/>
              <a:t>Aktivní vytváření bublin</a:t>
            </a:r>
          </a:p>
          <a:p>
            <a:pPr lvl="1"/>
            <a:r>
              <a:rPr lang="cs-CZ" dirty="0"/>
              <a:t>Dělení společnosti </a:t>
            </a:r>
          </a:p>
          <a:p>
            <a:pPr lvl="1"/>
            <a:r>
              <a:rPr lang="cs-CZ" dirty="0"/>
              <a:t>Podpora antagonistického chování</a:t>
            </a:r>
          </a:p>
          <a:p>
            <a:r>
              <a:rPr lang="cs-CZ" dirty="0"/>
              <a:t>Rozeznávání škodlivého obsahu</a:t>
            </a:r>
          </a:p>
          <a:p>
            <a:pPr lvl="1"/>
            <a:r>
              <a:rPr lang="cs-CZ" dirty="0"/>
              <a:t>Není to cenzura?</a:t>
            </a:r>
          </a:p>
          <a:p>
            <a:pPr lvl="1"/>
            <a:r>
              <a:rPr lang="cs-CZ" dirty="0"/>
              <a:t>Co s uživateli, kteří porušují pravidla? Mohou mít hodně „přátel“/“následovníků</a:t>
            </a:r>
          </a:p>
          <a:p>
            <a:pPr lvl="2"/>
            <a:r>
              <a:rPr lang="cs-CZ" dirty="0"/>
              <a:t>Trump</a:t>
            </a:r>
            <a:endParaRPr lang="en-US" dirty="0"/>
          </a:p>
          <a:p>
            <a:r>
              <a:rPr lang="cs-CZ" dirty="0"/>
              <a:t>Ekonomický zájem provozovatelů</a:t>
            </a:r>
          </a:p>
          <a:p>
            <a:pPr lvl="1"/>
            <a:r>
              <a:rPr lang="cs-CZ" dirty="0"/>
              <a:t>Speciální chování vůči „významným“ uživatelům (</a:t>
            </a:r>
            <a:r>
              <a:rPr lang="cs-CZ" dirty="0" err="1"/>
              <a:t>influenceři</a:t>
            </a:r>
            <a:r>
              <a:rPr lang="cs-CZ" dirty="0"/>
              <a:t>, politici, celebrity, …)</a:t>
            </a:r>
          </a:p>
          <a:p>
            <a:pPr lvl="1"/>
            <a:r>
              <a:rPr lang="cs-CZ" dirty="0"/>
              <a:t>Je šance, že se dokáží sami regulovat?</a:t>
            </a:r>
          </a:p>
        </p:txBody>
      </p:sp>
    </p:spTree>
    <p:extLst>
      <p:ext uri="{BB962C8B-B14F-4D97-AF65-F5344CB8AC3E}">
        <p14:creationId xmlns:p14="http://schemas.microsoft.com/office/powerpoint/2010/main" val="17214756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68B986F-ADBE-48CA-93AC-B2317D0C522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498840-0688-405E-BC35-39A534F43E8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35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0391E00-4C0E-49BA-84EC-5DC2743D4F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Soukromí a externí subjekty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24190BF-D311-439C-BD1C-F238BC2E6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Objem dat na sociálních sítích přirozeně přitahuje kyberútoky</a:t>
            </a:r>
          </a:p>
          <a:p>
            <a:r>
              <a:rPr lang="cs-CZ" dirty="0"/>
              <a:t>Platební karty</a:t>
            </a:r>
          </a:p>
          <a:p>
            <a:r>
              <a:rPr lang="cs-CZ" dirty="0"/>
              <a:t>Soukromá data</a:t>
            </a:r>
          </a:p>
          <a:p>
            <a:pPr lvl="1"/>
            <a:r>
              <a:rPr lang="cs-CZ" dirty="0"/>
              <a:t>Krádeže a zveřejnění „nahých“ obrázků a videí</a:t>
            </a:r>
          </a:p>
          <a:p>
            <a:pPr lvl="1"/>
            <a:r>
              <a:rPr lang="cs-CZ" dirty="0"/>
              <a:t>Data o sociálních interakcích jednotlivců</a:t>
            </a:r>
          </a:p>
          <a:p>
            <a:r>
              <a:rPr lang="cs-CZ" dirty="0"/>
              <a:t>Riziko vydírání</a:t>
            </a:r>
          </a:p>
          <a:p>
            <a:pPr lvl="1"/>
            <a:r>
              <a:rPr lang="cs-CZ" dirty="0"/>
              <a:t>Ale to hrozí i od „přátel“, viz dříve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7985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B253256-7856-4031-9506-09A8F82C5D3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405C05-1AC8-47DA-8EDC-69A2BBB87D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4DF520-8049-44F5-9088-C8527D0B5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Trolling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D461A8C-9A7F-488D-A531-83BCE4088A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Anonymní resp. „</a:t>
            </a:r>
            <a:r>
              <a:rPr lang="cs-CZ" dirty="0" err="1"/>
              <a:t>fake</a:t>
            </a:r>
            <a:r>
              <a:rPr lang="cs-CZ" dirty="0"/>
              <a:t>“ účty</a:t>
            </a:r>
          </a:p>
          <a:p>
            <a:r>
              <a:rPr lang="cs-CZ" dirty="0"/>
              <a:t>Ovlivňování (veřejného) mínění</a:t>
            </a:r>
          </a:p>
          <a:p>
            <a:pPr lvl="1"/>
            <a:r>
              <a:rPr lang="cs-CZ" dirty="0"/>
              <a:t>Vniknutí do či přímo ovládnutí konkrétní skupiny/bubliny</a:t>
            </a:r>
          </a:p>
          <a:p>
            <a:r>
              <a:rPr lang="cs-CZ" dirty="0"/>
              <a:t>Desinformace</a:t>
            </a:r>
          </a:p>
          <a:p>
            <a:r>
              <a:rPr lang="cs-CZ" dirty="0"/>
              <a:t>Informační válka</a:t>
            </a:r>
          </a:p>
          <a:p>
            <a:pPr lvl="1"/>
            <a:r>
              <a:rPr lang="cs-CZ" dirty="0" err="1"/>
              <a:t>Trolling</a:t>
            </a:r>
            <a:r>
              <a:rPr lang="cs-CZ" dirty="0"/>
              <a:t> může být osobnostní/psychologický problém(manipulátoři)</a:t>
            </a:r>
          </a:p>
          <a:p>
            <a:pPr lvl="1"/>
            <a:r>
              <a:rPr lang="cs-CZ" dirty="0"/>
              <a:t>Nebo jde o organizovanou aktivitu</a:t>
            </a:r>
          </a:p>
          <a:p>
            <a:pPr lvl="2"/>
            <a:r>
              <a:rPr lang="cs-CZ" dirty="0"/>
              <a:t>Organizace</a:t>
            </a:r>
          </a:p>
          <a:p>
            <a:pPr lvl="2"/>
            <a:r>
              <a:rPr lang="cs-CZ" dirty="0"/>
              <a:t>Státy </a:t>
            </a:r>
          </a:p>
          <a:p>
            <a:r>
              <a:rPr lang="cs-CZ" dirty="0"/>
              <a:t>Obhajoba svobodou slova a „demokracií“</a:t>
            </a:r>
          </a:p>
          <a:p>
            <a:pPr lvl="1"/>
            <a:r>
              <a:rPr lang="cs-CZ" dirty="0"/>
              <a:t>Přitom často zaměřeno právě proti těmto dvěma principům</a:t>
            </a:r>
          </a:p>
          <a:p>
            <a:r>
              <a:rPr lang="cs-CZ" dirty="0"/>
              <a:t>Aktuální zkušenosti s informovaností kolem COVID-19</a:t>
            </a:r>
          </a:p>
          <a:p>
            <a:pPr lvl="1"/>
            <a:r>
              <a:rPr lang="cs-CZ" dirty="0"/>
              <a:t>Zpochybňování dat</a:t>
            </a:r>
          </a:p>
          <a:p>
            <a:pPr lvl="1"/>
            <a:r>
              <a:rPr lang="cs-CZ" dirty="0"/>
              <a:t>Anti </a:t>
            </a:r>
            <a:r>
              <a:rPr lang="cs-CZ" dirty="0" err="1"/>
              <a:t>wax</a:t>
            </a:r>
            <a:r>
              <a:rPr lang="cs-CZ" dirty="0"/>
              <a:t> aktivity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7193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4CEC77-774F-4E82-8C37-653854CE44C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B2C4EBB-D6B7-4ED3-9D79-B66EA6BC15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00865C6-7C28-490C-8F1F-20D92C9F6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problémy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B23764-8B22-452B-A1EB-C9D00BEB0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Vůči jednotlivcům</a:t>
            </a:r>
          </a:p>
          <a:p>
            <a:pPr lvl="1"/>
            <a:r>
              <a:rPr lang="cs-CZ" dirty="0"/>
              <a:t>Kyberšikana vedoucí až k sebevraždám</a:t>
            </a:r>
          </a:p>
          <a:p>
            <a:r>
              <a:rPr lang="cs-CZ" dirty="0"/>
              <a:t>Vůči skupinám či společnosti</a:t>
            </a:r>
          </a:p>
          <a:p>
            <a:pPr lvl="1"/>
            <a:r>
              <a:rPr lang="cs-CZ" dirty="0"/>
              <a:t>Zvyšování nedůvěry v rámci společnosti, polarizace</a:t>
            </a:r>
          </a:p>
          <a:p>
            <a:pPr lvl="1"/>
            <a:r>
              <a:rPr lang="cs-CZ" dirty="0"/>
              <a:t>Sociální přetížení </a:t>
            </a:r>
          </a:p>
          <a:p>
            <a:pPr lvl="1"/>
            <a:r>
              <a:rPr lang="cs-CZ" dirty="0"/>
              <a:t>Radikalizace společnosti</a:t>
            </a:r>
          </a:p>
          <a:p>
            <a:r>
              <a:rPr lang="cs-CZ" dirty="0"/>
              <a:t>Nevhodné nebo nehodně interpretované vzory</a:t>
            </a:r>
          </a:p>
          <a:p>
            <a:pPr lvl="1"/>
            <a:r>
              <a:rPr lang="cs-CZ" dirty="0"/>
              <a:t>„Hvězdné“ Instagramové profily</a:t>
            </a:r>
          </a:p>
          <a:p>
            <a:pPr lvl="1"/>
            <a:r>
              <a:rPr lang="cs-CZ" dirty="0"/>
              <a:t>Anorexie</a:t>
            </a:r>
          </a:p>
          <a:p>
            <a:pPr lvl="1"/>
            <a:r>
              <a:rPr lang="cs-CZ" dirty="0"/>
              <a:t>Nespokojenost s vlastním životem</a:t>
            </a:r>
          </a:p>
          <a:p>
            <a:pPr lvl="2"/>
            <a:r>
              <a:rPr lang="cs-CZ" dirty="0"/>
              <a:t>Srovnávání se s nesrovnatelným</a:t>
            </a:r>
          </a:p>
          <a:p>
            <a:r>
              <a:rPr lang="cs-CZ" dirty="0"/>
              <a:t>Dopad na mezilidské vztahy</a:t>
            </a:r>
          </a:p>
          <a:p>
            <a:pPr lvl="1"/>
            <a:r>
              <a:rPr lang="cs-CZ" dirty="0"/>
              <a:t>Vztah mezi počtem přátel a vlastní sociální nejistotou</a:t>
            </a:r>
          </a:p>
          <a:p>
            <a:pPr lvl="1"/>
            <a:r>
              <a:rPr lang="cs-CZ" dirty="0"/>
              <a:t>Podpora negativních emocí algoritmy sociálních sítí (např. Facebook)</a:t>
            </a:r>
          </a:p>
          <a:p>
            <a:pPr lvl="1"/>
            <a:r>
              <a:rPr lang="cs-CZ" dirty="0"/>
              <a:t>Čas trávený na sociálních sítích versus čas trávený s přáteli a rodinou ve fyzickém světě</a:t>
            </a:r>
          </a:p>
        </p:txBody>
      </p:sp>
    </p:spTree>
    <p:extLst>
      <p:ext uri="{BB962C8B-B14F-4D97-AF65-F5344CB8AC3E}">
        <p14:creationId xmlns:p14="http://schemas.microsoft.com/office/powerpoint/2010/main" val="240189947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92182-58FF-4F28-BCBC-697313C207C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618F79-E6B1-4AD3-95B2-39360F87DF8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38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78BB45-EEC0-4F34-A37B-8399B24574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 co nezbyl čas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D504877-4C8E-4116-8A98-4C5CDEB42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sítě ve službě vědy, výuky, společnosti, …</a:t>
            </a:r>
          </a:p>
          <a:p>
            <a:r>
              <a:rPr lang="cs-CZ" dirty="0" err="1"/>
              <a:t>Influenceři</a:t>
            </a:r>
            <a:r>
              <a:rPr lang="cs-CZ" dirty="0"/>
              <a:t> a sociální sítě jako prostředí pro výdělek jednotlivců</a:t>
            </a:r>
          </a:p>
          <a:p>
            <a:r>
              <a:rPr lang="cs-CZ" dirty="0"/>
              <a:t>Technologie za sociálními sítěmi</a:t>
            </a:r>
          </a:p>
          <a:p>
            <a:pPr lvl="1"/>
            <a:r>
              <a:rPr lang="cs-CZ" dirty="0"/>
              <a:t>V podstatě jde o největší IT systémy světa</a:t>
            </a:r>
          </a:p>
          <a:p>
            <a:pPr lvl="1"/>
            <a:r>
              <a:rPr lang="cs-CZ" dirty="0"/>
              <a:t>YouTube a ukládání a vyhledávání videí </a:t>
            </a:r>
          </a:p>
          <a:p>
            <a:r>
              <a:rPr lang="cs-CZ" dirty="0"/>
              <a:t>„Pěstované“ profily, bezpečnostní orgány a sociální sítě</a:t>
            </a:r>
          </a:p>
          <a:p>
            <a:r>
              <a:rPr lang="cs-CZ" dirty="0" err="1"/>
              <a:t>Darknet</a:t>
            </a:r>
            <a:r>
              <a:rPr lang="cs-CZ" dirty="0"/>
              <a:t> a sociální sítě</a:t>
            </a:r>
          </a:p>
          <a:p>
            <a:endParaRPr lang="cs-CZ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35781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B2BDD21D-D3BF-40AD-84F3-AF692B77088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7A35354-F913-40FD-8C47-78321C74392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39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062DD59-2D5C-491E-A526-8669FB1946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877" y="3142827"/>
            <a:ext cx="8521200" cy="929118"/>
          </a:xfrm>
        </p:spPr>
        <p:txBody>
          <a:bodyPr/>
          <a:lstStyle/>
          <a:p>
            <a:r>
              <a:rPr lang="cs-CZ" sz="4000" dirty="0"/>
              <a:t>Diskuse</a:t>
            </a:r>
          </a:p>
        </p:txBody>
      </p:sp>
    </p:spTree>
    <p:extLst>
      <p:ext uri="{BB962C8B-B14F-4D97-AF65-F5344CB8AC3E}">
        <p14:creationId xmlns:p14="http://schemas.microsoft.com/office/powerpoint/2010/main" val="42870921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A795B37-C629-4CAC-BC4C-2B94191D7B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AC8FF33F-6B86-45F5-AC9A-EBBAFA31FAF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686EA86C-33C4-444B-B2A9-213AE6810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Sociální sítě – definice 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7255432D-F8A9-43E5-8CAC-E36BBA09D5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999" y="1692002"/>
            <a:ext cx="8326293" cy="4139998"/>
          </a:xfrm>
        </p:spPr>
        <p:txBody>
          <a:bodyPr/>
          <a:lstStyle/>
          <a:p>
            <a:r>
              <a:rPr lang="en-US" b="1" dirty="0"/>
              <a:t>Definition of </a:t>
            </a:r>
            <a:r>
              <a:rPr lang="en-US" b="1" i="1" dirty="0"/>
              <a:t>social network</a:t>
            </a:r>
            <a:endParaRPr lang="en-US" b="1" dirty="0"/>
          </a:p>
          <a:p>
            <a:r>
              <a:rPr lang="en-US" b="1" dirty="0"/>
              <a:t>1: </a:t>
            </a:r>
            <a:r>
              <a:rPr lang="en-US" dirty="0"/>
              <a:t>a network of individuals (such as friends, acquaintances, and coworkers) connected by interpersonal relationships</a:t>
            </a:r>
          </a:p>
          <a:p>
            <a:r>
              <a:rPr lang="en-US" b="1" dirty="0"/>
              <a:t>2: </a:t>
            </a:r>
            <a:r>
              <a:rPr lang="en-US" dirty="0"/>
              <a:t>an online service or site through which people create and maintain interpersonal relationships</a:t>
            </a:r>
            <a:endParaRPr lang="cs-CZ" dirty="0"/>
          </a:p>
          <a:p>
            <a:pPr marL="54000" indent="0">
              <a:buNone/>
            </a:pPr>
            <a:r>
              <a:rPr lang="cs-CZ" dirty="0"/>
              <a:t>(</a:t>
            </a:r>
            <a:r>
              <a:rPr lang="cs-CZ" dirty="0" err="1"/>
              <a:t>Merriam-Webster</a:t>
            </a:r>
            <a:r>
              <a:rPr lang="cs-CZ" dirty="0"/>
              <a:t>)</a:t>
            </a:r>
          </a:p>
          <a:p>
            <a:pPr marL="54000" indent="0">
              <a:buNone/>
            </a:pPr>
            <a:endParaRPr lang="cs-CZ" dirty="0"/>
          </a:p>
          <a:p>
            <a:r>
              <a:rPr lang="cs-CZ" dirty="0"/>
              <a:t>Tedy sociální síť je primárně </a:t>
            </a:r>
            <a:r>
              <a:rPr lang="cs-CZ" b="1" dirty="0"/>
              <a:t>síť jednotlivců</a:t>
            </a:r>
            <a:r>
              <a:rPr lang="cs-CZ" dirty="0"/>
              <a:t>, které spojují nějaké vzájemné vztahy.</a:t>
            </a:r>
          </a:p>
          <a:p>
            <a:pPr lvl="1"/>
            <a:r>
              <a:rPr lang="cs-CZ" dirty="0"/>
              <a:t>Sociální sítě existují mnohem déle než Internet (i počítače)</a:t>
            </a:r>
          </a:p>
          <a:p>
            <a:pPr>
              <a:spcBef>
                <a:spcPts val="600"/>
              </a:spcBef>
            </a:pPr>
            <a:r>
              <a:rPr lang="cs-CZ" dirty="0"/>
              <a:t>Sociální sítě jako moderní on-line aplikace vznikly jako nástroje, které mají podpořit vznik a kultivaci těchto vztahů.</a:t>
            </a:r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cs-CZ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70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7EF7D7CB-61A6-42DE-9C6C-D59135B4FA0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019571A-7BA3-4052-8FD5-576883A7168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3E55B6E-1E03-4449-9F9A-6A9A69BD8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Cesta dlážděná dobrými úmysly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28EB93CD-EF2E-401A-B04F-835D3DE97C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Sociální interakce kritickou součástí našeho života</a:t>
            </a:r>
          </a:p>
          <a:p>
            <a:pPr lvl="1"/>
            <a:r>
              <a:rPr lang="cs-CZ" dirty="0"/>
              <a:t>Vztahy uvnitř rodiny, s přáteli, spolupracovníky, dalšími lidmi, …</a:t>
            </a:r>
          </a:p>
          <a:p>
            <a:pPr lvl="1"/>
            <a:r>
              <a:rPr lang="cs-CZ" dirty="0"/>
              <a:t>Zpravidla několik desítek vztahů běžně držených/kultivovaných</a:t>
            </a:r>
          </a:p>
          <a:p>
            <a:pPr lvl="2"/>
            <a:r>
              <a:rPr lang="cs-CZ" dirty="0"/>
              <a:t>Obvykle méně jak 10 skutečně silných vzájemných vztahů</a:t>
            </a:r>
          </a:p>
          <a:p>
            <a:pPr lvl="2"/>
            <a:r>
              <a:rPr lang="cs-CZ" dirty="0"/>
              <a:t>Pozitivní (zpravidla převažují) i negativní vztahy</a:t>
            </a:r>
          </a:p>
          <a:p>
            <a:pPr lvl="1"/>
            <a:r>
              <a:rPr lang="cs-CZ" dirty="0"/>
              <a:t>Zpravidla symetrická interakce</a:t>
            </a:r>
          </a:p>
          <a:p>
            <a:pPr lvl="2"/>
            <a:r>
              <a:rPr lang="cs-CZ" dirty="0"/>
              <a:t>Já na bráchu, brácha na mě</a:t>
            </a:r>
          </a:p>
          <a:p>
            <a:r>
              <a:rPr lang="cs-CZ" dirty="0"/>
              <a:t>Vztahy vytváří určitou sociální bublinu, v níž žijeme</a:t>
            </a:r>
          </a:p>
          <a:p>
            <a:pPr lvl="1"/>
            <a:r>
              <a:rPr lang="cs-CZ" dirty="0"/>
              <a:t>Bez podpory technologií je zpravidla geograficky omezena</a:t>
            </a:r>
          </a:p>
          <a:p>
            <a:pPr lvl="2"/>
            <a:r>
              <a:rPr lang="cs-CZ" dirty="0"/>
              <a:t>Dopisy slavných</a:t>
            </a:r>
          </a:p>
          <a:p>
            <a:pPr lvl="1"/>
            <a:r>
              <a:rPr lang="cs-CZ" dirty="0"/>
              <a:t>„Fyzicky“ narušována vynucenou interakcí s dalšími lidmi</a:t>
            </a:r>
          </a:p>
          <a:p>
            <a:pPr lvl="1"/>
            <a:r>
              <a:rPr lang="cs-CZ" dirty="0"/>
              <a:t>Interakce nejsou anonymní</a:t>
            </a:r>
          </a:p>
          <a:p>
            <a:pPr lvl="2"/>
            <a:r>
              <a:rPr lang="cs-CZ" dirty="0"/>
              <a:t>Poskytnutá bezprostřední zpětná vazba</a:t>
            </a:r>
          </a:p>
          <a:p>
            <a:r>
              <a:rPr lang="cs-CZ" dirty="0"/>
              <a:t>Množství interakcí je omezeno našimi kognitivními možnostmi</a:t>
            </a:r>
          </a:p>
          <a:p>
            <a:pPr lvl="1"/>
            <a:r>
              <a:rPr lang="cs-CZ" dirty="0"/>
              <a:t>Technologie výrazně posilují schopnost držet současně více interakcí</a:t>
            </a:r>
          </a:p>
          <a:p>
            <a:pPr lvl="1"/>
            <a:r>
              <a:rPr lang="cs-CZ" dirty="0"/>
              <a:t>Technologie pomáhají překonat vzdálenost a komunikační zpoždění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66884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4D3B5BA-8998-4243-8545-14AFD31AF95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516EB41-3F36-4250-BFE2-83DB4C70D3E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D6C70A-6965-46F9-A23E-0817F3DA83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prehistorie – </a:t>
            </a:r>
            <a:r>
              <a:rPr lang="en-US" dirty="0">
                <a:hlinkClick r:id="rId2"/>
              </a:rPr>
              <a:t>Community </a:t>
            </a:r>
            <a:r>
              <a:rPr lang="en-US" dirty="0" err="1">
                <a:hlinkClick r:id="rId2"/>
              </a:rPr>
              <a:t>Memor</a:t>
            </a:r>
            <a:r>
              <a:rPr lang="cs-CZ" dirty="0">
                <a:hlinkClick r:id="rId2"/>
              </a:rPr>
              <a:t>y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899C6D7-F7C7-41D7-BA9E-D67B5A142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První veřejná digitální „nástěnka“ </a:t>
            </a:r>
          </a:p>
          <a:p>
            <a:r>
              <a:rPr lang="cs-CZ" dirty="0"/>
              <a:t>Vznikla 1973 v </a:t>
            </a:r>
            <a:r>
              <a:rPr lang="cs-CZ" dirty="0" err="1"/>
              <a:t>Berkeley</a:t>
            </a:r>
            <a:r>
              <a:rPr lang="cs-CZ" dirty="0"/>
              <a:t>, Kalifornie</a:t>
            </a:r>
          </a:p>
          <a:p>
            <a:pPr lvl="1"/>
            <a:r>
              <a:rPr lang="cs-CZ" dirty="0"/>
              <a:t>Využívala SDS 940 počítač v San Francisku</a:t>
            </a:r>
          </a:p>
          <a:p>
            <a:pPr lvl="1"/>
            <a:r>
              <a:rPr lang="cs-CZ" dirty="0"/>
              <a:t>Připojení přes terminál (elektronický psací stroj)</a:t>
            </a:r>
          </a:p>
          <a:p>
            <a:r>
              <a:rPr lang="cs-CZ" dirty="0"/>
              <a:t>Vytvořeno původně jako jednoduchý systém sdílení komunitních informací </a:t>
            </a:r>
          </a:p>
          <a:p>
            <a:pPr lvl="1"/>
            <a:r>
              <a:rPr lang="cs-CZ" dirty="0"/>
              <a:t>Projekt pro ověření, jak budou lidé pracovat s informacemi s podporou počítače</a:t>
            </a:r>
          </a:p>
          <a:p>
            <a:pPr lvl="1"/>
            <a:r>
              <a:rPr lang="cs-CZ" dirty="0"/>
              <a:t>Podpořeno kulturním zázemím pozdních šedesátých let: svoboda slova, protiválečné (proti vládní) aktivity, ekologie, nízké náklady, decentralizovaný přístup k informacím, …</a:t>
            </a:r>
          </a:p>
          <a:p>
            <a:r>
              <a:rPr lang="cs-CZ" dirty="0"/>
              <a:t>Interakce různých organizací mezi sebou i s veřejností</a:t>
            </a:r>
          </a:p>
          <a:p>
            <a:r>
              <a:rPr lang="cs-CZ" dirty="0"/>
              <a:t>Brzy přetvořena v „informační bleší trh“</a:t>
            </a:r>
          </a:p>
          <a:p>
            <a:pPr lvl="1"/>
            <a:r>
              <a:rPr lang="cs-CZ" dirty="0"/>
              <a:t>Necenzurovaná dvou i více </a:t>
            </a:r>
            <a:r>
              <a:rPr lang="cs-CZ" dirty="0" err="1"/>
              <a:t>straná</a:t>
            </a:r>
            <a:r>
              <a:rPr lang="cs-CZ" dirty="0"/>
              <a:t> komunikace</a:t>
            </a:r>
          </a:p>
          <a:p>
            <a:r>
              <a:rPr lang="cs-CZ" dirty="0"/>
              <a:t>Ukončeno 1975</a:t>
            </a:r>
          </a:p>
          <a:p>
            <a:pPr lvl="1"/>
            <a:r>
              <a:rPr lang="cs-CZ" dirty="0"/>
              <a:t>Mimo jiné SDS 940 nenaplňoval ideály decentralizované ekologické podpory</a:t>
            </a:r>
          </a:p>
        </p:txBody>
      </p:sp>
    </p:spTree>
    <p:extLst>
      <p:ext uri="{BB962C8B-B14F-4D97-AF65-F5344CB8AC3E}">
        <p14:creationId xmlns:p14="http://schemas.microsoft.com/office/powerpoint/2010/main" val="30750983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45EA166F-9D9E-4AAA-8AEB-89E956B5E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F6A8A0-B853-48E4-BFCE-BD07A387EF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55983E-3303-4081-A983-2B0022B059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prehistorie – </a:t>
            </a:r>
            <a:r>
              <a:rPr lang="cs-CZ" dirty="0">
                <a:hlinkClick r:id="rId2"/>
              </a:rPr>
              <a:t>Bulletin </a:t>
            </a:r>
            <a:r>
              <a:rPr lang="cs-CZ" dirty="0" err="1">
                <a:hlinkClick r:id="rId2"/>
              </a:rPr>
              <a:t>board</a:t>
            </a:r>
            <a:r>
              <a:rPr lang="cs-CZ" dirty="0">
                <a:hlinkClick r:id="rId2"/>
              </a:rPr>
              <a:t> </a:t>
            </a:r>
            <a:r>
              <a:rPr lang="cs-CZ" dirty="0" err="1">
                <a:hlinkClick r:id="rId2"/>
              </a:rPr>
              <a:t>system</a:t>
            </a:r>
            <a:r>
              <a:rPr lang="cs-CZ" dirty="0">
                <a:hlinkClick r:id="rId2"/>
              </a:rPr>
              <a:t> (BBS)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1B4F53E-F10C-45FB-96C4-A6F4F4E7E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Souvisí s rozvojem vytáčených počítačových sítí</a:t>
            </a:r>
          </a:p>
          <a:p>
            <a:r>
              <a:rPr lang="cs-CZ" dirty="0"/>
              <a:t>Během „Velké bouře“ v Chicagu (1978) vznikl péči dvou osob (W. </a:t>
            </a:r>
            <a:r>
              <a:rPr lang="cs-CZ" dirty="0" err="1"/>
              <a:t>Christensen</a:t>
            </a:r>
            <a:r>
              <a:rPr lang="cs-CZ" dirty="0"/>
              <a:t> a R. </a:t>
            </a:r>
            <a:r>
              <a:rPr lang="cs-CZ" dirty="0" err="1"/>
              <a:t>Suess</a:t>
            </a:r>
            <a:r>
              <a:rPr lang="cs-CZ" dirty="0"/>
              <a:t>) první </a:t>
            </a:r>
            <a:r>
              <a:rPr lang="cs-CZ" dirty="0" err="1"/>
              <a:t>Computerized</a:t>
            </a:r>
            <a:r>
              <a:rPr lang="cs-CZ" dirty="0"/>
              <a:t> BBS (CBBS)</a:t>
            </a:r>
          </a:p>
          <a:p>
            <a:pPr lvl="1"/>
            <a:r>
              <a:rPr lang="cs-CZ" dirty="0"/>
              <a:t>Mikropočítač S-100 a interní modem </a:t>
            </a:r>
            <a:r>
              <a:rPr lang="cs-CZ" dirty="0" err="1"/>
              <a:t>Hayes</a:t>
            </a:r>
            <a:endParaRPr lang="cs-CZ" dirty="0"/>
          </a:p>
          <a:p>
            <a:pPr lvl="1"/>
            <a:r>
              <a:rPr lang="cs-CZ" dirty="0"/>
              <a:t>Nástěnka, ke které se lidé připojovali přes vytáčenou linku</a:t>
            </a:r>
          </a:p>
          <a:p>
            <a:r>
              <a:rPr lang="cs-CZ" dirty="0"/>
              <a:t>Další růst s dostupností levných externích modemů a mikropočítačů, které mohly sloužit jako lokální servery</a:t>
            </a:r>
          </a:p>
          <a:p>
            <a:pPr lvl="1"/>
            <a:r>
              <a:rPr lang="cs-CZ" dirty="0"/>
              <a:t>Provozováno soukromníky „z domu“</a:t>
            </a:r>
          </a:p>
          <a:p>
            <a:pPr lvl="2"/>
            <a:r>
              <a:rPr lang="cs-CZ" dirty="0"/>
              <a:t>Odrážely vlastnosti telefonní sítě v USA a jejího placení</a:t>
            </a:r>
          </a:p>
          <a:p>
            <a:pPr lvl="1"/>
            <a:r>
              <a:rPr lang="cs-CZ" dirty="0"/>
              <a:t>Osamělé BBS postupně propojovány do větších sítí</a:t>
            </a:r>
          </a:p>
          <a:p>
            <a:pPr lvl="1"/>
            <a:r>
              <a:rPr lang="cs-CZ" dirty="0" err="1"/>
              <a:t>FidoNET</a:t>
            </a:r>
            <a:r>
              <a:rPr lang="cs-CZ" dirty="0"/>
              <a:t>, vrchol aktivity kolem 1996</a:t>
            </a:r>
          </a:p>
          <a:p>
            <a:pPr lvl="1"/>
            <a:r>
              <a:rPr lang="cs-CZ" dirty="0"/>
              <a:t>Více jak 100 tisíc BBS během 20 let existence jen v USA</a:t>
            </a:r>
          </a:p>
          <a:p>
            <a:pPr lvl="2"/>
            <a:r>
              <a:rPr lang="cs-CZ" dirty="0"/>
              <a:t>Původně běžely především na MS DOS</a:t>
            </a:r>
          </a:p>
          <a:p>
            <a:pPr lvl="1"/>
            <a:r>
              <a:rPr lang="cs-CZ" dirty="0"/>
              <a:t>Textově orientované (ale např. i ANSI Art)</a:t>
            </a:r>
          </a:p>
          <a:p>
            <a:r>
              <a:rPr lang="cs-CZ" dirty="0"/>
              <a:t>Nahrazeny postupně www technologiemi</a:t>
            </a:r>
          </a:p>
          <a:p>
            <a:endParaRPr lang="cs-CZ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pPr lvl="1"/>
            <a:endParaRPr lang="en-US"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9E31DFC1-33E8-4DF4-844C-F444384624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830" y="4238259"/>
            <a:ext cx="2091093" cy="185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5004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D16571E-BA50-4A70-BC1C-BB0F5924088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669EA8-C477-49DB-A69C-8CD481700F1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40A7339-3C09-41DC-97E4-F42AFA52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Trocha prehistorie – </a:t>
            </a:r>
            <a:r>
              <a:rPr lang="cs-CZ" dirty="0">
                <a:hlinkClick r:id="rId2"/>
              </a:rPr>
              <a:t>IRC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5F2EEA0-626F-4F45-8858-8D6653A7E6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Internet </a:t>
            </a:r>
            <a:r>
              <a:rPr lang="cs-CZ" dirty="0" err="1"/>
              <a:t>Relay</a:t>
            </a:r>
            <a:r>
              <a:rPr lang="cs-CZ" dirty="0"/>
              <a:t> Chat (IRC)</a:t>
            </a:r>
          </a:p>
          <a:p>
            <a:pPr lvl="1"/>
            <a:r>
              <a:rPr lang="cs-CZ" dirty="0"/>
              <a:t>Protokol pro textově orientované „klábosení“ (chat)</a:t>
            </a:r>
          </a:p>
          <a:p>
            <a:pPr lvl="1"/>
            <a:r>
              <a:rPr lang="cs-CZ" dirty="0"/>
              <a:t>Předchůdce obsažen již v BBS</a:t>
            </a:r>
          </a:p>
          <a:p>
            <a:pPr lvl="1"/>
            <a:r>
              <a:rPr lang="cs-CZ" dirty="0"/>
              <a:t>Text, postupně i přenos souborů (bez interpretace)</a:t>
            </a:r>
          </a:p>
          <a:p>
            <a:r>
              <a:rPr lang="cs-CZ" dirty="0"/>
              <a:t>Největší sítě obsahovaly desítky IRC serverů se stovkou tisíc uživatelů</a:t>
            </a:r>
          </a:p>
          <a:p>
            <a:pPr lvl="1"/>
            <a:r>
              <a:rPr lang="cs-CZ" dirty="0"/>
              <a:t>Desítky tisíc různých kanálů (místností)</a:t>
            </a:r>
          </a:p>
          <a:p>
            <a:pPr lvl="1"/>
            <a:r>
              <a:rPr lang="cs-CZ" dirty="0"/>
              <a:t>Celkem cca 1 milion uživatelů</a:t>
            </a:r>
          </a:p>
          <a:p>
            <a:pPr lvl="1"/>
            <a:r>
              <a:rPr lang="cs-CZ" dirty="0"/>
              <a:t>Postupný odklon od cca 2003</a:t>
            </a:r>
          </a:p>
          <a:p>
            <a:r>
              <a:rPr lang="cs-CZ" dirty="0"/>
              <a:t>Aktuálně necelých 500 IRC sítí</a:t>
            </a:r>
          </a:p>
          <a:p>
            <a:pPr lvl="1"/>
            <a:r>
              <a:rPr lang="cs-CZ" dirty="0"/>
              <a:t>Nepočítáme malé „soukromé“ IRC sítě</a:t>
            </a:r>
          </a:p>
          <a:p>
            <a:r>
              <a:rPr lang="cs-CZ" dirty="0"/>
              <a:t>Klientský software široce dostupný</a:t>
            </a:r>
          </a:p>
          <a:p>
            <a:r>
              <a:rPr lang="cs-CZ" dirty="0"/>
              <a:t>Útoky</a:t>
            </a:r>
          </a:p>
          <a:p>
            <a:pPr lvl="1"/>
            <a:r>
              <a:rPr lang="cs-CZ" dirty="0"/>
              <a:t>Vyloučení (</a:t>
            </a:r>
            <a:r>
              <a:rPr lang="cs-CZ" dirty="0" err="1"/>
              <a:t>ban</a:t>
            </a:r>
            <a:r>
              <a:rPr lang="cs-CZ" dirty="0"/>
              <a:t>) nevhodně chovajících se uživatelů (K-line, G-line)</a:t>
            </a:r>
          </a:p>
          <a:p>
            <a:pPr lvl="1"/>
            <a:endParaRPr lang="cs-CZ" dirty="0"/>
          </a:p>
          <a:p>
            <a:endParaRPr lang="cs-CZ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84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60CDDB-37EC-4D46-8DAE-9FC7A0D35C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Sociální sítě</a:t>
            </a:r>
            <a:endParaRPr lang="cs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14A385-CA01-4699-BDBA-0E891BAFEFE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6EE989D-C937-416A-909D-6CE764176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Historie – </a:t>
            </a:r>
            <a:r>
              <a:rPr lang="cs-CZ" dirty="0" err="1"/>
              <a:t>World</a:t>
            </a:r>
            <a:r>
              <a:rPr lang="cs-CZ" dirty="0"/>
              <a:t> </a:t>
            </a:r>
            <a:r>
              <a:rPr lang="cs-CZ" dirty="0" err="1"/>
              <a:t>Wide</a:t>
            </a:r>
            <a:r>
              <a:rPr lang="cs-CZ" dirty="0"/>
              <a:t> Web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A6314A3-D6CF-492E-A9F6-3AE75179D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Vznikl 1991 v </a:t>
            </a:r>
            <a:r>
              <a:rPr lang="cs-CZ" dirty="0" err="1"/>
              <a:t>CERNu</a:t>
            </a:r>
            <a:r>
              <a:rPr lang="cs-CZ" dirty="0"/>
              <a:t> (Sir Tim </a:t>
            </a:r>
            <a:r>
              <a:rPr lang="cs-CZ" dirty="0" err="1"/>
              <a:t>Berners</a:t>
            </a:r>
            <a:r>
              <a:rPr lang="cs-CZ" dirty="0"/>
              <a:t>-Lee)</a:t>
            </a:r>
          </a:p>
          <a:p>
            <a:pPr lvl="1"/>
            <a:r>
              <a:rPr lang="cs-CZ" dirty="0"/>
              <a:t>Pomoc při organizaci dat a jejich zpřístupnění přes síť</a:t>
            </a:r>
          </a:p>
          <a:p>
            <a:pPr lvl="1"/>
            <a:r>
              <a:rPr lang="cs-CZ" dirty="0"/>
              <a:t>http protokol</a:t>
            </a:r>
          </a:p>
          <a:p>
            <a:pPr lvl="2"/>
            <a:r>
              <a:rPr lang="cs-CZ" dirty="0"/>
              <a:t>Statické stránky, hypertext, </a:t>
            </a:r>
            <a:r>
              <a:rPr lang="cs-CZ" dirty="0" err="1"/>
              <a:t>hyperlinky</a:t>
            </a:r>
            <a:endParaRPr lang="cs-CZ" dirty="0"/>
          </a:p>
          <a:p>
            <a:pPr lvl="1"/>
            <a:r>
              <a:rPr lang="cs-CZ" dirty="0"/>
              <a:t>Označení Web 1.0</a:t>
            </a:r>
          </a:p>
          <a:p>
            <a:pPr lvl="1"/>
            <a:r>
              <a:rPr lang="cs-CZ" dirty="0" err="1"/>
              <a:t>Mosaic</a:t>
            </a:r>
            <a:r>
              <a:rPr lang="cs-CZ" dirty="0"/>
              <a:t> jako první masivně rozšířený prohlížeč</a:t>
            </a:r>
          </a:p>
          <a:p>
            <a:pPr>
              <a:spcBef>
                <a:spcPts val="600"/>
              </a:spcBef>
            </a:pPr>
            <a:r>
              <a:rPr lang="cs-CZ" dirty="0"/>
              <a:t>Web 2.0</a:t>
            </a:r>
          </a:p>
          <a:p>
            <a:pPr lvl="1"/>
            <a:r>
              <a:rPr lang="cs-CZ" dirty="0"/>
              <a:t>Statický obsah nahrazen možností společného vytváření obsahu a jeho sdílení</a:t>
            </a:r>
          </a:p>
          <a:p>
            <a:pPr lvl="1"/>
            <a:r>
              <a:rPr lang="cs-CZ" dirty="0"/>
              <a:t>První zmínka leden 1999, </a:t>
            </a:r>
            <a:r>
              <a:rPr lang="cs-CZ" dirty="0" err="1"/>
              <a:t>Darcy</a:t>
            </a:r>
            <a:r>
              <a:rPr lang="cs-CZ" dirty="0"/>
              <a:t> </a:t>
            </a:r>
            <a:r>
              <a:rPr lang="cs-CZ" dirty="0" err="1"/>
              <a:t>DiNucci</a:t>
            </a:r>
            <a:r>
              <a:rPr lang="cs-CZ" dirty="0"/>
              <a:t>: </a:t>
            </a:r>
            <a:r>
              <a:rPr lang="cs-CZ" dirty="0" err="1"/>
              <a:t>Fragmented</a:t>
            </a:r>
            <a:r>
              <a:rPr lang="cs-CZ" dirty="0"/>
              <a:t> </a:t>
            </a:r>
            <a:r>
              <a:rPr lang="cs-CZ" dirty="0" err="1"/>
              <a:t>future</a:t>
            </a:r>
            <a:r>
              <a:rPr lang="cs-CZ" dirty="0"/>
              <a:t>	</a:t>
            </a:r>
          </a:p>
          <a:p>
            <a:pPr marL="5400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cs-CZ" sz="1600" b="0" i="1" u="none" strike="noStrike" baseline="0" dirty="0">
                <a:latin typeface="CMSSI9"/>
              </a:rPr>
              <a:t>Web, jak ho známe teď, který se jako statický text načte do okna prohlížeče, je jen zárodek webu, který přijde. První záblesky Webu 2.0 se již začínají objevovat a my sledujeme, jak se toto embryo začíná vyvíjet. Web bude chápán ne jako obrazovky plné textu a grafiky, ale jako prostředí, jako éter, jehož prostřednictvím dochází k interaktivitě. Objeví se na obrazovce počítače, na televizním přijímači, na palubní desce, na mobilním telefonu, na herní konzoli, a možná, že i na vaší mikrovlnné troubě</a:t>
            </a:r>
            <a:r>
              <a:rPr lang="cs-CZ" sz="1800" b="0" i="0" u="none" strike="noStrike" baseline="0" dirty="0">
                <a:latin typeface="CMSSI9"/>
              </a:rPr>
              <a:t>.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cs-CZ" sz="2000" dirty="0"/>
              <a:t>Web 2.0 jako platforma pro </a:t>
            </a:r>
            <a:r>
              <a:rPr lang="cs-CZ" sz="2000" b="1" dirty="0"/>
              <a:t>webové aplikace</a:t>
            </a:r>
            <a:endParaRPr lang="cs-CZ" sz="2400" b="1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283393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uvt-prezentace-4-3-cz.potx" id="{E9F74897-50F1-4BB8-AE91-99A831939DE0}" vid="{B64A33FA-F70B-47AA-B814-26FC149C37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muni-uvt-prezentace-4-3-cz</Template>
  <TotalTime>15811</TotalTime>
  <Words>3085</Words>
  <Application>Microsoft Office PowerPoint</Application>
  <PresentationFormat>Předvádění na obrazovce (4:3)</PresentationFormat>
  <Paragraphs>478</Paragraphs>
  <Slides>39</Slides>
  <Notes>0</Notes>
  <HiddenSlides>0</HiddenSlides>
  <MMClips>5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5" baseType="lpstr">
      <vt:lpstr>Arial</vt:lpstr>
      <vt:lpstr>CMSSI9</vt:lpstr>
      <vt:lpstr>Poppins</vt:lpstr>
      <vt:lpstr>Tahoma</vt:lpstr>
      <vt:lpstr>Wingdings</vt:lpstr>
      <vt:lpstr>Prezentace_MU_CZ</vt:lpstr>
      <vt:lpstr>Digitální svět: technologie, potenciál, rizika Sociální sítě </vt:lpstr>
      <vt:lpstr>Přednášející</vt:lpstr>
      <vt:lpstr>Obsah přednášky</vt:lpstr>
      <vt:lpstr>Sociální sítě – definice </vt:lpstr>
      <vt:lpstr>Cesta dlážděná dobrými úmysly</vt:lpstr>
      <vt:lpstr>Trocha prehistorie – Community Memory</vt:lpstr>
      <vt:lpstr>Trocha prehistorie – Bulletin board system (BBS)</vt:lpstr>
      <vt:lpstr>Trocha prehistorie – IRC</vt:lpstr>
      <vt:lpstr>Historie – World Wide Web</vt:lpstr>
      <vt:lpstr>Historie – první sociální sítě/media</vt:lpstr>
      <vt:lpstr>Sociální sítě/média – ty dobré úmysly</vt:lpstr>
      <vt:lpstr>Ekonomika</vt:lpstr>
      <vt:lpstr>Sociální sítě jako výzkumný koncept</vt:lpstr>
      <vt:lpstr>Postupně filtrovaná teroristická síť (klastry vysoce propojených osob)</vt:lpstr>
      <vt:lpstr>Analýza e-mailů uvnitř organizace – mezilehlost (betweeness)</vt:lpstr>
      <vt:lpstr>Analýza e-mailů uvnitř organizace –  blízkost (closeness) </vt:lpstr>
      <vt:lpstr>Analýza e-mailů uvnitř organizace –  vlastní centralita (EigenCentrality)</vt:lpstr>
      <vt:lpstr>Analýza e-mailů uvnitř organizace – PageRank</vt:lpstr>
      <vt:lpstr>Analýza sociálních sítí – úrovně</vt:lpstr>
      <vt:lpstr>Aplikace analýzy sociálních sítí </vt:lpstr>
      <vt:lpstr>Co o Vás Facebook ví</vt:lpstr>
      <vt:lpstr>TOP 15 největších sociálních sítí</vt:lpstr>
      <vt:lpstr>TOP 15 největších sociálních sítí</vt:lpstr>
      <vt:lpstr>Facebook</vt:lpstr>
      <vt:lpstr>Youtube</vt:lpstr>
      <vt:lpstr>WhatsApp</vt:lpstr>
      <vt:lpstr>Instagram</vt:lpstr>
      <vt:lpstr>Instagram – použití v jednotlivých zemích</vt:lpstr>
      <vt:lpstr>Weixin/WeChat</vt:lpstr>
      <vt:lpstr>Telegram</vt:lpstr>
      <vt:lpstr>Uživatelé Telegramu – časový profil</vt:lpstr>
      <vt:lpstr>Problémy</vt:lpstr>
      <vt:lpstr>Moje soukromí a druzí uživatelé</vt:lpstr>
      <vt:lpstr>Soukromí vs provozovatelé</vt:lpstr>
      <vt:lpstr>Soukromí a externí subjekty</vt:lpstr>
      <vt:lpstr>Trolling</vt:lpstr>
      <vt:lpstr>Sociální problémy</vt:lpstr>
      <vt:lpstr>Na co nezbyl čas</vt:lpstr>
      <vt:lpstr>Diskuse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Digital Preservation</dc:title>
  <dc:creator>Miroslav Bartošek;Ludek.Matyska@muni.cz</dc:creator>
  <cp:lastModifiedBy>Luděk Matyska</cp:lastModifiedBy>
  <cp:revision>106</cp:revision>
  <dcterms:created xsi:type="dcterms:W3CDTF">2021-07-27T06:34:25Z</dcterms:created>
  <dcterms:modified xsi:type="dcterms:W3CDTF">2021-10-27T12:29:56Z</dcterms:modified>
</cp:coreProperties>
</file>