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9" r:id="rId7"/>
    <p:sldId id="260" r:id="rId8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3" y="3869635"/>
            <a:ext cx="7123886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13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762000"/>
            <a:ext cx="1888331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7" y="762000"/>
            <a:ext cx="6036469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6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5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1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64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37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82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097280"/>
            <a:ext cx="4234815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5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8264" y="1069847"/>
            <a:ext cx="4955477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4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57400"/>
            <a:ext cx="80217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29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1F1D2C1-A5CB-49EB-B513-575208159E47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29"/>
            <a:ext cx="383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29"/>
            <a:ext cx="1386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DCEA9C0-26BB-4590-9D9C-BC8D360A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63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7717" y="882376"/>
            <a:ext cx="9169089" cy="292608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Shoda příčestí minulého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err="1" smtClean="0"/>
              <a:t>L´accord</a:t>
            </a:r>
            <a:r>
              <a:rPr lang="cs-CZ" sz="2400" dirty="0" smtClean="0"/>
              <a:t> </a:t>
            </a:r>
            <a:r>
              <a:rPr lang="cs-CZ" sz="2400" dirty="0" err="1" smtClean="0"/>
              <a:t>du</a:t>
            </a:r>
            <a:r>
              <a:rPr lang="cs-CZ" sz="2400" dirty="0" smtClean="0"/>
              <a:t> </a:t>
            </a:r>
            <a:r>
              <a:rPr lang="cs-CZ" sz="2400" dirty="0" err="1" smtClean="0"/>
              <a:t>participe</a:t>
            </a:r>
            <a:r>
              <a:rPr lang="cs-CZ" sz="2400" dirty="0" smtClean="0"/>
              <a:t> passé</a:t>
            </a:r>
            <a:endParaRPr lang="cs-CZ" sz="2400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0"/>
    </mc:Choice>
    <mc:Fallback>
      <p:transition spd="slow" advTm="7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Shoda s podmětem nebo s předmětem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ve všech složených časech</a:t>
            </a:r>
          </a:p>
          <a:p>
            <a:pPr marL="45720" indent="0">
              <a:buNone/>
            </a:pPr>
            <a:endParaRPr lang="cs-CZ" smtClean="0"/>
          </a:p>
          <a:p>
            <a:pPr marL="45720" indent="0">
              <a:buNone/>
            </a:pPr>
            <a:r>
              <a:rPr lang="cs-CZ" smtClean="0"/>
              <a:t>passé composé		je suis allé/j´ai lu</a:t>
            </a:r>
          </a:p>
          <a:p>
            <a:pPr marL="45720" indent="0">
              <a:buNone/>
            </a:pPr>
            <a:r>
              <a:rPr lang="cs-CZ" smtClean="0"/>
              <a:t>plus-que-parfait	j´étais allé/j´avais lu</a:t>
            </a:r>
          </a:p>
          <a:p>
            <a:pPr marL="45720" indent="0">
              <a:buNone/>
            </a:pPr>
            <a:r>
              <a:rPr lang="cs-CZ" smtClean="0"/>
              <a:t>conditionnel passé	je serais venu/j´aurais rédigé</a:t>
            </a:r>
          </a:p>
          <a:p>
            <a:pPr marL="45720" indent="0">
              <a:buNone/>
            </a:pPr>
            <a:r>
              <a:rPr lang="cs-CZ" smtClean="0"/>
              <a:t>subjonctif passé	que je sois parti/que j´aie écrit</a:t>
            </a:r>
          </a:p>
          <a:p>
            <a:pPr marL="45720" indent="0">
              <a:buNone/>
            </a:pPr>
            <a:r>
              <a:rPr lang="cs-CZ" smtClean="0"/>
              <a:t>futur antérieur		je me serai adressé/j´aurai payé</a:t>
            </a:r>
          </a:p>
          <a:p>
            <a:pPr marL="45720" indent="0">
              <a:buNone/>
            </a:pPr>
            <a:r>
              <a:rPr lang="cs-CZ" smtClean="0"/>
              <a:t>infinitif passé		s´</a:t>
            </a:r>
            <a:r>
              <a:rPr lang="fr-FR" smtClean="0"/>
              <a:t>ê</a:t>
            </a:r>
            <a:r>
              <a:rPr lang="cs-CZ" smtClean="0"/>
              <a:t>tre occupé/avoir réservé</a:t>
            </a:r>
          </a:p>
          <a:p>
            <a:pPr marL="45720" indent="0">
              <a:buNone/>
            </a:pPr>
            <a:r>
              <a:rPr lang="cs-CZ" smtClean="0"/>
              <a:t>...</a:t>
            </a:r>
          </a:p>
          <a:p>
            <a:pPr marL="45720" indent="0">
              <a:buNone/>
            </a:pPr>
            <a:endParaRPr lang="cs-CZ" smtClean="0"/>
          </a:p>
          <a:p>
            <a:pPr marL="45720" indent="0">
              <a:buNone/>
            </a:pPr>
            <a:endParaRPr lang="cs-CZ"/>
          </a:p>
          <a:p>
            <a:pPr marL="45720" indent="0">
              <a:buNone/>
            </a:pPr>
            <a:endParaRPr lang="cs-CZ" smtClean="0"/>
          </a:p>
          <a:p>
            <a:pPr marL="45720" indent="0">
              <a:buNone/>
            </a:pPr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44"/>
    </mc:Choice>
    <mc:Fallback>
      <p:transition spd="slow" advTm="1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Shoda s předmětem přímým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1784196"/>
            <a:ext cx="8021708" cy="47281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s pomocným slovesem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avoir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smtClean="0"/>
              <a:t>se příčestí minulé shoduje v rodě a čísle s </a:t>
            </a:r>
            <a:r>
              <a:rPr lang="cs-CZ" u="sng" dirty="0" smtClean="0">
                <a:solidFill>
                  <a:srgbClr val="00B050"/>
                </a:solidFill>
              </a:rPr>
              <a:t>předcházejícím</a:t>
            </a:r>
            <a:r>
              <a:rPr lang="cs-CZ" dirty="0" smtClean="0">
                <a:solidFill>
                  <a:srgbClr val="00B050"/>
                </a:solidFill>
              </a:rPr>
              <a:t> předmětem přímým</a:t>
            </a:r>
          </a:p>
          <a:p>
            <a:pPr marL="4572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cs-CZ" dirty="0" smtClean="0"/>
              <a:t>1) předmět přímý je ve formě </a:t>
            </a:r>
            <a:r>
              <a:rPr lang="cs-CZ" dirty="0" err="1" smtClean="0"/>
              <a:t>zájmene</a:t>
            </a:r>
            <a:r>
              <a:rPr lang="cs-CZ" dirty="0" smtClean="0"/>
              <a:t> COD</a:t>
            </a:r>
          </a:p>
          <a:p>
            <a:pPr marL="45720" indent="0">
              <a:buNone/>
            </a:pPr>
            <a:r>
              <a:rPr lang="cs-CZ" dirty="0" smtClean="0"/>
              <a:t>Ces </a:t>
            </a:r>
            <a:r>
              <a:rPr lang="cs-CZ" dirty="0" err="1" smtClean="0"/>
              <a:t>graphiques</a:t>
            </a:r>
            <a:r>
              <a:rPr lang="cs-CZ" dirty="0" smtClean="0"/>
              <a:t>, je </a:t>
            </a:r>
            <a:r>
              <a:rPr lang="cs-CZ" u="sng" dirty="0" smtClean="0">
                <a:solidFill>
                  <a:srgbClr val="00B050"/>
                </a:solidFill>
              </a:rPr>
              <a:t>les</a:t>
            </a:r>
            <a:r>
              <a:rPr lang="cs-CZ" dirty="0" smtClean="0"/>
              <a:t> </a:t>
            </a:r>
            <a:r>
              <a:rPr lang="cs-CZ" dirty="0" err="1" smtClean="0"/>
              <a:t>ai</a:t>
            </a:r>
            <a:r>
              <a:rPr lang="cs-CZ" dirty="0" smtClean="0"/>
              <a:t> </a:t>
            </a:r>
            <a:r>
              <a:rPr lang="cs-CZ" dirty="0" err="1" smtClean="0"/>
              <a:t>consulté</a:t>
            </a:r>
            <a:r>
              <a:rPr lang="cs-CZ" dirty="0" err="1" smtClean="0">
                <a:solidFill>
                  <a:srgbClr val="FF0000"/>
                </a:solidFill>
              </a:rPr>
              <a:t>s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</a:t>
            </a:r>
            <a:r>
              <a:rPr lang="cs-CZ" dirty="0" err="1" smtClean="0"/>
              <a:t>ce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2) předmět přímý je ve formě vztažného </a:t>
            </a:r>
            <a:r>
              <a:rPr lang="cs-CZ" dirty="0" err="1" smtClean="0"/>
              <a:t>zájmene</a:t>
            </a:r>
            <a:r>
              <a:rPr lang="cs-CZ" dirty="0" smtClean="0"/>
              <a:t> </a:t>
            </a:r>
            <a:r>
              <a:rPr lang="cs-CZ" i="1" dirty="0" err="1" smtClean="0"/>
              <a:t>que</a:t>
            </a:r>
            <a:endParaRPr lang="cs-CZ" dirty="0" smtClean="0"/>
          </a:p>
          <a:p>
            <a:pPr marL="45720" indent="0">
              <a:buNone/>
            </a:pPr>
            <a:r>
              <a:rPr lang="cs-CZ" dirty="0" err="1" smtClean="0"/>
              <a:t>Regarde</a:t>
            </a:r>
            <a:r>
              <a:rPr lang="cs-CZ" dirty="0" smtClean="0"/>
              <a:t> </a:t>
            </a:r>
            <a:r>
              <a:rPr lang="cs-CZ" u="sng" dirty="0" smtClean="0">
                <a:solidFill>
                  <a:srgbClr val="00B050"/>
                </a:solidFill>
              </a:rPr>
              <a:t>les </a:t>
            </a:r>
            <a:r>
              <a:rPr lang="cs-CZ" u="sng" dirty="0" err="1" smtClean="0">
                <a:solidFill>
                  <a:srgbClr val="00B050"/>
                </a:solidFill>
              </a:rPr>
              <a:t>photos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u="sng" dirty="0" err="1" smtClean="0">
                <a:solidFill>
                  <a:srgbClr val="00B050"/>
                </a:solidFill>
              </a:rPr>
              <a:t>que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avons</a:t>
            </a:r>
            <a:r>
              <a:rPr lang="cs-CZ" dirty="0" smtClean="0"/>
              <a:t> </a:t>
            </a:r>
            <a:r>
              <a:rPr lang="cs-CZ" dirty="0" err="1" smtClean="0"/>
              <a:t>pris</a:t>
            </a:r>
            <a:r>
              <a:rPr lang="cs-CZ" dirty="0" err="1" smtClean="0">
                <a:solidFill>
                  <a:srgbClr val="FF0000"/>
                </a:solidFill>
              </a:rPr>
              <a:t>es</a:t>
            </a:r>
            <a:r>
              <a:rPr lang="cs-CZ" dirty="0" smtClean="0"/>
              <a:t> </a:t>
            </a:r>
            <a:r>
              <a:rPr lang="fr-FR" dirty="0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l´occasion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congr</a:t>
            </a:r>
            <a:r>
              <a:rPr lang="fr-FR" dirty="0" smtClean="0"/>
              <a:t>è</a:t>
            </a:r>
            <a:r>
              <a:rPr lang="cs-CZ" dirty="0" smtClean="0"/>
              <a:t>s </a:t>
            </a:r>
            <a:r>
              <a:rPr lang="fr-FR" dirty="0" smtClean="0"/>
              <a:t>à</a:t>
            </a:r>
            <a:r>
              <a:rPr lang="cs-CZ" dirty="0" smtClean="0"/>
              <a:t> Paris.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3) v tázacích a zvolacích větách</a:t>
            </a:r>
          </a:p>
          <a:p>
            <a:pPr marL="45720" indent="0">
              <a:buNone/>
            </a:pPr>
            <a:r>
              <a:rPr lang="cs-CZ" u="sng" dirty="0" err="1" smtClean="0">
                <a:solidFill>
                  <a:srgbClr val="00B050"/>
                </a:solidFill>
              </a:rPr>
              <a:t>Quels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u="sng" dirty="0" err="1" smtClean="0">
                <a:solidFill>
                  <a:srgbClr val="00B050"/>
                </a:solidFill>
              </a:rPr>
              <a:t>articles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avez</a:t>
            </a:r>
            <a:r>
              <a:rPr lang="cs-CZ" dirty="0" smtClean="0"/>
              <a:t>-vous </a:t>
            </a:r>
            <a:r>
              <a:rPr lang="cs-CZ" dirty="0" err="1" smtClean="0"/>
              <a:t>écrit</a:t>
            </a:r>
            <a:r>
              <a:rPr lang="cs-CZ" dirty="0" err="1" smtClean="0">
                <a:solidFill>
                  <a:srgbClr val="FF0000"/>
                </a:solidFill>
              </a:rPr>
              <a:t>s</a:t>
            </a:r>
            <a:r>
              <a:rPr lang="cs-CZ" dirty="0" smtClean="0"/>
              <a:t> ?</a:t>
            </a:r>
          </a:p>
          <a:p>
            <a:pPr marL="45720" indent="0">
              <a:buNone/>
            </a:pPr>
            <a:r>
              <a:rPr lang="cs-CZ" u="sng" dirty="0" err="1" smtClean="0">
                <a:solidFill>
                  <a:srgbClr val="00B050"/>
                </a:solidFill>
              </a:rPr>
              <a:t>Quelle</a:t>
            </a:r>
            <a:r>
              <a:rPr lang="cs-CZ" u="sng" dirty="0" smtClean="0">
                <a:solidFill>
                  <a:srgbClr val="00B050"/>
                </a:solidFill>
              </a:rPr>
              <a:t> belle </a:t>
            </a:r>
            <a:r>
              <a:rPr lang="cs-CZ" u="sng" dirty="0" err="1" smtClean="0">
                <a:solidFill>
                  <a:srgbClr val="00B050"/>
                </a:solidFill>
              </a:rPr>
              <a:t>journée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avons</a:t>
            </a:r>
            <a:r>
              <a:rPr lang="cs-CZ" dirty="0" smtClean="0"/>
              <a:t> </a:t>
            </a:r>
            <a:r>
              <a:rPr lang="cs-CZ" dirty="0" err="1" smtClean="0"/>
              <a:t>passé</a:t>
            </a:r>
            <a:r>
              <a:rPr lang="cs-CZ" dirty="0" err="1" smtClean="0">
                <a:solidFill>
                  <a:srgbClr val="FF0000"/>
                </a:solidFill>
              </a:rPr>
              <a:t>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!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79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25"/>
    </mc:Choice>
    <mc:Fallback>
      <p:transition spd="slow" advTm="64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99617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Shoda s předmětem přímým</a:t>
            </a:r>
            <a:br>
              <a:rPr lang="cs-CZ" sz="3600" dirty="0" smtClean="0"/>
            </a:br>
            <a:r>
              <a:rPr lang="cs-CZ" sz="2800" dirty="0" smtClean="0"/>
              <a:t>Výjimky -  shoda se nerealizuje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1739590"/>
            <a:ext cx="8021708" cy="486193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neosobní slovesa: </a:t>
            </a:r>
            <a:r>
              <a:rPr lang="cs-CZ" dirty="0" err="1" smtClean="0">
                <a:solidFill>
                  <a:srgbClr val="C00000"/>
                </a:solidFill>
              </a:rPr>
              <a:t>il</a:t>
            </a:r>
            <a:r>
              <a:rPr lang="cs-CZ" dirty="0" smtClean="0">
                <a:solidFill>
                  <a:srgbClr val="C00000"/>
                </a:solidFill>
              </a:rPr>
              <a:t> y a, </a:t>
            </a:r>
            <a:r>
              <a:rPr lang="cs-CZ" dirty="0" err="1" smtClean="0">
                <a:solidFill>
                  <a:srgbClr val="C00000"/>
                </a:solidFill>
              </a:rPr>
              <a:t>il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faut</a:t>
            </a:r>
            <a:endParaRPr lang="cs-CZ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cs-CZ" dirty="0" err="1" smtClean="0"/>
              <a:t>Quand</a:t>
            </a:r>
            <a:r>
              <a:rPr lang="cs-CZ" dirty="0" smtClean="0"/>
              <a:t> on </a:t>
            </a:r>
            <a:r>
              <a:rPr lang="cs-CZ" dirty="0" err="1" smtClean="0"/>
              <a:t>compte</a:t>
            </a:r>
            <a:r>
              <a:rPr lang="cs-CZ" dirty="0" smtClean="0"/>
              <a:t> </a:t>
            </a:r>
            <a:r>
              <a:rPr lang="cs-CZ" dirty="0" err="1" smtClean="0"/>
              <a:t>toutes</a:t>
            </a:r>
            <a:r>
              <a:rPr lang="cs-CZ" dirty="0" smtClean="0"/>
              <a:t> les </a:t>
            </a:r>
            <a:r>
              <a:rPr lang="cs-CZ" dirty="0" err="1" smtClean="0"/>
              <a:t>attaques</a:t>
            </a:r>
            <a:r>
              <a:rPr lang="cs-CZ" dirty="0" smtClean="0"/>
              <a:t> </a:t>
            </a:r>
            <a:r>
              <a:rPr lang="cs-CZ" dirty="0" err="1" smtClean="0"/>
              <a:t>terroristes</a:t>
            </a:r>
            <a:r>
              <a:rPr lang="cs-CZ" dirty="0" smtClean="0"/>
              <a:t> </a:t>
            </a:r>
            <a:r>
              <a:rPr lang="cs-CZ" dirty="0" err="1" smtClean="0"/>
              <a:t>qu´</a:t>
            </a:r>
            <a:r>
              <a:rPr lang="cs-CZ" dirty="0" err="1" smtClean="0">
                <a:solidFill>
                  <a:srgbClr val="00B050"/>
                </a:solidFill>
              </a:rPr>
              <a:t>il</a:t>
            </a:r>
            <a:r>
              <a:rPr lang="cs-CZ" dirty="0" smtClean="0">
                <a:solidFill>
                  <a:srgbClr val="00B050"/>
                </a:solidFill>
              </a:rPr>
              <a:t> y a </a:t>
            </a:r>
            <a:r>
              <a:rPr lang="cs-CZ" dirty="0" err="1" smtClean="0">
                <a:solidFill>
                  <a:srgbClr val="00B050"/>
                </a:solidFill>
              </a:rPr>
              <a:t>eu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dans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monde </a:t>
            </a:r>
            <a:r>
              <a:rPr lang="cs-CZ" dirty="0" err="1" smtClean="0"/>
              <a:t>depuis</a:t>
            </a:r>
            <a:r>
              <a:rPr lang="cs-CZ" dirty="0" smtClean="0"/>
              <a:t> 1988 !</a:t>
            </a:r>
          </a:p>
          <a:p>
            <a:pPr marL="45720" indent="0">
              <a:buNone/>
            </a:pPr>
            <a:r>
              <a:rPr lang="cs-CZ" dirty="0" err="1" smtClean="0"/>
              <a:t>J´imagine</a:t>
            </a:r>
            <a:r>
              <a:rPr lang="cs-CZ" dirty="0" smtClean="0"/>
              <a:t> </a:t>
            </a:r>
            <a:r>
              <a:rPr lang="cs-CZ" dirty="0" err="1" smtClean="0"/>
              <a:t>l´énergie</a:t>
            </a:r>
            <a:r>
              <a:rPr lang="cs-CZ" dirty="0" smtClean="0"/>
              <a:t> </a:t>
            </a:r>
            <a:r>
              <a:rPr lang="cs-CZ" dirty="0" err="1" smtClean="0"/>
              <a:t>qu´</a:t>
            </a:r>
            <a:r>
              <a:rPr lang="cs-CZ" dirty="0" err="1" smtClean="0">
                <a:solidFill>
                  <a:srgbClr val="00B050"/>
                </a:solidFill>
              </a:rPr>
              <a:t>il</a:t>
            </a:r>
            <a:r>
              <a:rPr lang="cs-CZ" dirty="0" smtClean="0">
                <a:solidFill>
                  <a:srgbClr val="00B050"/>
                </a:solidFill>
              </a:rPr>
              <a:t> vous a </a:t>
            </a:r>
            <a:r>
              <a:rPr lang="cs-CZ" dirty="0" err="1" smtClean="0">
                <a:solidFill>
                  <a:srgbClr val="00B050"/>
                </a:solidFill>
              </a:rPr>
              <a:t>fallu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pour</a:t>
            </a:r>
            <a:r>
              <a:rPr lang="cs-CZ" dirty="0" smtClean="0"/>
              <a:t> </a:t>
            </a:r>
            <a:r>
              <a:rPr lang="cs-CZ" dirty="0" err="1" smtClean="0"/>
              <a:t>faire</a:t>
            </a:r>
            <a:r>
              <a:rPr lang="cs-CZ" dirty="0" smtClean="0"/>
              <a:t> </a:t>
            </a:r>
            <a:r>
              <a:rPr lang="cs-CZ" dirty="0" err="1" smtClean="0"/>
              <a:t>ce</a:t>
            </a:r>
            <a:r>
              <a:rPr lang="cs-CZ" dirty="0" smtClean="0"/>
              <a:t> </a:t>
            </a:r>
            <a:r>
              <a:rPr lang="cs-CZ" dirty="0" err="1" smtClean="0"/>
              <a:t>travail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 smtClean="0"/>
              <a:t>když je </a:t>
            </a:r>
            <a:r>
              <a:rPr lang="cs-CZ" dirty="0" smtClean="0">
                <a:solidFill>
                  <a:srgbClr val="C00000"/>
                </a:solidFill>
              </a:rPr>
              <a:t>předmětem přímým zájmeno </a:t>
            </a:r>
            <a:r>
              <a:rPr lang="cs-CZ" i="1" dirty="0" smtClean="0">
                <a:solidFill>
                  <a:srgbClr val="C00000"/>
                </a:solidFill>
              </a:rPr>
              <a:t>en</a:t>
            </a:r>
            <a:endParaRPr lang="cs-CZ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fr-FR" dirty="0"/>
              <a:t>Des nouvelles du pays, on n'</a:t>
            </a:r>
            <a:r>
              <a:rPr lang="fr-FR" dirty="0">
                <a:solidFill>
                  <a:srgbClr val="00B050"/>
                </a:solidFill>
              </a:rPr>
              <a:t>en</a:t>
            </a:r>
            <a:r>
              <a:rPr lang="fr-FR" dirty="0"/>
              <a:t> a pas </a:t>
            </a:r>
            <a:r>
              <a:rPr lang="fr-FR" dirty="0">
                <a:solidFill>
                  <a:srgbClr val="00B050"/>
                </a:solidFill>
              </a:rPr>
              <a:t>reçu</a:t>
            </a:r>
            <a:r>
              <a:rPr lang="fr-FR" dirty="0"/>
              <a:t> voici plusieurs semaines</a:t>
            </a:r>
            <a:r>
              <a:rPr lang="fr-FR" dirty="0" smtClean="0"/>
              <a:t>.</a:t>
            </a:r>
            <a:endParaRPr lang="cs-CZ" dirty="0" smtClean="0"/>
          </a:p>
          <a:p>
            <a:pPr marL="45720" indent="0">
              <a:buNone/>
            </a:pPr>
            <a:endParaRPr lang="cs-CZ" i="1" dirty="0"/>
          </a:p>
          <a:p>
            <a:r>
              <a:rPr lang="cs-CZ" dirty="0" smtClean="0">
                <a:solidFill>
                  <a:srgbClr val="C00000"/>
                </a:solidFill>
              </a:rPr>
              <a:t>ustálené spojení </a:t>
            </a:r>
            <a:r>
              <a:rPr lang="cs-CZ" i="1" dirty="0" err="1" smtClean="0">
                <a:solidFill>
                  <a:srgbClr val="C00000"/>
                </a:solidFill>
              </a:rPr>
              <a:t>ci</a:t>
            </a:r>
            <a:r>
              <a:rPr lang="cs-CZ" i="1" dirty="0" smtClean="0">
                <a:solidFill>
                  <a:srgbClr val="C00000"/>
                </a:solidFill>
              </a:rPr>
              <a:t>-joint</a:t>
            </a:r>
          </a:p>
          <a:p>
            <a:pPr marL="45720" indent="0">
              <a:buNone/>
            </a:pPr>
            <a:r>
              <a:rPr lang="cs-CZ" dirty="0" err="1" smtClean="0"/>
              <a:t>Veuillez</a:t>
            </a:r>
            <a:r>
              <a:rPr lang="cs-CZ" dirty="0" smtClean="0"/>
              <a:t> </a:t>
            </a:r>
            <a:r>
              <a:rPr lang="cs-CZ" dirty="0" err="1" smtClean="0"/>
              <a:t>trouver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B050"/>
                </a:solidFill>
              </a:rPr>
              <a:t>ci</a:t>
            </a:r>
            <a:r>
              <a:rPr lang="cs-CZ" dirty="0" smtClean="0">
                <a:solidFill>
                  <a:srgbClr val="00B050"/>
                </a:solidFill>
              </a:rPr>
              <a:t>-joint</a:t>
            </a:r>
            <a:r>
              <a:rPr lang="cs-CZ" dirty="0" smtClean="0"/>
              <a:t> les </a:t>
            </a:r>
            <a:r>
              <a:rPr lang="cs-CZ" dirty="0" err="1" smtClean="0"/>
              <a:t>photocopies</a:t>
            </a:r>
            <a:r>
              <a:rPr lang="cs-CZ" dirty="0" smtClean="0"/>
              <a:t> de </a:t>
            </a:r>
            <a:r>
              <a:rPr lang="cs-CZ" dirty="0" err="1" smtClean="0"/>
              <a:t>mes</a:t>
            </a:r>
            <a:r>
              <a:rPr lang="cs-CZ" dirty="0" smtClean="0"/>
              <a:t> </a:t>
            </a:r>
            <a:r>
              <a:rPr lang="cs-CZ" dirty="0" err="1" smtClean="0"/>
              <a:t>dipl</a:t>
            </a:r>
            <a:r>
              <a:rPr lang="fr-FR" dirty="0" smtClean="0"/>
              <a:t>ô</a:t>
            </a:r>
            <a:r>
              <a:rPr lang="cs-CZ" dirty="0" err="1" smtClean="0"/>
              <a:t>mes</a:t>
            </a:r>
            <a:r>
              <a:rPr lang="cs-CZ" dirty="0" smtClean="0"/>
              <a:t>. (</a:t>
            </a:r>
            <a:r>
              <a:rPr lang="cs-CZ" dirty="0" err="1" smtClean="0"/>
              <a:t>ci</a:t>
            </a:r>
            <a:r>
              <a:rPr lang="cs-CZ" dirty="0" smtClean="0"/>
              <a:t>-joint předchází slovu les </a:t>
            </a:r>
            <a:r>
              <a:rPr lang="cs-CZ" dirty="0" err="1" smtClean="0"/>
              <a:t>photocopies</a:t>
            </a:r>
            <a:r>
              <a:rPr lang="cs-CZ" dirty="0" smtClean="0"/>
              <a:t>)</a:t>
            </a:r>
          </a:p>
          <a:p>
            <a:pPr marL="4572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ale</a:t>
            </a:r>
            <a:r>
              <a:rPr lang="cs-CZ" dirty="0" smtClean="0"/>
              <a:t>: </a:t>
            </a:r>
            <a:r>
              <a:rPr lang="cs-CZ" dirty="0" err="1" smtClean="0"/>
              <a:t>Veuillez</a:t>
            </a:r>
            <a:r>
              <a:rPr lang="cs-CZ" dirty="0" smtClean="0"/>
              <a:t> </a:t>
            </a:r>
            <a:r>
              <a:rPr lang="cs-CZ" dirty="0" err="1" smtClean="0"/>
              <a:t>trouver</a:t>
            </a:r>
            <a:r>
              <a:rPr lang="cs-CZ" dirty="0" smtClean="0"/>
              <a:t> les </a:t>
            </a:r>
            <a:r>
              <a:rPr lang="cs-CZ" dirty="0" err="1" smtClean="0"/>
              <a:t>photocopies</a:t>
            </a:r>
            <a:r>
              <a:rPr lang="cs-CZ" dirty="0" smtClean="0"/>
              <a:t> de </a:t>
            </a:r>
            <a:r>
              <a:rPr lang="cs-CZ" dirty="0" err="1" smtClean="0"/>
              <a:t>mes</a:t>
            </a:r>
            <a:r>
              <a:rPr lang="cs-CZ" dirty="0" smtClean="0"/>
              <a:t> </a:t>
            </a:r>
            <a:r>
              <a:rPr lang="cs-CZ" dirty="0" err="1" smtClean="0"/>
              <a:t>dipl</a:t>
            </a:r>
            <a:r>
              <a:rPr lang="fr-FR" dirty="0" smtClean="0"/>
              <a:t>ô</a:t>
            </a:r>
            <a:r>
              <a:rPr lang="cs-CZ" dirty="0" err="1" smtClean="0"/>
              <a:t>mes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B050"/>
                </a:solidFill>
              </a:rPr>
              <a:t>ci-joint</a:t>
            </a:r>
            <a:r>
              <a:rPr lang="cs-CZ" dirty="0" err="1" smtClean="0">
                <a:solidFill>
                  <a:srgbClr val="FF0000"/>
                </a:solidFill>
              </a:rPr>
              <a:t>es</a:t>
            </a:r>
            <a:r>
              <a:rPr lang="cs-CZ" dirty="0" smtClean="0"/>
              <a:t>. (</a:t>
            </a:r>
            <a:r>
              <a:rPr lang="cs-CZ" dirty="0" err="1" smtClean="0"/>
              <a:t>ci</a:t>
            </a:r>
            <a:r>
              <a:rPr lang="cs-CZ" dirty="0" smtClean="0"/>
              <a:t>-joint následuje)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faktitivní vazba: </a:t>
            </a:r>
            <a:r>
              <a:rPr lang="cs-CZ" dirty="0" err="1" smtClean="0">
                <a:solidFill>
                  <a:srgbClr val="C00000"/>
                </a:solidFill>
              </a:rPr>
              <a:t>faire</a:t>
            </a:r>
            <a:r>
              <a:rPr lang="cs-CZ" dirty="0" smtClean="0">
                <a:solidFill>
                  <a:srgbClr val="C00000"/>
                </a:solidFill>
              </a:rPr>
              <a:t> + </a:t>
            </a:r>
            <a:r>
              <a:rPr lang="cs-CZ" dirty="0" err="1" smtClean="0">
                <a:solidFill>
                  <a:srgbClr val="C00000"/>
                </a:solidFill>
              </a:rPr>
              <a:t>inf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</a:p>
          <a:p>
            <a:pPr marL="45720" indent="0">
              <a:buNone/>
            </a:pPr>
            <a:r>
              <a:rPr lang="cs-CZ" dirty="0" smtClean="0"/>
              <a:t>Elle </a:t>
            </a:r>
            <a:r>
              <a:rPr lang="cs-CZ" dirty="0" err="1" smtClean="0"/>
              <a:t>s´est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fait</a:t>
            </a:r>
            <a:r>
              <a:rPr lang="cs-CZ" dirty="0" smtClean="0"/>
              <a:t> </a:t>
            </a:r>
            <a:r>
              <a:rPr lang="cs-CZ" dirty="0" err="1" smtClean="0"/>
              <a:t>faire</a:t>
            </a:r>
            <a:r>
              <a:rPr lang="cs-CZ" dirty="0" smtClean="0"/>
              <a:t> des </a:t>
            </a:r>
            <a:r>
              <a:rPr lang="cs-CZ" dirty="0" err="1" smtClean="0"/>
              <a:t>meubles</a:t>
            </a:r>
            <a:r>
              <a:rPr lang="cs-CZ" dirty="0" smtClean="0"/>
              <a:t> de </a:t>
            </a:r>
            <a:r>
              <a:rPr lang="cs-CZ" dirty="0" err="1" smtClean="0"/>
              <a:t>bureau</a:t>
            </a:r>
            <a:r>
              <a:rPr lang="cs-CZ" dirty="0" smtClean="0"/>
              <a:t> </a:t>
            </a:r>
            <a:r>
              <a:rPr lang="cs-CZ" dirty="0" err="1" smtClean="0"/>
              <a:t>spéciaux</a:t>
            </a:r>
            <a:r>
              <a:rPr lang="cs-CZ" dirty="0" smtClean="0"/>
              <a:t>. Elle </a:t>
            </a:r>
            <a:r>
              <a:rPr lang="cs-CZ" dirty="0" err="1" smtClean="0"/>
              <a:t>s´est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fait</a:t>
            </a:r>
            <a:r>
              <a:rPr lang="cs-CZ" dirty="0" smtClean="0"/>
              <a:t> </a:t>
            </a:r>
            <a:r>
              <a:rPr lang="cs-CZ" dirty="0" err="1" smtClean="0"/>
              <a:t>réprimander</a:t>
            </a:r>
            <a:r>
              <a:rPr lang="cs-CZ" dirty="0" smtClean="0"/>
              <a:t> par 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directeur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91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00"/>
    </mc:Choice>
    <mc:Fallback>
      <p:transition spd="slow" advTm="6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Shoda s podmětem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s </a:t>
            </a:r>
            <a:r>
              <a:rPr lang="cs-CZ" sz="2400" dirty="0"/>
              <a:t>pomocným slovesem </a:t>
            </a:r>
            <a:r>
              <a:rPr lang="fr-FR" sz="2400" dirty="0">
                <a:solidFill>
                  <a:srgbClr val="FFC000"/>
                </a:solidFill>
              </a:rPr>
              <a:t>ê</a:t>
            </a:r>
            <a:r>
              <a:rPr lang="cs-CZ" sz="2400" dirty="0" err="1">
                <a:solidFill>
                  <a:srgbClr val="FFC000"/>
                </a:solidFill>
              </a:rPr>
              <a:t>tre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/>
              <a:t>se příčestí minulé shoduje v rodě i v čísle </a:t>
            </a:r>
            <a:r>
              <a:rPr lang="cs-CZ" sz="2400" dirty="0">
                <a:solidFill>
                  <a:srgbClr val="00B050"/>
                </a:solidFill>
              </a:rPr>
              <a:t>s </a:t>
            </a:r>
            <a:r>
              <a:rPr lang="cs-CZ" sz="2400" dirty="0" smtClean="0">
                <a:solidFill>
                  <a:srgbClr val="00B050"/>
                </a:solidFill>
              </a:rPr>
              <a:t>podmětem</a:t>
            </a:r>
            <a:r>
              <a:rPr lang="cs-CZ" sz="2400" dirty="0"/>
              <a:t>, s pomocným slovesem </a:t>
            </a:r>
            <a:r>
              <a:rPr lang="cs-CZ" sz="2400" i="1" dirty="0" err="1"/>
              <a:t>avoir</a:t>
            </a:r>
            <a:r>
              <a:rPr lang="cs-CZ" sz="2400" dirty="0"/>
              <a:t> shoda s podmětem není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Marie </a:t>
            </a:r>
            <a:r>
              <a:rPr lang="cs-CZ" sz="2400" dirty="0" err="1"/>
              <a:t>est</a:t>
            </a:r>
            <a:r>
              <a:rPr lang="cs-CZ" sz="2400" dirty="0"/>
              <a:t> </a:t>
            </a:r>
            <a:r>
              <a:rPr lang="cs-CZ" sz="2400" dirty="0" err="1"/>
              <a:t>arrivé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err="1"/>
              <a:t>Ils</a:t>
            </a:r>
            <a:r>
              <a:rPr lang="cs-CZ" sz="2400" dirty="0"/>
              <a:t> se </a:t>
            </a:r>
            <a:r>
              <a:rPr lang="cs-CZ" sz="2400" dirty="0" err="1"/>
              <a:t>sont</a:t>
            </a:r>
            <a:r>
              <a:rPr lang="cs-CZ" sz="2400" dirty="0"/>
              <a:t> </a:t>
            </a:r>
            <a:r>
              <a:rPr lang="cs-CZ" sz="2400" dirty="0" err="1" smtClean="0"/>
              <a:t>embrassé</a:t>
            </a:r>
            <a:r>
              <a:rPr lang="cs-CZ" sz="2400" b="1" dirty="0" err="1" smtClean="0">
                <a:solidFill>
                  <a:srgbClr val="FF0000"/>
                </a:solidFill>
              </a:rPr>
              <a:t>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err="1" smtClean="0"/>
              <a:t>Elles</a:t>
            </a:r>
            <a:r>
              <a:rPr lang="cs-CZ" sz="2400" dirty="0" smtClean="0"/>
              <a:t> </a:t>
            </a:r>
            <a:r>
              <a:rPr lang="cs-CZ" sz="2400" dirty="0" err="1" smtClean="0"/>
              <a:t>sont</a:t>
            </a:r>
            <a:r>
              <a:rPr lang="cs-CZ" sz="2400" dirty="0" smtClean="0"/>
              <a:t> </a:t>
            </a:r>
            <a:r>
              <a:rPr lang="cs-CZ" sz="2400" dirty="0" err="1" smtClean="0"/>
              <a:t>parti</a:t>
            </a:r>
            <a:r>
              <a:rPr lang="cs-CZ" sz="2400" b="1" dirty="0" err="1" smtClean="0">
                <a:solidFill>
                  <a:srgbClr val="FF0000"/>
                </a:solidFill>
              </a:rPr>
              <a:t>es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1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67"/>
    </mc:Choice>
    <mc:Fallback>
      <p:transition spd="slow" advTm="2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985024"/>
          </a:xfrm>
        </p:spPr>
        <p:txBody>
          <a:bodyPr/>
          <a:lstStyle/>
          <a:p>
            <a:r>
              <a:rPr lang="cs-CZ" smtClean="0"/>
              <a:t>Případ zvratných sloves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7" y="1594624"/>
            <a:ext cx="8430671" cy="4850781"/>
          </a:xfrm>
        </p:spPr>
        <p:txBody>
          <a:bodyPr>
            <a:normAutofit/>
          </a:bodyPr>
          <a:lstStyle/>
          <a:p>
            <a:r>
              <a:rPr lang="cs-CZ" dirty="0" smtClean="0"/>
              <a:t>s pomocným slovesem</a:t>
            </a:r>
            <a:r>
              <a:rPr lang="cs-CZ" b="1" dirty="0" smtClean="0"/>
              <a:t> </a:t>
            </a:r>
            <a:r>
              <a:rPr lang="fr-FR" b="1" dirty="0" smtClean="0">
                <a:solidFill>
                  <a:srgbClr val="FFC000"/>
                </a:solidFill>
              </a:rPr>
              <a:t>ê</a:t>
            </a:r>
            <a:r>
              <a:rPr lang="cs-CZ" b="1" dirty="0" err="1" smtClean="0">
                <a:solidFill>
                  <a:srgbClr val="FFC000"/>
                </a:solidFill>
              </a:rPr>
              <a:t>tre</a:t>
            </a:r>
            <a:r>
              <a:rPr lang="cs-CZ" dirty="0" smtClean="0"/>
              <a:t> ale shoda příčestí s podmětem </a:t>
            </a:r>
            <a:r>
              <a:rPr lang="cs-CZ" b="1" dirty="0" smtClean="0"/>
              <a:t>není</a:t>
            </a:r>
            <a:r>
              <a:rPr lang="cs-CZ" dirty="0" smtClean="0"/>
              <a:t>, </a:t>
            </a:r>
          </a:p>
          <a:p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1) pokud </a:t>
            </a:r>
            <a:r>
              <a:rPr lang="cs-CZ" dirty="0"/>
              <a:t>má sloveso v nezvratné formě vazbu s předložkou </a:t>
            </a:r>
            <a:r>
              <a:rPr lang="fr-FR" i="1" dirty="0"/>
              <a:t>à</a:t>
            </a:r>
            <a:r>
              <a:rPr lang="cs-CZ" dirty="0"/>
              <a:t> (tzn. pojí se s předmětem nepřímým): </a:t>
            </a:r>
          </a:p>
          <a:p>
            <a:pPr marL="45720" indent="0">
              <a:buNone/>
            </a:pPr>
            <a:r>
              <a:rPr lang="cs-CZ" dirty="0" err="1"/>
              <a:t>téléphoner</a:t>
            </a:r>
            <a:r>
              <a:rPr lang="cs-CZ" dirty="0"/>
              <a:t> </a:t>
            </a:r>
            <a:r>
              <a:rPr lang="fr-FR" dirty="0"/>
              <a:t>à </a:t>
            </a:r>
            <a:r>
              <a:rPr lang="cs-CZ" dirty="0"/>
              <a:t>q, </a:t>
            </a:r>
            <a:r>
              <a:rPr lang="cs-CZ" dirty="0" err="1"/>
              <a:t>parler</a:t>
            </a:r>
            <a:r>
              <a:rPr lang="cs-CZ" dirty="0"/>
              <a:t> </a:t>
            </a:r>
            <a:r>
              <a:rPr lang="fr-FR" dirty="0"/>
              <a:t>à</a:t>
            </a:r>
            <a:r>
              <a:rPr lang="cs-CZ" dirty="0"/>
              <a:t> q, </a:t>
            </a:r>
            <a:r>
              <a:rPr lang="cs-CZ" dirty="0" err="1"/>
              <a:t>écrire</a:t>
            </a:r>
            <a:r>
              <a:rPr lang="cs-CZ" dirty="0"/>
              <a:t> </a:t>
            </a:r>
            <a:r>
              <a:rPr lang="fr-FR" dirty="0"/>
              <a:t>à</a:t>
            </a:r>
            <a:r>
              <a:rPr lang="cs-CZ" dirty="0"/>
              <a:t> q, </a:t>
            </a:r>
            <a:r>
              <a:rPr lang="cs-CZ" dirty="0" err="1"/>
              <a:t>mentir</a:t>
            </a:r>
            <a:r>
              <a:rPr lang="cs-CZ" dirty="0"/>
              <a:t> </a:t>
            </a:r>
            <a:r>
              <a:rPr lang="fr-FR" dirty="0"/>
              <a:t>à</a:t>
            </a:r>
            <a:r>
              <a:rPr lang="cs-CZ" dirty="0"/>
              <a:t> q, </a:t>
            </a:r>
            <a:r>
              <a:rPr lang="cs-CZ" dirty="0" err="1"/>
              <a:t>sourire</a:t>
            </a:r>
            <a:r>
              <a:rPr lang="cs-CZ" dirty="0"/>
              <a:t> </a:t>
            </a:r>
            <a:r>
              <a:rPr lang="fr-FR" dirty="0"/>
              <a:t>à</a:t>
            </a:r>
            <a:r>
              <a:rPr lang="cs-CZ" dirty="0"/>
              <a:t> q,...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err="1"/>
              <a:t>Ils</a:t>
            </a:r>
            <a:r>
              <a:rPr lang="cs-CZ" dirty="0"/>
              <a:t> se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 smtClean="0"/>
              <a:t>vu</a:t>
            </a:r>
            <a:r>
              <a:rPr lang="cs-CZ" u="sng" dirty="0" err="1" smtClean="0"/>
              <a:t>s</a:t>
            </a:r>
            <a:r>
              <a:rPr lang="cs-CZ" dirty="0"/>
              <a:t>.		</a:t>
            </a:r>
            <a:r>
              <a:rPr lang="cs-CZ" dirty="0" smtClean="0"/>
              <a:t>	ALE</a:t>
            </a:r>
            <a:r>
              <a:rPr lang="cs-CZ" dirty="0"/>
              <a:t>		</a:t>
            </a:r>
            <a:r>
              <a:rPr lang="cs-CZ" dirty="0" err="1"/>
              <a:t>Ils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se </a:t>
            </a:r>
            <a:r>
              <a:rPr lang="cs-CZ" dirty="0" err="1">
                <a:solidFill>
                  <a:srgbClr val="FF0000"/>
                </a:solidFill>
              </a:rPr>
              <a:t>sont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téléphoné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45720" indent="0">
              <a:buNone/>
            </a:pPr>
            <a:r>
              <a:rPr lang="cs-CZ" dirty="0" err="1"/>
              <a:t>Ils</a:t>
            </a:r>
            <a:r>
              <a:rPr lang="cs-CZ" dirty="0"/>
              <a:t> se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aimé</a:t>
            </a:r>
            <a:r>
              <a:rPr lang="cs-CZ" u="sng" dirty="0" err="1"/>
              <a:t>s</a:t>
            </a:r>
            <a:r>
              <a:rPr lang="cs-CZ" dirty="0"/>
              <a:t>.		ALE		</a:t>
            </a:r>
            <a:r>
              <a:rPr lang="cs-CZ" dirty="0" err="1"/>
              <a:t>Ils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se </a:t>
            </a:r>
            <a:r>
              <a:rPr lang="cs-CZ" dirty="0" err="1">
                <a:solidFill>
                  <a:srgbClr val="FF0000"/>
                </a:solidFill>
              </a:rPr>
              <a:t>sont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parlé</a:t>
            </a:r>
            <a:r>
              <a:rPr lang="cs-CZ" dirty="0"/>
              <a:t>. </a:t>
            </a:r>
          </a:p>
          <a:p>
            <a:pPr marL="45720" indent="0">
              <a:buNone/>
            </a:pPr>
            <a:r>
              <a:rPr lang="cs-CZ" dirty="0"/>
              <a:t>						</a:t>
            </a:r>
            <a:r>
              <a:rPr lang="cs-CZ" dirty="0" err="1"/>
              <a:t>Ils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se </a:t>
            </a:r>
            <a:r>
              <a:rPr lang="cs-CZ" dirty="0" err="1">
                <a:solidFill>
                  <a:srgbClr val="FF0000"/>
                </a:solidFill>
              </a:rPr>
              <a:t>sont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écrit</a:t>
            </a:r>
            <a:r>
              <a:rPr lang="cs-CZ" dirty="0"/>
              <a:t>. 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52"/>
    </mc:Choice>
    <mc:Fallback>
      <p:transition spd="slow" advTm="49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862361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7" y="1694986"/>
            <a:ext cx="8466912" cy="4401015"/>
          </a:xfrm>
        </p:spPr>
        <p:txBody>
          <a:bodyPr/>
          <a:lstStyle/>
          <a:p>
            <a:pPr marL="45720" indent="0">
              <a:buNone/>
            </a:pPr>
            <a:r>
              <a:rPr lang="cs-CZ" dirty="0"/>
              <a:t>2) pokud se sloveso ve větě vyskytuje s </a:t>
            </a:r>
            <a:r>
              <a:rPr lang="cs-CZ" b="1" dirty="0"/>
              <a:t>předmětem přímým</a:t>
            </a:r>
            <a:r>
              <a:rPr lang="cs-CZ" dirty="0"/>
              <a:t>: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err="1"/>
              <a:t>Elles</a:t>
            </a:r>
            <a:r>
              <a:rPr lang="cs-CZ" dirty="0"/>
              <a:t> se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serré</a:t>
            </a:r>
            <a:r>
              <a:rPr lang="cs-CZ" u="sng" dirty="0" err="1"/>
              <a:t>es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err="1"/>
              <a:t>lui</a:t>
            </a:r>
            <a:r>
              <a:rPr lang="cs-CZ" dirty="0"/>
              <a:t> </a:t>
            </a:r>
            <a:r>
              <a:rPr lang="cs-CZ" dirty="0" err="1"/>
              <a:t>faire</a:t>
            </a:r>
            <a:r>
              <a:rPr lang="cs-CZ" dirty="0"/>
              <a:t> de la place (= </a:t>
            </a:r>
            <a:r>
              <a:rPr lang="cs-CZ" dirty="0" err="1"/>
              <a:t>elles</a:t>
            </a:r>
            <a:r>
              <a:rPr lang="cs-CZ" dirty="0"/>
              <a:t> </a:t>
            </a:r>
            <a:r>
              <a:rPr lang="cs-CZ" dirty="0" err="1"/>
              <a:t>ont</a:t>
            </a:r>
            <a:r>
              <a:rPr lang="cs-CZ" dirty="0"/>
              <a:t> </a:t>
            </a:r>
            <a:r>
              <a:rPr lang="cs-CZ" dirty="0" err="1"/>
              <a:t>serré</a:t>
            </a:r>
            <a:r>
              <a:rPr lang="cs-CZ" dirty="0"/>
              <a:t> </a:t>
            </a:r>
            <a:r>
              <a:rPr lang="cs-CZ" dirty="0" err="1"/>
              <a:t>elles</a:t>
            </a:r>
            <a:r>
              <a:rPr lang="cs-CZ" dirty="0"/>
              <a:t>-m</a:t>
            </a:r>
            <a:r>
              <a:rPr lang="fr-FR" dirty="0"/>
              <a:t>ê</a:t>
            </a:r>
            <a:r>
              <a:rPr lang="cs-CZ" dirty="0" err="1"/>
              <a:t>mes</a:t>
            </a:r>
            <a:r>
              <a:rPr lang="cs-CZ" dirty="0"/>
              <a:t>) – shoda s podmětem, ale:</a:t>
            </a:r>
          </a:p>
          <a:p>
            <a:pPr marL="45720" indent="0">
              <a:buNone/>
            </a:pPr>
            <a:r>
              <a:rPr lang="cs-CZ" dirty="0" err="1"/>
              <a:t>Elles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se </a:t>
            </a:r>
            <a:r>
              <a:rPr lang="cs-CZ" dirty="0" err="1">
                <a:solidFill>
                  <a:srgbClr val="FF0000"/>
                </a:solidFill>
              </a:rPr>
              <a:t>sont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serré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la </a:t>
            </a:r>
            <a:r>
              <a:rPr lang="cs-CZ" dirty="0" err="1"/>
              <a:t>main</a:t>
            </a:r>
            <a:r>
              <a:rPr lang="cs-CZ" dirty="0"/>
              <a:t>. – předmět přímý je vyjádřen </a:t>
            </a:r>
            <a:r>
              <a:rPr lang="cs-CZ" dirty="0" err="1"/>
              <a:t>podst</a:t>
            </a:r>
            <a:r>
              <a:rPr lang="cs-CZ" dirty="0"/>
              <a:t>. jménem la </a:t>
            </a:r>
            <a:r>
              <a:rPr lang="cs-CZ" dirty="0" err="1"/>
              <a:t>main</a:t>
            </a:r>
            <a:r>
              <a:rPr lang="cs-CZ" dirty="0"/>
              <a:t>, shoda s podmětem se nerealizuje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/>
              <a:t>se </a:t>
            </a:r>
            <a:r>
              <a:rPr lang="cs-CZ" dirty="0" err="1"/>
              <a:t>rendre</a:t>
            </a:r>
            <a:r>
              <a:rPr lang="cs-CZ" dirty="0"/>
              <a:t> </a:t>
            </a:r>
            <a:r>
              <a:rPr lang="cs-CZ" dirty="0" err="1"/>
              <a:t>compte</a:t>
            </a:r>
            <a:r>
              <a:rPr lang="cs-CZ" dirty="0"/>
              <a:t> = uvědomit si (vždy bez shody, „se“ je předmětem nepřímým)</a:t>
            </a:r>
          </a:p>
          <a:p>
            <a:pPr marL="45720" indent="0">
              <a:buNone/>
            </a:pPr>
            <a:r>
              <a:rPr lang="cs-CZ" dirty="0"/>
              <a:t>Elle </a:t>
            </a:r>
            <a:r>
              <a:rPr lang="cs-CZ" dirty="0" err="1">
                <a:solidFill>
                  <a:srgbClr val="FF0000"/>
                </a:solidFill>
              </a:rPr>
              <a:t>s´est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rendu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compte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de son </a:t>
            </a:r>
            <a:r>
              <a:rPr lang="cs-CZ" dirty="0" err="1"/>
              <a:t>erreur</a:t>
            </a:r>
            <a:r>
              <a:rPr lang="cs-CZ" dirty="0"/>
              <a:t>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2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99"/>
    </mc:Choice>
    <mc:Fallback>
      <p:transition spd="slow" advTm="4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3.6|4.8|5.1|5.8|6.7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|13|4.5|6.8|3.3|8.5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2|12.1|1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6.2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131</TotalTime>
  <Words>413</Words>
  <Application>Microsoft Office PowerPoint</Application>
  <PresentationFormat>A4 (210 × 297 mm)</PresentationFormat>
  <Paragraphs>64</Paragraphs>
  <Slides>7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Corbel</vt:lpstr>
      <vt:lpstr>Základ</vt:lpstr>
      <vt:lpstr>Shoda příčestí minulého</vt:lpstr>
      <vt:lpstr>Shoda s podmětem nebo s předmětem</vt:lpstr>
      <vt:lpstr>Shoda s předmětem přímým</vt:lpstr>
      <vt:lpstr>Shoda s předmětem přímým Výjimky -  shoda se nerealizuje</vt:lpstr>
      <vt:lpstr>Shoda s podmětem</vt:lpstr>
      <vt:lpstr>Případ zvratných sloves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Shoda v passé composé</dc:title>
  <dc:creator>Červenková Marie</dc:creator>
  <cp:lastModifiedBy>Červenková Marie</cp:lastModifiedBy>
  <cp:revision>15</cp:revision>
  <dcterms:created xsi:type="dcterms:W3CDTF">2016-07-18T12:40:03Z</dcterms:created>
  <dcterms:modified xsi:type="dcterms:W3CDTF">2016-12-15T12:46:59Z</dcterms:modified>
</cp:coreProperties>
</file>