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80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47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55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46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98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1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06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9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92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3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1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1725A56-FFE7-41B7-875A-F176EC2920E5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EB15636-5231-4FBD-8C45-441047735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6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/>
              <a:t/>
            </a:r>
            <a:br>
              <a:rPr lang="cs-CZ" sz="4800"/>
            </a:br>
            <a:r>
              <a:rPr lang="cs-CZ" sz="4800"/>
              <a:t/>
            </a:r>
            <a:br>
              <a:rPr lang="cs-CZ" sz="4800"/>
            </a:br>
            <a:r>
              <a:rPr lang="cs-CZ" sz="4800"/>
              <a:t>Le discours indirect</a:t>
            </a:r>
            <a:br>
              <a:rPr lang="cs-CZ" sz="4800"/>
            </a:br>
            <a:r>
              <a:rPr lang="cs-CZ" sz="4800"/>
              <a:t>La concordance des temps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400" smtClean="0"/>
          </a:p>
          <a:p>
            <a:r>
              <a:rPr lang="cs-CZ" sz="2400" smtClean="0"/>
              <a:t>Nepřímá </a:t>
            </a:r>
            <a:r>
              <a:rPr lang="cs-CZ" sz="2400"/>
              <a:t>řeč</a:t>
            </a:r>
            <a:br>
              <a:rPr lang="cs-CZ" sz="2400"/>
            </a:br>
            <a:r>
              <a:rPr lang="cs-CZ" sz="2400"/>
              <a:t>a souslednost časová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837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Le discours indirect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cs-CZ" smtClean="0"/>
              <a:t>le discours direct</a:t>
            </a:r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buNone/>
            </a:pPr>
            <a:endParaRPr lang="cs-CZ" smtClean="0"/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buNone/>
            </a:pPr>
            <a:r>
              <a:rPr lang="cs-CZ" smtClean="0"/>
              <a:t>« Elle a signé tous les contrats. »</a:t>
            </a:r>
          </a:p>
          <a:p>
            <a:pPr marL="45720" indent="0">
              <a:buNone/>
            </a:pP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cs-CZ" smtClean="0"/>
              <a:t>le discours indirect</a:t>
            </a:r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buNone/>
            </a:pPr>
            <a:endParaRPr lang="cs-CZ" smtClean="0"/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buNone/>
            </a:pPr>
            <a:r>
              <a:rPr lang="cs-CZ" smtClean="0"/>
              <a:t>Paul </a:t>
            </a:r>
            <a:r>
              <a:rPr lang="cs-CZ" b="1" smtClean="0"/>
              <a:t>dit</a:t>
            </a:r>
            <a:r>
              <a:rPr lang="cs-CZ" smtClean="0"/>
              <a:t> qu´elle a signé tous les contrats.</a:t>
            </a:r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lnSpc>
                <a:spcPct val="50000"/>
              </a:lnSpc>
              <a:buNone/>
            </a:pPr>
            <a:r>
              <a:rPr lang="cs-CZ" u="sng" smtClean="0"/>
              <a:t>des verbes introducteurs : </a:t>
            </a:r>
          </a:p>
          <a:p>
            <a:pPr marL="45720" indent="0" algn="ctr">
              <a:buNone/>
            </a:pPr>
            <a:r>
              <a:rPr lang="cs-CZ" smtClean="0"/>
              <a:t>dire, affirmer, déclarer, assurer, annoncer, expliquer, préciser, répondre, admettre, avouer, crier, téléphoner, écrire,...</a:t>
            </a:r>
            <a:endParaRPr lang="cs-CZ"/>
          </a:p>
          <a:p>
            <a:pPr marL="45720" indent="0" algn="ctr">
              <a:buNone/>
            </a:pPr>
            <a:endParaRPr lang="cs-CZ" smtClean="0"/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buNone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2688211" y="2725677"/>
            <a:ext cx="344294" cy="691376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6843892" y="2725677"/>
            <a:ext cx="344294" cy="691376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8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873512"/>
          </a:xfrm>
        </p:spPr>
        <p:txBody>
          <a:bodyPr>
            <a:normAutofit fontScale="90000"/>
          </a:bodyPr>
          <a:lstStyle/>
          <a:p>
            <a:r>
              <a:rPr lang="cs-CZ" smtClean="0"/>
              <a:t>Si le verbe introducteur est au passé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483112"/>
            <a:ext cx="8021708" cy="4612888"/>
          </a:xfrm>
        </p:spPr>
        <p:txBody>
          <a:bodyPr/>
          <a:lstStyle/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endParaRPr lang="cs-CZ"/>
          </a:p>
          <a:p>
            <a:pPr marL="45720" indent="0" algn="ctr">
              <a:buNone/>
            </a:pPr>
            <a:r>
              <a:rPr lang="cs-CZ" smtClean="0"/>
              <a:t>il faut appliquer la concordance des temps au disours indirect</a:t>
            </a:r>
            <a:endParaRPr lang="cs-CZ" b="1" smtClean="0"/>
          </a:p>
          <a:p>
            <a:pPr marL="45720" indent="0" algn="ctr">
              <a:buNone/>
            </a:pPr>
            <a:endParaRPr lang="cs-CZ" b="1"/>
          </a:p>
          <a:p>
            <a:pPr marL="45720" indent="0" algn="ctr">
              <a:buNone/>
            </a:pPr>
            <a:endParaRPr lang="cs-CZ" b="1"/>
          </a:p>
        </p:txBody>
      </p:sp>
      <p:sp>
        <p:nvSpPr>
          <p:cNvPr id="4" name="Šipka dolů 3"/>
          <p:cNvSpPr/>
          <p:nvPr/>
        </p:nvSpPr>
        <p:spPr>
          <a:xfrm>
            <a:off x="4742659" y="1366637"/>
            <a:ext cx="393764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001151"/>
              </p:ext>
            </p:extLst>
          </p:nvPr>
        </p:nvGraphicFramePr>
        <p:xfrm>
          <a:off x="2527841" y="3315593"/>
          <a:ext cx="4838236" cy="278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118">
                  <a:extLst>
                    <a:ext uri="{9D8B030D-6E8A-4147-A177-3AD203B41FA5}">
                      <a16:colId xmlns:a16="http://schemas.microsoft.com/office/drawing/2014/main" val="908204697"/>
                    </a:ext>
                  </a:extLst>
                </a:gridCol>
                <a:gridCol w="2419118">
                  <a:extLst>
                    <a:ext uri="{9D8B030D-6E8A-4147-A177-3AD203B41FA5}">
                      <a16:colId xmlns:a16="http://schemas.microsoft.com/office/drawing/2014/main" val="757289907"/>
                    </a:ext>
                  </a:extLst>
                </a:gridCol>
              </a:tblGrid>
              <a:tr h="463401">
                <a:tc>
                  <a:txBody>
                    <a:bodyPr/>
                    <a:lstStyle/>
                    <a:p>
                      <a:r>
                        <a:rPr lang="cs-CZ" smtClean="0"/>
                        <a:t>le discours direct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le discours indirect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608349180"/>
                  </a:ext>
                </a:extLst>
              </a:tr>
              <a:tr h="463401">
                <a:tc>
                  <a:txBody>
                    <a:bodyPr/>
                    <a:lstStyle/>
                    <a:p>
                      <a:r>
                        <a:rPr lang="cs-CZ" smtClean="0"/>
                        <a:t>présent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imparfait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036000173"/>
                  </a:ext>
                </a:extLst>
              </a:tr>
              <a:tr h="463401">
                <a:tc>
                  <a:txBody>
                    <a:bodyPr/>
                    <a:lstStyle/>
                    <a:p>
                      <a:r>
                        <a:rPr lang="cs-CZ" smtClean="0"/>
                        <a:t>passé composé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plus-que-parfait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958881645"/>
                  </a:ext>
                </a:extLst>
              </a:tr>
              <a:tr h="463401">
                <a:tc>
                  <a:txBody>
                    <a:bodyPr/>
                    <a:lstStyle/>
                    <a:p>
                      <a:r>
                        <a:rPr lang="cs-CZ" smtClean="0"/>
                        <a:t>futur simple</a:t>
                      </a: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conditionnel présent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670167353"/>
                  </a:ext>
                </a:extLst>
              </a:tr>
              <a:tr h="463401">
                <a:tc>
                  <a:txBody>
                    <a:bodyPr/>
                    <a:lstStyle/>
                    <a:p>
                      <a:r>
                        <a:rPr lang="cs-CZ" smtClean="0"/>
                        <a:t>futur proche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i="1" smtClean="0"/>
                        <a:t>aller</a:t>
                      </a:r>
                      <a:r>
                        <a:rPr lang="cs-CZ" smtClean="0"/>
                        <a:t> </a:t>
                      </a:r>
                      <a:r>
                        <a:rPr lang="fr-FR" smtClean="0"/>
                        <a:t>à</a:t>
                      </a:r>
                      <a:r>
                        <a:rPr lang="cs-CZ" smtClean="0"/>
                        <a:t> l´imparfait + inf.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872569685"/>
                  </a:ext>
                </a:extLst>
              </a:tr>
              <a:tr h="463401">
                <a:tc>
                  <a:txBody>
                    <a:bodyPr/>
                    <a:lstStyle/>
                    <a:p>
                      <a:r>
                        <a:rPr lang="cs-CZ" smtClean="0"/>
                        <a:t>passé récent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i="1" smtClean="0"/>
                        <a:t>venir</a:t>
                      </a:r>
                      <a:r>
                        <a:rPr lang="cs-CZ" smtClean="0"/>
                        <a:t> </a:t>
                      </a:r>
                      <a:r>
                        <a:rPr lang="fr-FR" smtClean="0"/>
                        <a:t>à</a:t>
                      </a:r>
                      <a:r>
                        <a:rPr lang="cs-CZ" smtClean="0"/>
                        <a:t> l´imparfait + inf.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8476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6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>
                <a:solidFill>
                  <a:srgbClr val="00B050"/>
                </a:solidFill>
              </a:rPr>
              <a:t>Exemples:</a:t>
            </a:r>
            <a:endParaRPr lang="cs-CZ" i="1">
              <a:solidFill>
                <a:srgbClr val="00B05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smtClean="0"/>
              <a:t>Le discours direct</a:t>
            </a:r>
            <a:endParaRPr lang="cs-CZ" u="sng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smtClean="0"/>
              <a:t>« Nous </a:t>
            </a:r>
            <a:r>
              <a:rPr lang="cs-CZ" b="1" smtClean="0">
                <a:solidFill>
                  <a:srgbClr val="00B050"/>
                </a:solidFill>
              </a:rPr>
              <a:t>allons</a:t>
            </a:r>
            <a:r>
              <a:rPr lang="cs-CZ" smtClean="0"/>
              <a:t> </a:t>
            </a:r>
            <a:r>
              <a:rPr lang="fr-FR" smtClean="0"/>
              <a:t>à</a:t>
            </a:r>
            <a:r>
              <a:rPr lang="cs-CZ" smtClean="0"/>
              <a:t> la réunion. »</a:t>
            </a:r>
          </a:p>
          <a:p>
            <a:pPr marL="45720" indent="0">
              <a:buNone/>
            </a:pPr>
            <a:r>
              <a:rPr lang="cs-CZ" smtClean="0"/>
              <a:t>« Les Suédois </a:t>
            </a:r>
            <a:r>
              <a:rPr lang="cs-CZ" b="1" smtClean="0">
                <a:solidFill>
                  <a:srgbClr val="00B050"/>
                </a:solidFill>
              </a:rPr>
              <a:t>augmenteront</a:t>
            </a:r>
            <a:r>
              <a:rPr lang="cs-CZ" smtClean="0"/>
              <a:t> leurs commandes. » </a:t>
            </a:r>
          </a:p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r>
              <a:rPr lang="cs-CZ" smtClean="0"/>
              <a:t>« Générex </a:t>
            </a:r>
            <a:r>
              <a:rPr lang="cs-CZ" b="1" smtClean="0">
                <a:solidFill>
                  <a:srgbClr val="00B050"/>
                </a:solidFill>
              </a:rPr>
              <a:t>a doublé </a:t>
            </a:r>
            <a:r>
              <a:rPr lang="cs-CZ" smtClean="0"/>
              <a:t>son chiffre d´affaires en deux ans. » </a:t>
            </a:r>
          </a:p>
          <a:p>
            <a:pPr marL="45720" indent="0">
              <a:buNone/>
            </a:pPr>
            <a:r>
              <a:rPr lang="cs-CZ" smtClean="0"/>
              <a:t>« Zoé </a:t>
            </a:r>
            <a:r>
              <a:rPr lang="cs-CZ" b="1" smtClean="0">
                <a:solidFill>
                  <a:srgbClr val="00B050"/>
                </a:solidFill>
              </a:rPr>
              <a:t>vient de terminer </a:t>
            </a:r>
            <a:r>
              <a:rPr lang="cs-CZ" smtClean="0"/>
              <a:t>le projet Fair. »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u="sng" smtClean="0"/>
              <a:t>Le discours indirect</a:t>
            </a:r>
            <a:endParaRPr lang="cs-CZ" u="sng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5028503" y="2719322"/>
            <a:ext cx="4493941" cy="3383280"/>
          </a:xfrm>
        </p:spPr>
        <p:txBody>
          <a:bodyPr/>
          <a:lstStyle/>
          <a:p>
            <a:r>
              <a:rPr lang="cs-CZ" smtClean="0"/>
              <a:t>Il a dit qu´ils </a:t>
            </a:r>
            <a:r>
              <a:rPr lang="cs-CZ" b="1" smtClean="0">
                <a:solidFill>
                  <a:srgbClr val="FF0000"/>
                </a:solidFill>
              </a:rPr>
              <a:t>allaient</a:t>
            </a:r>
            <a:r>
              <a:rPr lang="cs-CZ" smtClean="0"/>
              <a:t> </a:t>
            </a:r>
            <a:r>
              <a:rPr lang="fr-FR" smtClean="0"/>
              <a:t>à</a:t>
            </a:r>
            <a:r>
              <a:rPr lang="cs-CZ" smtClean="0"/>
              <a:t> la réunion.</a:t>
            </a:r>
          </a:p>
          <a:p>
            <a:r>
              <a:rPr lang="cs-CZ" smtClean="0"/>
              <a:t>Elle a annoncé que les Suédois </a:t>
            </a:r>
            <a:r>
              <a:rPr lang="cs-CZ" b="1" smtClean="0">
                <a:solidFill>
                  <a:srgbClr val="FF0000"/>
                </a:solidFill>
              </a:rPr>
              <a:t>augmenteraient</a:t>
            </a:r>
            <a:r>
              <a:rPr lang="cs-CZ" smtClean="0"/>
              <a:t> leurs commandes.</a:t>
            </a:r>
          </a:p>
          <a:p>
            <a:r>
              <a:rPr lang="cs-CZ" smtClean="0"/>
              <a:t>Monsieur Lefort a déclaré que Générex </a:t>
            </a:r>
            <a:r>
              <a:rPr lang="cs-CZ" b="1" smtClean="0">
                <a:solidFill>
                  <a:srgbClr val="FF0000"/>
                </a:solidFill>
              </a:rPr>
              <a:t>avait doublé </a:t>
            </a:r>
            <a:r>
              <a:rPr lang="cs-CZ" smtClean="0"/>
              <a:t>son chiffre d´affaire en deux ans.</a:t>
            </a:r>
          </a:p>
          <a:p>
            <a:r>
              <a:rPr lang="cs-CZ" smtClean="0"/>
              <a:t>L´assistante a affirmé que Zoé </a:t>
            </a:r>
            <a:r>
              <a:rPr lang="cs-CZ" b="1" smtClean="0">
                <a:solidFill>
                  <a:srgbClr val="FF0000"/>
                </a:solidFill>
              </a:rPr>
              <a:t>venait de terminer</a:t>
            </a:r>
            <a:r>
              <a:rPr lang="cs-CZ" smtClean="0"/>
              <a:t> le projet Fair.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08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86" y="609600"/>
            <a:ext cx="4343400" cy="1589314"/>
          </a:xfrm>
        </p:spPr>
        <p:txBody>
          <a:bodyPr>
            <a:normAutofit fontScale="90000"/>
          </a:bodyPr>
          <a:lstStyle/>
          <a:p>
            <a:r>
              <a:rPr lang="cs-CZ" smtClean="0"/>
              <a:t>Si le verbe introducteur est au passé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cs-CZ" smtClean="0"/>
          </a:p>
          <a:p>
            <a:pPr marL="45720" indent="0" algn="ctr">
              <a:buNone/>
            </a:pPr>
            <a:endParaRPr lang="cs-CZ" smtClean="0"/>
          </a:p>
          <a:p>
            <a:pPr marL="45720" indent="0" algn="ctr">
              <a:buNone/>
            </a:pPr>
            <a:endParaRPr lang="cs-CZ"/>
          </a:p>
          <a:p>
            <a:pPr marL="45720" indent="0" algn="ctr">
              <a:buNone/>
            </a:pPr>
            <a:endParaRPr lang="cs-CZ" smtClean="0"/>
          </a:p>
          <a:p>
            <a:pPr marL="45720" indent="0" algn="ctr">
              <a:buNone/>
            </a:pPr>
            <a:r>
              <a:rPr lang="cs-CZ" smtClean="0"/>
              <a:t>il faut changer les indicateurs de temps et de lieu</a:t>
            </a:r>
            <a:endParaRPr lang="cs-CZ"/>
          </a:p>
          <a:p>
            <a:pPr marL="45720" indent="0" algn="ctr">
              <a:buNone/>
            </a:pPr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2712303" y="2575932"/>
            <a:ext cx="393764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72961"/>
              </p:ext>
            </p:extLst>
          </p:nvPr>
        </p:nvGraphicFramePr>
        <p:xfrm>
          <a:off x="5125092" y="509027"/>
          <a:ext cx="41937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850">
                  <a:extLst>
                    <a:ext uri="{9D8B030D-6E8A-4147-A177-3AD203B41FA5}">
                      <a16:colId xmlns:a16="http://schemas.microsoft.com/office/drawing/2014/main" val="1929234867"/>
                    </a:ext>
                  </a:extLst>
                </a:gridCol>
                <a:gridCol w="2096850">
                  <a:extLst>
                    <a:ext uri="{9D8B030D-6E8A-4147-A177-3AD203B41FA5}">
                      <a16:colId xmlns:a16="http://schemas.microsoft.com/office/drawing/2014/main" val="383718624"/>
                    </a:ext>
                  </a:extLst>
                </a:gridCol>
              </a:tblGrid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le discours direct</a:t>
                      </a:r>
                      <a:endParaRPr lang="cs-CZ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le discours indirect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138497876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ici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l</a:t>
                      </a:r>
                      <a:r>
                        <a:rPr lang="fr-FR" smtClean="0"/>
                        <a:t>à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602498582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fr-FR" dirty="0" smtClean="0"/>
                        <a:t>hier</a:t>
                      </a:r>
                      <a:endParaRPr lang="cs-CZ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l</a:t>
                      </a:r>
                      <a:r>
                        <a:rPr lang="cs-CZ" smtClean="0"/>
                        <a:t>a</a:t>
                      </a:r>
                      <a:r>
                        <a:rPr lang="cs-CZ" baseline="0" smtClean="0"/>
                        <a:t> veille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742749306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avant-hier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l´avant-veille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939752868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la semaine derni</a:t>
                      </a:r>
                      <a:r>
                        <a:rPr lang="fr-FR" smtClean="0"/>
                        <a:t>è</a:t>
                      </a:r>
                      <a:r>
                        <a:rPr lang="cs-CZ" smtClean="0"/>
                        <a:t>re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la semaine précédente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349082228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aujourd´hui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ce jour-l</a:t>
                      </a:r>
                      <a:r>
                        <a:rPr lang="fr-FR" smtClean="0"/>
                        <a:t>à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763771230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ce matin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ce matin-l</a:t>
                      </a:r>
                      <a:r>
                        <a:rPr lang="fr-FR" smtClean="0"/>
                        <a:t>à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106756941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demain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le lendemain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342345630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apr</a:t>
                      </a:r>
                      <a:r>
                        <a:rPr lang="fr-FR" smtClean="0"/>
                        <a:t>è</a:t>
                      </a:r>
                      <a:r>
                        <a:rPr lang="cs-CZ" smtClean="0"/>
                        <a:t>s-demain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le surlendemain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505259436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la semaine prochaine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la semaine suivante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67957411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en ce moment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à</a:t>
                      </a:r>
                      <a:r>
                        <a:rPr lang="cs-CZ" smtClean="0"/>
                        <a:t> ce moment-l</a:t>
                      </a:r>
                      <a:r>
                        <a:rPr lang="fr-FR" smtClean="0"/>
                        <a:t>à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2188216624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il y a trois jours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trois jours auparavant</a:t>
                      </a:r>
                      <a:endParaRPr lang="cs-CZ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653859122"/>
                  </a:ext>
                </a:extLst>
              </a:tr>
              <a:tr h="280839">
                <a:tc>
                  <a:txBody>
                    <a:bodyPr/>
                    <a:lstStyle/>
                    <a:p>
                      <a:r>
                        <a:rPr lang="cs-CZ" smtClean="0"/>
                        <a:t>dans trois jours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trois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jours</a:t>
                      </a:r>
                      <a:r>
                        <a:rPr lang="cs-CZ" dirty="0" smtClean="0"/>
                        <a:t> plus </a:t>
                      </a:r>
                      <a:r>
                        <a:rPr lang="cs-CZ" dirty="0" err="1" smtClean="0"/>
                        <a:t>tard</a:t>
                      </a:r>
                      <a:r>
                        <a:rPr lang="cs-CZ" dirty="0" smtClean="0"/>
                        <a:t>/</a:t>
                      </a:r>
                      <a:r>
                        <a:rPr lang="cs-CZ" dirty="0" err="1" smtClean="0"/>
                        <a:t>apr</a:t>
                      </a:r>
                      <a:r>
                        <a:rPr lang="fr-FR" dirty="0" smtClean="0"/>
                        <a:t>è</a:t>
                      </a:r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74796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66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985024"/>
          </a:xfrm>
        </p:spPr>
        <p:txBody>
          <a:bodyPr/>
          <a:lstStyle/>
          <a:p>
            <a:r>
              <a:rPr lang="cs-CZ" smtClean="0"/>
              <a:t>Retenez: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28688" y="1784196"/>
            <a:ext cx="8021708" cy="4739267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smtClean="0"/>
              <a:t>Au discours indirect il faut :</a:t>
            </a:r>
          </a:p>
          <a:p>
            <a:pPr marL="45720" indent="0">
              <a:buNone/>
            </a:pPr>
            <a:endParaRPr lang="cs-CZ"/>
          </a:p>
          <a:p>
            <a:pPr>
              <a:buFontTx/>
              <a:buChar char="-"/>
            </a:pPr>
            <a:r>
              <a:rPr lang="cs-CZ" smtClean="0"/>
              <a:t>changer de pronoms personnels et possessifs</a:t>
            </a:r>
          </a:p>
          <a:p>
            <a:pPr>
              <a:buFontTx/>
              <a:buChar char="-"/>
            </a:pPr>
            <a:r>
              <a:rPr lang="cs-CZ" smtClean="0"/>
              <a:t>changer de temps selon les r</a:t>
            </a:r>
            <a:r>
              <a:rPr lang="fr-FR" smtClean="0"/>
              <a:t>è</a:t>
            </a:r>
            <a:r>
              <a:rPr lang="cs-CZ" smtClean="0"/>
              <a:t>gles de la concordance des temps, </a:t>
            </a:r>
            <a:r>
              <a:rPr lang="cs-CZ" smtClean="0"/>
              <a:t>d’indicateurs </a:t>
            </a:r>
            <a:r>
              <a:rPr lang="cs-CZ" smtClean="0"/>
              <a:t>de temps et de lieu (si le verbe introducteur est au passé)</a:t>
            </a:r>
          </a:p>
          <a:p>
            <a:pPr>
              <a:buFontTx/>
              <a:buChar char="-"/>
            </a:pPr>
            <a:endParaRPr lang="cs-CZ"/>
          </a:p>
          <a:p>
            <a:pPr marL="45720" indent="0">
              <a:buNone/>
            </a:pPr>
            <a:r>
              <a:rPr lang="cs-CZ" smtClean="0"/>
              <a:t>Ad</a:t>
            </a:r>
            <a:r>
              <a:rPr lang="fr-FR" smtClean="0"/>
              <a:t>è</a:t>
            </a:r>
            <a:r>
              <a:rPr lang="cs-CZ" smtClean="0"/>
              <a:t>le : « </a:t>
            </a:r>
            <a:r>
              <a:rPr lang="cs-CZ" u="sng" smtClean="0"/>
              <a:t>Nos</a:t>
            </a:r>
            <a:r>
              <a:rPr lang="cs-CZ" smtClean="0"/>
              <a:t> clients </a:t>
            </a:r>
            <a:r>
              <a:rPr lang="cs-CZ" u="sng" smtClean="0"/>
              <a:t>ach</a:t>
            </a:r>
            <a:r>
              <a:rPr lang="fr-FR" u="sng" smtClean="0"/>
              <a:t>è</a:t>
            </a:r>
            <a:r>
              <a:rPr lang="cs-CZ" u="sng" smtClean="0"/>
              <a:t>teront </a:t>
            </a:r>
            <a:r>
              <a:rPr lang="cs-CZ" smtClean="0"/>
              <a:t>plus l´année </a:t>
            </a:r>
            <a:r>
              <a:rPr lang="cs-CZ" u="sng" smtClean="0"/>
              <a:t>prochaine</a:t>
            </a:r>
            <a:r>
              <a:rPr lang="cs-CZ" smtClean="0"/>
              <a:t>. »</a:t>
            </a:r>
          </a:p>
          <a:p>
            <a:pPr>
              <a:buFontTx/>
              <a:buChar char="-"/>
            </a:pPr>
            <a:endParaRPr lang="cs-CZ" smtClean="0"/>
          </a:p>
          <a:p>
            <a:pPr marL="45720" indent="0">
              <a:buNone/>
            </a:pPr>
            <a:r>
              <a:rPr lang="cs-CZ" smtClean="0"/>
              <a:t>Ad</a:t>
            </a:r>
            <a:r>
              <a:rPr lang="fr-FR" smtClean="0"/>
              <a:t>è</a:t>
            </a:r>
            <a:r>
              <a:rPr lang="cs-CZ" smtClean="0"/>
              <a:t>le </a:t>
            </a:r>
            <a:r>
              <a:rPr lang="cs-CZ" b="1" smtClean="0">
                <a:solidFill>
                  <a:srgbClr val="0070C0"/>
                </a:solidFill>
              </a:rPr>
              <a:t>dit</a:t>
            </a:r>
            <a:r>
              <a:rPr lang="cs-CZ" smtClean="0"/>
              <a:t> que </a:t>
            </a:r>
            <a:r>
              <a:rPr lang="cs-CZ" u="sng" smtClean="0"/>
              <a:t>leurs</a:t>
            </a:r>
            <a:r>
              <a:rPr lang="cs-CZ" smtClean="0"/>
              <a:t> clients ach</a:t>
            </a:r>
            <a:r>
              <a:rPr lang="fr-FR" smtClean="0"/>
              <a:t>è</a:t>
            </a:r>
            <a:r>
              <a:rPr lang="cs-CZ" smtClean="0"/>
              <a:t>teront plus l´année prochaine.</a:t>
            </a:r>
          </a:p>
          <a:p>
            <a:pPr marL="45720" indent="0">
              <a:buNone/>
            </a:pPr>
            <a:r>
              <a:rPr lang="cs-CZ"/>
              <a:t>Ad</a:t>
            </a:r>
            <a:r>
              <a:rPr lang="fr-FR"/>
              <a:t>è</a:t>
            </a:r>
            <a:r>
              <a:rPr lang="cs-CZ" smtClean="0"/>
              <a:t>le </a:t>
            </a:r>
            <a:r>
              <a:rPr lang="cs-CZ" b="1" smtClean="0">
                <a:solidFill>
                  <a:srgbClr val="C00000"/>
                </a:solidFill>
              </a:rPr>
              <a:t>a </a:t>
            </a:r>
            <a:r>
              <a:rPr lang="cs-CZ" b="1">
                <a:solidFill>
                  <a:srgbClr val="C00000"/>
                </a:solidFill>
              </a:rPr>
              <a:t>dit </a:t>
            </a:r>
            <a:r>
              <a:rPr lang="cs-CZ"/>
              <a:t>que </a:t>
            </a:r>
            <a:r>
              <a:rPr lang="cs-CZ" u="sng"/>
              <a:t>leurs</a:t>
            </a:r>
            <a:r>
              <a:rPr lang="cs-CZ"/>
              <a:t> clients </a:t>
            </a:r>
            <a:r>
              <a:rPr lang="cs-CZ" u="sng"/>
              <a:t>ach</a:t>
            </a:r>
            <a:r>
              <a:rPr lang="fr-FR" u="sng"/>
              <a:t>è</a:t>
            </a:r>
            <a:r>
              <a:rPr lang="cs-CZ" u="sng" smtClean="0"/>
              <a:t>teraient </a:t>
            </a:r>
            <a:r>
              <a:rPr lang="cs-CZ"/>
              <a:t>plus l´année </a:t>
            </a:r>
            <a:r>
              <a:rPr lang="cs-CZ" u="sng" smtClean="0"/>
              <a:t>suivante</a:t>
            </a:r>
            <a:r>
              <a:rPr lang="cs-CZ" smtClean="0"/>
              <a:t>.</a:t>
            </a:r>
            <a:endParaRPr lang="cs-CZ"/>
          </a:p>
          <a:p>
            <a:pPr marL="45720" indent="0">
              <a:buNone/>
            </a:pPr>
            <a:endParaRPr lang="cs-CZ" smtClean="0"/>
          </a:p>
        </p:txBody>
      </p:sp>
      <p:sp>
        <p:nvSpPr>
          <p:cNvPr id="9" name="Šipka doprava 8"/>
          <p:cNvSpPr/>
          <p:nvPr/>
        </p:nvSpPr>
        <p:spPr>
          <a:xfrm>
            <a:off x="3716492" y="5084955"/>
            <a:ext cx="846796" cy="23417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mtClean="0"/>
              <a:t>Une demande et un souhait </a:t>
            </a:r>
            <a:br>
              <a:rPr lang="cs-CZ" smtClean="0"/>
            </a:br>
            <a:r>
              <a:rPr lang="cs-CZ" smtClean="0"/>
              <a:t>au discours indirect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616927"/>
            <a:ext cx="8021708" cy="4828477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>
                <a:latin typeface="Calibri"/>
              </a:rPr>
              <a:t>
</a:t>
            </a:r>
            <a:r>
              <a:rPr lang="cs-CZ" smtClean="0">
                <a:solidFill>
                  <a:srgbClr val="C00000"/>
                </a:solidFill>
                <a:latin typeface="Calibri"/>
              </a:rPr>
              <a:t>L’i</a:t>
            </a:r>
            <a:r>
              <a:rPr lang="cs-CZ" sz="2400" smtClean="0">
                <a:solidFill>
                  <a:srgbClr val="C00000"/>
                </a:solidFill>
                <a:latin typeface="Calibri"/>
              </a:rPr>
              <a:t>mpératif </a:t>
            </a:r>
            <a:r>
              <a:rPr lang="cs-CZ" sz="2400" smtClean="0">
                <a:solidFill>
                  <a:srgbClr val="C00000"/>
                </a:solidFill>
                <a:latin typeface="Calibri"/>
              </a:rPr>
              <a:t>: Envoyez </a:t>
            </a:r>
            <a:r>
              <a:rPr lang="cs-CZ" sz="2400">
                <a:latin typeface="Calibri"/>
              </a:rPr>
              <a:t>ces documents le plus tôt possible !
Je </a:t>
            </a:r>
            <a:r>
              <a:rPr lang="cs-CZ" sz="2400" b="1">
                <a:solidFill>
                  <a:srgbClr val="C00000"/>
                </a:solidFill>
                <a:latin typeface="Calibri"/>
              </a:rPr>
              <a:t>vous demande </a:t>
            </a:r>
            <a:r>
              <a:rPr lang="cs-CZ" sz="2400">
                <a:latin typeface="Calibri"/>
              </a:rPr>
              <a:t>(prie/ordonne/dis…) </a:t>
            </a:r>
            <a:r>
              <a:rPr lang="cs-CZ" sz="2800" b="1" u="sng">
                <a:solidFill>
                  <a:srgbClr val="C00000"/>
                </a:solidFill>
                <a:latin typeface="Calibri"/>
              </a:rPr>
              <a:t>d</a:t>
            </a:r>
            <a:r>
              <a:rPr lang="cs-CZ" sz="2400">
                <a:solidFill>
                  <a:srgbClr val="C00000"/>
                </a:solidFill>
                <a:latin typeface="Calibri"/>
              </a:rPr>
              <a:t>´</a:t>
            </a:r>
            <a:r>
              <a:rPr lang="cs-CZ" sz="2400">
                <a:latin typeface="Calibri"/>
              </a:rPr>
              <a:t>envoyer ces documents le plus t</a:t>
            </a:r>
            <a:r>
              <a:rPr lang="fr-FR" sz="2400">
                <a:latin typeface="Calibri"/>
              </a:rPr>
              <a:t>ô</a:t>
            </a:r>
            <a:r>
              <a:rPr lang="cs-CZ" sz="2400">
                <a:latin typeface="Calibri"/>
              </a:rPr>
              <a:t>t possible.</a:t>
            </a:r>
          </a:p>
          <a:p>
            <a:pPr marL="45720" indent="0">
              <a:buNone/>
            </a:pPr>
            <a:r>
              <a:rPr lang="cs-CZ" sz="2400" i="1" smtClean="0">
                <a:latin typeface="Calibri"/>
              </a:rPr>
              <a:t>(On ne peut employer cette construction qu’avec certains verbes et il faut que le pronom complément d’objet préc</a:t>
            </a:r>
            <a:r>
              <a:rPr lang="fr-FR" sz="2400" i="1" smtClean="0">
                <a:latin typeface="Calibri"/>
              </a:rPr>
              <a:t>è</a:t>
            </a:r>
            <a:r>
              <a:rPr lang="cs-CZ" sz="2400" i="1" smtClean="0">
                <a:latin typeface="Calibri"/>
              </a:rPr>
              <a:t>de ce verbe.)</a:t>
            </a:r>
            <a:endParaRPr lang="cs-CZ" sz="2400" i="1">
              <a:latin typeface="Calibri"/>
            </a:endParaRPr>
          </a:p>
          <a:p>
            <a:endParaRPr lang="cs-CZ" sz="2400">
              <a:latin typeface="Calibri"/>
            </a:endParaRPr>
          </a:p>
          <a:p>
            <a:pPr marL="45720" indent="0">
              <a:buNone/>
            </a:pPr>
            <a:r>
              <a:rPr lang="cs-CZ" sz="2400">
                <a:latin typeface="Calibri"/>
              </a:rPr>
              <a:t>XXX</a:t>
            </a:r>
          </a:p>
          <a:p>
            <a:pPr marL="45720" indent="0">
              <a:buNone/>
            </a:pPr>
            <a:r>
              <a:rPr lang="cs-CZ" sz="2400">
                <a:latin typeface="Calibri"/>
              </a:rPr>
              <a:t>Je </a:t>
            </a:r>
            <a:r>
              <a:rPr lang="cs-CZ" sz="2400" smtClean="0">
                <a:latin typeface="Calibri"/>
              </a:rPr>
              <a:t>voudrais </a:t>
            </a:r>
            <a:r>
              <a:rPr lang="cs-CZ" sz="2400" u="sng" smtClean="0">
                <a:latin typeface="Calibri"/>
              </a:rPr>
              <a:t>que </a:t>
            </a:r>
            <a:r>
              <a:rPr lang="cs-CZ" sz="2400" u="sng">
                <a:latin typeface="Calibri"/>
              </a:rPr>
              <a:t>vous envoyiez </a:t>
            </a:r>
            <a:r>
              <a:rPr lang="cs-CZ" sz="2400">
                <a:latin typeface="Calibri"/>
              </a:rPr>
              <a:t>ces documents</a:t>
            </a:r>
            <a:r>
              <a:rPr lang="cs-CZ" sz="2400" smtClean="0">
                <a:latin typeface="Calibri"/>
              </a:rPr>
              <a:t>… (que + </a:t>
            </a:r>
            <a:r>
              <a:rPr lang="cs-CZ" sz="2400" i="1" smtClean="0">
                <a:latin typeface="Calibri"/>
              </a:rPr>
              <a:t>subjonctif</a:t>
            </a:r>
            <a:r>
              <a:rPr lang="cs-CZ" sz="2400" smtClean="0">
                <a:latin typeface="Calibri"/>
              </a:rPr>
              <a:t>)</a:t>
            </a:r>
            <a:r>
              <a:rPr lang="cs-CZ">
                <a:latin typeface="Calibri"/>
              </a:rPr>
              <a:t>
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1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36</TotalTime>
  <Words>378</Words>
  <Application>Microsoft Office PowerPoint</Application>
  <PresentationFormat>A4 (210 × 297 mm)</PresentationFormat>
  <Paragraphs>94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Corbel</vt:lpstr>
      <vt:lpstr>Základ</vt:lpstr>
      <vt:lpstr>  Le discours indirect La concordance des temps</vt:lpstr>
      <vt:lpstr>Le discours indirect</vt:lpstr>
      <vt:lpstr>Si le verbe introducteur est au passé</vt:lpstr>
      <vt:lpstr>Exemples:</vt:lpstr>
      <vt:lpstr>Si le verbe introducteur est au passé</vt:lpstr>
      <vt:lpstr>Retenez:</vt:lpstr>
      <vt:lpstr>Une demande et un souhait  au discours indirect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Nepřímá řeč</dc:title>
  <dc:creator>Červenková Marie</dc:creator>
  <cp:lastModifiedBy>Červenková Marie</cp:lastModifiedBy>
  <cp:revision>8</cp:revision>
  <dcterms:created xsi:type="dcterms:W3CDTF">2016-07-19T14:31:15Z</dcterms:created>
  <dcterms:modified xsi:type="dcterms:W3CDTF">2016-12-16T10:49:00Z</dcterms:modified>
</cp:coreProperties>
</file>