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8" r:id="rId3"/>
    <p:sldId id="269" r:id="rId4"/>
    <p:sldId id="264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778" autoAdjust="0"/>
    <p:restoredTop sz="96270" autoAdjust="0"/>
  </p:normalViewPr>
  <p:slideViewPr>
    <p:cSldViewPr snapToGrid="0">
      <p:cViewPr varScale="1">
        <p:scale>
          <a:sx n="108" d="100"/>
          <a:sy n="108" d="100"/>
        </p:scale>
        <p:origin x="192" y="35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49B4A6AC-BDF3-7A4E-AE8F-30770662C6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5F562C7-770A-4DC7-96BB-3CD0DDDE6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3" name="Grafický objekt 5">
            <a:extLst>
              <a:ext uri="{FF2B5EF4-FFF2-40B4-BE49-F238E27FC236}">
                <a16:creationId xmlns:a16="http://schemas.microsoft.com/office/drawing/2014/main" id="{FDEB639D-3D5C-464C-BDE5-B74095023D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4FA66768-9589-2949-93B3-46B2497AD2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1AAA1A5A-C954-FE43-B28E-CF7321376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D44EFF6-9EB3-1644-9EA5-40F4E97B9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2BC1F0D1-206B-6840-865D-185BADC088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57F28D9A-DF4F-8D46-9103-0EFCBEFC94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4C227044-85A0-3E4C-8894-875974A355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8BD7D05A-E512-5B4A-B9FD-01C29F6A9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7295B6F1-702C-D047-89CD-70E5DBEF2F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BED687E-1DDB-9645-8FAB-A30FACA2C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9F71D72-50A6-3A4A-9D44-33479454A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Czech New </a:t>
            </a:r>
            <a:r>
              <a:rPr lang="cs-CZ" dirty="0" err="1"/>
              <a:t>Wave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CZS36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b="1" dirty="0"/>
              <a:t>Dr. Šárka </a:t>
            </a:r>
            <a:r>
              <a:rPr lang="cs-CZ" b="1" dirty="0" err="1"/>
              <a:t>Gmiterková</a:t>
            </a:r>
            <a:endParaRPr lang="cs-CZ" b="1" dirty="0"/>
          </a:p>
          <a:p>
            <a:pPr algn="ctr"/>
            <a:r>
              <a:rPr lang="cs-CZ" b="1" dirty="0" err="1"/>
              <a:t>Fall</a:t>
            </a:r>
            <a:r>
              <a:rPr lang="cs-CZ" b="1" dirty="0"/>
              <a:t> 2022</a:t>
            </a:r>
          </a:p>
          <a:p>
            <a:pPr algn="ctr"/>
            <a:r>
              <a:rPr lang="cs-CZ" b="1" dirty="0"/>
              <a:t>4. 10. 2022</a:t>
            </a:r>
          </a:p>
        </p:txBody>
      </p:sp>
    </p:spTree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3B38907-5655-4F43-A9D1-DB5463E31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9903DE-6FBE-5F4B-BFEC-05BB510A96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2A597B5-FD1B-EF40-B7EC-2A015301B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Storytelling</a:t>
            </a:r>
            <a:r>
              <a:rPr lang="cs-CZ" dirty="0"/>
              <a:t> and </a:t>
            </a:r>
            <a:r>
              <a:rPr lang="cs-CZ" dirty="0" err="1"/>
              <a:t>characters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159C273-AB80-1646-A603-DF97647BD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 err="1"/>
              <a:t>Lack</a:t>
            </a:r>
            <a:r>
              <a:rPr lang="cs-CZ" sz="2000" b="1" dirty="0"/>
              <a:t> </a:t>
            </a:r>
            <a:r>
              <a:rPr lang="cs-CZ" sz="2000" b="1" dirty="0" err="1"/>
              <a:t>of</a:t>
            </a:r>
            <a:r>
              <a:rPr lang="cs-CZ" sz="2000" b="1" dirty="0"/>
              <a:t> </a:t>
            </a:r>
            <a:r>
              <a:rPr lang="cs-CZ" sz="2000" b="1" dirty="0" err="1"/>
              <a:t>psychological</a:t>
            </a:r>
            <a:r>
              <a:rPr lang="cs-CZ" sz="2000" b="1" dirty="0"/>
              <a:t> </a:t>
            </a:r>
            <a:r>
              <a:rPr lang="cs-CZ" sz="2000" b="1" dirty="0" err="1"/>
              <a:t>depth</a:t>
            </a:r>
            <a:r>
              <a:rPr lang="cs-CZ" sz="2000" b="1" dirty="0"/>
              <a:t> in </a:t>
            </a:r>
            <a:r>
              <a:rPr lang="cs-CZ" sz="2000" b="1" dirty="0" err="1"/>
              <a:t>characters</a:t>
            </a:r>
            <a:r>
              <a:rPr lang="cs-CZ" sz="2000" b="1" dirty="0"/>
              <a:t> </a:t>
            </a:r>
            <a:r>
              <a:rPr lang="cs-CZ" sz="2000" dirty="0"/>
              <a:t>&gt;&gt; </a:t>
            </a:r>
            <a:r>
              <a:rPr lang="cs-CZ" sz="2000" dirty="0" err="1"/>
              <a:t>wider</a:t>
            </a:r>
            <a:r>
              <a:rPr lang="cs-CZ" sz="2000" dirty="0"/>
              <a:t> </a:t>
            </a:r>
            <a:r>
              <a:rPr lang="cs-CZ" sz="2000" dirty="0" err="1"/>
              <a:t>existential</a:t>
            </a:r>
            <a:r>
              <a:rPr lang="cs-CZ" sz="2000" dirty="0"/>
              <a:t> </a:t>
            </a:r>
            <a:r>
              <a:rPr lang="cs-CZ" sz="2000" dirty="0" err="1"/>
              <a:t>portraits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a </a:t>
            </a:r>
            <a:r>
              <a:rPr lang="cs-CZ" sz="2000" dirty="0" err="1"/>
              <a:t>generation</a:t>
            </a:r>
            <a:r>
              <a:rPr lang="cs-CZ" sz="2000" dirty="0"/>
              <a:t>/</a:t>
            </a:r>
            <a:r>
              <a:rPr lang="cs-CZ" sz="2000" dirty="0" err="1"/>
              <a:t>class</a:t>
            </a:r>
            <a:r>
              <a:rPr lang="cs-CZ" sz="2000" dirty="0"/>
              <a:t> </a:t>
            </a:r>
            <a:r>
              <a:rPr lang="cs-CZ" sz="2000" dirty="0" err="1"/>
              <a:t>rather</a:t>
            </a:r>
            <a:r>
              <a:rPr lang="cs-CZ" sz="2000" dirty="0"/>
              <a:t> </a:t>
            </a:r>
            <a:r>
              <a:rPr lang="cs-CZ" sz="2000" dirty="0" err="1"/>
              <a:t>than</a:t>
            </a:r>
            <a:r>
              <a:rPr lang="cs-CZ" sz="2000" dirty="0"/>
              <a:t> a </a:t>
            </a:r>
            <a:r>
              <a:rPr lang="cs-CZ" sz="2000" dirty="0" err="1"/>
              <a:t>tight</a:t>
            </a:r>
            <a:r>
              <a:rPr lang="cs-CZ" sz="2000" dirty="0"/>
              <a:t> story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one</a:t>
            </a:r>
            <a:r>
              <a:rPr lang="cs-CZ" sz="2000" dirty="0"/>
              <a:t> </a:t>
            </a:r>
            <a:r>
              <a:rPr lang="cs-CZ" sz="2000" dirty="0" err="1"/>
              <a:t>protagonist</a:t>
            </a:r>
            <a:r>
              <a:rPr lang="cs-CZ" sz="2000" dirty="0"/>
              <a:t> in a </a:t>
            </a:r>
            <a:r>
              <a:rPr lang="cs-CZ" sz="2000" dirty="0" err="1"/>
              <a:t>particular</a:t>
            </a:r>
            <a:r>
              <a:rPr lang="cs-CZ" sz="2000" dirty="0"/>
              <a:t> </a:t>
            </a:r>
            <a:r>
              <a:rPr lang="cs-CZ" sz="2000" dirty="0" err="1"/>
              <a:t>surrounding</a:t>
            </a:r>
            <a:r>
              <a:rPr lang="cs-CZ" sz="2000" dirty="0"/>
              <a:t> </a:t>
            </a:r>
          </a:p>
          <a:p>
            <a:r>
              <a:rPr lang="cs-CZ" sz="2000" b="1" dirty="0"/>
              <a:t>Male </a:t>
            </a:r>
            <a:r>
              <a:rPr lang="cs-CZ" sz="2000" b="1" dirty="0" err="1"/>
              <a:t>figures</a:t>
            </a:r>
            <a:r>
              <a:rPr lang="cs-CZ" sz="2000" b="1" dirty="0"/>
              <a:t> </a:t>
            </a:r>
            <a:r>
              <a:rPr lang="cs-CZ" sz="2000" dirty="0" err="1"/>
              <a:t>dominate</a:t>
            </a:r>
            <a:r>
              <a:rPr lang="cs-CZ" sz="2000" dirty="0"/>
              <a:t> – </a:t>
            </a:r>
            <a:r>
              <a:rPr lang="cs-CZ" sz="2000" dirty="0" err="1"/>
              <a:t>educated</a:t>
            </a:r>
            <a:r>
              <a:rPr lang="cs-CZ" sz="2000" dirty="0"/>
              <a:t> </a:t>
            </a:r>
            <a:r>
              <a:rPr lang="cs-CZ" sz="2000" dirty="0" err="1"/>
              <a:t>men</a:t>
            </a:r>
            <a:r>
              <a:rPr lang="cs-CZ" sz="2000" dirty="0"/>
              <a:t> </a:t>
            </a:r>
            <a:r>
              <a:rPr lang="cs-CZ" sz="2000" dirty="0" err="1"/>
              <a:t>or</a:t>
            </a:r>
            <a:r>
              <a:rPr lang="cs-CZ" sz="2000" dirty="0"/>
              <a:t> </a:t>
            </a:r>
            <a:r>
              <a:rPr lang="cs-CZ" sz="2000" dirty="0" err="1"/>
              <a:t>at</a:t>
            </a:r>
            <a:r>
              <a:rPr lang="cs-CZ" sz="2000" dirty="0"/>
              <a:t> least </a:t>
            </a:r>
            <a:r>
              <a:rPr lang="cs-CZ" sz="2000" dirty="0" err="1"/>
              <a:t>smart</a:t>
            </a:r>
            <a:r>
              <a:rPr lang="cs-CZ" sz="2000" dirty="0"/>
              <a:t> </a:t>
            </a:r>
            <a:r>
              <a:rPr lang="cs-CZ" sz="2000" dirty="0" err="1"/>
              <a:t>men</a:t>
            </a:r>
            <a:r>
              <a:rPr lang="cs-CZ" sz="2000" dirty="0"/>
              <a:t> </a:t>
            </a:r>
            <a:r>
              <a:rPr lang="cs-CZ" sz="2000" dirty="0" err="1"/>
              <a:t>or</a:t>
            </a:r>
            <a:r>
              <a:rPr lang="cs-CZ" sz="2000" dirty="0"/>
              <a:t> </a:t>
            </a:r>
            <a:r>
              <a:rPr lang="cs-CZ" sz="2000" dirty="0" err="1"/>
              <a:t>intelectuals</a:t>
            </a:r>
            <a:endParaRPr lang="cs-CZ" sz="2000" dirty="0"/>
          </a:p>
          <a:p>
            <a:r>
              <a:rPr lang="cs-CZ" sz="2000" b="1" dirty="0" err="1"/>
              <a:t>Accidents</a:t>
            </a:r>
            <a:r>
              <a:rPr lang="cs-CZ" sz="2000" b="1" dirty="0"/>
              <a:t> and </a:t>
            </a:r>
            <a:r>
              <a:rPr lang="cs-CZ" sz="2000" b="1" dirty="0" err="1"/>
              <a:t>improvisations</a:t>
            </a:r>
            <a:r>
              <a:rPr lang="cs-CZ" sz="2000" b="1" dirty="0"/>
              <a:t> </a:t>
            </a:r>
            <a:r>
              <a:rPr lang="cs-CZ" sz="2000" dirty="0"/>
              <a:t>&gt;&gt; not </a:t>
            </a:r>
            <a:r>
              <a:rPr lang="cs-CZ" sz="2000" dirty="0" err="1"/>
              <a:t>only</a:t>
            </a:r>
            <a:r>
              <a:rPr lang="cs-CZ" sz="2000" dirty="0"/>
              <a:t> </a:t>
            </a:r>
            <a:r>
              <a:rPr lang="cs-CZ" sz="2000" dirty="0" err="1"/>
              <a:t>during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production</a:t>
            </a:r>
            <a:r>
              <a:rPr lang="cs-CZ" sz="2000" dirty="0"/>
              <a:t>, but </a:t>
            </a:r>
            <a:r>
              <a:rPr lang="cs-CZ" sz="2000" dirty="0" err="1"/>
              <a:t>accident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frequently</a:t>
            </a:r>
            <a:r>
              <a:rPr lang="cs-CZ" sz="2000" dirty="0"/>
              <a:t> </a:t>
            </a:r>
            <a:r>
              <a:rPr lang="cs-CZ" sz="2000" dirty="0" err="1"/>
              <a:t>used</a:t>
            </a:r>
            <a:r>
              <a:rPr lang="cs-CZ" sz="2000" dirty="0"/>
              <a:t> as a </a:t>
            </a:r>
            <a:r>
              <a:rPr lang="cs-CZ" sz="2000" dirty="0" err="1"/>
              <a:t>storytelling</a:t>
            </a:r>
            <a:r>
              <a:rPr lang="cs-CZ" sz="2000" dirty="0"/>
              <a:t> </a:t>
            </a:r>
            <a:r>
              <a:rPr lang="cs-CZ" sz="2000" dirty="0" err="1"/>
              <a:t>device</a:t>
            </a:r>
            <a:r>
              <a:rPr lang="cs-CZ" sz="2000" dirty="0"/>
              <a:t> </a:t>
            </a:r>
          </a:p>
          <a:p>
            <a:r>
              <a:rPr lang="cs-CZ" sz="2000" b="1" dirty="0"/>
              <a:t>Open </a:t>
            </a:r>
            <a:r>
              <a:rPr lang="cs-CZ" sz="2000" b="1" dirty="0" err="1"/>
              <a:t>endings</a:t>
            </a:r>
            <a:r>
              <a:rPr lang="cs-CZ" sz="2000" dirty="0"/>
              <a:t>, </a:t>
            </a:r>
            <a:r>
              <a:rPr lang="cs-CZ" sz="2000" dirty="0" err="1"/>
              <a:t>stories</a:t>
            </a:r>
            <a:r>
              <a:rPr lang="cs-CZ" sz="2000" dirty="0"/>
              <a:t> </a:t>
            </a:r>
            <a:r>
              <a:rPr lang="cs-CZ" sz="2000" dirty="0" err="1"/>
              <a:t>without</a:t>
            </a:r>
            <a:r>
              <a:rPr lang="cs-CZ" sz="2000" dirty="0"/>
              <a:t> </a:t>
            </a:r>
            <a:r>
              <a:rPr lang="cs-CZ" sz="2000" dirty="0" err="1"/>
              <a:t>conclusions</a:t>
            </a:r>
            <a:r>
              <a:rPr lang="cs-CZ" sz="2000" dirty="0"/>
              <a:t> and/</a:t>
            </a:r>
            <a:r>
              <a:rPr lang="cs-CZ" sz="2000" dirty="0" err="1"/>
              <a:t>or</a:t>
            </a:r>
            <a:r>
              <a:rPr lang="cs-CZ" sz="2000" dirty="0"/>
              <a:t> status quo </a:t>
            </a:r>
            <a:r>
              <a:rPr lang="cs-CZ" sz="2000" dirty="0" err="1"/>
              <a:t>reinstalled</a:t>
            </a:r>
            <a:endParaRPr lang="cs-CZ" sz="2000" dirty="0"/>
          </a:p>
          <a:p>
            <a:r>
              <a:rPr lang="cs-CZ" sz="2000" b="1" dirty="0" err="1"/>
              <a:t>Circular</a:t>
            </a:r>
            <a:r>
              <a:rPr lang="cs-CZ" sz="2000" b="1" dirty="0"/>
              <a:t> </a:t>
            </a:r>
            <a:r>
              <a:rPr lang="cs-CZ" sz="2000" b="1" dirty="0" err="1"/>
              <a:t>narratives</a:t>
            </a:r>
            <a:r>
              <a:rPr lang="cs-CZ" sz="2000" b="1" dirty="0"/>
              <a:t> </a:t>
            </a:r>
            <a:r>
              <a:rPr lang="cs-CZ" sz="2000" dirty="0"/>
              <a:t>– in </a:t>
            </a:r>
            <a:r>
              <a:rPr lang="cs-CZ" sz="2000" dirty="0" err="1"/>
              <a:t>contrast</a:t>
            </a:r>
            <a:r>
              <a:rPr lang="cs-CZ" sz="2000" dirty="0"/>
              <a:t> to </a:t>
            </a:r>
            <a:r>
              <a:rPr lang="cs-CZ" sz="2000" dirty="0" err="1"/>
              <a:t>classical</a:t>
            </a:r>
            <a:r>
              <a:rPr lang="cs-CZ" sz="2000" dirty="0"/>
              <a:t> </a:t>
            </a:r>
            <a:r>
              <a:rPr lang="cs-CZ" sz="2000" dirty="0" err="1"/>
              <a:t>storytelling</a:t>
            </a:r>
            <a:r>
              <a:rPr lang="cs-CZ" sz="2000" dirty="0"/>
              <a:t> these </a:t>
            </a:r>
            <a:r>
              <a:rPr lang="cs-CZ" sz="2000" dirty="0" err="1"/>
              <a:t>ones</a:t>
            </a:r>
            <a:r>
              <a:rPr lang="cs-CZ" sz="2000" dirty="0"/>
              <a:t> are more </a:t>
            </a:r>
            <a:r>
              <a:rPr lang="cs-CZ" sz="2000" dirty="0" err="1"/>
              <a:t>descriptive</a:t>
            </a:r>
            <a:r>
              <a:rPr lang="cs-CZ" sz="2000" dirty="0"/>
              <a:t>. </a:t>
            </a:r>
            <a:r>
              <a:rPr lang="cs-CZ" sz="2000" dirty="0" err="1"/>
              <a:t>It</a:t>
            </a:r>
            <a:r>
              <a:rPr lang="cs-CZ" sz="2000" dirty="0"/>
              <a:t> </a:t>
            </a:r>
            <a:r>
              <a:rPr lang="cs-CZ" sz="2000" dirty="0" err="1"/>
              <a:t>provides</a:t>
            </a:r>
            <a:r>
              <a:rPr lang="cs-CZ" sz="2000" dirty="0"/>
              <a:t> </a:t>
            </a:r>
            <a:r>
              <a:rPr lang="cs-CZ" sz="2000" dirty="0" err="1"/>
              <a:t>us</a:t>
            </a:r>
            <a:r>
              <a:rPr lang="cs-CZ" sz="2000" dirty="0"/>
              <a:t> </a:t>
            </a:r>
            <a:r>
              <a:rPr lang="cs-CZ" sz="2000" dirty="0" err="1"/>
              <a:t>with</a:t>
            </a:r>
            <a:r>
              <a:rPr lang="cs-CZ" sz="2000" dirty="0"/>
              <a:t> </a:t>
            </a:r>
            <a:r>
              <a:rPr lang="cs-CZ" sz="2000" dirty="0" err="1"/>
              <a:t>insight</a:t>
            </a:r>
            <a:r>
              <a:rPr lang="cs-CZ" sz="2000" dirty="0"/>
              <a:t> </a:t>
            </a:r>
            <a:r>
              <a:rPr lang="cs-CZ" sz="2000" dirty="0" err="1"/>
              <a:t>into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problems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hero</a:t>
            </a:r>
            <a:r>
              <a:rPr lang="cs-CZ" sz="2000" dirty="0"/>
              <a:t> </a:t>
            </a:r>
            <a:r>
              <a:rPr lang="cs-CZ" sz="2000" dirty="0" err="1"/>
              <a:t>faces</a:t>
            </a:r>
            <a:r>
              <a:rPr lang="cs-CZ" sz="2000" dirty="0"/>
              <a:t>, but </a:t>
            </a:r>
            <a:r>
              <a:rPr lang="cs-CZ" sz="2000" dirty="0" err="1"/>
              <a:t>it</a:t>
            </a:r>
            <a:r>
              <a:rPr lang="cs-CZ" sz="2000" dirty="0"/>
              <a:t> </a:t>
            </a:r>
            <a:r>
              <a:rPr lang="cs-CZ" sz="2000" dirty="0" err="1"/>
              <a:t>lacks</a:t>
            </a:r>
            <a:r>
              <a:rPr lang="cs-CZ" sz="2000" dirty="0"/>
              <a:t> </a:t>
            </a:r>
            <a:r>
              <a:rPr lang="cs-CZ" sz="2000" dirty="0" err="1"/>
              <a:t>solutions</a:t>
            </a:r>
            <a:r>
              <a:rPr lang="cs-CZ" sz="2000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891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A2786CB-60BE-D149-9F37-2B7E092086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A1CDD24-1C87-D743-85BB-B9CFB4BA2F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8F03BAB-2819-2249-B442-E743F44D9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second </a:t>
            </a:r>
            <a:r>
              <a:rPr lang="cs-CZ" dirty="0" err="1"/>
              <a:t>half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1950s…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DA0977D-B395-A745-82F6-0DACBB263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peak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cinemagoing</a:t>
            </a:r>
            <a:r>
              <a:rPr lang="cs-CZ" dirty="0"/>
              <a:t> &gt;&gt; more </a:t>
            </a:r>
            <a:r>
              <a:rPr lang="cs-CZ" dirty="0" err="1"/>
              <a:t>than</a:t>
            </a:r>
            <a:r>
              <a:rPr lang="cs-CZ" dirty="0"/>
              <a:t> 35 </a:t>
            </a:r>
            <a:r>
              <a:rPr lang="cs-CZ" dirty="0" err="1"/>
              <a:t>films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years</a:t>
            </a:r>
            <a:r>
              <a:rPr lang="cs-CZ" dirty="0"/>
              <a:t> 1954 and 1959 </a:t>
            </a:r>
            <a:r>
              <a:rPr lang="cs-CZ" dirty="0" err="1"/>
              <a:t>attracted</a:t>
            </a:r>
            <a:r>
              <a:rPr lang="cs-CZ" dirty="0"/>
              <a:t> more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million</a:t>
            </a:r>
            <a:r>
              <a:rPr lang="cs-CZ" dirty="0"/>
              <a:t> </a:t>
            </a:r>
            <a:r>
              <a:rPr lang="cs-CZ" dirty="0" err="1"/>
              <a:t>viewers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Demografical</a:t>
            </a:r>
            <a:r>
              <a:rPr lang="cs-CZ" dirty="0"/>
              <a:t> </a:t>
            </a:r>
            <a:r>
              <a:rPr lang="cs-CZ" dirty="0" err="1"/>
              <a:t>reasons</a:t>
            </a:r>
            <a:r>
              <a:rPr lang="cs-CZ" dirty="0"/>
              <a:t> (</a:t>
            </a:r>
            <a:r>
              <a:rPr lang="cs-CZ" dirty="0" err="1"/>
              <a:t>audiences</a:t>
            </a:r>
            <a:r>
              <a:rPr lang="cs-CZ" dirty="0"/>
              <a:t> </a:t>
            </a:r>
            <a:r>
              <a:rPr lang="cs-CZ" dirty="0" err="1"/>
              <a:t>born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war</a:t>
            </a:r>
            <a:r>
              <a:rPr lang="cs-CZ" dirty="0"/>
              <a:t>), </a:t>
            </a:r>
            <a:r>
              <a:rPr lang="cs-CZ" dirty="0" err="1"/>
              <a:t>economical</a:t>
            </a:r>
            <a:r>
              <a:rPr lang="cs-CZ" dirty="0"/>
              <a:t> </a:t>
            </a:r>
            <a:r>
              <a:rPr lang="cs-CZ" dirty="0" err="1"/>
              <a:t>reasons</a:t>
            </a:r>
            <a:r>
              <a:rPr lang="cs-CZ" dirty="0"/>
              <a:t> (not many </a:t>
            </a:r>
            <a:r>
              <a:rPr lang="cs-CZ" dirty="0" err="1"/>
              <a:t>households</a:t>
            </a:r>
            <a:r>
              <a:rPr lang="cs-CZ" dirty="0"/>
              <a:t> </a:t>
            </a:r>
            <a:r>
              <a:rPr lang="cs-CZ" dirty="0" err="1"/>
              <a:t>equipped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tv</a:t>
            </a:r>
            <a:r>
              <a:rPr lang="cs-CZ" dirty="0"/>
              <a:t>), </a:t>
            </a:r>
            <a:r>
              <a:rPr lang="cs-CZ" dirty="0" err="1"/>
              <a:t>distribution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films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Western </a:t>
            </a:r>
            <a:r>
              <a:rPr lang="cs-CZ" dirty="0" err="1"/>
              <a:t>Europe</a:t>
            </a:r>
            <a:endParaRPr lang="cs-CZ" dirty="0"/>
          </a:p>
          <a:p>
            <a:pPr lvl="1"/>
            <a:endParaRPr lang="cs-CZ" dirty="0"/>
          </a:p>
          <a:p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films</a:t>
            </a:r>
            <a:r>
              <a:rPr lang="cs-CZ" dirty="0"/>
              <a:t> – most </a:t>
            </a:r>
            <a:r>
              <a:rPr lang="cs-CZ" dirty="0" err="1"/>
              <a:t>succesfull</a:t>
            </a:r>
            <a:r>
              <a:rPr lang="cs-CZ" dirty="0"/>
              <a:t> are </a:t>
            </a:r>
            <a:r>
              <a:rPr lang="cs-CZ" dirty="0" err="1"/>
              <a:t>comedies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male </a:t>
            </a:r>
            <a:r>
              <a:rPr lang="cs-CZ" dirty="0" err="1"/>
              <a:t>stars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prewar</a:t>
            </a:r>
            <a:r>
              <a:rPr lang="cs-CZ" dirty="0"/>
              <a:t> </a:t>
            </a:r>
            <a:r>
              <a:rPr lang="cs-CZ" dirty="0" err="1"/>
              <a:t>years</a:t>
            </a:r>
            <a:endParaRPr lang="cs-CZ" dirty="0"/>
          </a:p>
          <a:p>
            <a:pPr lvl="1"/>
            <a:r>
              <a:rPr lang="cs-CZ" b="1" dirty="0" err="1"/>
              <a:t>Satire</a:t>
            </a:r>
            <a:r>
              <a:rPr lang="cs-CZ" dirty="0"/>
              <a:t> – </a:t>
            </a:r>
            <a:r>
              <a:rPr lang="cs-CZ" dirty="0" err="1"/>
              <a:t>helps</a:t>
            </a:r>
            <a:r>
              <a:rPr lang="cs-CZ" dirty="0"/>
              <a:t> to infuse </a:t>
            </a:r>
            <a:r>
              <a:rPr lang="cs-CZ" dirty="0" err="1"/>
              <a:t>lighthearted</a:t>
            </a:r>
            <a:r>
              <a:rPr lang="cs-CZ" dirty="0"/>
              <a:t> </a:t>
            </a:r>
            <a:r>
              <a:rPr lang="cs-CZ" dirty="0" err="1"/>
              <a:t>films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serious</a:t>
            </a:r>
            <a:r>
              <a:rPr lang="cs-CZ" dirty="0"/>
              <a:t> </a:t>
            </a:r>
            <a:r>
              <a:rPr lang="cs-CZ" dirty="0" err="1"/>
              <a:t>message</a:t>
            </a:r>
            <a:r>
              <a:rPr lang="cs-CZ" dirty="0"/>
              <a:t>, as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adress</a:t>
            </a:r>
            <a:r>
              <a:rPr lang="cs-CZ" dirty="0"/>
              <a:t> </a:t>
            </a:r>
            <a:r>
              <a:rPr lang="cs-CZ" dirty="0" err="1"/>
              <a:t>shortcomings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socialist</a:t>
            </a:r>
            <a:r>
              <a:rPr lang="cs-CZ" dirty="0"/>
              <a:t> society X </a:t>
            </a:r>
            <a:r>
              <a:rPr lang="cs-CZ" dirty="0" err="1"/>
              <a:t>shoud</a:t>
            </a:r>
            <a:r>
              <a:rPr lang="cs-CZ" dirty="0"/>
              <a:t> </a:t>
            </a:r>
            <a:r>
              <a:rPr lang="cs-CZ" dirty="0" err="1"/>
              <a:t>leave</a:t>
            </a:r>
            <a:r>
              <a:rPr lang="cs-CZ" dirty="0"/>
              <a:t> </a:t>
            </a:r>
            <a:r>
              <a:rPr lang="cs-CZ" dirty="0" err="1"/>
              <a:t>out</a:t>
            </a:r>
            <a:r>
              <a:rPr lang="cs-CZ" dirty="0"/>
              <a:t>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issues</a:t>
            </a:r>
            <a:r>
              <a:rPr lang="cs-CZ" dirty="0"/>
              <a:t> =&gt; </a:t>
            </a:r>
            <a:r>
              <a:rPr lang="cs-CZ" dirty="0" err="1"/>
              <a:t>impossible</a:t>
            </a:r>
            <a:r>
              <a:rPr lang="cs-CZ" dirty="0"/>
              <a:t> </a:t>
            </a:r>
            <a:r>
              <a:rPr lang="cs-CZ" dirty="0" err="1"/>
              <a:t>genre</a:t>
            </a:r>
            <a:r>
              <a:rPr lang="cs-CZ" dirty="0"/>
              <a:t>?</a:t>
            </a:r>
          </a:p>
          <a:p>
            <a:pPr lvl="1"/>
            <a:r>
              <a:rPr lang="cs-CZ" b="1" i="1" dirty="0" err="1"/>
              <a:t>Three</a:t>
            </a:r>
            <a:r>
              <a:rPr lang="cs-CZ" b="1" i="1" dirty="0"/>
              <a:t> </a:t>
            </a:r>
            <a:r>
              <a:rPr lang="cs-CZ" b="1" i="1" dirty="0" err="1"/>
              <a:t>Wishes</a:t>
            </a:r>
            <a:r>
              <a:rPr lang="cs-CZ" b="1" i="1" dirty="0"/>
              <a:t> </a:t>
            </a:r>
            <a:r>
              <a:rPr lang="cs-CZ" dirty="0"/>
              <a:t>(1958, </a:t>
            </a:r>
            <a:r>
              <a:rPr lang="cs-CZ" dirty="0" err="1"/>
              <a:t>dir</a:t>
            </a:r>
            <a:r>
              <a:rPr lang="cs-CZ" dirty="0"/>
              <a:t>. Ján Kadár, Elmar Klos)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psychological</a:t>
            </a:r>
            <a:r>
              <a:rPr lang="cs-CZ" dirty="0"/>
              <a:t> (</a:t>
            </a:r>
            <a:r>
              <a:rPr lang="cs-CZ" dirty="0" err="1"/>
              <a:t>intimate</a:t>
            </a:r>
            <a:r>
              <a:rPr lang="cs-CZ" dirty="0"/>
              <a:t>) </a:t>
            </a:r>
            <a:r>
              <a:rPr lang="cs-CZ" dirty="0" err="1"/>
              <a:t>dramas</a:t>
            </a:r>
            <a:endParaRPr lang="cs-CZ" dirty="0"/>
          </a:p>
          <a:p>
            <a:pPr lvl="1"/>
            <a:r>
              <a:rPr lang="cs-CZ" b="1" i="1" dirty="0"/>
              <a:t>House </a:t>
            </a:r>
            <a:r>
              <a:rPr lang="cs-CZ" b="1" i="1" dirty="0" err="1"/>
              <a:t>at</a:t>
            </a:r>
            <a:r>
              <a:rPr lang="cs-CZ" b="1" i="1" dirty="0"/>
              <a:t> </a:t>
            </a:r>
            <a:r>
              <a:rPr lang="cs-CZ" b="1" i="1" dirty="0" err="1"/>
              <a:t>the</a:t>
            </a:r>
            <a:r>
              <a:rPr lang="cs-CZ" b="1" i="1" dirty="0"/>
              <a:t> Terminus </a:t>
            </a:r>
            <a:r>
              <a:rPr lang="cs-CZ" dirty="0"/>
              <a:t>(1958, </a:t>
            </a:r>
            <a:r>
              <a:rPr lang="cs-CZ" dirty="0" err="1"/>
              <a:t>dir</a:t>
            </a:r>
            <a:r>
              <a:rPr lang="cs-CZ" dirty="0"/>
              <a:t>. Ján Kadár, Elmar Klos)</a:t>
            </a:r>
          </a:p>
          <a:p>
            <a:pPr lvl="1"/>
            <a:r>
              <a:rPr lang="cs-CZ" b="1" i="1" dirty="0" err="1"/>
              <a:t>September</a:t>
            </a:r>
            <a:r>
              <a:rPr lang="cs-CZ" b="1" i="1" dirty="0"/>
              <a:t> </a:t>
            </a:r>
            <a:r>
              <a:rPr lang="cs-CZ" b="1" i="1" dirty="0" err="1"/>
              <a:t>Nights</a:t>
            </a:r>
            <a:r>
              <a:rPr lang="cs-CZ" b="1" i="1" dirty="0"/>
              <a:t> </a:t>
            </a:r>
            <a:r>
              <a:rPr lang="cs-CZ" dirty="0"/>
              <a:t>(1957, </a:t>
            </a:r>
            <a:r>
              <a:rPr lang="cs-CZ" dirty="0" err="1"/>
              <a:t>dir</a:t>
            </a:r>
            <a:r>
              <a:rPr lang="cs-CZ" dirty="0"/>
              <a:t>. Vojtěch Jasný)</a:t>
            </a:r>
          </a:p>
          <a:p>
            <a:pPr lvl="1"/>
            <a:r>
              <a:rPr lang="cs-CZ" b="1" i="1" dirty="0" err="1"/>
              <a:t>School</a:t>
            </a:r>
            <a:r>
              <a:rPr lang="cs-CZ" b="1" i="1" dirty="0"/>
              <a:t> </a:t>
            </a:r>
            <a:r>
              <a:rPr lang="cs-CZ" b="1" i="1" dirty="0" err="1"/>
              <a:t>for</a:t>
            </a:r>
            <a:r>
              <a:rPr lang="cs-CZ" b="1" i="1" dirty="0"/>
              <a:t> </a:t>
            </a:r>
            <a:r>
              <a:rPr lang="cs-CZ" b="1" i="1" dirty="0" err="1"/>
              <a:t>Fathers</a:t>
            </a:r>
            <a:r>
              <a:rPr lang="cs-CZ" b="1" i="1" dirty="0"/>
              <a:t> </a:t>
            </a:r>
            <a:r>
              <a:rPr lang="cs-CZ" dirty="0"/>
              <a:t>(1957, </a:t>
            </a:r>
            <a:r>
              <a:rPr lang="cs-CZ" dirty="0" err="1"/>
              <a:t>dir</a:t>
            </a:r>
            <a:r>
              <a:rPr lang="cs-CZ" dirty="0"/>
              <a:t>. Ladislav </a:t>
            </a:r>
            <a:r>
              <a:rPr lang="cs-CZ" dirty="0" err="1"/>
              <a:t>Helge</a:t>
            </a:r>
            <a:r>
              <a:rPr lang="cs-CZ" dirty="0"/>
              <a:t>)</a:t>
            </a:r>
          </a:p>
          <a:p>
            <a:pPr lvl="1"/>
            <a:r>
              <a:rPr lang="cs-CZ" b="1" i="1" dirty="0" err="1"/>
              <a:t>Scars</a:t>
            </a:r>
            <a:r>
              <a:rPr lang="cs-CZ" b="1" i="1" dirty="0"/>
              <a:t> </a:t>
            </a:r>
            <a:r>
              <a:rPr lang="cs-CZ" b="1" i="1" dirty="0" err="1"/>
              <a:t>of</a:t>
            </a:r>
            <a:r>
              <a:rPr lang="cs-CZ" b="1" i="1" dirty="0"/>
              <a:t> </a:t>
            </a:r>
            <a:r>
              <a:rPr lang="cs-CZ" b="1" i="1" dirty="0" err="1"/>
              <a:t>the</a:t>
            </a:r>
            <a:r>
              <a:rPr lang="cs-CZ" b="1" i="1" dirty="0"/>
              <a:t> Past </a:t>
            </a:r>
            <a:r>
              <a:rPr lang="cs-CZ" dirty="0"/>
              <a:t>(1957, </a:t>
            </a:r>
            <a:r>
              <a:rPr lang="cs-CZ" dirty="0" err="1"/>
              <a:t>dir</a:t>
            </a:r>
            <a:r>
              <a:rPr lang="cs-CZ" dirty="0"/>
              <a:t>. Václav Krška)</a:t>
            </a:r>
          </a:p>
        </p:txBody>
      </p:sp>
    </p:spTree>
    <p:extLst>
      <p:ext uri="{BB962C8B-B14F-4D97-AF65-F5344CB8AC3E}">
        <p14:creationId xmlns:p14="http://schemas.microsoft.com/office/powerpoint/2010/main" val="586696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A2F98AB-E3B5-CB4E-9C10-5431B22CE9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E72867-4B83-2D49-946A-9862F07FEE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F0C790A-B861-7545-A18E-4484C05EE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751" y="166252"/>
            <a:ext cx="4500748" cy="281296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3DC2768-97A5-8D47-AEE5-893994ADE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" y="166252"/>
            <a:ext cx="4500749" cy="281296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D683044-EF84-A24D-99CB-4D4FE7F901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2" y="3038602"/>
            <a:ext cx="4880758" cy="3050474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8205FF70-6F39-9242-B0C4-C912FD7C50BF}"/>
              </a:ext>
            </a:extLst>
          </p:cNvPr>
          <p:cNvSpPr txBox="1"/>
          <p:nvPr/>
        </p:nvSpPr>
        <p:spPr>
          <a:xfrm>
            <a:off x="5177642" y="3990091"/>
            <a:ext cx="3716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b="1" dirty="0">
                <a:latin typeface="+mn-lt"/>
              </a:rPr>
              <a:t>Direct </a:t>
            </a:r>
            <a:r>
              <a:rPr lang="cs-CZ" sz="2800" b="1" dirty="0" err="1">
                <a:latin typeface="+mn-lt"/>
              </a:rPr>
              <a:t>address</a:t>
            </a:r>
            <a:r>
              <a:rPr lang="cs-CZ" sz="2800" b="1" dirty="0">
                <a:latin typeface="+mn-lt"/>
              </a:rPr>
              <a:t>:</a:t>
            </a:r>
          </a:p>
          <a:p>
            <a:pPr algn="l"/>
            <a:r>
              <a:rPr lang="cs-CZ" sz="2800" dirty="0" err="1">
                <a:latin typeface="+mn-lt"/>
              </a:rPr>
              <a:t>Speaking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directly</a:t>
            </a:r>
            <a:endParaRPr lang="cs-CZ" sz="2800" dirty="0">
              <a:latin typeface="+mn-lt"/>
            </a:endParaRPr>
          </a:p>
          <a:p>
            <a:pPr algn="l"/>
            <a:r>
              <a:rPr lang="cs-CZ" sz="2800" dirty="0">
                <a:latin typeface="+mn-lt"/>
              </a:rPr>
              <a:t>to </a:t>
            </a:r>
            <a:r>
              <a:rPr lang="cs-CZ" sz="2800" dirty="0" err="1">
                <a:latin typeface="+mn-lt"/>
              </a:rPr>
              <a:t>the</a:t>
            </a:r>
            <a:r>
              <a:rPr lang="cs-CZ" sz="2800" dirty="0">
                <a:latin typeface="+mn-lt"/>
              </a:rPr>
              <a:t> audience</a:t>
            </a:r>
          </a:p>
        </p:txBody>
      </p:sp>
    </p:spTree>
    <p:extLst>
      <p:ext uri="{BB962C8B-B14F-4D97-AF65-F5344CB8AC3E}">
        <p14:creationId xmlns:p14="http://schemas.microsoft.com/office/powerpoint/2010/main" val="1104950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10B05C-0052-0C4C-8DFA-F9A8E16AEF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378CE80-4624-CC42-BEED-0A81332C54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B9679F6-2D83-6645-9091-7EB6C6D5A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46868"/>
            <a:ext cx="8064900" cy="451576"/>
          </a:xfrm>
        </p:spPr>
        <p:txBody>
          <a:bodyPr/>
          <a:lstStyle/>
          <a:p>
            <a:pPr algn="ctr"/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Fist</a:t>
            </a:r>
            <a:r>
              <a:rPr lang="cs-CZ" dirty="0"/>
              <a:t> Festival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Czechoslovak</a:t>
            </a:r>
            <a:r>
              <a:rPr lang="cs-CZ" dirty="0"/>
              <a:t> </a:t>
            </a:r>
            <a:r>
              <a:rPr lang="cs-CZ" dirty="0" err="1"/>
              <a:t>Cinema</a:t>
            </a:r>
            <a:r>
              <a:rPr lang="cs-CZ" dirty="0"/>
              <a:t> in Banská Bystrica (BB), </a:t>
            </a:r>
            <a:r>
              <a:rPr lang="cs-CZ" dirty="0" err="1"/>
              <a:t>February</a:t>
            </a:r>
            <a:r>
              <a:rPr lang="cs-CZ" dirty="0"/>
              <a:t> 1959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C297EFF-C77B-E147-85E3-0E4F7FD46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418870"/>
            <a:ext cx="8378369" cy="4139998"/>
          </a:xfrm>
        </p:spPr>
        <p:txBody>
          <a:bodyPr/>
          <a:lstStyle/>
          <a:p>
            <a:r>
              <a:rPr lang="cs-CZ" sz="2000" dirty="0"/>
              <a:t>BB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context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other</a:t>
            </a:r>
            <a:r>
              <a:rPr lang="cs-CZ" sz="2000" dirty="0"/>
              <a:t> </a:t>
            </a:r>
            <a:r>
              <a:rPr lang="cs-CZ" sz="2000" dirty="0" err="1"/>
              <a:t>cultural</a:t>
            </a:r>
            <a:r>
              <a:rPr lang="cs-CZ" sz="2000" dirty="0"/>
              <a:t> </a:t>
            </a:r>
            <a:r>
              <a:rPr lang="cs-CZ" sz="2000" dirty="0" err="1"/>
              <a:t>events</a:t>
            </a:r>
            <a:r>
              <a:rPr lang="cs-CZ" sz="2000" dirty="0"/>
              <a:t>, </a:t>
            </a:r>
            <a:r>
              <a:rPr lang="cs-CZ" sz="2000" dirty="0" err="1"/>
              <a:t>aiming</a:t>
            </a:r>
            <a:r>
              <a:rPr lang="cs-CZ" sz="2000" dirty="0"/>
              <a:t> to manifest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progress</a:t>
            </a:r>
            <a:r>
              <a:rPr lang="cs-CZ" sz="2000" dirty="0"/>
              <a:t> in </a:t>
            </a:r>
            <a:r>
              <a:rPr lang="cs-CZ" sz="2000" dirty="0" err="1"/>
              <a:t>this</a:t>
            </a:r>
            <a:r>
              <a:rPr lang="cs-CZ" sz="2000" dirty="0"/>
              <a:t> </a:t>
            </a:r>
            <a:r>
              <a:rPr lang="cs-CZ" sz="2000" dirty="0" err="1"/>
              <a:t>sphere</a:t>
            </a:r>
            <a:r>
              <a:rPr lang="cs-CZ" sz="2000" dirty="0"/>
              <a:t> and </a:t>
            </a:r>
            <a:r>
              <a:rPr lang="cs-CZ" sz="2000" dirty="0" err="1"/>
              <a:t>how</a:t>
            </a:r>
            <a:r>
              <a:rPr lang="cs-CZ" sz="2000" dirty="0"/>
              <a:t> </a:t>
            </a:r>
            <a:r>
              <a:rPr lang="cs-CZ" sz="2000" dirty="0" err="1"/>
              <a:t>tightly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culture</a:t>
            </a:r>
            <a:r>
              <a:rPr lang="cs-CZ" sz="2000" dirty="0"/>
              <a:t> </a:t>
            </a:r>
            <a:r>
              <a:rPr lang="cs-CZ" sz="2000" dirty="0" err="1"/>
              <a:t>directed</a:t>
            </a:r>
            <a:r>
              <a:rPr lang="cs-CZ" sz="2000" dirty="0"/>
              <a:t> by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Communist</a:t>
            </a:r>
            <a:r>
              <a:rPr lang="cs-CZ" sz="2000" dirty="0"/>
              <a:t> party</a:t>
            </a:r>
          </a:p>
          <a:p>
            <a:endParaRPr lang="cs-CZ" sz="2000" dirty="0"/>
          </a:p>
          <a:p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minister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culture</a:t>
            </a:r>
            <a:r>
              <a:rPr lang="cs-CZ" sz="2000" dirty="0"/>
              <a:t> ad </a:t>
            </a:r>
            <a:r>
              <a:rPr lang="cs-CZ" sz="2000" dirty="0" err="1"/>
              <a:t>education</a:t>
            </a:r>
            <a:r>
              <a:rPr lang="cs-CZ" sz="2000" dirty="0"/>
              <a:t> František </a:t>
            </a:r>
            <a:r>
              <a:rPr lang="cs-CZ" sz="2000" dirty="0" err="1"/>
              <a:t>Kahuda</a:t>
            </a:r>
            <a:r>
              <a:rPr lang="cs-CZ" sz="2000" dirty="0"/>
              <a:t> </a:t>
            </a:r>
            <a:r>
              <a:rPr lang="cs-CZ" sz="2000" dirty="0" err="1"/>
              <a:t>harshly</a:t>
            </a:r>
            <a:r>
              <a:rPr lang="cs-CZ" sz="2000" dirty="0"/>
              <a:t> </a:t>
            </a:r>
            <a:r>
              <a:rPr lang="cs-CZ" sz="2000" dirty="0" err="1"/>
              <a:t>criticized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aforementioned</a:t>
            </a:r>
            <a:r>
              <a:rPr lang="cs-CZ" sz="2000" dirty="0"/>
              <a:t> </a:t>
            </a:r>
            <a:r>
              <a:rPr lang="cs-CZ" sz="2000" dirty="0" err="1"/>
              <a:t>films</a:t>
            </a:r>
            <a:r>
              <a:rPr lang="cs-CZ" sz="2000" dirty="0"/>
              <a:t> as prime </a:t>
            </a:r>
            <a:r>
              <a:rPr lang="cs-CZ" sz="2000" dirty="0" err="1"/>
              <a:t>examples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unwelcomed</a:t>
            </a:r>
            <a:r>
              <a:rPr lang="cs-CZ" sz="2000" dirty="0"/>
              <a:t> </a:t>
            </a:r>
            <a:r>
              <a:rPr lang="cs-CZ" sz="2000" dirty="0" err="1"/>
              <a:t>tendencies</a:t>
            </a:r>
            <a:r>
              <a:rPr lang="cs-CZ" sz="2000" dirty="0"/>
              <a:t> in </a:t>
            </a:r>
            <a:r>
              <a:rPr lang="cs-CZ" sz="2000" dirty="0" err="1"/>
              <a:t>socialist</a:t>
            </a:r>
            <a:r>
              <a:rPr lang="cs-CZ" sz="2000" dirty="0"/>
              <a:t> </a:t>
            </a:r>
            <a:r>
              <a:rPr lang="cs-CZ" sz="2000" dirty="0" err="1"/>
              <a:t>cinema</a:t>
            </a:r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„ […] </a:t>
            </a:r>
            <a:r>
              <a:rPr lang="cs-CZ" sz="2000" dirty="0" err="1"/>
              <a:t>main</a:t>
            </a:r>
            <a:r>
              <a:rPr lang="cs-CZ" sz="2000" dirty="0"/>
              <a:t> </a:t>
            </a:r>
            <a:r>
              <a:rPr lang="cs-CZ" sz="2000" dirty="0" err="1"/>
              <a:t>topics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our</a:t>
            </a:r>
            <a:r>
              <a:rPr lang="cs-CZ" sz="2000" dirty="0"/>
              <a:t> </a:t>
            </a:r>
            <a:r>
              <a:rPr lang="cs-CZ" sz="2000" dirty="0" err="1"/>
              <a:t>films</a:t>
            </a:r>
            <a:r>
              <a:rPr lang="cs-CZ" sz="2000" dirty="0"/>
              <a:t> […] are </a:t>
            </a:r>
            <a:r>
              <a:rPr lang="cs-CZ" sz="2000" dirty="0" err="1"/>
              <a:t>still</a:t>
            </a:r>
            <a:r>
              <a:rPr lang="cs-CZ" sz="2000" dirty="0"/>
              <a:t> limited to Prague, to </a:t>
            </a:r>
            <a:r>
              <a:rPr lang="cs-CZ" sz="2000" dirty="0" err="1"/>
              <a:t>stories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private</a:t>
            </a:r>
            <a:r>
              <a:rPr lang="cs-CZ" sz="2000" dirty="0"/>
              <a:t> </a:t>
            </a:r>
            <a:r>
              <a:rPr lang="cs-CZ" sz="2000" dirty="0" err="1"/>
              <a:t>lives</a:t>
            </a:r>
            <a:r>
              <a:rPr lang="cs-CZ" sz="2000" dirty="0"/>
              <a:t> and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pessimistic</a:t>
            </a:r>
            <a:r>
              <a:rPr lang="cs-CZ" sz="2000" dirty="0"/>
              <a:t> </a:t>
            </a:r>
            <a:r>
              <a:rPr lang="cs-CZ" sz="2000" dirty="0" err="1"/>
              <a:t>nature</a:t>
            </a:r>
            <a:r>
              <a:rPr lang="cs-CZ" sz="2000" dirty="0"/>
              <a:t>, </a:t>
            </a:r>
            <a:r>
              <a:rPr lang="cs-CZ" sz="2000" dirty="0" err="1"/>
              <a:t>adressing</a:t>
            </a:r>
            <a:r>
              <a:rPr lang="cs-CZ" sz="2000" dirty="0"/>
              <a:t> </a:t>
            </a:r>
            <a:r>
              <a:rPr lang="cs-CZ" sz="2000" dirty="0" err="1"/>
              <a:t>issues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certain</a:t>
            </a:r>
            <a:r>
              <a:rPr lang="cs-CZ" sz="2000" dirty="0"/>
              <a:t> </a:t>
            </a:r>
            <a:r>
              <a:rPr lang="cs-CZ" sz="2000" dirty="0" err="1"/>
              <a:t>youth</a:t>
            </a:r>
            <a:r>
              <a:rPr lang="cs-CZ" sz="2000" dirty="0"/>
              <a:t> </a:t>
            </a:r>
            <a:r>
              <a:rPr lang="cs-CZ" sz="2000" dirty="0" err="1"/>
              <a:t>groups</a:t>
            </a:r>
            <a:r>
              <a:rPr lang="cs-CZ" sz="2000" dirty="0"/>
              <a:t> </a:t>
            </a:r>
            <a:r>
              <a:rPr lang="cs-CZ" sz="2000" dirty="0" err="1"/>
              <a:t>only</a:t>
            </a:r>
            <a:r>
              <a:rPr lang="cs-CZ" sz="2000" dirty="0"/>
              <a:t>. […] </a:t>
            </a:r>
            <a:r>
              <a:rPr lang="cs-CZ" sz="2000" dirty="0" err="1"/>
              <a:t>Does</a:t>
            </a:r>
            <a:r>
              <a:rPr lang="cs-CZ" sz="2000" dirty="0"/>
              <a:t> </a:t>
            </a:r>
            <a:r>
              <a:rPr lang="cs-CZ" sz="2000" dirty="0" err="1"/>
              <a:t>healthy</a:t>
            </a:r>
            <a:r>
              <a:rPr lang="cs-CZ" sz="2000" dirty="0"/>
              <a:t> </a:t>
            </a:r>
            <a:r>
              <a:rPr lang="cs-CZ" sz="2000" dirty="0" err="1"/>
              <a:t>family</a:t>
            </a:r>
            <a:r>
              <a:rPr lang="cs-CZ" sz="2000" dirty="0"/>
              <a:t> </a:t>
            </a:r>
            <a:r>
              <a:rPr lang="cs-CZ" sz="2000" dirty="0" err="1"/>
              <a:t>still</a:t>
            </a:r>
            <a:r>
              <a:rPr lang="cs-CZ" sz="2000" dirty="0"/>
              <a:t> </a:t>
            </a:r>
            <a:r>
              <a:rPr lang="cs-CZ" sz="2000" dirty="0" err="1"/>
              <a:t>exist</a:t>
            </a:r>
            <a:r>
              <a:rPr lang="cs-CZ" sz="2000" dirty="0"/>
              <a:t>, are </a:t>
            </a:r>
            <a:r>
              <a:rPr lang="cs-CZ" sz="2000" dirty="0" err="1"/>
              <a:t>new</a:t>
            </a:r>
            <a:r>
              <a:rPr lang="cs-CZ" sz="2000" dirty="0"/>
              <a:t> </a:t>
            </a:r>
            <a:r>
              <a:rPr lang="cs-CZ" sz="2000" dirty="0" err="1"/>
              <a:t>appartments</a:t>
            </a:r>
            <a:r>
              <a:rPr lang="cs-CZ" sz="2000" dirty="0"/>
              <a:t> </a:t>
            </a:r>
            <a:r>
              <a:rPr lang="cs-CZ" sz="2000" dirty="0" err="1"/>
              <a:t>under</a:t>
            </a:r>
            <a:r>
              <a:rPr lang="cs-CZ" sz="2000" dirty="0"/>
              <a:t> </a:t>
            </a:r>
            <a:r>
              <a:rPr lang="cs-CZ" sz="2000" dirty="0" err="1"/>
              <a:t>construction</a:t>
            </a:r>
            <a:r>
              <a:rPr lang="cs-CZ" sz="2000" dirty="0"/>
              <a:t>, do </a:t>
            </a:r>
            <a:r>
              <a:rPr lang="cs-CZ" sz="2000" dirty="0" err="1"/>
              <a:t>we</a:t>
            </a:r>
            <a:r>
              <a:rPr lang="cs-CZ" sz="2000" dirty="0"/>
              <a:t> </a:t>
            </a:r>
            <a:r>
              <a:rPr lang="cs-CZ" sz="2000" dirty="0" err="1"/>
              <a:t>associate</a:t>
            </a:r>
            <a:r>
              <a:rPr lang="cs-CZ" sz="2000" dirty="0"/>
              <a:t> </a:t>
            </a:r>
            <a:r>
              <a:rPr lang="cs-CZ" sz="2000" dirty="0" err="1"/>
              <a:t>teenagers</a:t>
            </a:r>
            <a:r>
              <a:rPr lang="cs-CZ" sz="2000" dirty="0"/>
              <a:t> </a:t>
            </a:r>
            <a:r>
              <a:rPr lang="cs-CZ" sz="2000" dirty="0" err="1"/>
              <a:t>solely</a:t>
            </a:r>
            <a:r>
              <a:rPr lang="cs-CZ" sz="2000" dirty="0"/>
              <a:t> </a:t>
            </a:r>
            <a:r>
              <a:rPr lang="cs-CZ" sz="2000" dirty="0" err="1"/>
              <a:t>with</a:t>
            </a:r>
            <a:r>
              <a:rPr lang="cs-CZ" sz="2000" dirty="0"/>
              <a:t> </a:t>
            </a:r>
            <a:r>
              <a:rPr lang="cs-CZ" sz="2000" dirty="0" err="1"/>
              <a:t>gangsters</a:t>
            </a:r>
            <a:r>
              <a:rPr lang="cs-CZ" sz="2000" dirty="0"/>
              <a:t>,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alcoholism</a:t>
            </a:r>
            <a:r>
              <a:rPr lang="cs-CZ" sz="2000" dirty="0"/>
              <a:t> such </a:t>
            </a:r>
            <a:r>
              <a:rPr lang="cs-CZ" sz="2000" dirty="0" err="1"/>
              <a:t>an</a:t>
            </a:r>
            <a:r>
              <a:rPr lang="cs-CZ" sz="2000" dirty="0"/>
              <a:t> </a:t>
            </a:r>
            <a:r>
              <a:rPr lang="cs-CZ" sz="2000" dirty="0" err="1"/>
              <a:t>important</a:t>
            </a:r>
            <a:r>
              <a:rPr lang="cs-CZ" sz="2000" dirty="0"/>
              <a:t> part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life</a:t>
            </a:r>
            <a:r>
              <a:rPr lang="cs-CZ" sz="2000" dirty="0"/>
              <a:t>?“</a:t>
            </a:r>
          </a:p>
        </p:txBody>
      </p:sp>
    </p:spTree>
    <p:extLst>
      <p:ext uri="{BB962C8B-B14F-4D97-AF65-F5344CB8AC3E}">
        <p14:creationId xmlns:p14="http://schemas.microsoft.com/office/powerpoint/2010/main" val="168168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7B28A5-1C50-964B-AF60-92122B2ECE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D4ED29E-9240-D341-AE28-0427907185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0B6FB82-BE66-9B4B-8C02-66B901E38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99367"/>
            <a:ext cx="8064900" cy="451576"/>
          </a:xfrm>
        </p:spPr>
        <p:txBody>
          <a:bodyPr/>
          <a:lstStyle/>
          <a:p>
            <a:pPr algn="ctr"/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Consequences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BB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4121216-424C-4047-B972-D4132856C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500" y="1110112"/>
            <a:ext cx="8690996" cy="4139998"/>
          </a:xfrm>
        </p:spPr>
        <p:txBody>
          <a:bodyPr/>
          <a:lstStyle/>
          <a:p>
            <a:r>
              <a:rPr lang="cs-CZ" sz="2400" b="1" dirty="0" err="1"/>
              <a:t>The</a:t>
            </a:r>
            <a:r>
              <a:rPr lang="cs-CZ" sz="2400" b="1" dirty="0"/>
              <a:t> proces </a:t>
            </a:r>
            <a:r>
              <a:rPr lang="cs-CZ" sz="2400" b="1" dirty="0" err="1"/>
              <a:t>of</a:t>
            </a:r>
            <a:r>
              <a:rPr lang="cs-CZ" sz="2400" b="1" dirty="0"/>
              <a:t> </a:t>
            </a:r>
            <a:r>
              <a:rPr lang="cs-CZ" sz="2400" b="1" dirty="0" err="1"/>
              <a:t>decentralization</a:t>
            </a:r>
            <a:r>
              <a:rPr lang="cs-CZ" sz="2400" b="1" dirty="0"/>
              <a:t> and </a:t>
            </a:r>
            <a:r>
              <a:rPr lang="cs-CZ" sz="2400" b="1" dirty="0" err="1"/>
              <a:t>gradual</a:t>
            </a:r>
            <a:r>
              <a:rPr lang="cs-CZ" sz="2400" b="1" dirty="0"/>
              <a:t> </a:t>
            </a:r>
            <a:r>
              <a:rPr lang="cs-CZ" sz="2400" b="1" dirty="0" err="1"/>
              <a:t>liberalization</a:t>
            </a:r>
            <a:r>
              <a:rPr lang="cs-CZ" sz="2400" b="1" dirty="0"/>
              <a:t> </a:t>
            </a:r>
            <a:r>
              <a:rPr lang="cs-CZ" sz="2400" b="1" dirty="0" err="1"/>
              <a:t>was</a:t>
            </a:r>
            <a:r>
              <a:rPr lang="cs-CZ" sz="2400" b="1" dirty="0"/>
              <a:t> </a:t>
            </a:r>
            <a:r>
              <a:rPr lang="cs-CZ" sz="2400" b="1" dirty="0" err="1"/>
              <a:t>defered</a:t>
            </a:r>
            <a:r>
              <a:rPr lang="cs-CZ" sz="2400" b="1" dirty="0"/>
              <a:t> </a:t>
            </a:r>
            <a:r>
              <a:rPr lang="cs-CZ" sz="2400" b="1" dirty="0" err="1"/>
              <a:t>for</a:t>
            </a:r>
            <a:r>
              <a:rPr lang="cs-CZ" sz="2400" b="1" dirty="0"/>
              <a:t> </a:t>
            </a:r>
            <a:r>
              <a:rPr lang="cs-CZ" sz="2400" b="1" dirty="0" err="1"/>
              <a:t>two</a:t>
            </a:r>
            <a:r>
              <a:rPr lang="cs-CZ" sz="2400" b="1" dirty="0"/>
              <a:t> </a:t>
            </a:r>
            <a:r>
              <a:rPr lang="cs-CZ" sz="2400" b="1" dirty="0" err="1"/>
              <a:t>years</a:t>
            </a:r>
            <a:endParaRPr lang="cs-CZ" sz="2400" b="1" dirty="0"/>
          </a:p>
          <a:p>
            <a:endParaRPr lang="cs-CZ" sz="2400" b="1" dirty="0"/>
          </a:p>
          <a:p>
            <a:r>
              <a:rPr lang="cs-CZ" sz="2400" dirty="0" err="1"/>
              <a:t>Personal</a:t>
            </a:r>
            <a:r>
              <a:rPr lang="cs-CZ" sz="2400" dirty="0"/>
              <a:t> </a:t>
            </a:r>
            <a:r>
              <a:rPr lang="cs-CZ" sz="2400" dirty="0" err="1"/>
              <a:t>changes</a:t>
            </a:r>
            <a:r>
              <a:rPr lang="cs-CZ" sz="2400" dirty="0"/>
              <a:t> on top </a:t>
            </a:r>
            <a:r>
              <a:rPr lang="cs-CZ" sz="2400" dirty="0" err="1"/>
              <a:t>of</a:t>
            </a:r>
            <a:r>
              <a:rPr lang="cs-CZ" sz="2400" dirty="0"/>
              <a:t> Barrandov </a:t>
            </a:r>
            <a:r>
              <a:rPr lang="cs-CZ" sz="2400" dirty="0" err="1"/>
              <a:t>studios</a:t>
            </a:r>
            <a:r>
              <a:rPr lang="cs-CZ" sz="2400" dirty="0"/>
              <a:t> (BS) and </a:t>
            </a:r>
            <a:r>
              <a:rPr lang="cs-CZ" sz="2400" dirty="0" err="1"/>
              <a:t>Czechoslovak</a:t>
            </a:r>
            <a:r>
              <a:rPr lang="cs-CZ" sz="2400" dirty="0"/>
              <a:t> </a:t>
            </a:r>
            <a:r>
              <a:rPr lang="cs-CZ" sz="2400" dirty="0" err="1"/>
              <a:t>State</a:t>
            </a:r>
            <a:r>
              <a:rPr lang="cs-CZ" sz="2400" dirty="0"/>
              <a:t> </a:t>
            </a:r>
            <a:r>
              <a:rPr lang="cs-CZ" sz="2400" dirty="0" err="1"/>
              <a:t>Films</a:t>
            </a:r>
            <a:r>
              <a:rPr lang="cs-CZ" sz="2400" dirty="0"/>
              <a:t> (CSF)</a:t>
            </a:r>
          </a:p>
          <a:p>
            <a:r>
              <a:rPr lang="cs-CZ" sz="2400" dirty="0" err="1"/>
              <a:t>Stricter</a:t>
            </a:r>
            <a:r>
              <a:rPr lang="cs-CZ" sz="2400" dirty="0"/>
              <a:t> </a:t>
            </a:r>
            <a:r>
              <a:rPr lang="cs-CZ" sz="2400" dirty="0" err="1"/>
              <a:t>censorship</a:t>
            </a:r>
            <a:r>
              <a:rPr lang="cs-CZ" sz="2400" dirty="0"/>
              <a:t> &gt;&gt; in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future</a:t>
            </a:r>
            <a:r>
              <a:rPr lang="cs-CZ" sz="2400" dirty="0"/>
              <a:t> not </a:t>
            </a:r>
            <a:r>
              <a:rPr lang="cs-CZ" sz="2400" dirty="0" err="1"/>
              <a:t>only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story </a:t>
            </a:r>
            <a:r>
              <a:rPr lang="cs-CZ" sz="2400" dirty="0" err="1"/>
              <a:t>should</a:t>
            </a:r>
            <a:r>
              <a:rPr lang="cs-CZ" sz="2400" dirty="0"/>
              <a:t> </a:t>
            </a:r>
            <a:r>
              <a:rPr lang="cs-CZ" sz="2400" dirty="0" err="1"/>
              <a:t>be</a:t>
            </a:r>
            <a:r>
              <a:rPr lang="cs-CZ" sz="2400" dirty="0"/>
              <a:t> </a:t>
            </a:r>
            <a:r>
              <a:rPr lang="cs-CZ" sz="2400" dirty="0" err="1"/>
              <a:t>considered</a:t>
            </a:r>
            <a:r>
              <a:rPr lang="cs-CZ" sz="2400" dirty="0"/>
              <a:t>, but </a:t>
            </a:r>
            <a:r>
              <a:rPr lang="cs-CZ" sz="2400" dirty="0" err="1"/>
              <a:t>political</a:t>
            </a:r>
            <a:r>
              <a:rPr lang="cs-CZ" sz="2400" dirty="0"/>
              <a:t> </a:t>
            </a:r>
            <a:r>
              <a:rPr lang="cs-CZ" sz="2400" dirty="0" err="1"/>
              <a:t>profiles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its</a:t>
            </a:r>
            <a:r>
              <a:rPr lang="cs-CZ" sz="2400" dirty="0"/>
              <a:t> </a:t>
            </a:r>
            <a:r>
              <a:rPr lang="cs-CZ" sz="2400" dirty="0" err="1"/>
              <a:t>authors</a:t>
            </a:r>
            <a:r>
              <a:rPr lang="cs-CZ" sz="2400" dirty="0"/>
              <a:t> and casting as </a:t>
            </a:r>
            <a:r>
              <a:rPr lang="cs-CZ" sz="2400" dirty="0" err="1"/>
              <a:t>well</a:t>
            </a:r>
            <a:endParaRPr lang="cs-CZ" sz="2400" dirty="0"/>
          </a:p>
          <a:p>
            <a:r>
              <a:rPr lang="cs-CZ" sz="2400" dirty="0" err="1"/>
              <a:t>Some</a:t>
            </a:r>
            <a:r>
              <a:rPr lang="cs-CZ" sz="2400" dirty="0"/>
              <a:t> </a:t>
            </a:r>
            <a:r>
              <a:rPr lang="cs-CZ" sz="2400" dirty="0" err="1"/>
              <a:t>directors</a:t>
            </a:r>
            <a:r>
              <a:rPr lang="cs-CZ" sz="2400" dirty="0"/>
              <a:t> </a:t>
            </a:r>
            <a:r>
              <a:rPr lang="cs-CZ" sz="2400" dirty="0" err="1"/>
              <a:t>were</a:t>
            </a:r>
            <a:r>
              <a:rPr lang="cs-CZ" sz="2400" dirty="0"/>
              <a:t> </a:t>
            </a:r>
            <a:r>
              <a:rPr lang="cs-CZ" sz="2400" dirty="0" err="1"/>
              <a:t>banned</a:t>
            </a:r>
            <a:r>
              <a:rPr lang="cs-CZ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</a:t>
            </a:r>
            <a:r>
              <a:rPr lang="cs-CZ" sz="2400" dirty="0" err="1"/>
              <a:t>filmmaking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two</a:t>
            </a:r>
            <a:r>
              <a:rPr lang="cs-CZ" sz="2400" dirty="0"/>
              <a:t> </a:t>
            </a:r>
            <a:r>
              <a:rPr lang="cs-CZ" sz="2400" dirty="0" err="1"/>
              <a:t>years</a:t>
            </a:r>
            <a:r>
              <a:rPr lang="cs-CZ" sz="2400" dirty="0"/>
              <a:t>; </a:t>
            </a:r>
            <a:r>
              <a:rPr lang="cs-CZ" sz="2400" dirty="0" err="1"/>
              <a:t>productive</a:t>
            </a:r>
            <a:r>
              <a:rPr lang="cs-CZ" sz="2400" dirty="0"/>
              <a:t> </a:t>
            </a:r>
            <a:r>
              <a:rPr lang="cs-CZ" sz="2400" dirty="0" err="1"/>
              <a:t>Creative</a:t>
            </a:r>
            <a:r>
              <a:rPr lang="cs-CZ" sz="2400" dirty="0"/>
              <a:t> Group (CG) </a:t>
            </a:r>
            <a:r>
              <a:rPr lang="cs-CZ" sz="2400" dirty="0" err="1"/>
              <a:t>Feix</a:t>
            </a:r>
            <a:r>
              <a:rPr lang="cs-CZ" sz="2400" dirty="0"/>
              <a:t>-Daniel </a:t>
            </a:r>
            <a:r>
              <a:rPr lang="cs-CZ" sz="2400" dirty="0" err="1"/>
              <a:t>was</a:t>
            </a:r>
            <a:r>
              <a:rPr lang="cs-CZ" sz="2400" dirty="0"/>
              <a:t> </a:t>
            </a:r>
            <a:r>
              <a:rPr lang="cs-CZ" sz="2400" dirty="0" err="1"/>
              <a:t>cancelled</a:t>
            </a:r>
            <a:endParaRPr lang="cs-CZ" sz="2400" dirty="0"/>
          </a:p>
          <a:p>
            <a:r>
              <a:rPr lang="cs-CZ" sz="2400" dirty="0"/>
              <a:t>CSF </a:t>
            </a:r>
            <a:r>
              <a:rPr lang="cs-CZ" sz="2400" dirty="0" err="1"/>
              <a:t>lost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right</a:t>
            </a:r>
            <a:r>
              <a:rPr lang="cs-CZ" sz="2400" dirty="0"/>
              <a:t> to </a:t>
            </a:r>
            <a:r>
              <a:rPr lang="cs-CZ" sz="2400" dirty="0" err="1"/>
              <a:t>greenlight</a:t>
            </a:r>
            <a:r>
              <a:rPr lang="cs-CZ" sz="2400" dirty="0"/>
              <a:t> </a:t>
            </a:r>
            <a:r>
              <a:rPr lang="cs-CZ" sz="2400" dirty="0" err="1"/>
              <a:t>films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distribution</a:t>
            </a:r>
            <a:r>
              <a:rPr lang="cs-CZ" sz="2400" dirty="0"/>
              <a:t> on </a:t>
            </a:r>
            <a:r>
              <a:rPr lang="cs-CZ" sz="2400" dirty="0" err="1"/>
              <a:t>its</a:t>
            </a:r>
            <a:r>
              <a:rPr lang="cs-CZ" sz="2400" dirty="0"/>
              <a:t> </a:t>
            </a:r>
            <a:r>
              <a:rPr lang="cs-CZ" sz="2400" dirty="0" err="1"/>
              <a:t>own</a:t>
            </a:r>
            <a:r>
              <a:rPr lang="cs-CZ" sz="2400" dirty="0"/>
              <a:t> in </a:t>
            </a:r>
            <a:r>
              <a:rPr lang="cs-CZ" sz="2400" dirty="0" err="1"/>
              <a:t>favor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ministry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culture</a:t>
            </a:r>
            <a:r>
              <a:rPr lang="cs-CZ" sz="2400" dirty="0"/>
              <a:t> and </a:t>
            </a:r>
            <a:r>
              <a:rPr lang="cs-CZ" sz="2400" dirty="0" err="1"/>
              <a:t>education</a:t>
            </a:r>
            <a:endParaRPr lang="cs-CZ" sz="2400" dirty="0"/>
          </a:p>
          <a:p>
            <a:endParaRPr lang="cs-CZ" sz="2400" dirty="0"/>
          </a:p>
          <a:p>
            <a:r>
              <a:rPr lang="cs-CZ" sz="2400" b="1" dirty="0"/>
              <a:t>BS </a:t>
            </a:r>
            <a:r>
              <a:rPr lang="cs-CZ" sz="2400" b="1" dirty="0" err="1"/>
              <a:t>willing</a:t>
            </a:r>
            <a:r>
              <a:rPr lang="cs-CZ" sz="2400" b="1" dirty="0"/>
              <a:t> to </a:t>
            </a:r>
            <a:r>
              <a:rPr lang="cs-CZ" sz="2400" b="1" dirty="0" err="1"/>
              <a:t>cooperate</a:t>
            </a:r>
            <a:r>
              <a:rPr lang="cs-CZ" sz="2400" b="1" dirty="0"/>
              <a:t> </a:t>
            </a:r>
            <a:r>
              <a:rPr lang="cs-CZ" sz="2400" b="1" dirty="0" err="1"/>
              <a:t>with</a:t>
            </a:r>
            <a:r>
              <a:rPr lang="cs-CZ" sz="2400" b="1" dirty="0"/>
              <a:t> </a:t>
            </a:r>
            <a:r>
              <a:rPr lang="cs-CZ" sz="2400" b="1" dirty="0" err="1"/>
              <a:t>next</a:t>
            </a:r>
            <a:r>
              <a:rPr lang="cs-CZ" sz="2400" b="1" dirty="0"/>
              <a:t> </a:t>
            </a:r>
            <a:r>
              <a:rPr lang="cs-CZ" sz="2400" b="1" dirty="0" err="1"/>
              <a:t>generation</a:t>
            </a:r>
            <a:r>
              <a:rPr lang="cs-CZ" sz="2400" b="1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 </a:t>
            </a:r>
            <a:r>
              <a:rPr lang="cs-CZ" sz="2400" b="1" dirty="0" err="1"/>
              <a:t>filmmakers</a:t>
            </a:r>
            <a:r>
              <a:rPr lang="cs-CZ" sz="2400" dirty="0"/>
              <a:t> (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older</a:t>
            </a:r>
            <a:r>
              <a:rPr lang="cs-CZ" sz="2400" dirty="0"/>
              <a:t> </a:t>
            </a:r>
            <a:r>
              <a:rPr lang="cs-CZ" sz="2400" dirty="0" err="1"/>
              <a:t>directors</a:t>
            </a:r>
            <a:r>
              <a:rPr lang="cs-CZ" sz="2400" dirty="0"/>
              <a:t> </a:t>
            </a:r>
            <a:r>
              <a:rPr lang="cs-CZ" sz="2400" dirty="0" err="1"/>
              <a:t>lost</a:t>
            </a:r>
            <a:r>
              <a:rPr lang="cs-CZ" sz="2400" dirty="0"/>
              <a:t> trust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studio </a:t>
            </a:r>
            <a:r>
              <a:rPr lang="cs-CZ" sz="2400" dirty="0" err="1"/>
              <a:t>leadership</a:t>
            </a:r>
            <a:r>
              <a:rPr lang="cs-CZ" sz="2400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3658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F8DE29-C2F1-0C4B-AD4D-27C053EAAC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CC8DE773-DBF5-A544-8136-A9C2E081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42" y="1769423"/>
            <a:ext cx="3934889" cy="1294411"/>
          </a:xfrm>
        </p:spPr>
        <p:txBody>
          <a:bodyPr/>
          <a:lstStyle/>
          <a:p>
            <a:pPr algn="ctr"/>
            <a:r>
              <a:rPr lang="cs-CZ" i="1" dirty="0" err="1"/>
              <a:t>Loves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a </a:t>
            </a:r>
            <a:r>
              <a:rPr lang="cs-CZ" i="1" dirty="0" err="1"/>
              <a:t>Blonde</a:t>
            </a:r>
            <a:r>
              <a:rPr lang="cs-CZ" i="1" dirty="0"/>
              <a:t> </a:t>
            </a:r>
            <a:br>
              <a:rPr lang="cs-CZ" dirty="0"/>
            </a:br>
            <a:r>
              <a:rPr lang="cs-CZ" sz="2400" dirty="0"/>
              <a:t>(</a:t>
            </a:r>
            <a:r>
              <a:rPr lang="cs-CZ" sz="2400" dirty="0" err="1"/>
              <a:t>dir</a:t>
            </a:r>
            <a:r>
              <a:rPr lang="cs-CZ" sz="2400" dirty="0"/>
              <a:t>. Miloš Forman)</a:t>
            </a:r>
            <a:br>
              <a:rPr lang="cs-CZ" sz="2400" dirty="0"/>
            </a:br>
            <a:r>
              <a:rPr lang="cs-CZ" sz="2400" dirty="0"/>
              <a:t>1965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8E9CDDE3-3421-A94B-B8AD-02110605B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6" y="3170713"/>
            <a:ext cx="3934889" cy="1644188"/>
          </a:xfrm>
        </p:spPr>
        <p:txBody>
          <a:bodyPr/>
          <a:lstStyle/>
          <a:p>
            <a:r>
              <a:rPr lang="cs-CZ" sz="1700" u="sng" dirty="0" err="1"/>
              <a:t>Screenplay</a:t>
            </a:r>
            <a:r>
              <a:rPr lang="cs-CZ" sz="1700" dirty="0"/>
              <a:t>: Miloš Forman, Ivan Passer, Jaroslav Papoušek</a:t>
            </a:r>
          </a:p>
          <a:p>
            <a:r>
              <a:rPr lang="cs-CZ" sz="1700" u="sng" dirty="0" err="1"/>
              <a:t>Cinematography</a:t>
            </a:r>
            <a:r>
              <a:rPr lang="cs-CZ" sz="1700" dirty="0"/>
              <a:t>: Miroslav Ondříček</a:t>
            </a:r>
          </a:p>
          <a:p>
            <a:r>
              <a:rPr lang="cs-CZ" sz="1700" u="sng" dirty="0"/>
              <a:t>Music</a:t>
            </a:r>
            <a:r>
              <a:rPr lang="cs-CZ" sz="1700" dirty="0"/>
              <a:t>: Evžen </a:t>
            </a:r>
            <a:r>
              <a:rPr lang="cs-CZ" sz="1700" dirty="0" err="1"/>
              <a:t>Illín</a:t>
            </a:r>
            <a:r>
              <a:rPr lang="cs-CZ" sz="1700" dirty="0"/>
              <a:t> </a:t>
            </a:r>
          </a:p>
          <a:p>
            <a:r>
              <a:rPr lang="cs-CZ" sz="1700" u="sng" dirty="0" err="1"/>
              <a:t>Starring</a:t>
            </a:r>
            <a:r>
              <a:rPr lang="cs-CZ" sz="1700" dirty="0"/>
              <a:t>: Hana Brejchová, Vladimír </a:t>
            </a:r>
            <a:r>
              <a:rPr lang="cs-CZ" sz="1700" dirty="0" err="1"/>
              <a:t>Pucholt</a:t>
            </a:r>
            <a:r>
              <a:rPr lang="cs-CZ" sz="1700" dirty="0"/>
              <a:t>, Vladimír Menšík, Josef Šebánek, Jan </a:t>
            </a:r>
            <a:r>
              <a:rPr lang="cs-CZ" sz="1700" dirty="0" err="1"/>
              <a:t>Vostrčil</a:t>
            </a:r>
            <a:r>
              <a:rPr lang="cs-CZ" sz="1700" dirty="0"/>
              <a:t>, Milada Ježková</a:t>
            </a:r>
          </a:p>
          <a:p>
            <a:endParaRPr lang="cs-CZ" sz="1700" dirty="0"/>
          </a:p>
          <a:p>
            <a:r>
              <a:rPr lang="cs-CZ" sz="1700" b="1" dirty="0"/>
              <a:t>„</a:t>
            </a:r>
            <a:r>
              <a:rPr lang="cs-CZ" sz="1700" b="1" dirty="0" err="1"/>
              <a:t>The</a:t>
            </a:r>
            <a:r>
              <a:rPr lang="cs-CZ" sz="1700" b="1" dirty="0"/>
              <a:t> film </a:t>
            </a:r>
            <a:r>
              <a:rPr lang="cs-CZ" sz="1700" b="1" dirty="0" err="1"/>
              <a:t>starring</a:t>
            </a:r>
            <a:r>
              <a:rPr lang="cs-CZ" sz="1700" b="1" dirty="0"/>
              <a:t> Jana </a:t>
            </a:r>
            <a:r>
              <a:rPr lang="cs-CZ" sz="1700" b="1" dirty="0" err="1"/>
              <a:t>Brejchová‘s</a:t>
            </a:r>
            <a:r>
              <a:rPr lang="cs-CZ" sz="1700" b="1" dirty="0"/>
              <a:t> </a:t>
            </a:r>
            <a:r>
              <a:rPr lang="cs-CZ" sz="1700" b="1" dirty="0" err="1"/>
              <a:t>sister</a:t>
            </a:r>
            <a:r>
              <a:rPr lang="cs-CZ" sz="1700" b="1" dirty="0"/>
              <a:t>“</a:t>
            </a:r>
          </a:p>
          <a:p>
            <a:endParaRPr lang="cs-CZ" sz="1700" dirty="0"/>
          </a:p>
        </p:txBody>
      </p:sp>
      <p:pic>
        <p:nvPicPr>
          <p:cNvPr id="10" name="Zástupný symbol obrázku 9">
            <a:extLst>
              <a:ext uri="{FF2B5EF4-FFF2-40B4-BE49-F238E27FC236}">
                <a16:creationId xmlns:a16="http://schemas.microsoft.com/office/drawing/2014/main" id="{F4BFED83-457B-0E46-9C90-163A1714E7F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2" r="8592"/>
          <a:stretch>
            <a:fillRect/>
          </a:stretch>
        </p:blipFill>
        <p:spPr/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E43B12F-E343-CE43-9F83-871C6C2470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1777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076F45F-9BD3-B24E-8ECD-2FF0D4E97F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E7D69E6-167E-C046-84B8-6E8ABD00EA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3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21AE3D65-D3D5-A14D-B252-1064AA263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46868"/>
            <a:ext cx="8064900" cy="451576"/>
          </a:xfrm>
        </p:spPr>
        <p:txBody>
          <a:bodyPr/>
          <a:lstStyle/>
          <a:p>
            <a:pPr algn="ctr"/>
            <a:r>
              <a:rPr lang="cs-CZ" i="1" dirty="0" err="1"/>
              <a:t>Loves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a </a:t>
            </a:r>
            <a:r>
              <a:rPr lang="cs-CZ" i="1" dirty="0" err="1"/>
              <a:t>Blonde</a:t>
            </a:r>
            <a:br>
              <a:rPr lang="cs-CZ" dirty="0"/>
            </a:br>
            <a:r>
              <a:rPr lang="cs-CZ" dirty="0"/>
              <a:t> Background and </a:t>
            </a:r>
            <a:r>
              <a:rPr lang="cs-CZ" dirty="0" err="1"/>
              <a:t>questions</a:t>
            </a:r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94E70AC3-F404-C149-826D-0C4A5066A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56" y="1448790"/>
            <a:ext cx="8585860" cy="4383210"/>
          </a:xfrm>
        </p:spPr>
        <p:txBody>
          <a:bodyPr/>
          <a:lstStyle/>
          <a:p>
            <a:r>
              <a:rPr lang="cs-CZ" dirty="0"/>
              <a:t>„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a </a:t>
            </a:r>
            <a:r>
              <a:rPr lang="cs-CZ" dirty="0" err="1"/>
              <a:t>late</a:t>
            </a:r>
            <a:r>
              <a:rPr lang="cs-CZ" dirty="0"/>
              <a:t> night in Prague, I </a:t>
            </a:r>
            <a:r>
              <a:rPr lang="cs-CZ" dirty="0" err="1"/>
              <a:t>saw</a:t>
            </a:r>
            <a:r>
              <a:rPr lang="cs-CZ" dirty="0"/>
              <a:t> a </a:t>
            </a:r>
            <a:r>
              <a:rPr lang="cs-CZ" dirty="0" err="1"/>
              <a:t>young</a:t>
            </a:r>
            <a:r>
              <a:rPr lang="cs-CZ" dirty="0"/>
              <a:t> girl. </a:t>
            </a:r>
            <a:r>
              <a:rPr lang="cs-CZ" dirty="0" err="1"/>
              <a:t>She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draging</a:t>
            </a:r>
            <a:r>
              <a:rPr lang="cs-CZ" dirty="0"/>
              <a:t> a </a:t>
            </a:r>
            <a:r>
              <a:rPr lang="cs-CZ" dirty="0" err="1"/>
              <a:t>heavy</a:t>
            </a:r>
            <a:r>
              <a:rPr lang="cs-CZ" dirty="0"/>
              <a:t> </a:t>
            </a:r>
            <a:r>
              <a:rPr lang="cs-CZ" dirty="0" err="1"/>
              <a:t>suitcase</a:t>
            </a:r>
            <a:r>
              <a:rPr lang="cs-CZ" dirty="0"/>
              <a:t>, but </a:t>
            </a:r>
            <a:r>
              <a:rPr lang="cs-CZ" dirty="0" err="1"/>
              <a:t>she</a:t>
            </a:r>
            <a:r>
              <a:rPr lang="cs-CZ" dirty="0"/>
              <a:t> </a:t>
            </a:r>
            <a:r>
              <a:rPr lang="cs-CZ" dirty="0" err="1"/>
              <a:t>didn‘t</a:t>
            </a:r>
            <a:r>
              <a:rPr lang="cs-CZ" dirty="0"/>
              <a:t> </a:t>
            </a:r>
            <a:r>
              <a:rPr lang="cs-CZ" dirty="0" err="1"/>
              <a:t>seem</a:t>
            </a:r>
            <a:r>
              <a:rPr lang="cs-CZ" dirty="0"/>
              <a:t> in a </a:t>
            </a:r>
            <a:r>
              <a:rPr lang="cs-CZ" dirty="0" err="1"/>
              <a:t>hurry</a:t>
            </a:r>
            <a:r>
              <a:rPr lang="cs-CZ" dirty="0"/>
              <a:t>, not </a:t>
            </a:r>
            <a:r>
              <a:rPr lang="cs-CZ" dirty="0" err="1"/>
              <a:t>asking</a:t>
            </a:r>
            <a:r>
              <a:rPr lang="cs-CZ" dirty="0"/>
              <a:t> </a:t>
            </a:r>
            <a:r>
              <a:rPr lang="cs-CZ" dirty="0" err="1"/>
              <a:t>anything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anyone</a:t>
            </a:r>
            <a:r>
              <a:rPr lang="cs-CZ" dirty="0"/>
              <a:t> and </a:t>
            </a:r>
            <a:r>
              <a:rPr lang="cs-CZ" dirty="0" err="1"/>
              <a:t>she</a:t>
            </a:r>
            <a:r>
              <a:rPr lang="cs-CZ" dirty="0"/>
              <a:t> </a:t>
            </a:r>
            <a:r>
              <a:rPr lang="cs-CZ" dirty="0" err="1"/>
              <a:t>clearly</a:t>
            </a:r>
            <a:r>
              <a:rPr lang="cs-CZ" dirty="0"/>
              <a:t> </a:t>
            </a:r>
            <a:r>
              <a:rPr lang="cs-CZ" dirty="0" err="1"/>
              <a:t>wasn‘t</a:t>
            </a:r>
            <a:r>
              <a:rPr lang="cs-CZ" dirty="0"/>
              <a:t> a prostitute. </a:t>
            </a:r>
            <a:r>
              <a:rPr lang="cs-CZ" dirty="0" err="1"/>
              <a:t>She</a:t>
            </a:r>
            <a:r>
              <a:rPr lang="cs-CZ" dirty="0"/>
              <a:t> </a:t>
            </a:r>
            <a:r>
              <a:rPr lang="cs-CZ" dirty="0" err="1"/>
              <a:t>seemed</a:t>
            </a:r>
            <a:r>
              <a:rPr lang="cs-CZ" dirty="0"/>
              <a:t> </a:t>
            </a:r>
            <a:r>
              <a:rPr lang="cs-CZ" dirty="0" err="1"/>
              <a:t>lost</a:t>
            </a:r>
            <a:r>
              <a:rPr lang="cs-CZ" dirty="0"/>
              <a:t>. And </a:t>
            </a:r>
            <a:r>
              <a:rPr lang="cs-CZ" dirty="0" err="1"/>
              <a:t>she</a:t>
            </a:r>
            <a:r>
              <a:rPr lang="cs-CZ" dirty="0"/>
              <a:t> </a:t>
            </a:r>
            <a:r>
              <a:rPr lang="cs-CZ" dirty="0" err="1"/>
              <a:t>clearly</a:t>
            </a:r>
            <a:r>
              <a:rPr lang="cs-CZ" dirty="0"/>
              <a:t> </a:t>
            </a:r>
            <a:r>
              <a:rPr lang="cs-CZ" dirty="0" err="1"/>
              <a:t>didn‘t</a:t>
            </a:r>
            <a:r>
              <a:rPr lang="cs-CZ" dirty="0"/>
              <a:t> mind. I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curious</a:t>
            </a:r>
            <a:r>
              <a:rPr lang="cs-CZ" dirty="0"/>
              <a:t>, so I </a:t>
            </a:r>
            <a:r>
              <a:rPr lang="cs-CZ" dirty="0" err="1"/>
              <a:t>started</a:t>
            </a:r>
            <a:r>
              <a:rPr lang="cs-CZ" dirty="0"/>
              <a:t> </a:t>
            </a:r>
            <a:r>
              <a:rPr lang="cs-CZ" dirty="0" err="1"/>
              <a:t>talking</a:t>
            </a:r>
            <a:r>
              <a:rPr lang="cs-CZ" dirty="0"/>
              <a:t> to her and </a:t>
            </a:r>
            <a:r>
              <a:rPr lang="cs-CZ" dirty="0" err="1"/>
              <a:t>persuaded</a:t>
            </a:r>
            <a:r>
              <a:rPr lang="cs-CZ" dirty="0"/>
              <a:t> her to go </a:t>
            </a:r>
            <a:r>
              <a:rPr lang="cs-CZ" dirty="0" err="1"/>
              <a:t>home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me</a:t>
            </a:r>
            <a:r>
              <a:rPr lang="cs-CZ" dirty="0"/>
              <a:t>.“</a:t>
            </a:r>
          </a:p>
          <a:p>
            <a:pPr marL="243000" lvl="1" indent="0">
              <a:buNone/>
            </a:pPr>
            <a:r>
              <a:rPr lang="cs-CZ" dirty="0"/>
              <a:t>(Miloš FORMAN, 1994)</a:t>
            </a:r>
          </a:p>
          <a:p>
            <a:pPr marL="243000" lvl="1" indent="0">
              <a:buNone/>
            </a:pPr>
            <a:endParaRPr lang="cs-CZ" dirty="0"/>
          </a:p>
          <a:p>
            <a:pPr marL="511200" indent="-457200">
              <a:buAutoNum type="arabicPeriod"/>
            </a:pPr>
            <a:r>
              <a:rPr lang="cs-CZ" dirty="0" err="1"/>
              <a:t>Starting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title</a:t>
            </a:r>
            <a:r>
              <a:rPr lang="cs-CZ" dirty="0"/>
              <a:t> and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story </a:t>
            </a:r>
            <a:r>
              <a:rPr lang="cs-CZ" dirty="0" err="1"/>
              <a:t>above</a:t>
            </a:r>
            <a:r>
              <a:rPr lang="cs-CZ" dirty="0"/>
              <a:t>,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does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film </a:t>
            </a:r>
            <a:r>
              <a:rPr lang="cs-CZ" dirty="0" err="1"/>
              <a:t>portray</a:t>
            </a:r>
            <a:r>
              <a:rPr lang="cs-CZ" dirty="0"/>
              <a:t> romance (and sexuality)? </a:t>
            </a:r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ideals</a:t>
            </a:r>
            <a:r>
              <a:rPr lang="cs-CZ" dirty="0"/>
              <a:t>, </a:t>
            </a:r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goals</a:t>
            </a:r>
            <a:r>
              <a:rPr lang="cs-CZ" dirty="0"/>
              <a:t> and </a:t>
            </a:r>
            <a:r>
              <a:rPr lang="cs-CZ" dirty="0" err="1"/>
              <a:t>obstacles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coupling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early 1960s </a:t>
            </a:r>
            <a:r>
              <a:rPr lang="cs-CZ" dirty="0" err="1"/>
              <a:t>Czechoslovakia</a:t>
            </a:r>
            <a:r>
              <a:rPr lang="cs-CZ" dirty="0"/>
              <a:t>?</a:t>
            </a:r>
          </a:p>
          <a:p>
            <a:pPr marL="511200" indent="-457200">
              <a:buAutoNum type="arabicPeriod"/>
            </a:pPr>
            <a:r>
              <a:rPr lang="cs-CZ" dirty="0" err="1"/>
              <a:t>Since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know</a:t>
            </a:r>
            <a:r>
              <a:rPr lang="cs-CZ" dirty="0"/>
              <a:t> </a:t>
            </a:r>
            <a:r>
              <a:rPr lang="cs-CZ" dirty="0" err="1"/>
              <a:t>Forman‘s</a:t>
            </a:r>
            <a:r>
              <a:rPr lang="cs-CZ" dirty="0"/>
              <a:t> </a:t>
            </a:r>
            <a:r>
              <a:rPr lang="cs-CZ" dirty="0" err="1"/>
              <a:t>previous</a:t>
            </a:r>
            <a:r>
              <a:rPr lang="cs-CZ" dirty="0"/>
              <a:t> film </a:t>
            </a:r>
            <a:r>
              <a:rPr lang="cs-CZ" i="1" dirty="0"/>
              <a:t>Black Peter</a:t>
            </a:r>
            <a:r>
              <a:rPr lang="cs-CZ" dirty="0"/>
              <a:t>,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kind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emotions</a:t>
            </a:r>
            <a:r>
              <a:rPr lang="cs-CZ" dirty="0"/>
              <a:t> he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best</a:t>
            </a:r>
            <a:r>
              <a:rPr lang="cs-CZ" dirty="0"/>
              <a:t> in </a:t>
            </a:r>
            <a:r>
              <a:rPr lang="cs-CZ" dirty="0" err="1"/>
              <a:t>portraying</a:t>
            </a:r>
            <a:r>
              <a:rPr lang="cs-CZ" dirty="0"/>
              <a:t> and </a:t>
            </a:r>
            <a:r>
              <a:rPr lang="cs-CZ" dirty="0" err="1"/>
              <a:t>communicationg</a:t>
            </a:r>
            <a:r>
              <a:rPr lang="cs-CZ" dirty="0"/>
              <a:t>? </a:t>
            </a:r>
            <a:r>
              <a:rPr lang="cs-CZ" dirty="0" err="1"/>
              <a:t>How</a:t>
            </a:r>
            <a:r>
              <a:rPr lang="cs-CZ" dirty="0"/>
              <a:t> 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think</a:t>
            </a:r>
            <a:r>
              <a:rPr lang="cs-CZ" dirty="0"/>
              <a:t> he </a:t>
            </a:r>
            <a:r>
              <a:rPr lang="cs-CZ" dirty="0" err="1"/>
              <a:t>achieves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2709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71B130-1FB8-474E-9817-10E30B4A04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A21F5AC-ADDA-AD4F-9BDC-617A8FC660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17" name="Zástupný text 16">
            <a:extLst>
              <a:ext uri="{FF2B5EF4-FFF2-40B4-BE49-F238E27FC236}">
                <a16:creationId xmlns:a16="http://schemas.microsoft.com/office/drawing/2014/main" id="{F8F4C2A8-1466-A145-89C1-6C65E2D26F9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10500" y="1296000"/>
            <a:ext cx="4145044" cy="665001"/>
          </a:xfrm>
        </p:spPr>
        <p:txBody>
          <a:bodyPr/>
          <a:lstStyle/>
          <a:p>
            <a:r>
              <a:rPr lang="cs-CZ" dirty="0"/>
              <a:t>In</a:t>
            </a:r>
            <a:r>
              <a:rPr lang="cs-CZ" i="1" dirty="0"/>
              <a:t>: </a:t>
            </a:r>
            <a:r>
              <a:rPr lang="cs-CZ" i="1" dirty="0" err="1"/>
              <a:t>Camera</a:t>
            </a:r>
            <a:r>
              <a:rPr lang="cs-CZ" i="1" dirty="0"/>
              <a:t> </a:t>
            </a:r>
            <a:r>
              <a:rPr lang="cs-CZ" i="1" dirty="0" err="1"/>
              <a:t>Obscura</a:t>
            </a:r>
            <a:r>
              <a:rPr lang="cs-CZ" i="1" dirty="0"/>
              <a:t>: </a:t>
            </a:r>
            <a:r>
              <a:rPr lang="cs-CZ" i="1" dirty="0" err="1"/>
              <a:t>Feminism</a:t>
            </a:r>
            <a:r>
              <a:rPr lang="cs-CZ" i="1" dirty="0"/>
              <a:t>, </a:t>
            </a:r>
            <a:r>
              <a:rPr lang="cs-CZ" i="1" dirty="0" err="1"/>
              <a:t>culture</a:t>
            </a:r>
            <a:r>
              <a:rPr lang="cs-CZ" i="1" dirty="0"/>
              <a:t> and Media </a:t>
            </a:r>
            <a:r>
              <a:rPr lang="cs-CZ" i="1" dirty="0" err="1"/>
              <a:t>Studies</a:t>
            </a:r>
            <a:r>
              <a:rPr lang="cs-CZ" dirty="0"/>
              <a:t>. 2009, vol. 24, no. 2, pp. 77– 105. 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017C9EBE-BCC3-B24B-9C31-197BA9CF6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Reading</a:t>
            </a:r>
            <a:r>
              <a:rPr lang="cs-CZ" dirty="0"/>
              <a:t> L3</a:t>
            </a:r>
          </a:p>
        </p:txBody>
      </p:sp>
      <p:sp>
        <p:nvSpPr>
          <p:cNvPr id="18" name="Zástupný text 17">
            <a:extLst>
              <a:ext uri="{FF2B5EF4-FFF2-40B4-BE49-F238E27FC236}">
                <a16:creationId xmlns:a16="http://schemas.microsoft.com/office/drawing/2014/main" id="{D5CB191E-9074-484A-9985-4E38D965416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8459" y="1290514"/>
            <a:ext cx="4265536" cy="665001"/>
          </a:xfrm>
        </p:spPr>
        <p:txBody>
          <a:bodyPr/>
          <a:lstStyle/>
          <a:p>
            <a:r>
              <a:rPr lang="cs-CZ" dirty="0"/>
              <a:t>KOVÁCS, András </a:t>
            </a:r>
            <a:r>
              <a:rPr lang="cs-CZ" dirty="0" err="1"/>
              <a:t>Bálint</a:t>
            </a:r>
            <a:r>
              <a:rPr lang="cs-CZ" dirty="0"/>
              <a:t>. </a:t>
            </a:r>
            <a:r>
              <a:rPr lang="cs-CZ" i="1" dirty="0" err="1"/>
              <a:t>Screening</a:t>
            </a:r>
            <a:r>
              <a:rPr lang="cs-CZ" i="1" dirty="0"/>
              <a:t> </a:t>
            </a:r>
            <a:r>
              <a:rPr lang="cs-CZ" i="1" dirty="0" err="1"/>
              <a:t>Modernism</a:t>
            </a:r>
            <a:r>
              <a:rPr lang="cs-CZ" i="1" dirty="0"/>
              <a:t>. </a:t>
            </a:r>
            <a:r>
              <a:rPr lang="cs-CZ" i="1" dirty="0" err="1"/>
              <a:t>European</a:t>
            </a:r>
            <a:r>
              <a:rPr lang="cs-CZ" i="1" dirty="0"/>
              <a:t> Art </a:t>
            </a:r>
            <a:r>
              <a:rPr lang="cs-CZ" i="1" dirty="0" err="1"/>
              <a:t>Cinema</a:t>
            </a:r>
            <a:r>
              <a:rPr lang="cs-CZ" i="1" dirty="0"/>
              <a:t>, 1950–1980.</a:t>
            </a:r>
            <a:r>
              <a:rPr lang="cs-CZ" dirty="0"/>
              <a:t> Chicago and London: Chicago University </a:t>
            </a:r>
            <a:r>
              <a:rPr lang="cs-CZ" dirty="0" err="1"/>
              <a:t>Press</a:t>
            </a:r>
            <a:r>
              <a:rPr lang="cs-CZ" dirty="0"/>
              <a:t>, 2007, pp. 322–329. </a:t>
            </a:r>
          </a:p>
        </p:txBody>
      </p:sp>
      <p:pic>
        <p:nvPicPr>
          <p:cNvPr id="16" name="Zástupný obsah 15">
            <a:extLst>
              <a:ext uri="{FF2B5EF4-FFF2-40B4-BE49-F238E27FC236}">
                <a16:creationId xmlns:a16="http://schemas.microsoft.com/office/drawing/2014/main" id="{D71EBC84-AE7E-5D41-8BF5-9A48CF47EF7F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548533"/>
            <a:ext cx="3914775" cy="2446734"/>
          </a:xfrm>
        </p:spPr>
      </p:pic>
      <p:pic>
        <p:nvPicPr>
          <p:cNvPr id="21" name="Zástupný obsah 20">
            <a:extLst>
              <a:ext uri="{FF2B5EF4-FFF2-40B4-BE49-F238E27FC236}">
                <a16:creationId xmlns:a16="http://schemas.microsoft.com/office/drawing/2014/main" id="{8DBBEB32-6760-9D4B-9988-C0287699B354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629" y="2339800"/>
            <a:ext cx="2736742" cy="4140200"/>
          </a:xfrm>
        </p:spPr>
      </p:pic>
    </p:spTree>
    <p:extLst>
      <p:ext uri="{BB962C8B-B14F-4D97-AF65-F5344CB8AC3E}">
        <p14:creationId xmlns:p14="http://schemas.microsoft.com/office/powerpoint/2010/main" val="1312365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CAC916-86EA-3B40-AD98-42551CF627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54040C9-4100-4B43-BDF3-87C099D90F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3802300-E48F-C449-A6B1-63E44BBA8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1960s as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era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cultural</a:t>
            </a:r>
            <a:r>
              <a:rPr lang="cs-CZ" dirty="0"/>
              <a:t> </a:t>
            </a:r>
            <a:r>
              <a:rPr lang="cs-CZ" dirty="0" err="1"/>
              <a:t>renaissance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C379463-4858-AD4B-98E4-1DC615200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38612"/>
            <a:ext cx="8064900" cy="4139998"/>
          </a:xfrm>
        </p:spPr>
        <p:txBody>
          <a:bodyPr/>
          <a:lstStyle/>
          <a:p>
            <a:r>
              <a:rPr lang="cs-CZ" dirty="0" err="1"/>
              <a:t>Relatively</a:t>
            </a:r>
            <a:r>
              <a:rPr lang="cs-CZ" dirty="0"/>
              <a:t> </a:t>
            </a:r>
            <a:r>
              <a:rPr lang="cs-CZ" dirty="0" err="1"/>
              <a:t>stable</a:t>
            </a:r>
            <a:r>
              <a:rPr lang="cs-CZ" dirty="0"/>
              <a:t> and </a:t>
            </a:r>
            <a:r>
              <a:rPr lang="cs-CZ" dirty="0" err="1"/>
              <a:t>prosperous</a:t>
            </a:r>
            <a:r>
              <a:rPr lang="cs-CZ" dirty="0"/>
              <a:t> </a:t>
            </a:r>
            <a:r>
              <a:rPr lang="cs-CZ" dirty="0" err="1"/>
              <a:t>decade</a:t>
            </a:r>
            <a:endParaRPr lang="cs-CZ" dirty="0"/>
          </a:p>
          <a:p>
            <a:r>
              <a:rPr lang="cs-CZ" dirty="0"/>
              <a:t>New </a:t>
            </a:r>
            <a:r>
              <a:rPr lang="cs-CZ" dirty="0" err="1"/>
              <a:t>impulses</a:t>
            </a:r>
            <a:r>
              <a:rPr lang="cs-CZ" dirty="0"/>
              <a:t> and </a:t>
            </a:r>
            <a:r>
              <a:rPr lang="cs-CZ" dirty="0" err="1"/>
              <a:t>experiments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form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found</a:t>
            </a:r>
            <a:r>
              <a:rPr lang="cs-CZ" dirty="0"/>
              <a:t> not </a:t>
            </a:r>
            <a:r>
              <a:rPr lang="cs-CZ" dirty="0" err="1"/>
              <a:t>only</a:t>
            </a:r>
            <a:r>
              <a:rPr lang="cs-CZ" dirty="0"/>
              <a:t> in </a:t>
            </a:r>
            <a:r>
              <a:rPr lang="cs-CZ" dirty="0" err="1"/>
              <a:t>various</a:t>
            </a:r>
            <a:r>
              <a:rPr lang="cs-CZ" dirty="0"/>
              <a:t> </a:t>
            </a: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cinemas</a:t>
            </a:r>
            <a:r>
              <a:rPr lang="cs-CZ" dirty="0"/>
              <a:t> but in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artistic</a:t>
            </a:r>
            <a:r>
              <a:rPr lang="cs-CZ" dirty="0"/>
              <a:t> </a:t>
            </a:r>
            <a:r>
              <a:rPr lang="cs-CZ" dirty="0" err="1"/>
              <a:t>forms</a:t>
            </a:r>
            <a:r>
              <a:rPr lang="cs-CZ" dirty="0"/>
              <a:t> as </a:t>
            </a:r>
            <a:r>
              <a:rPr lang="cs-CZ" dirty="0" err="1"/>
              <a:t>well</a:t>
            </a:r>
            <a:r>
              <a:rPr lang="cs-CZ" dirty="0"/>
              <a:t> (nouveau </a:t>
            </a:r>
            <a:r>
              <a:rPr lang="cs-CZ" dirty="0" err="1"/>
              <a:t>roman</a:t>
            </a:r>
            <a:r>
              <a:rPr lang="cs-CZ" dirty="0"/>
              <a:t>, absurd </a:t>
            </a:r>
            <a:r>
              <a:rPr lang="cs-CZ" dirty="0" err="1"/>
              <a:t>theater</a:t>
            </a:r>
            <a:r>
              <a:rPr lang="cs-CZ" dirty="0"/>
              <a:t>, art </a:t>
            </a:r>
            <a:r>
              <a:rPr lang="cs-CZ" dirty="0" err="1"/>
              <a:t>informel</a:t>
            </a:r>
            <a:r>
              <a:rPr lang="cs-CZ" dirty="0"/>
              <a:t>) &gt;&gt;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effort</a:t>
            </a:r>
            <a:r>
              <a:rPr lang="cs-CZ" dirty="0"/>
              <a:t> to </a:t>
            </a:r>
            <a:r>
              <a:rPr lang="cs-CZ" dirty="0" err="1"/>
              <a:t>break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stereotypes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conceptions</a:t>
            </a:r>
            <a:r>
              <a:rPr lang="cs-CZ" dirty="0"/>
              <a:t> and </a:t>
            </a:r>
            <a:r>
              <a:rPr lang="cs-CZ" dirty="0" err="1"/>
              <a:t>solutions</a:t>
            </a:r>
            <a:endParaRPr lang="cs-CZ" dirty="0"/>
          </a:p>
          <a:p>
            <a:endParaRPr lang="cs-CZ" dirty="0"/>
          </a:p>
          <a:p>
            <a:r>
              <a:rPr lang="cs-CZ" dirty="0"/>
              <a:t>A </a:t>
            </a:r>
            <a:r>
              <a:rPr lang="cs-CZ" dirty="0" err="1"/>
              <a:t>similar</a:t>
            </a:r>
            <a:r>
              <a:rPr lang="cs-CZ" dirty="0"/>
              <a:t> </a:t>
            </a:r>
            <a:r>
              <a:rPr lang="cs-CZ" dirty="0" err="1"/>
              <a:t>atmosphere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found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1920s –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era</a:t>
            </a:r>
            <a:r>
              <a:rPr lang="cs-CZ" dirty="0"/>
              <a:t> full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optimism</a:t>
            </a:r>
            <a:r>
              <a:rPr lang="cs-CZ" dirty="0"/>
              <a:t> and </a:t>
            </a:r>
            <a:r>
              <a:rPr lang="cs-CZ" dirty="0" err="1"/>
              <a:t>faith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possibility</a:t>
            </a:r>
            <a:r>
              <a:rPr lang="cs-CZ" dirty="0"/>
              <a:t> to </a:t>
            </a:r>
            <a:r>
              <a:rPr lang="cs-CZ" dirty="0" err="1"/>
              <a:t>realize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utopian</a:t>
            </a:r>
            <a:r>
              <a:rPr lang="cs-CZ" dirty="0"/>
              <a:t> </a:t>
            </a:r>
            <a:r>
              <a:rPr lang="cs-CZ" dirty="0" err="1"/>
              <a:t>visions</a:t>
            </a:r>
            <a:r>
              <a:rPr lang="cs-CZ" dirty="0"/>
              <a:t> + 1960s as a period full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technical</a:t>
            </a:r>
            <a:r>
              <a:rPr lang="cs-CZ" dirty="0"/>
              <a:t> and </a:t>
            </a:r>
            <a:r>
              <a:rPr lang="cs-CZ" dirty="0" err="1"/>
              <a:t>scientific</a:t>
            </a:r>
            <a:r>
              <a:rPr lang="cs-CZ" dirty="0"/>
              <a:t> </a:t>
            </a:r>
            <a:r>
              <a:rPr lang="cs-CZ" dirty="0" err="1"/>
              <a:t>progress</a:t>
            </a:r>
            <a:r>
              <a:rPr lang="cs-CZ" dirty="0"/>
              <a:t>, as </a:t>
            </a:r>
            <a:r>
              <a:rPr lang="cs-CZ" dirty="0" err="1"/>
              <a:t>well</a:t>
            </a:r>
            <a:r>
              <a:rPr lang="cs-CZ" dirty="0"/>
              <a:t> as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living</a:t>
            </a:r>
            <a:r>
              <a:rPr lang="cs-CZ" dirty="0"/>
              <a:t> standard X </a:t>
            </a:r>
            <a:r>
              <a:rPr lang="cs-CZ" dirty="0" err="1"/>
              <a:t>sceptical</a:t>
            </a:r>
            <a:r>
              <a:rPr lang="cs-CZ" dirty="0"/>
              <a:t> </a:t>
            </a:r>
            <a:r>
              <a:rPr lang="cs-CZ" dirty="0" err="1"/>
              <a:t>take</a:t>
            </a:r>
            <a:r>
              <a:rPr lang="cs-CZ" dirty="0"/>
              <a:t> on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being</a:t>
            </a:r>
            <a:r>
              <a:rPr lang="cs-CZ" dirty="0"/>
              <a:t> (his </a:t>
            </a:r>
            <a:r>
              <a:rPr lang="cs-CZ" dirty="0" err="1"/>
              <a:t>or</a:t>
            </a:r>
            <a:r>
              <a:rPr lang="cs-CZ" dirty="0"/>
              <a:t> her </a:t>
            </a:r>
            <a:r>
              <a:rPr lang="cs-CZ" dirty="0" err="1"/>
              <a:t>possiblities</a:t>
            </a:r>
            <a:r>
              <a:rPr lang="cs-CZ" dirty="0"/>
              <a:t>, </a:t>
            </a:r>
            <a:r>
              <a:rPr lang="cs-CZ" dirty="0" err="1"/>
              <a:t>desires</a:t>
            </a:r>
            <a:r>
              <a:rPr lang="cs-CZ" dirty="0"/>
              <a:t> and </a:t>
            </a:r>
            <a:r>
              <a:rPr lang="cs-CZ" dirty="0" err="1"/>
              <a:t>aims</a:t>
            </a:r>
            <a:r>
              <a:rPr lang="cs-CZ" dirty="0"/>
              <a:t>) and </a:t>
            </a:r>
            <a:r>
              <a:rPr lang="cs-CZ" dirty="0" err="1"/>
              <a:t>the</a:t>
            </a:r>
            <a:r>
              <a:rPr lang="cs-CZ" dirty="0"/>
              <a:t> idea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progress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241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D7C85DF-F7EC-474F-A83E-4530F41941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1C1314-A6A2-0644-8D3A-B29332D4B6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0356CD8-C251-154B-B589-090C01BCB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Modern</a:t>
            </a:r>
            <a:r>
              <a:rPr lang="cs-CZ" dirty="0"/>
              <a:t> / </a:t>
            </a:r>
            <a:r>
              <a:rPr lang="cs-CZ" dirty="0" err="1"/>
              <a:t>Modernism</a:t>
            </a:r>
            <a:r>
              <a:rPr lang="cs-CZ" dirty="0"/>
              <a:t> / </a:t>
            </a:r>
            <a:r>
              <a:rPr lang="cs-CZ" dirty="0" err="1"/>
              <a:t>Avantgarde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7D4426F-0C1E-264B-9493-A5BF7255A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„</a:t>
            </a:r>
            <a:r>
              <a:rPr lang="cs-CZ" b="1" dirty="0" err="1"/>
              <a:t>Modern</a:t>
            </a:r>
            <a:r>
              <a:rPr lang="cs-CZ" b="1" dirty="0"/>
              <a:t>“</a:t>
            </a:r>
          </a:p>
          <a:p>
            <a:pPr lvl="1"/>
            <a:r>
              <a:rPr lang="cs-CZ" dirty="0" err="1"/>
              <a:t>Meaning</a:t>
            </a:r>
            <a:r>
              <a:rPr lang="cs-CZ" dirty="0"/>
              <a:t> „</a:t>
            </a:r>
            <a:r>
              <a:rPr lang="cs-CZ" dirty="0" err="1"/>
              <a:t>new</a:t>
            </a:r>
            <a:r>
              <a:rPr lang="cs-CZ" dirty="0"/>
              <a:t>“, but </a:t>
            </a:r>
            <a:r>
              <a:rPr lang="cs-CZ" dirty="0" err="1"/>
              <a:t>also</a:t>
            </a:r>
            <a:r>
              <a:rPr lang="cs-CZ" dirty="0"/>
              <a:t> „</a:t>
            </a:r>
            <a:r>
              <a:rPr lang="cs-CZ" dirty="0" err="1"/>
              <a:t>actual</a:t>
            </a:r>
            <a:r>
              <a:rPr lang="cs-CZ" dirty="0"/>
              <a:t>“ &gt;&gt; </a:t>
            </a:r>
            <a:r>
              <a:rPr lang="cs-CZ" dirty="0" err="1"/>
              <a:t>older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previous</a:t>
            </a:r>
            <a:r>
              <a:rPr lang="cs-CZ" dirty="0"/>
              <a:t> </a:t>
            </a:r>
            <a:r>
              <a:rPr lang="cs-CZ" dirty="0" err="1"/>
              <a:t>forms</a:t>
            </a:r>
            <a:r>
              <a:rPr lang="cs-CZ" dirty="0"/>
              <a:t> are </a:t>
            </a:r>
            <a:r>
              <a:rPr lang="cs-CZ" dirty="0" err="1"/>
              <a:t>irrelevant</a:t>
            </a:r>
            <a:r>
              <a:rPr lang="cs-CZ" dirty="0"/>
              <a:t>. </a:t>
            </a:r>
          </a:p>
          <a:p>
            <a:pPr lvl="1"/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cult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modernity </a:t>
            </a:r>
            <a:r>
              <a:rPr lang="cs-CZ" dirty="0" err="1"/>
              <a:t>ends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postmodernism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1970s</a:t>
            </a:r>
          </a:p>
          <a:p>
            <a:pPr lvl="1"/>
            <a:r>
              <a:rPr lang="cs-CZ" dirty="0" err="1"/>
              <a:t>Against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idea </a:t>
            </a:r>
            <a:r>
              <a:rPr lang="cs-CZ" dirty="0" err="1"/>
              <a:t>that</a:t>
            </a:r>
            <a:r>
              <a:rPr lang="cs-CZ" dirty="0"/>
              <a:t> art </a:t>
            </a:r>
            <a:r>
              <a:rPr lang="cs-CZ" dirty="0" err="1"/>
              <a:t>continually</a:t>
            </a:r>
            <a:r>
              <a:rPr lang="cs-CZ" dirty="0"/>
              <a:t> </a:t>
            </a:r>
            <a:r>
              <a:rPr lang="cs-CZ" dirty="0" err="1"/>
              <a:t>undergoes</a:t>
            </a:r>
            <a:r>
              <a:rPr lang="cs-CZ" dirty="0"/>
              <a:t> and </a:t>
            </a:r>
            <a:r>
              <a:rPr lang="cs-CZ" dirty="0" err="1"/>
              <a:t>aesthetic</a:t>
            </a:r>
            <a:r>
              <a:rPr lang="cs-CZ" dirty="0"/>
              <a:t> </a:t>
            </a:r>
            <a:r>
              <a:rPr lang="cs-CZ" dirty="0" err="1"/>
              <a:t>revolution</a:t>
            </a:r>
            <a:r>
              <a:rPr lang="cs-CZ" dirty="0"/>
              <a:t>, </a:t>
            </a:r>
            <a:r>
              <a:rPr lang="cs-CZ" dirty="0" err="1"/>
              <a:t>pushing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towards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aestehtic</a:t>
            </a:r>
            <a:r>
              <a:rPr lang="cs-CZ" dirty="0"/>
              <a:t> </a:t>
            </a:r>
            <a:r>
              <a:rPr lang="cs-CZ" dirty="0" err="1"/>
              <a:t>visions</a:t>
            </a:r>
            <a:r>
              <a:rPr lang="cs-CZ" dirty="0"/>
              <a:t> and </a:t>
            </a:r>
            <a:r>
              <a:rPr lang="cs-CZ" dirty="0" err="1"/>
              <a:t>forms</a:t>
            </a:r>
            <a:endParaRPr lang="cs-CZ" dirty="0"/>
          </a:p>
          <a:p>
            <a:pPr lvl="1"/>
            <a:endParaRPr lang="cs-CZ" dirty="0"/>
          </a:p>
          <a:p>
            <a:r>
              <a:rPr lang="cs-CZ" b="1" dirty="0"/>
              <a:t>„</a:t>
            </a:r>
            <a:r>
              <a:rPr lang="cs-CZ" b="1" dirty="0" err="1"/>
              <a:t>Modernism</a:t>
            </a:r>
            <a:r>
              <a:rPr lang="cs-CZ" b="1" dirty="0"/>
              <a:t>“</a:t>
            </a:r>
          </a:p>
          <a:p>
            <a:pPr lvl="1"/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artistic</a:t>
            </a:r>
            <a:r>
              <a:rPr lang="cs-CZ" dirty="0"/>
              <a:t> </a:t>
            </a:r>
            <a:r>
              <a:rPr lang="cs-CZ" dirty="0" err="1"/>
              <a:t>movement</a:t>
            </a:r>
            <a:r>
              <a:rPr lang="cs-CZ" dirty="0"/>
              <a:t> </a:t>
            </a:r>
            <a:r>
              <a:rPr lang="cs-CZ" dirty="0" err="1"/>
              <a:t>able</a:t>
            </a:r>
            <a:r>
              <a:rPr lang="cs-CZ" dirty="0"/>
              <a:t> to express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experiences</a:t>
            </a:r>
            <a:r>
              <a:rPr lang="cs-CZ" dirty="0"/>
              <a:t> and </a:t>
            </a:r>
            <a:r>
              <a:rPr lang="cs-CZ" dirty="0" err="1"/>
              <a:t>feelings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contemporary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.</a:t>
            </a:r>
          </a:p>
          <a:p>
            <a:pPr lvl="1"/>
            <a:r>
              <a:rPr lang="cs-CZ" dirty="0" err="1"/>
              <a:t>Key</a:t>
            </a:r>
            <a:r>
              <a:rPr lang="cs-CZ" dirty="0"/>
              <a:t> </a:t>
            </a:r>
            <a:r>
              <a:rPr lang="cs-CZ" dirty="0" err="1"/>
              <a:t>concepts</a:t>
            </a:r>
            <a:r>
              <a:rPr lang="cs-CZ" dirty="0"/>
              <a:t> are </a:t>
            </a:r>
            <a:r>
              <a:rPr lang="cs-CZ" dirty="0" err="1"/>
              <a:t>authenticity</a:t>
            </a:r>
            <a:r>
              <a:rPr lang="cs-CZ" dirty="0"/>
              <a:t> and </a:t>
            </a:r>
            <a:r>
              <a:rPr lang="cs-CZ" dirty="0" err="1"/>
              <a:t>actuality</a:t>
            </a:r>
            <a:r>
              <a:rPr lang="cs-CZ" dirty="0"/>
              <a:t> </a:t>
            </a:r>
            <a:r>
              <a:rPr lang="cs-CZ" dirty="0" err="1"/>
              <a:t>rather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difference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invention</a:t>
            </a:r>
            <a:r>
              <a:rPr lang="cs-CZ" dirty="0"/>
              <a:t>. </a:t>
            </a:r>
          </a:p>
          <a:p>
            <a:pPr lvl="1"/>
            <a:endParaRPr lang="cs-CZ" dirty="0"/>
          </a:p>
          <a:p>
            <a:r>
              <a:rPr lang="cs-CZ" b="1" dirty="0"/>
              <a:t>„</a:t>
            </a:r>
            <a:r>
              <a:rPr lang="cs-CZ" b="1" dirty="0" err="1"/>
              <a:t>Avantgarde</a:t>
            </a:r>
            <a:r>
              <a:rPr lang="cs-CZ" b="1" dirty="0"/>
              <a:t>“</a:t>
            </a:r>
          </a:p>
          <a:p>
            <a:pPr lvl="1"/>
            <a:r>
              <a:rPr lang="cs-CZ" dirty="0"/>
              <a:t>A </a:t>
            </a:r>
            <a:r>
              <a:rPr lang="cs-CZ" dirty="0" err="1"/>
              <a:t>gesture</a:t>
            </a:r>
            <a:r>
              <a:rPr lang="cs-CZ" dirty="0"/>
              <a:t> </a:t>
            </a:r>
            <a:r>
              <a:rPr lang="cs-CZ" dirty="0" err="1"/>
              <a:t>towards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future</a:t>
            </a:r>
            <a:r>
              <a:rPr lang="cs-CZ" dirty="0"/>
              <a:t>, “</a:t>
            </a:r>
            <a:r>
              <a:rPr lang="cs-CZ" dirty="0" err="1"/>
              <a:t>avant</a:t>
            </a:r>
            <a:r>
              <a:rPr lang="cs-CZ" dirty="0"/>
              <a:t>“ </a:t>
            </a:r>
            <a:r>
              <a:rPr lang="cs-CZ" dirty="0" err="1"/>
              <a:t>meaning</a:t>
            </a:r>
            <a:r>
              <a:rPr lang="cs-CZ" dirty="0"/>
              <a:t> forward.</a:t>
            </a:r>
          </a:p>
          <a:p>
            <a:pPr lvl="1"/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artistic</a:t>
            </a:r>
            <a:r>
              <a:rPr lang="cs-CZ" dirty="0"/>
              <a:t> </a:t>
            </a:r>
            <a:r>
              <a:rPr lang="cs-CZ" dirty="0" err="1"/>
              <a:t>movement</a:t>
            </a:r>
            <a:r>
              <a:rPr lang="cs-CZ" dirty="0"/>
              <a:t> </a:t>
            </a:r>
            <a:r>
              <a:rPr lang="cs-CZ" dirty="0" err="1"/>
              <a:t>oriented</a:t>
            </a:r>
            <a:r>
              <a:rPr lang="cs-CZ" dirty="0"/>
              <a:t> </a:t>
            </a:r>
            <a:r>
              <a:rPr lang="cs-CZ" dirty="0" err="1"/>
              <a:t>towards</a:t>
            </a:r>
            <a:r>
              <a:rPr lang="cs-CZ" dirty="0"/>
              <a:t> </a:t>
            </a:r>
            <a:r>
              <a:rPr lang="cs-CZ" dirty="0" err="1"/>
              <a:t>futurity</a:t>
            </a:r>
            <a:r>
              <a:rPr lang="cs-CZ" dirty="0"/>
              <a:t>.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9056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470AA5D-02E5-064E-A130-CF91C788FD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FB8E8D-2905-FB40-8454-314A8D16E7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BC25AC-8817-0B4C-98D8-C02E42101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89492"/>
            <a:ext cx="8064900" cy="451576"/>
          </a:xfrm>
        </p:spPr>
        <p:txBody>
          <a:bodyPr/>
          <a:lstStyle/>
          <a:p>
            <a:pPr algn="ctr"/>
            <a:r>
              <a:rPr lang="cs-CZ" dirty="0" err="1"/>
              <a:t>Modern</a:t>
            </a:r>
            <a:r>
              <a:rPr lang="cs-CZ" dirty="0"/>
              <a:t> film / </a:t>
            </a:r>
            <a:r>
              <a:rPr lang="cs-CZ" dirty="0" err="1"/>
              <a:t>Modernist</a:t>
            </a:r>
            <a:r>
              <a:rPr lang="cs-CZ" dirty="0"/>
              <a:t> </a:t>
            </a:r>
            <a:r>
              <a:rPr lang="cs-CZ" dirty="0" err="1"/>
              <a:t>cinema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D038696-914D-784C-AF77-72843CBFC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185226"/>
            <a:ext cx="8064900" cy="4653714"/>
          </a:xfrm>
        </p:spPr>
        <p:txBody>
          <a:bodyPr/>
          <a:lstStyle/>
          <a:p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1920s, </a:t>
            </a:r>
            <a:r>
              <a:rPr lang="cs-CZ" dirty="0" err="1"/>
              <a:t>cinema</a:t>
            </a:r>
            <a:r>
              <a:rPr lang="cs-CZ" dirty="0"/>
              <a:t> </a:t>
            </a:r>
            <a:r>
              <a:rPr lang="cs-CZ" dirty="0" err="1"/>
              <a:t>couldn‘t</a:t>
            </a:r>
            <a:r>
              <a:rPr lang="cs-CZ" dirty="0"/>
              <a:t> </a:t>
            </a:r>
            <a:r>
              <a:rPr lang="cs-CZ" dirty="0" err="1"/>
              <a:t>yet</a:t>
            </a:r>
            <a:r>
              <a:rPr lang="cs-CZ" dirty="0"/>
              <a:t> </a:t>
            </a:r>
            <a:r>
              <a:rPr lang="cs-CZ" dirty="0" err="1"/>
              <a:t>innovate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onw</a:t>
            </a:r>
            <a:r>
              <a:rPr lang="cs-CZ" dirty="0"/>
              <a:t> </a:t>
            </a:r>
            <a:r>
              <a:rPr lang="cs-CZ" dirty="0" err="1"/>
              <a:t>traditions</a:t>
            </a:r>
            <a:r>
              <a:rPr lang="cs-CZ" dirty="0"/>
              <a:t>, </a:t>
            </a:r>
            <a:r>
              <a:rPr lang="cs-CZ" dirty="0" err="1"/>
              <a:t>while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1960s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canon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already</a:t>
            </a:r>
            <a:r>
              <a:rPr lang="cs-CZ" dirty="0"/>
              <a:t> </a:t>
            </a:r>
            <a:r>
              <a:rPr lang="cs-CZ" dirty="0" err="1"/>
              <a:t>established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modernist</a:t>
            </a:r>
            <a:r>
              <a:rPr lang="cs-CZ" dirty="0"/>
              <a:t> </a:t>
            </a:r>
            <a:r>
              <a:rPr lang="cs-CZ" dirty="0" err="1"/>
              <a:t>cinema</a:t>
            </a:r>
            <a:r>
              <a:rPr lang="cs-CZ" dirty="0"/>
              <a:t> a </a:t>
            </a:r>
            <a:r>
              <a:rPr lang="cs-CZ" dirty="0" err="1"/>
              <a:t>break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a </a:t>
            </a:r>
            <a:r>
              <a:rPr lang="cs-CZ" dirty="0" err="1"/>
              <a:t>continuity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classical</a:t>
            </a:r>
            <a:r>
              <a:rPr lang="cs-CZ" dirty="0"/>
              <a:t> film?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opposing</a:t>
            </a:r>
            <a:r>
              <a:rPr lang="cs-CZ" dirty="0"/>
              <a:t> </a:t>
            </a:r>
            <a:r>
              <a:rPr lang="cs-CZ" dirty="0" err="1"/>
              <a:t>ideas</a:t>
            </a:r>
            <a:r>
              <a:rPr lang="cs-CZ" dirty="0"/>
              <a:t>:</a:t>
            </a:r>
          </a:p>
          <a:p>
            <a:pPr marL="585900" lvl="1" indent="-342900">
              <a:buFont typeface="+mj-lt"/>
              <a:buAutoNum type="arabicPeriod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era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classical</a:t>
            </a:r>
            <a:r>
              <a:rPr lang="cs-CZ" dirty="0"/>
              <a:t> </a:t>
            </a:r>
            <a:r>
              <a:rPr lang="cs-CZ" dirty="0" err="1"/>
              <a:t>cinema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followed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era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modernist</a:t>
            </a:r>
            <a:r>
              <a:rPr lang="cs-CZ" dirty="0"/>
              <a:t> </a:t>
            </a:r>
            <a:r>
              <a:rPr lang="cs-CZ" dirty="0" err="1"/>
              <a:t>cinema</a:t>
            </a:r>
            <a:endParaRPr lang="cs-CZ" dirty="0"/>
          </a:p>
          <a:p>
            <a:pPr marL="585900" lvl="1" indent="-342900">
              <a:buFont typeface="+mj-lt"/>
              <a:buAutoNum type="arabicPeriod"/>
            </a:pPr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modes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cinema</a:t>
            </a:r>
            <a:r>
              <a:rPr lang="cs-CZ" dirty="0"/>
              <a:t> </a:t>
            </a:r>
            <a:r>
              <a:rPr lang="cs-CZ" dirty="0" err="1"/>
              <a:t>coexist</a:t>
            </a:r>
            <a:r>
              <a:rPr lang="cs-CZ" dirty="0"/>
              <a:t> &gt;&gt; </a:t>
            </a:r>
            <a:r>
              <a:rPr lang="cs-CZ" dirty="0" err="1"/>
              <a:t>modernist</a:t>
            </a:r>
            <a:r>
              <a:rPr lang="cs-CZ" dirty="0"/>
              <a:t> </a:t>
            </a:r>
            <a:r>
              <a:rPr lang="cs-CZ" dirty="0" err="1"/>
              <a:t>cinema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perceived</a:t>
            </a:r>
            <a:r>
              <a:rPr lang="cs-CZ" dirty="0"/>
              <a:t> as a </a:t>
            </a:r>
            <a:r>
              <a:rPr lang="cs-CZ" dirty="0" err="1"/>
              <a:t>subversive</a:t>
            </a:r>
            <a:r>
              <a:rPr lang="cs-CZ" dirty="0"/>
              <a:t> </a:t>
            </a:r>
            <a:r>
              <a:rPr lang="cs-CZ" dirty="0" err="1"/>
              <a:t>form</a:t>
            </a:r>
            <a:r>
              <a:rPr lang="cs-CZ" dirty="0"/>
              <a:t> and as a </a:t>
            </a:r>
            <a:r>
              <a:rPr lang="cs-CZ" dirty="0" err="1"/>
              <a:t>contrast</a:t>
            </a:r>
            <a:r>
              <a:rPr lang="cs-CZ" dirty="0"/>
              <a:t> to </a:t>
            </a:r>
            <a:r>
              <a:rPr lang="cs-CZ" dirty="0" err="1"/>
              <a:t>classical</a:t>
            </a:r>
            <a:r>
              <a:rPr lang="cs-CZ" dirty="0"/>
              <a:t> </a:t>
            </a:r>
            <a:r>
              <a:rPr lang="cs-CZ" dirty="0" err="1"/>
              <a:t>cinema</a:t>
            </a:r>
            <a:endParaRPr lang="cs-CZ" dirty="0"/>
          </a:p>
          <a:p>
            <a:pPr marL="243000" lvl="1" indent="0">
              <a:buNone/>
            </a:pPr>
            <a:endParaRPr lang="cs-CZ" dirty="0"/>
          </a:p>
          <a:p>
            <a:r>
              <a:rPr lang="cs-CZ" dirty="0" err="1"/>
              <a:t>Modern</a:t>
            </a:r>
            <a:r>
              <a:rPr lang="cs-CZ" dirty="0"/>
              <a:t> </a:t>
            </a:r>
            <a:r>
              <a:rPr lang="cs-CZ" dirty="0" err="1"/>
              <a:t>films</a:t>
            </a:r>
            <a:r>
              <a:rPr lang="cs-CZ" dirty="0"/>
              <a:t> are „</a:t>
            </a:r>
            <a:r>
              <a:rPr lang="cs-CZ" dirty="0" err="1"/>
              <a:t>semi-comercial</a:t>
            </a:r>
            <a:r>
              <a:rPr lang="cs-CZ" dirty="0"/>
              <a:t>“ –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success</a:t>
            </a:r>
            <a:r>
              <a:rPr lang="cs-CZ" dirty="0"/>
              <a:t> as </a:t>
            </a:r>
            <a:r>
              <a:rPr lang="cs-CZ" dirty="0" err="1"/>
              <a:t>works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art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tied</a:t>
            </a:r>
            <a:r>
              <a:rPr lang="cs-CZ" dirty="0"/>
              <a:t> </a:t>
            </a:r>
            <a:r>
              <a:rPr lang="cs-CZ" dirty="0" err="1"/>
              <a:t>together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commercial</a:t>
            </a:r>
            <a:r>
              <a:rPr lang="cs-CZ" dirty="0"/>
              <a:t> </a:t>
            </a:r>
            <a:r>
              <a:rPr lang="cs-CZ" dirty="0" err="1"/>
              <a:t>success</a:t>
            </a:r>
            <a:endParaRPr lang="cs-CZ" dirty="0"/>
          </a:p>
          <a:p>
            <a:pPr lvl="1"/>
            <a:r>
              <a:rPr lang="cs-CZ" dirty="0" err="1"/>
              <a:t>Specialized</a:t>
            </a:r>
            <a:r>
              <a:rPr lang="cs-CZ" dirty="0"/>
              <a:t> </a:t>
            </a:r>
            <a:r>
              <a:rPr lang="cs-CZ" dirty="0" err="1"/>
              <a:t>distribution</a:t>
            </a:r>
            <a:r>
              <a:rPr lang="cs-CZ" dirty="0"/>
              <a:t> and </a:t>
            </a:r>
            <a:r>
              <a:rPr lang="cs-CZ" dirty="0" err="1"/>
              <a:t>exhibition</a:t>
            </a:r>
            <a:r>
              <a:rPr lang="cs-CZ" dirty="0"/>
              <a:t> </a:t>
            </a:r>
            <a:r>
              <a:rPr lang="cs-CZ" dirty="0" err="1"/>
              <a:t>circuits</a:t>
            </a:r>
            <a:r>
              <a:rPr lang="cs-CZ" dirty="0"/>
              <a:t> (</a:t>
            </a:r>
            <a:r>
              <a:rPr lang="cs-CZ" dirty="0" err="1"/>
              <a:t>festivals</a:t>
            </a:r>
            <a:r>
              <a:rPr lang="cs-CZ" dirty="0"/>
              <a:t>, film </a:t>
            </a:r>
            <a:r>
              <a:rPr lang="cs-CZ" dirty="0" err="1"/>
              <a:t>clubs</a:t>
            </a:r>
            <a:r>
              <a:rPr lang="cs-CZ" dirty="0"/>
              <a:t>, art </a:t>
            </a:r>
            <a:r>
              <a:rPr lang="cs-CZ" dirty="0" err="1"/>
              <a:t>cinemas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“By </a:t>
            </a:r>
            <a:r>
              <a:rPr lang="cs-CZ" dirty="0" err="1"/>
              <a:t>the</a:t>
            </a:r>
            <a:r>
              <a:rPr lang="cs-CZ" dirty="0"/>
              <a:t> second </a:t>
            </a:r>
            <a:r>
              <a:rPr lang="cs-CZ" dirty="0" err="1"/>
              <a:t>half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1950s, </a:t>
            </a:r>
            <a:r>
              <a:rPr lang="cs-CZ" dirty="0" err="1"/>
              <a:t>the</a:t>
            </a:r>
            <a:r>
              <a:rPr lang="cs-CZ" dirty="0"/>
              <a:t> art film in </a:t>
            </a:r>
            <a:r>
              <a:rPr lang="cs-CZ" dirty="0" err="1"/>
              <a:t>Europe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more </a:t>
            </a:r>
            <a:r>
              <a:rPr lang="cs-CZ" dirty="0" err="1"/>
              <a:t>than</a:t>
            </a:r>
            <a:r>
              <a:rPr lang="cs-CZ" dirty="0"/>
              <a:t> a </a:t>
            </a:r>
            <a:r>
              <a:rPr lang="cs-CZ" dirty="0" err="1"/>
              <a:t>theory</a:t>
            </a:r>
            <a:r>
              <a:rPr lang="cs-CZ" dirty="0"/>
              <a:t>, a </a:t>
            </a:r>
            <a:r>
              <a:rPr lang="cs-CZ" dirty="0" err="1"/>
              <a:t>prospect</a:t>
            </a:r>
            <a:r>
              <a:rPr lang="cs-CZ" dirty="0"/>
              <a:t>, </a:t>
            </a:r>
            <a:r>
              <a:rPr lang="cs-CZ" dirty="0" err="1"/>
              <a:t>or</a:t>
            </a:r>
            <a:r>
              <a:rPr lang="cs-CZ" dirty="0"/>
              <a:t> a </a:t>
            </a:r>
            <a:r>
              <a:rPr lang="cs-CZ" dirty="0" err="1"/>
              <a:t>critical</a:t>
            </a:r>
            <a:r>
              <a:rPr lang="cs-CZ" dirty="0"/>
              <a:t> </a:t>
            </a:r>
            <a:r>
              <a:rPr lang="cs-CZ" dirty="0" err="1"/>
              <a:t>category</a:t>
            </a:r>
            <a:r>
              <a:rPr lang="cs-CZ" dirty="0"/>
              <a:t> – </a:t>
            </a:r>
            <a:r>
              <a:rPr lang="cs-CZ" dirty="0" err="1"/>
              <a:t>it</a:t>
            </a:r>
            <a:r>
              <a:rPr lang="cs-CZ" dirty="0"/>
              <a:t> has </a:t>
            </a:r>
            <a:r>
              <a:rPr lang="cs-CZ" dirty="0" err="1"/>
              <a:t>become</a:t>
            </a:r>
            <a:r>
              <a:rPr lang="cs-CZ" dirty="0"/>
              <a:t> a </a:t>
            </a:r>
            <a:r>
              <a:rPr lang="cs-CZ" dirty="0" err="1"/>
              <a:t>strong</a:t>
            </a:r>
            <a:r>
              <a:rPr lang="cs-CZ" dirty="0"/>
              <a:t> </a:t>
            </a:r>
            <a:r>
              <a:rPr lang="cs-CZ" dirty="0" err="1"/>
              <a:t>institution</a:t>
            </a:r>
            <a:r>
              <a:rPr lang="cs-CZ" dirty="0"/>
              <a:t> </a:t>
            </a:r>
            <a:r>
              <a:rPr lang="cs-CZ" dirty="0" err="1"/>
              <a:t>backed</a:t>
            </a:r>
            <a:r>
              <a:rPr lang="cs-CZ" dirty="0"/>
              <a:t> by tax </a:t>
            </a:r>
            <a:r>
              <a:rPr lang="cs-CZ" dirty="0" err="1"/>
              <a:t>laws</a:t>
            </a:r>
            <a:r>
              <a:rPr lang="cs-CZ" dirty="0"/>
              <a:t>, </a:t>
            </a:r>
            <a:r>
              <a:rPr lang="cs-CZ" dirty="0" err="1"/>
              <a:t>professional</a:t>
            </a:r>
            <a:r>
              <a:rPr lang="cs-CZ" dirty="0"/>
              <a:t> </a:t>
            </a:r>
            <a:r>
              <a:rPr lang="cs-CZ" dirty="0" err="1"/>
              <a:t>associations</a:t>
            </a:r>
            <a:r>
              <a:rPr lang="cs-CZ" dirty="0"/>
              <a:t>, </a:t>
            </a:r>
            <a:r>
              <a:rPr lang="cs-CZ" dirty="0" err="1"/>
              <a:t>production</a:t>
            </a:r>
            <a:r>
              <a:rPr lang="cs-CZ" dirty="0"/>
              <a:t> and </a:t>
            </a:r>
            <a:r>
              <a:rPr lang="cs-CZ" dirty="0" err="1"/>
              <a:t>distribution</a:t>
            </a:r>
            <a:r>
              <a:rPr lang="cs-CZ" dirty="0"/>
              <a:t> </a:t>
            </a:r>
            <a:r>
              <a:rPr lang="cs-CZ" dirty="0" err="1"/>
              <a:t>networks</a:t>
            </a:r>
            <a:r>
              <a:rPr lang="cs-CZ" dirty="0"/>
              <a:t>, film </a:t>
            </a:r>
            <a:r>
              <a:rPr lang="cs-CZ" dirty="0" err="1"/>
              <a:t>festivals</a:t>
            </a:r>
            <a:r>
              <a:rPr lang="cs-CZ" dirty="0"/>
              <a:t> and </a:t>
            </a:r>
            <a:r>
              <a:rPr lang="cs-CZ" dirty="0" err="1"/>
              <a:t>prestigious</a:t>
            </a:r>
            <a:r>
              <a:rPr lang="cs-CZ" dirty="0"/>
              <a:t> </a:t>
            </a:r>
            <a:r>
              <a:rPr lang="cs-CZ" dirty="0" err="1"/>
              <a:t>magazines</a:t>
            </a:r>
            <a:r>
              <a:rPr lang="cs-CZ" dirty="0"/>
              <a:t>.“ (KOVÁCS, p. 27)</a:t>
            </a:r>
          </a:p>
        </p:txBody>
      </p:sp>
    </p:spTree>
    <p:extLst>
      <p:ext uri="{BB962C8B-B14F-4D97-AF65-F5344CB8AC3E}">
        <p14:creationId xmlns:p14="http://schemas.microsoft.com/office/powerpoint/2010/main" val="551261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516F975-44B7-4946-90AE-F373ADF0F4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F12B865-2D17-7640-AE40-5985BB4BEC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D1B15F2-3395-7B47-B402-90E108086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00" y="720000"/>
            <a:ext cx="8580112" cy="451576"/>
          </a:xfrm>
        </p:spPr>
        <p:txBody>
          <a:bodyPr/>
          <a:lstStyle/>
          <a:p>
            <a:pPr algn="ctr"/>
            <a:r>
              <a:rPr lang="cs-CZ" sz="2800" dirty="0" err="1"/>
              <a:t>Cinema</a:t>
            </a:r>
            <a:r>
              <a:rPr lang="cs-CZ" sz="2800" dirty="0"/>
              <a:t> </a:t>
            </a:r>
            <a:r>
              <a:rPr lang="cs-CZ" sz="2800" dirty="0" err="1"/>
              <a:t>pur</a:t>
            </a:r>
            <a:r>
              <a:rPr lang="cs-CZ" sz="2800" dirty="0"/>
              <a:t> (1920s) X </a:t>
            </a:r>
            <a:r>
              <a:rPr lang="cs-CZ" sz="2800" dirty="0" err="1"/>
              <a:t>Modernist</a:t>
            </a:r>
            <a:r>
              <a:rPr lang="cs-CZ" sz="2800" dirty="0"/>
              <a:t> </a:t>
            </a:r>
            <a:r>
              <a:rPr lang="cs-CZ" sz="2800" dirty="0" err="1"/>
              <a:t>cinema</a:t>
            </a:r>
            <a:r>
              <a:rPr lang="cs-CZ" sz="2800" dirty="0"/>
              <a:t> (1960s)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15F3008-E8FC-6244-9C0B-04D65075A7BA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F1639D7B-3CA2-844F-9BDE-2664D0108F04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obsah 7" descr="Obsah obrázku rostlina, květina, růžová&#10;&#10;Popis byl vytvořen automaticky">
            <a:extLst>
              <a:ext uri="{FF2B5EF4-FFF2-40B4-BE49-F238E27FC236}">
                <a16:creationId xmlns:a16="http://schemas.microsoft.com/office/drawing/2014/main" id="{6556683B-D67C-9D43-9B44-B02183656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93" y="2334782"/>
            <a:ext cx="3825832" cy="2873444"/>
          </a:xfrm>
          <a:prstGeom prst="rect">
            <a:avLst/>
          </a:prstGeom>
        </p:spPr>
      </p:pic>
      <p:pic>
        <p:nvPicPr>
          <p:cNvPr id="9" name="Zástupný obsah 9" descr="Obsah obrázku osoba, interiér, žena, oblečení&#10;&#10;Popis byl vytvořen automaticky">
            <a:extLst>
              <a:ext uri="{FF2B5EF4-FFF2-40B4-BE49-F238E27FC236}">
                <a16:creationId xmlns:a16="http://schemas.microsoft.com/office/drawing/2014/main" id="{44DF0807-6E14-8044-A3AE-242CF089B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166" y="2577450"/>
            <a:ext cx="4437043" cy="238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8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93D8742-7ADC-B844-A458-0C76FDDAB6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71D10F4-C839-B641-A15E-32E69A8CEC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601708DB-75DC-FF4A-901F-6062B4529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Narration</a:t>
            </a:r>
            <a:r>
              <a:rPr lang="cs-CZ" dirty="0"/>
              <a:t> as </a:t>
            </a:r>
            <a:r>
              <a:rPr lang="cs-CZ" dirty="0" err="1"/>
              <a:t>character-driven</a:t>
            </a:r>
            <a:r>
              <a:rPr lang="cs-CZ" dirty="0"/>
              <a:t> 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D9FF98AD-A1E2-8348-8317-7A7B65427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„[…] </a:t>
            </a:r>
            <a:r>
              <a:rPr lang="cs-CZ" b="1" dirty="0" err="1"/>
              <a:t>characteristic</a:t>
            </a:r>
            <a:r>
              <a:rPr lang="cs-CZ" b="1" dirty="0"/>
              <a:t> </a:t>
            </a:r>
            <a:r>
              <a:rPr lang="cs-CZ" b="1" dirty="0" err="1"/>
              <a:t>traits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modern</a:t>
            </a:r>
            <a:r>
              <a:rPr lang="cs-CZ" b="1" dirty="0"/>
              <a:t> art-</a:t>
            </a:r>
            <a:r>
              <a:rPr lang="cs-CZ" b="1" dirty="0" err="1"/>
              <a:t>cinema</a:t>
            </a:r>
            <a:r>
              <a:rPr lang="cs-CZ" b="1" dirty="0"/>
              <a:t> </a:t>
            </a:r>
            <a:r>
              <a:rPr lang="cs-CZ" b="1" dirty="0" err="1"/>
              <a:t>narration</a:t>
            </a:r>
            <a:r>
              <a:rPr lang="cs-CZ" b="1" dirty="0"/>
              <a:t>: </a:t>
            </a:r>
            <a:r>
              <a:rPr lang="cs-CZ" b="1" dirty="0" err="1"/>
              <a:t>lack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deadlines</a:t>
            </a:r>
            <a:r>
              <a:rPr lang="cs-CZ" b="1" dirty="0"/>
              <a:t> in </a:t>
            </a:r>
            <a:r>
              <a:rPr lang="cs-CZ" b="1" dirty="0" err="1"/>
              <a:t>the</a:t>
            </a:r>
            <a:r>
              <a:rPr lang="cs-CZ" b="1" dirty="0"/>
              <a:t> plot, </a:t>
            </a:r>
            <a:r>
              <a:rPr lang="cs-CZ" b="1" dirty="0" err="1"/>
              <a:t>episodic</a:t>
            </a:r>
            <a:r>
              <a:rPr lang="cs-CZ" b="1" dirty="0"/>
              <a:t> </a:t>
            </a:r>
            <a:r>
              <a:rPr lang="cs-CZ" b="1" dirty="0" err="1"/>
              <a:t>structures</a:t>
            </a:r>
            <a:r>
              <a:rPr lang="cs-CZ" b="1" dirty="0"/>
              <a:t>, and </a:t>
            </a:r>
            <a:r>
              <a:rPr lang="cs-CZ" b="1" dirty="0" err="1"/>
              <a:t>representation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different</a:t>
            </a:r>
            <a:r>
              <a:rPr lang="cs-CZ" b="1" dirty="0"/>
              <a:t> </a:t>
            </a:r>
            <a:r>
              <a:rPr lang="cs-CZ" b="1" dirty="0" err="1"/>
              <a:t>mental</a:t>
            </a:r>
            <a:r>
              <a:rPr lang="cs-CZ" b="1" dirty="0"/>
              <a:t> </a:t>
            </a:r>
            <a:r>
              <a:rPr lang="cs-CZ" b="1" dirty="0" err="1"/>
              <a:t>states</a:t>
            </a:r>
            <a:r>
              <a:rPr lang="cs-CZ" b="1" dirty="0"/>
              <a:t> are </a:t>
            </a:r>
            <a:r>
              <a:rPr lang="cs-CZ" b="1" dirty="0" err="1"/>
              <a:t>all</a:t>
            </a:r>
            <a:r>
              <a:rPr lang="cs-CZ" b="1" dirty="0"/>
              <a:t> </a:t>
            </a:r>
            <a:r>
              <a:rPr lang="cs-CZ" b="1" dirty="0" err="1"/>
              <a:t>consequences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concentration</a:t>
            </a:r>
            <a:r>
              <a:rPr lang="cs-CZ" b="1" dirty="0"/>
              <a:t> on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character</a:t>
            </a:r>
            <a:r>
              <a:rPr lang="cs-CZ" b="1" dirty="0"/>
              <a:t> </a:t>
            </a:r>
            <a:r>
              <a:rPr lang="cs-CZ" b="1" dirty="0" err="1"/>
              <a:t>rather</a:t>
            </a:r>
            <a:r>
              <a:rPr lang="cs-CZ" b="1" dirty="0"/>
              <a:t> </a:t>
            </a:r>
            <a:r>
              <a:rPr lang="cs-CZ" b="1" dirty="0" err="1"/>
              <a:t>than</a:t>
            </a:r>
            <a:r>
              <a:rPr lang="cs-CZ" b="1" dirty="0"/>
              <a:t> on </a:t>
            </a:r>
            <a:r>
              <a:rPr lang="cs-CZ" b="1" dirty="0" err="1"/>
              <a:t>the</a:t>
            </a:r>
            <a:r>
              <a:rPr lang="cs-CZ" b="1" dirty="0"/>
              <a:t> plot.“ </a:t>
            </a:r>
            <a:r>
              <a:rPr lang="cs-CZ" dirty="0"/>
              <a:t>(KOVÁCS, p. 63)</a:t>
            </a:r>
          </a:p>
          <a:p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B0CE1C7-1C35-8544-AC5C-24BA34596F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894"/>
            <a:ext cx="9120100" cy="534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2786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4-3-cz.potx" id="{369CEB4C-E91F-4A32-A7FB-60CC82C16FB7}" vid="{B01A3F6A-DAFA-4AB8-A137-0087E8B1444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1340</TotalTime>
  <Words>1322</Words>
  <Application>Microsoft Macintosh PowerPoint</Application>
  <PresentationFormat>Předvádění na obrazovce (4:3)</PresentationFormat>
  <Paragraphs>114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Tahoma</vt:lpstr>
      <vt:lpstr>Wingdings</vt:lpstr>
      <vt:lpstr>Prezentace_MU_CZ</vt:lpstr>
      <vt:lpstr>Czech New Wave  CZS36 </vt:lpstr>
      <vt:lpstr>Loves of a Blonde  (dir. Miloš Forman) 1965</vt:lpstr>
      <vt:lpstr>Loves of a Blonde  Background and questions</vt:lpstr>
      <vt:lpstr>Reading L3</vt:lpstr>
      <vt:lpstr>1960s as an era of a cultural renaissance</vt:lpstr>
      <vt:lpstr>Modern / Modernism / Avantgarde</vt:lpstr>
      <vt:lpstr>Modern film / Modernist cinema</vt:lpstr>
      <vt:lpstr>Cinema pur (1920s) X Modernist cinema (1960s)</vt:lpstr>
      <vt:lpstr>Narration as character-driven </vt:lpstr>
      <vt:lpstr>Storytelling and characters</vt:lpstr>
      <vt:lpstr>In the second half of the 1950s…</vt:lpstr>
      <vt:lpstr>Prezentace aplikace PowerPoint</vt:lpstr>
      <vt:lpstr>The Fist Festival of Czechoslovak Cinema in Banská Bystrica (BB), February 1959</vt:lpstr>
      <vt:lpstr>The Consequences of BB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Czech New Wave  CZS36 </dc:title>
  <dc:creator>Šárka Gmiterková</dc:creator>
  <cp:lastModifiedBy>Šárka Gmiterková</cp:lastModifiedBy>
  <cp:revision>11</cp:revision>
  <dcterms:created xsi:type="dcterms:W3CDTF">2022-10-03T07:07:24Z</dcterms:created>
  <dcterms:modified xsi:type="dcterms:W3CDTF">2022-10-04T05:27:40Z</dcterms:modified>
</cp:coreProperties>
</file>