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71" r:id="rId4"/>
    <p:sldId id="264" r:id="rId5"/>
    <p:sldId id="259" r:id="rId6"/>
    <p:sldId id="265" r:id="rId7"/>
    <p:sldId id="267" r:id="rId8"/>
    <p:sldId id="266" r:id="rId9"/>
    <p:sldId id="258" r:id="rId10"/>
    <p:sldId id="263" r:id="rId11"/>
    <p:sldId id="261" r:id="rId12"/>
    <p:sldId id="260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D28876-F745-4001-913F-4F2278534702}" v="1" dt="2022-10-25T14:25:59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3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rína Kunkelová" userId="b5302f67f651cbdc" providerId="LiveId" clId="{FDD28876-F745-4001-913F-4F2278534702}"/>
    <pc:docChg chg="undo custSel addSld modSld">
      <pc:chgData name="Katarína Kunkelová" userId="b5302f67f651cbdc" providerId="LiveId" clId="{FDD28876-F745-4001-913F-4F2278534702}" dt="2022-10-25T15:47:30.252" v="848" actId="20577"/>
      <pc:docMkLst>
        <pc:docMk/>
      </pc:docMkLst>
      <pc:sldChg chg="modSp mod">
        <pc:chgData name="Katarína Kunkelová" userId="b5302f67f651cbdc" providerId="LiveId" clId="{FDD28876-F745-4001-913F-4F2278534702}" dt="2022-10-25T15:47:30.252" v="848" actId="20577"/>
        <pc:sldMkLst>
          <pc:docMk/>
          <pc:sldMk cId="1554556350" sldId="257"/>
        </pc:sldMkLst>
        <pc:spChg chg="mod">
          <ac:chgData name="Katarína Kunkelová" userId="b5302f67f651cbdc" providerId="LiveId" clId="{FDD28876-F745-4001-913F-4F2278534702}" dt="2022-10-25T15:47:30.252" v="848" actId="20577"/>
          <ac:spMkLst>
            <pc:docMk/>
            <pc:sldMk cId="1554556350" sldId="257"/>
            <ac:spMk id="3" creationId="{25B8A812-9409-09D3-2E12-F1E221C11180}"/>
          </ac:spMkLst>
        </pc:spChg>
      </pc:sldChg>
      <pc:sldChg chg="addSp modSp mod">
        <pc:chgData name="Katarína Kunkelová" userId="b5302f67f651cbdc" providerId="LiveId" clId="{FDD28876-F745-4001-913F-4F2278534702}" dt="2022-10-25T15:44:52.616" v="713" actId="114"/>
        <pc:sldMkLst>
          <pc:docMk/>
          <pc:sldMk cId="3768521446" sldId="258"/>
        </pc:sldMkLst>
        <pc:spChg chg="mod">
          <ac:chgData name="Katarína Kunkelová" userId="b5302f67f651cbdc" providerId="LiveId" clId="{FDD28876-F745-4001-913F-4F2278534702}" dt="2022-10-25T15:44:52.616" v="713" actId="114"/>
          <ac:spMkLst>
            <pc:docMk/>
            <pc:sldMk cId="3768521446" sldId="258"/>
            <ac:spMk id="3" creationId="{492FD7ED-9637-67A5-7C17-AFFB58B3C516}"/>
          </ac:spMkLst>
        </pc:spChg>
        <pc:picChg chg="add mod">
          <ac:chgData name="Katarína Kunkelová" userId="b5302f67f651cbdc" providerId="LiveId" clId="{FDD28876-F745-4001-913F-4F2278534702}" dt="2022-10-25T14:26:05.973" v="251" actId="1076"/>
          <ac:picMkLst>
            <pc:docMk/>
            <pc:sldMk cId="3768521446" sldId="258"/>
            <ac:picMk id="5" creationId="{2AF42628-4AE2-3759-FF15-B49EF7467786}"/>
          </ac:picMkLst>
        </pc:picChg>
      </pc:sldChg>
      <pc:sldChg chg="modSp mod">
        <pc:chgData name="Katarína Kunkelová" userId="b5302f67f651cbdc" providerId="LiveId" clId="{FDD28876-F745-4001-913F-4F2278534702}" dt="2022-10-25T15:44:39.324" v="711" actId="114"/>
        <pc:sldMkLst>
          <pc:docMk/>
          <pc:sldMk cId="97457862" sldId="259"/>
        </pc:sldMkLst>
        <pc:spChg chg="mod">
          <ac:chgData name="Katarína Kunkelová" userId="b5302f67f651cbdc" providerId="LiveId" clId="{FDD28876-F745-4001-913F-4F2278534702}" dt="2022-10-25T15:44:39.324" v="711" actId="114"/>
          <ac:spMkLst>
            <pc:docMk/>
            <pc:sldMk cId="97457862" sldId="259"/>
            <ac:spMk id="3" creationId="{F4AAB23C-3780-7A68-C375-EA00083E1CF5}"/>
          </ac:spMkLst>
        </pc:spChg>
      </pc:sldChg>
      <pc:sldChg chg="modSp mod">
        <pc:chgData name="Katarína Kunkelová" userId="b5302f67f651cbdc" providerId="LiveId" clId="{FDD28876-F745-4001-913F-4F2278534702}" dt="2022-10-25T15:42:09.653" v="614" actId="20577"/>
        <pc:sldMkLst>
          <pc:docMk/>
          <pc:sldMk cId="228581459" sldId="260"/>
        </pc:sldMkLst>
        <pc:spChg chg="mod">
          <ac:chgData name="Katarína Kunkelová" userId="b5302f67f651cbdc" providerId="LiveId" clId="{FDD28876-F745-4001-913F-4F2278534702}" dt="2022-10-25T15:03:03.551" v="444" actId="20577"/>
          <ac:spMkLst>
            <pc:docMk/>
            <pc:sldMk cId="228581459" sldId="260"/>
            <ac:spMk id="2" creationId="{AD21E938-1014-ED6C-287D-097203C18EE5}"/>
          </ac:spMkLst>
        </pc:spChg>
        <pc:spChg chg="mod">
          <ac:chgData name="Katarína Kunkelová" userId="b5302f67f651cbdc" providerId="LiveId" clId="{FDD28876-F745-4001-913F-4F2278534702}" dt="2022-10-25T15:42:09.653" v="614" actId="20577"/>
          <ac:spMkLst>
            <pc:docMk/>
            <pc:sldMk cId="228581459" sldId="260"/>
            <ac:spMk id="3" creationId="{F9A0A42D-B70A-548C-A23A-58C8149BA2FF}"/>
          </ac:spMkLst>
        </pc:spChg>
      </pc:sldChg>
      <pc:sldChg chg="new">
        <pc:chgData name="Katarína Kunkelová" userId="b5302f67f651cbdc" providerId="LiveId" clId="{FDD28876-F745-4001-913F-4F2278534702}" dt="2022-10-25T14:35:40.068" v="410" actId="680"/>
        <pc:sldMkLst>
          <pc:docMk/>
          <pc:sldMk cId="632176973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9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6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8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4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7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0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08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70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312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00485-5EC5-94E8-08AF-0CB3334894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Slovak new </a:t>
            </a:r>
            <a:r>
              <a:rPr lang="sk-SK" dirty="0" err="1"/>
              <a:t>wave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3D8DD5-E5C0-74F7-9C3B-D05B1B69CC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Mgr. Katarína Kunkelová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043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DB7B-65DF-765B-9D32-54DA38AC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61B0B47D-D218-33EB-6779-B0B21DF89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186648" cy="2418112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889F43D-1D30-8637-7900-EECBA16B7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648" y="0"/>
            <a:ext cx="3944981" cy="2383682"/>
          </a:xfrm>
          <a:prstGeom prst="rect">
            <a:avLst/>
          </a:prstGeom>
        </p:spPr>
      </p:pic>
      <p:pic>
        <p:nvPicPr>
          <p:cNvPr id="9" name="Picture 8" descr="A picture containing outdoor, person, tiger&#10;&#10;Description automatically generated">
            <a:extLst>
              <a:ext uri="{FF2B5EF4-FFF2-40B4-BE49-F238E27FC236}">
                <a16:creationId xmlns:a16="http://schemas.microsoft.com/office/drawing/2014/main" id="{4FB9ED3D-C0C8-8078-27C0-B9A9ADC19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629" y="0"/>
            <a:ext cx="4060371" cy="2418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E3158D-6773-E3DB-F389-20805DBE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4" y="2177917"/>
            <a:ext cx="4155896" cy="2465613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EE9195FA-EEB4-0E10-0931-C30201678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5070" y="2257559"/>
            <a:ext cx="4071257" cy="2489365"/>
          </a:xfrm>
          <a:prstGeom prst="rect">
            <a:avLst/>
          </a:prstGeom>
        </p:spPr>
      </p:pic>
      <p:pic>
        <p:nvPicPr>
          <p:cNvPr id="21" name="Picture 20" descr="A picture containing x-ray film, dark&#10;&#10;Description automatically generated">
            <a:extLst>
              <a:ext uri="{FF2B5EF4-FFF2-40B4-BE49-F238E27FC236}">
                <a16:creationId xmlns:a16="http://schemas.microsoft.com/office/drawing/2014/main" id="{7CFD881D-F820-5F08-33DD-FC0F7F3B00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86" y="2418112"/>
            <a:ext cx="4071257" cy="2441118"/>
          </a:xfrm>
          <a:prstGeom prst="rect">
            <a:avLst/>
          </a:prstGeom>
        </p:spPr>
      </p:pic>
      <p:pic>
        <p:nvPicPr>
          <p:cNvPr id="23" name="Picture 22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D2B3A2A-71A5-78D6-0552-D1B6B1161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0052" y="4439889"/>
            <a:ext cx="4186648" cy="2465614"/>
          </a:xfrm>
          <a:prstGeom prst="rect">
            <a:avLst/>
          </a:prstGeom>
        </p:spPr>
      </p:pic>
      <p:pic>
        <p:nvPicPr>
          <p:cNvPr id="27" name="Picture 26" descr="A picture containing text, beach, sandy&#10;&#10;Description automatically generated">
            <a:extLst>
              <a:ext uri="{FF2B5EF4-FFF2-40B4-BE49-F238E27FC236}">
                <a16:creationId xmlns:a16="http://schemas.microsoft.com/office/drawing/2014/main" id="{86286873-0B27-93CD-B39B-C94600350B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307991"/>
            <a:ext cx="4186648" cy="2597511"/>
          </a:xfrm>
          <a:prstGeom prst="rect">
            <a:avLst/>
          </a:prstGeom>
        </p:spPr>
      </p:pic>
      <p:pic>
        <p:nvPicPr>
          <p:cNvPr id="29" name="Picture 28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F31403FA-7F79-222B-CFD5-9840179D32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7600" y="4342421"/>
            <a:ext cx="4156018" cy="256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47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E5F295-E78D-25AA-9759-C171D4077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8E080B2-FB8A-A468-34FC-113277569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7551" y="2140348"/>
            <a:ext cx="5027117" cy="2841822"/>
          </a:xfrm>
        </p:spPr>
      </p:pic>
      <p:pic>
        <p:nvPicPr>
          <p:cNvPr id="7" name="Picture 6" descr="A picture containing person, indoor, music, wooden&#10;&#10;Description automatically generated">
            <a:extLst>
              <a:ext uri="{FF2B5EF4-FFF2-40B4-BE49-F238E27FC236}">
                <a16:creationId xmlns:a16="http://schemas.microsoft.com/office/drawing/2014/main" id="{0FE6E087-039F-B497-3385-9EB5ECD74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9" y="162263"/>
            <a:ext cx="4720804" cy="2841822"/>
          </a:xfrm>
          <a:prstGeom prst="rect">
            <a:avLst/>
          </a:prstGeom>
        </p:spPr>
      </p:pic>
      <p:pic>
        <p:nvPicPr>
          <p:cNvPr id="9" name="Picture 8" descr="A picture containing text, indoor, fireplace, dark&#10;&#10;Description automatically generated">
            <a:extLst>
              <a:ext uri="{FF2B5EF4-FFF2-40B4-BE49-F238E27FC236}">
                <a16:creationId xmlns:a16="http://schemas.microsoft.com/office/drawing/2014/main" id="{1564348A-D23D-72CF-E96D-025A224F2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987" y="98032"/>
            <a:ext cx="4720804" cy="3081851"/>
          </a:xfrm>
          <a:prstGeom prst="rect">
            <a:avLst/>
          </a:prstGeom>
        </p:spPr>
      </p:pic>
      <p:pic>
        <p:nvPicPr>
          <p:cNvPr id="11" name="Picture 10" descr="A person holding a phone to his ear&#10;&#10;Description automatically generated with medium confidence">
            <a:extLst>
              <a:ext uri="{FF2B5EF4-FFF2-40B4-BE49-F238E27FC236}">
                <a16:creationId xmlns:a16="http://schemas.microsoft.com/office/drawing/2014/main" id="{A629B398-BF62-EF36-C19D-8751E65E3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205" y="3561259"/>
            <a:ext cx="4720805" cy="3107385"/>
          </a:xfrm>
          <a:prstGeom prst="rect">
            <a:avLst/>
          </a:prstGeom>
        </p:spPr>
      </p:pic>
      <p:pic>
        <p:nvPicPr>
          <p:cNvPr id="13" name="Picture 12" descr="A group of people wearing clothing&#10;&#10;Description automatically generated with medium confidence">
            <a:extLst>
              <a:ext uri="{FF2B5EF4-FFF2-40B4-BE49-F238E27FC236}">
                <a16:creationId xmlns:a16="http://schemas.microsoft.com/office/drawing/2014/main" id="{A4DE392A-093A-E0A0-CB1E-7CC6A2F6F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09" y="3543978"/>
            <a:ext cx="4720804" cy="314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76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A122780-29D7-4796-95BF-DA8AD947A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2EF88768-4851-1498-2A98-CEF8EA8AC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9" r="4512" b="188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589B4C-3CA2-49DE-9E63-145FF5CB7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7D4F7C-6EAA-4D74-BDD3-6602D41F3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B11D41-504D-4822-8E12-3AD6AB8BA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D21E938-1014-ED6C-287D-097203C1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sk-SK" dirty="0"/>
              <a:t>Eliáš „</a:t>
            </a:r>
            <a:r>
              <a:rPr lang="sk-SK" dirty="0" err="1"/>
              <a:t>Elo</a:t>
            </a:r>
            <a:r>
              <a:rPr lang="sk-SK" dirty="0"/>
              <a:t>“ </a:t>
            </a:r>
            <a:r>
              <a:rPr lang="sk-SK" dirty="0" err="1"/>
              <a:t>HavettA</a:t>
            </a:r>
            <a:r>
              <a:rPr lang="sk-SK" dirty="0"/>
              <a:t> 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9A0A42D-B70A-548C-A23A-58C8149BA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13. 4. 1938 - </a:t>
            </a:r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† 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3. 2. 1975 </a:t>
            </a:r>
          </a:p>
          <a:p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</a:rPr>
              <a:t>ŠUP Bratislava a FAMU </a:t>
            </a:r>
          </a:p>
          <a:p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</a:rPr>
              <a:t>Young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(2.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generation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endParaRPr lang="sk-SK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sk-SK" dirty="0" err="1">
                <a:solidFill>
                  <a:schemeClr val="bg1"/>
                </a:solidFill>
              </a:rPr>
              <a:t>Impressionist</a:t>
            </a:r>
            <a:r>
              <a:rPr lang="sk-SK" dirty="0">
                <a:solidFill>
                  <a:schemeClr val="bg1"/>
                </a:solidFill>
              </a:rPr>
              <a:t>, </a:t>
            </a:r>
            <a:r>
              <a:rPr lang="sk-SK" dirty="0" err="1">
                <a:solidFill>
                  <a:schemeClr val="bg1"/>
                </a:solidFill>
              </a:rPr>
              <a:t>Imaginary</a:t>
            </a:r>
            <a:r>
              <a:rPr lang="sk-SK" dirty="0">
                <a:solidFill>
                  <a:schemeClr val="bg1"/>
                </a:solidFill>
              </a:rPr>
              <a:t>, </a:t>
            </a:r>
            <a:r>
              <a:rPr lang="sk-SK" dirty="0" err="1">
                <a:solidFill>
                  <a:schemeClr val="bg1"/>
                </a:solidFill>
              </a:rPr>
              <a:t>Folklore</a:t>
            </a:r>
            <a:r>
              <a:rPr lang="sk-SK" dirty="0">
                <a:solidFill>
                  <a:schemeClr val="bg1"/>
                </a:solidFill>
              </a:rPr>
              <a:t> (South)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1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A52ED-E79D-6F06-3B78-16F56F82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CZ" dirty="0">
                <a:solidFill>
                  <a:srgbClr val="FFFFFF"/>
                </a:solidFill>
              </a:rPr>
              <a:t>Celebration in the Botanical Garden(1969)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256C0-479B-2A3E-1686-CC242FF1A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585" y="1924664"/>
            <a:ext cx="3353378" cy="4433864"/>
          </a:xfrm>
        </p:spPr>
        <p:txBody>
          <a:bodyPr>
            <a:normAutofit lnSpcReduction="10000"/>
          </a:bodyPr>
          <a:lstStyle/>
          <a:p>
            <a:r>
              <a:rPr lang="en-CZ" dirty="0"/>
              <a:t>An allegorical film, divided into chapters. </a:t>
            </a:r>
          </a:p>
          <a:p>
            <a:r>
              <a:rPr lang="en-CZ" dirty="0"/>
              <a:t>Women have an important role </a:t>
            </a:r>
          </a:p>
          <a:p>
            <a:r>
              <a:rPr lang="en-CZ" dirty="0"/>
              <a:t>Folklore – brass music and village &gt; celebration of nature and life</a:t>
            </a:r>
          </a:p>
          <a:p>
            <a:r>
              <a:rPr lang="en-CZ" dirty="0"/>
              <a:t>Idealization of the birth place and its connection to the author’s childhood life </a:t>
            </a:r>
          </a:p>
          <a:p>
            <a:r>
              <a:rPr lang="en-CZ" dirty="0"/>
              <a:t>Q: freedom and experiencing every moment </a:t>
            </a:r>
          </a:p>
          <a:p>
            <a:r>
              <a:rPr lang="en-CZ" dirty="0"/>
              <a:t>Film of experience not enjoyment</a:t>
            </a:r>
          </a:p>
        </p:txBody>
      </p:sp>
      <p:pic>
        <p:nvPicPr>
          <p:cNvPr id="7" name="Picture 6" descr="A picture containing text, painted&#10;&#10;Description automatically generated">
            <a:extLst>
              <a:ext uri="{FF2B5EF4-FFF2-40B4-BE49-F238E27FC236}">
                <a16:creationId xmlns:a16="http://schemas.microsoft.com/office/drawing/2014/main" id="{23E04F10-2DC9-512A-D9A6-C4B65DFC6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9" r="2" b="2636"/>
          <a:stretch/>
        </p:blipFill>
        <p:spPr>
          <a:xfrm>
            <a:off x="4241761" y="1892627"/>
            <a:ext cx="3699935" cy="2203704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EBA8F96-7997-DA38-5B21-252B35303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33" r="2" b="572"/>
          <a:stretch/>
        </p:blipFill>
        <p:spPr>
          <a:xfrm>
            <a:off x="4241761" y="4186861"/>
            <a:ext cx="3699935" cy="2203704"/>
          </a:xfrm>
          <a:prstGeom prst="rect">
            <a:avLst/>
          </a:prstGeom>
        </p:spPr>
      </p:pic>
      <p:pic>
        <p:nvPicPr>
          <p:cNvPr id="5" name="Picture 4" descr="A person jumping in the air&#10;&#10;Description automatically generated with low confidence">
            <a:extLst>
              <a:ext uri="{FF2B5EF4-FFF2-40B4-BE49-F238E27FC236}">
                <a16:creationId xmlns:a16="http://schemas.microsoft.com/office/drawing/2014/main" id="{04F50F22-1278-B24C-5E67-FBA60DCF0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19" r="18970" b="1"/>
          <a:stretch/>
        </p:blipFill>
        <p:spPr>
          <a:xfrm>
            <a:off x="8042494" y="1892627"/>
            <a:ext cx="3699935" cy="449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4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5788A-5C59-5137-5A73-8F30CF9A2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CZ">
                <a:solidFill>
                  <a:srgbClr val="FFFFFF"/>
                </a:solidFill>
              </a:rPr>
              <a:t>D</a:t>
            </a:r>
            <a:r>
              <a:rPr lang="en-GB">
                <a:solidFill>
                  <a:srgbClr val="FFFFFF"/>
                </a:solidFill>
              </a:rPr>
              <a:t>u</a:t>
            </a:r>
            <a:r>
              <a:rPr lang="en-CZ">
                <a:solidFill>
                  <a:srgbClr val="FFFFFF"/>
                </a:solidFill>
              </a:rPr>
              <a:t>šan Hanák – </a:t>
            </a:r>
            <a:r>
              <a:rPr lang="en-CZ" i="1">
                <a:solidFill>
                  <a:srgbClr val="FFFFFF"/>
                </a:solidFill>
              </a:rPr>
              <a:t>322 (1969)</a:t>
            </a:r>
            <a:endParaRPr lang="en-CZ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2E42B-5A5C-8977-7053-7EA3D3C6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61" y="2424136"/>
            <a:ext cx="3353378" cy="34346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Z" sz="1500"/>
              <a:t>Poetic civility </a:t>
            </a:r>
          </a:p>
          <a:p>
            <a:pPr>
              <a:lnSpc>
                <a:spcPct val="90000"/>
              </a:lnSpc>
            </a:pPr>
            <a:r>
              <a:rPr lang="en-CZ" sz="1500"/>
              <a:t>Próza Jána Johanidesa – </a:t>
            </a:r>
            <a:r>
              <a:rPr lang="en-GB" sz="1500"/>
              <a:t>The Sources of Sea Attract the Diver</a:t>
            </a:r>
          </a:p>
          <a:p>
            <a:pPr>
              <a:lnSpc>
                <a:spcPct val="90000"/>
              </a:lnSpc>
            </a:pPr>
            <a:r>
              <a:rPr lang="en-GB" sz="1500"/>
              <a:t>The question of guilt, of existence</a:t>
            </a:r>
          </a:p>
          <a:p>
            <a:pPr>
              <a:lnSpc>
                <a:spcPct val="90000"/>
              </a:lnSpc>
            </a:pPr>
            <a:r>
              <a:rPr lang="en-GB" sz="1500"/>
              <a:t>Building on authenticity and acquisition of reality (micro-existence) – but it is a strange world (absurdity)</a:t>
            </a:r>
          </a:p>
          <a:p>
            <a:pPr>
              <a:lnSpc>
                <a:spcPct val="90000"/>
              </a:lnSpc>
            </a:pPr>
            <a:r>
              <a:rPr lang="en-GB" sz="1500"/>
              <a:t>Footage from Bratislava</a:t>
            </a:r>
          </a:p>
          <a:p>
            <a:pPr>
              <a:lnSpc>
                <a:spcPct val="90000"/>
              </a:lnSpc>
            </a:pPr>
            <a:r>
              <a:rPr lang="en-GB" sz="1500"/>
              <a:t>Contrast image - overexposed material = "documentary roughness"</a:t>
            </a:r>
            <a:endParaRPr lang="en-CZ" sz="1500"/>
          </a:p>
        </p:txBody>
      </p:sp>
      <p:pic>
        <p:nvPicPr>
          <p:cNvPr id="5" name="Picture 4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D344E874-9ED3-5528-4322-CACE13824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4724"/>
          <a:stretch/>
        </p:blipFill>
        <p:spPr>
          <a:xfrm>
            <a:off x="4244443" y="1892633"/>
            <a:ext cx="3699935" cy="2203249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761AD79-B873-BA60-21C6-4B6033A981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5" r="2" b="2959"/>
          <a:stretch/>
        </p:blipFill>
        <p:spPr>
          <a:xfrm>
            <a:off x="4244443" y="4187309"/>
            <a:ext cx="3699935" cy="2203250"/>
          </a:xfrm>
          <a:prstGeom prst="rect">
            <a:avLst/>
          </a:prstGeom>
        </p:spPr>
      </p:pic>
      <p:pic>
        <p:nvPicPr>
          <p:cNvPr id="9" name="Picture 8" descr="A couple of men standing next to a boat&#10;&#10;Description automatically generated with low confidence">
            <a:extLst>
              <a:ext uri="{FF2B5EF4-FFF2-40B4-BE49-F238E27FC236}">
                <a16:creationId xmlns:a16="http://schemas.microsoft.com/office/drawing/2014/main" id="{5B54F4AD-19C4-96C1-812F-B7871FBF5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94" r="29195" b="1"/>
          <a:stretch/>
        </p:blipFill>
        <p:spPr>
          <a:xfrm>
            <a:off x="8042494" y="1892627"/>
            <a:ext cx="3699935" cy="449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21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23598-A088-9602-CADF-37D45403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What to read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88B62-0FD6-BBF3-CB55-6472C962E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b="1" dirty="0"/>
              <a:t>Owen, Jonathan. Slovak bohemians: revolution, counterculture and the end of Sixties in Juraj Jakubisko’s films.  </a:t>
            </a:r>
            <a:r>
              <a:rPr lang="en-CZ" b="1" i="1" dirty="0"/>
              <a:t>Studies in Eastern European Cinema</a:t>
            </a:r>
            <a:r>
              <a:rPr lang="en-CZ" b="1" dirty="0"/>
              <a:t>. 2010, vol. 1, no. 1, s. 17– 28. 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Mail: katarina.kunkelova1@gmail.com</a:t>
            </a:r>
            <a:endParaRPr lang="en-CZ" b="1" dirty="0"/>
          </a:p>
        </p:txBody>
      </p:sp>
    </p:spTree>
    <p:extLst>
      <p:ext uri="{BB962C8B-B14F-4D97-AF65-F5344CB8AC3E}">
        <p14:creationId xmlns:p14="http://schemas.microsoft.com/office/powerpoint/2010/main" val="1934269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2D9AF9-1878-48F7-BFBB-7A9F9EC2A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1222E5-3535-AA48-3FC1-BE877260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7225075" cy="1013800"/>
          </a:xfrm>
        </p:spPr>
        <p:txBody>
          <a:bodyPr>
            <a:normAutofit/>
          </a:bodyPr>
          <a:lstStyle/>
          <a:p>
            <a:r>
              <a:rPr lang="sk-SK" i="1" dirty="0" err="1">
                <a:solidFill>
                  <a:schemeClr val="accent1"/>
                </a:solidFill>
              </a:rPr>
              <a:t>The</a:t>
            </a:r>
            <a:r>
              <a:rPr lang="sk-SK" i="1" dirty="0">
                <a:solidFill>
                  <a:schemeClr val="accent1"/>
                </a:solidFill>
              </a:rPr>
              <a:t> prime of </a:t>
            </a:r>
            <a:r>
              <a:rPr lang="sk-SK" i="1" dirty="0" err="1">
                <a:solidFill>
                  <a:schemeClr val="accent1"/>
                </a:solidFill>
              </a:rPr>
              <a:t>life</a:t>
            </a:r>
            <a:r>
              <a:rPr lang="sk-SK" dirty="0">
                <a:solidFill>
                  <a:schemeClr val="accent1"/>
                </a:solidFill>
              </a:rPr>
              <a:t> (1967)</a:t>
            </a:r>
            <a:endParaRPr lang="en-GB" dirty="0">
              <a:solidFill>
                <a:schemeClr val="accent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DC581-38A9-48BA-BF56-4EA65051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B28BE8-0929-4508-9B82-8F449A54C3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490BBF-91F0-4E85-85C3-ACD8C3670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718832-A00F-46A2-8683-D06A8C1D8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B8A812-9409-09D3-2E12-F1E221C1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1896532"/>
            <a:ext cx="7225073" cy="4504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Director:</a:t>
            </a:r>
            <a:r>
              <a:rPr lang="en-GB" dirty="0"/>
              <a:t> </a:t>
            </a:r>
            <a:r>
              <a:rPr lang="en-GB" dirty="0" err="1"/>
              <a:t>Juraj</a:t>
            </a:r>
            <a:r>
              <a:rPr lang="en-GB" dirty="0"/>
              <a:t> </a:t>
            </a:r>
            <a:r>
              <a:rPr lang="en-GB" dirty="0" err="1"/>
              <a:t>Jakubisko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Screenwriter:</a:t>
            </a:r>
            <a:r>
              <a:rPr lang="en-GB" dirty="0"/>
              <a:t> </a:t>
            </a:r>
            <a:r>
              <a:rPr lang="en-GB" dirty="0" err="1"/>
              <a:t>Lubor</a:t>
            </a:r>
            <a:r>
              <a:rPr lang="en-GB" dirty="0"/>
              <a:t> </a:t>
            </a:r>
            <a:r>
              <a:rPr lang="en-GB" dirty="0" err="1"/>
              <a:t>Dohnal</a:t>
            </a:r>
            <a:r>
              <a:rPr lang="en-GB" dirty="0"/>
              <a:t>, </a:t>
            </a:r>
            <a:r>
              <a:rPr lang="en-GB" dirty="0" err="1"/>
              <a:t>Juraj</a:t>
            </a:r>
            <a:r>
              <a:rPr lang="en-GB" dirty="0"/>
              <a:t> </a:t>
            </a:r>
            <a:r>
              <a:rPr lang="en-GB" dirty="0" err="1"/>
              <a:t>Jakubisko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Camera: </a:t>
            </a:r>
            <a:r>
              <a:rPr lang="en-GB" dirty="0"/>
              <a:t>Igor Luther</a:t>
            </a:r>
            <a:endParaRPr lang="en-GB" b="1" dirty="0"/>
          </a:p>
          <a:p>
            <a:pPr marL="0" indent="0">
              <a:buNone/>
            </a:pPr>
            <a:r>
              <a:rPr lang="en-GB" b="1" dirty="0"/>
              <a:t>Music:</a:t>
            </a:r>
            <a:r>
              <a:rPr lang="en-GB" dirty="0"/>
              <a:t> </a:t>
            </a:r>
            <a:r>
              <a:rPr lang="en-GB" dirty="0" err="1"/>
              <a:t>Wiliam</a:t>
            </a:r>
            <a:r>
              <a:rPr lang="en-GB" dirty="0"/>
              <a:t> </a:t>
            </a:r>
            <a:r>
              <a:rPr lang="en-GB" dirty="0" err="1"/>
              <a:t>Bukový</a:t>
            </a:r>
            <a:endParaRPr lang="en-GB" dirty="0"/>
          </a:p>
          <a:p>
            <a:pPr marL="0" indent="0">
              <a:buNone/>
            </a:pPr>
            <a:r>
              <a:rPr lang="en-GB" b="1" dirty="0"/>
              <a:t>Actors:  </a:t>
            </a:r>
            <a:r>
              <a:rPr lang="en-GB" dirty="0" err="1"/>
              <a:t>Jiří</a:t>
            </a:r>
            <a:r>
              <a:rPr lang="en-GB" dirty="0"/>
              <a:t> </a:t>
            </a:r>
            <a:r>
              <a:rPr lang="en-GB" dirty="0" err="1"/>
              <a:t>Sýkora</a:t>
            </a:r>
            <a:r>
              <a:rPr lang="en-GB" dirty="0"/>
              <a:t>, Jana </a:t>
            </a:r>
            <a:r>
              <a:rPr lang="en-GB" dirty="0" err="1"/>
              <a:t>Stehnová</a:t>
            </a:r>
            <a:r>
              <a:rPr lang="en-GB" dirty="0"/>
              <a:t>, Vlado Müller, Miriam </a:t>
            </a:r>
            <a:r>
              <a:rPr lang="en-GB" dirty="0" err="1"/>
              <a:t>Kantorková</a:t>
            </a:r>
            <a:r>
              <a:rPr lang="en-GB" dirty="0"/>
              <a:t>, </a:t>
            </a:r>
            <a:r>
              <a:rPr lang="en-GB" dirty="0" err="1"/>
              <a:t>Mária</a:t>
            </a:r>
            <a:r>
              <a:rPr lang="en-GB" dirty="0"/>
              <a:t> </a:t>
            </a:r>
            <a:r>
              <a:rPr lang="en-GB" dirty="0" err="1"/>
              <a:t>Sýkorová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Film </a:t>
            </a:r>
            <a:r>
              <a:rPr lang="en-GB" i="1" dirty="0"/>
              <a:t>The Prime of Life </a:t>
            </a:r>
            <a:r>
              <a:rPr lang="en-GB" dirty="0"/>
              <a:t>is the first feature film of important director of the emerging, new generation of creators in the 60s. In the film, </a:t>
            </a:r>
            <a:r>
              <a:rPr lang="en-GB" dirty="0" err="1"/>
              <a:t>Jakubisko</a:t>
            </a:r>
            <a:r>
              <a:rPr lang="en-GB" dirty="0"/>
              <a:t> combines his interests, desires, dilemmas or events he experienced. However, these refer to a more general social issue: the life of young people their choices and freedom.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1E72DCC-6248-84F9-F95A-D8EF4D84B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9" r="3" b="3"/>
          <a:stretch/>
        </p:blipFill>
        <p:spPr>
          <a:xfrm>
            <a:off x="8042147" y="600075"/>
            <a:ext cx="3695828" cy="579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5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EBF2A-4550-4B9A-0A81-AB0CB5D97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i="1" dirty="0" err="1">
                <a:solidFill>
                  <a:schemeClr val="tx1"/>
                </a:solidFill>
              </a:rPr>
              <a:t>The</a:t>
            </a:r>
            <a:r>
              <a:rPr lang="sk-SK" i="1" dirty="0">
                <a:solidFill>
                  <a:schemeClr val="tx1"/>
                </a:solidFill>
              </a:rPr>
              <a:t> prime of </a:t>
            </a:r>
            <a:r>
              <a:rPr lang="sk-SK" i="1" dirty="0" err="1">
                <a:solidFill>
                  <a:schemeClr val="tx1"/>
                </a:solidFill>
              </a:rPr>
              <a:t>life</a:t>
            </a:r>
            <a:r>
              <a:rPr lang="sk-SK" dirty="0">
                <a:solidFill>
                  <a:schemeClr val="tx1"/>
                </a:solidFill>
              </a:rPr>
              <a:t> (1967) - </a:t>
            </a:r>
            <a:r>
              <a:rPr lang="sk-SK" dirty="0" err="1">
                <a:solidFill>
                  <a:schemeClr val="tx1"/>
                </a:solidFill>
              </a:rPr>
              <a:t>Questions</a:t>
            </a:r>
            <a:endParaRPr lang="en-CZ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93645-736C-3E1D-3C69-B56891238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i="1" dirty="0" err="1"/>
              <a:t>The</a:t>
            </a:r>
            <a:r>
              <a:rPr lang="sk-SK" sz="2000" i="1" dirty="0"/>
              <a:t> Prime of </a:t>
            </a:r>
            <a:r>
              <a:rPr lang="sk-SK" sz="2000" i="1" dirty="0" err="1"/>
              <a:t>Life</a:t>
            </a:r>
            <a:r>
              <a:rPr lang="sk-SK" sz="2000" i="1" dirty="0"/>
              <a:t> </a:t>
            </a:r>
            <a:r>
              <a:rPr lang="sk-SK" sz="2000" dirty="0" err="1"/>
              <a:t>was</a:t>
            </a:r>
            <a:r>
              <a:rPr lang="sk-SK" sz="2000" dirty="0"/>
              <a:t> </a:t>
            </a:r>
            <a:r>
              <a:rPr lang="sk-SK" sz="2000" dirty="0" err="1"/>
              <a:t>created</a:t>
            </a:r>
            <a:r>
              <a:rPr lang="sk-SK" sz="2000" dirty="0"/>
              <a:t> </a:t>
            </a:r>
            <a:r>
              <a:rPr lang="sk-SK" sz="2000" dirty="0" err="1"/>
              <a:t>almost</a:t>
            </a:r>
            <a:r>
              <a:rPr lang="sk-SK" sz="2000" dirty="0"/>
              <a:t> 5 </a:t>
            </a:r>
            <a:r>
              <a:rPr lang="sk-SK" sz="2000" dirty="0" err="1"/>
              <a:t>years</a:t>
            </a:r>
            <a:r>
              <a:rPr lang="sk-SK" sz="2000" dirty="0"/>
              <a:t> </a:t>
            </a:r>
            <a:r>
              <a:rPr lang="sk-SK" sz="2000" dirty="0" err="1"/>
              <a:t>after</a:t>
            </a:r>
            <a:r>
              <a:rPr lang="sk-SK" sz="2000" dirty="0"/>
              <a:t>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i="1" dirty="0"/>
              <a:t>Sun in Net (1962) </a:t>
            </a:r>
            <a:r>
              <a:rPr lang="sk-SK" sz="2000" dirty="0" err="1"/>
              <a:t>was</a:t>
            </a:r>
            <a:r>
              <a:rPr lang="sk-SK" sz="2000" dirty="0"/>
              <a:t> </a:t>
            </a:r>
            <a:r>
              <a:rPr lang="sk-SK" sz="2000" dirty="0" err="1"/>
              <a:t>released</a:t>
            </a:r>
            <a:r>
              <a:rPr lang="sk-SK" sz="2000" dirty="0"/>
              <a:t>.  </a:t>
            </a:r>
            <a:r>
              <a:rPr lang="sk-SK" sz="2000" dirty="0" err="1"/>
              <a:t>It</a:t>
            </a:r>
            <a:r>
              <a:rPr lang="sk-SK" sz="2000" dirty="0"/>
              <a:t> </a:t>
            </a:r>
            <a:r>
              <a:rPr lang="sk-SK" sz="2000" dirty="0" err="1"/>
              <a:t>was</a:t>
            </a:r>
            <a:r>
              <a:rPr lang="sk-SK" sz="2000" dirty="0"/>
              <a:t> debut of new </a:t>
            </a:r>
            <a:r>
              <a:rPr lang="sk-SK" sz="2000" dirty="0" err="1"/>
              <a:t>generetion</a:t>
            </a:r>
            <a:r>
              <a:rPr lang="sk-SK" sz="2000" dirty="0"/>
              <a:t> </a:t>
            </a:r>
            <a:r>
              <a:rPr lang="sk-SK" sz="2000" dirty="0" err="1"/>
              <a:t>director</a:t>
            </a:r>
            <a:r>
              <a:rPr lang="sk-SK" sz="2000" dirty="0"/>
              <a:t> - Juraj Jakubisko. </a:t>
            </a:r>
            <a:r>
              <a:rPr lang="sk-SK" sz="2000" dirty="0" err="1"/>
              <a:t>Can</a:t>
            </a:r>
            <a:r>
              <a:rPr lang="sk-SK" sz="2000" dirty="0"/>
              <a:t> </a:t>
            </a:r>
            <a:r>
              <a:rPr lang="sk-SK" sz="2000" dirty="0" err="1"/>
              <a:t>you</a:t>
            </a:r>
            <a:r>
              <a:rPr lang="sk-SK" sz="2000" dirty="0"/>
              <a:t> </a:t>
            </a:r>
            <a:r>
              <a:rPr lang="sk-SK" sz="2000" dirty="0" err="1"/>
              <a:t>tell</a:t>
            </a:r>
            <a:r>
              <a:rPr lang="sk-SK" sz="2000" dirty="0"/>
              <a:t> </a:t>
            </a:r>
            <a:r>
              <a:rPr lang="sk-SK" sz="2000" dirty="0" err="1"/>
              <a:t>what</a:t>
            </a:r>
            <a:r>
              <a:rPr lang="sk-SK" sz="2000" dirty="0"/>
              <a:t> </a:t>
            </a:r>
            <a:r>
              <a:rPr lang="sk-SK" sz="2000" dirty="0" err="1"/>
              <a:t>makes</a:t>
            </a:r>
            <a:r>
              <a:rPr lang="sk-SK" sz="2000" dirty="0"/>
              <a:t> film </a:t>
            </a:r>
            <a:r>
              <a:rPr lang="sk-SK" sz="2000" dirty="0" err="1"/>
              <a:t>similar</a:t>
            </a:r>
            <a:r>
              <a:rPr lang="sk-SK" sz="2000" dirty="0"/>
              <a:t>?  </a:t>
            </a:r>
            <a:r>
              <a:rPr lang="sk-SK" sz="2000" dirty="0" err="1"/>
              <a:t>What</a:t>
            </a:r>
            <a:r>
              <a:rPr lang="sk-SK" sz="2000" dirty="0"/>
              <a:t> </a:t>
            </a:r>
            <a:r>
              <a:rPr lang="sk-SK" sz="2000" dirty="0" err="1"/>
              <a:t>makes</a:t>
            </a:r>
            <a:r>
              <a:rPr lang="sk-SK" sz="2000" dirty="0"/>
              <a:t> </a:t>
            </a:r>
            <a:r>
              <a:rPr lang="sk-SK" sz="2000" dirty="0" err="1"/>
              <a:t>them</a:t>
            </a:r>
            <a:r>
              <a:rPr lang="sk-SK" sz="2000" dirty="0"/>
              <a:t> </a:t>
            </a:r>
            <a:r>
              <a:rPr lang="sk-SK" sz="2000" dirty="0" err="1"/>
              <a:t>different</a:t>
            </a:r>
            <a:r>
              <a:rPr lang="sk-SK" sz="2000" dirty="0"/>
              <a:t>? </a:t>
            </a:r>
            <a:r>
              <a:rPr lang="sk-SK" sz="2000" dirty="0" err="1"/>
              <a:t>Is</a:t>
            </a:r>
            <a:r>
              <a:rPr lang="sk-SK" sz="2000" dirty="0"/>
              <a:t> </a:t>
            </a:r>
            <a:r>
              <a:rPr lang="sk-SK" sz="2000" dirty="0" err="1"/>
              <a:t>it</a:t>
            </a:r>
            <a:r>
              <a:rPr lang="sk-SK" sz="2000" dirty="0"/>
              <a:t> </a:t>
            </a:r>
            <a:r>
              <a:rPr lang="sk-SK" sz="2000" dirty="0" err="1"/>
              <a:t>possible</a:t>
            </a:r>
            <a:r>
              <a:rPr lang="sk-SK" sz="2000" dirty="0"/>
              <a:t> to </a:t>
            </a:r>
            <a:r>
              <a:rPr lang="sk-SK" sz="2000" dirty="0" err="1"/>
              <a:t>consider</a:t>
            </a:r>
            <a:r>
              <a:rPr lang="sk-SK" sz="2000" dirty="0"/>
              <a:t> </a:t>
            </a:r>
            <a:r>
              <a:rPr lang="sk-SK" sz="2000" i="1" dirty="0" err="1"/>
              <a:t>The</a:t>
            </a:r>
            <a:r>
              <a:rPr lang="sk-SK" sz="2000" i="1" dirty="0"/>
              <a:t> Prime of </a:t>
            </a:r>
            <a:r>
              <a:rPr lang="sk-SK" sz="2000" i="1" dirty="0" err="1"/>
              <a:t>Life</a:t>
            </a:r>
            <a:r>
              <a:rPr lang="sk-SK" sz="2000" dirty="0"/>
              <a:t> to </a:t>
            </a:r>
            <a:r>
              <a:rPr lang="sk-SK" sz="2000" dirty="0" err="1"/>
              <a:t>be</a:t>
            </a:r>
            <a:r>
              <a:rPr lang="sk-SK" sz="2000" dirty="0"/>
              <a:t> part of </a:t>
            </a:r>
            <a:r>
              <a:rPr lang="sk-SK" sz="2000" dirty="0" err="1"/>
              <a:t>the</a:t>
            </a:r>
            <a:r>
              <a:rPr lang="sk-SK" sz="2000" dirty="0"/>
              <a:t> new </a:t>
            </a:r>
            <a:r>
              <a:rPr lang="sk-SK" sz="2000" dirty="0" err="1"/>
              <a:t>wave</a:t>
            </a:r>
            <a:r>
              <a:rPr lang="sk-SK" sz="2000" dirty="0"/>
              <a:t> </a:t>
            </a:r>
            <a:r>
              <a:rPr lang="sk-SK" sz="2000" dirty="0" err="1"/>
              <a:t>films</a:t>
            </a:r>
            <a:r>
              <a:rPr lang="sk-SK" sz="2000" dirty="0"/>
              <a:t>? </a:t>
            </a:r>
          </a:p>
          <a:p>
            <a:r>
              <a:rPr lang="sk-SK" sz="2000" dirty="0" err="1"/>
              <a:t>How</a:t>
            </a:r>
            <a:r>
              <a:rPr lang="sk-SK" sz="2000" dirty="0"/>
              <a:t> do </a:t>
            </a:r>
            <a:r>
              <a:rPr lang="sk-SK" sz="2000" dirty="0" err="1"/>
              <a:t>you</a:t>
            </a:r>
            <a:r>
              <a:rPr lang="sk-SK" sz="2000" dirty="0"/>
              <a:t> </a:t>
            </a:r>
            <a:r>
              <a:rPr lang="sk-SK" sz="2000" dirty="0" err="1"/>
              <a:t>perceive</a:t>
            </a:r>
            <a:r>
              <a:rPr lang="sk-SK" sz="2000" dirty="0"/>
              <a:t>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main</a:t>
            </a:r>
            <a:r>
              <a:rPr lang="sk-SK" sz="2000" dirty="0"/>
              <a:t> </a:t>
            </a:r>
            <a:r>
              <a:rPr lang="sk-SK" sz="2000" dirty="0" err="1"/>
              <a:t>character</a:t>
            </a:r>
            <a:r>
              <a:rPr lang="sk-SK" sz="2000" dirty="0"/>
              <a:t> Juraj and </a:t>
            </a:r>
            <a:r>
              <a:rPr lang="sk-SK" sz="2000" dirty="0" err="1"/>
              <a:t>his</a:t>
            </a:r>
            <a:r>
              <a:rPr lang="sk-SK" sz="2000" dirty="0"/>
              <a:t> </a:t>
            </a:r>
            <a:r>
              <a:rPr lang="sk-SK" sz="2000" dirty="0" err="1"/>
              <a:t>relationship</a:t>
            </a:r>
            <a:r>
              <a:rPr lang="sk-SK" sz="2000" dirty="0"/>
              <a:t> </a:t>
            </a:r>
            <a:r>
              <a:rPr lang="sk-SK" sz="2000" dirty="0" err="1"/>
              <a:t>with</a:t>
            </a:r>
            <a:r>
              <a:rPr lang="sk-SK" sz="2000" dirty="0"/>
              <a:t> </a:t>
            </a:r>
            <a:r>
              <a:rPr lang="sk-SK" sz="2000" dirty="0" err="1"/>
              <a:t>other</a:t>
            </a:r>
            <a:r>
              <a:rPr lang="sk-SK" sz="2000" dirty="0"/>
              <a:t> </a:t>
            </a:r>
            <a:r>
              <a:rPr lang="sk-SK" sz="2000" dirty="0" err="1"/>
              <a:t>characters</a:t>
            </a:r>
            <a:r>
              <a:rPr lang="sk-SK" sz="2000" dirty="0"/>
              <a:t>, </a:t>
            </a:r>
            <a:r>
              <a:rPr lang="sk-SK" sz="2000" dirty="0" err="1"/>
              <a:t>for</a:t>
            </a:r>
            <a:r>
              <a:rPr lang="sk-SK" sz="2000" dirty="0"/>
              <a:t> </a:t>
            </a:r>
            <a:r>
              <a:rPr lang="sk-SK" sz="2000" dirty="0" err="1"/>
              <a:t>example</a:t>
            </a:r>
            <a:r>
              <a:rPr lang="sk-SK" sz="2000" dirty="0"/>
              <a:t> Jane? </a:t>
            </a:r>
          </a:p>
          <a:p>
            <a:r>
              <a:rPr lang="sk-SK" sz="2000" dirty="0"/>
              <a:t>In </a:t>
            </a:r>
            <a:r>
              <a:rPr lang="sk-SK" sz="2000" dirty="0" err="1"/>
              <a:t>what</a:t>
            </a:r>
            <a:r>
              <a:rPr lang="sk-SK" sz="2000" dirty="0"/>
              <a:t> </a:t>
            </a:r>
            <a:r>
              <a:rPr lang="sk-SK" sz="2000" dirty="0" err="1"/>
              <a:t>way</a:t>
            </a:r>
            <a:r>
              <a:rPr lang="sk-SK" sz="2000" dirty="0"/>
              <a:t> </a:t>
            </a:r>
            <a:r>
              <a:rPr lang="sk-SK" sz="2000" dirty="0" err="1"/>
              <a:t>is</a:t>
            </a:r>
            <a:r>
              <a:rPr lang="sk-SK" sz="2000" dirty="0"/>
              <a:t> </a:t>
            </a:r>
            <a:r>
              <a:rPr lang="sk-SK" sz="2000" dirty="0" err="1"/>
              <a:t>folklore</a:t>
            </a:r>
            <a:r>
              <a:rPr lang="sk-SK" sz="2000" dirty="0"/>
              <a:t> or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relationship</a:t>
            </a:r>
            <a:r>
              <a:rPr lang="sk-SK" sz="2000" dirty="0"/>
              <a:t> of Jakubiska to </a:t>
            </a:r>
            <a:r>
              <a:rPr lang="sk-SK" sz="2000" dirty="0" err="1"/>
              <a:t>his</a:t>
            </a:r>
            <a:r>
              <a:rPr lang="sk-SK" sz="2000" dirty="0"/>
              <a:t> </a:t>
            </a:r>
            <a:r>
              <a:rPr lang="sk-SK" sz="2000" dirty="0" err="1"/>
              <a:t>birthplace</a:t>
            </a:r>
            <a:r>
              <a:rPr lang="sk-SK" sz="2000" dirty="0"/>
              <a:t> </a:t>
            </a:r>
            <a:r>
              <a:rPr lang="sk-SK" sz="2000" dirty="0" err="1"/>
              <a:t>shown</a:t>
            </a:r>
            <a:r>
              <a:rPr lang="sk-SK" sz="2000" dirty="0"/>
              <a:t> in </a:t>
            </a:r>
            <a:r>
              <a:rPr lang="sk-SK" sz="2000" dirty="0" err="1"/>
              <a:t>the</a:t>
            </a:r>
            <a:r>
              <a:rPr lang="sk-SK" sz="2000" dirty="0"/>
              <a:t> film? </a:t>
            </a:r>
            <a:r>
              <a:rPr lang="sk-SK" sz="2000" dirty="0" err="1"/>
              <a:t>Is</a:t>
            </a:r>
            <a:r>
              <a:rPr lang="sk-SK" sz="2000" dirty="0"/>
              <a:t> </a:t>
            </a:r>
            <a:r>
              <a:rPr lang="sk-SK" sz="2000" dirty="0" err="1"/>
              <a:t>it</a:t>
            </a:r>
            <a:r>
              <a:rPr lang="sk-SK" sz="2000" dirty="0"/>
              <a:t> </a:t>
            </a:r>
            <a:r>
              <a:rPr lang="sk-SK" sz="2000" dirty="0" err="1"/>
              <a:t>there</a:t>
            </a:r>
            <a:r>
              <a:rPr lang="sk-SK" sz="2000" dirty="0"/>
              <a:t> at </a:t>
            </a:r>
            <a:r>
              <a:rPr lang="sk-SK" sz="2000" dirty="0" err="1"/>
              <a:t>all</a:t>
            </a:r>
            <a:r>
              <a:rPr lang="sk-SK" sz="2000" dirty="0"/>
              <a:t>?</a:t>
            </a:r>
          </a:p>
          <a:p>
            <a:r>
              <a:rPr lang="sk-SK" sz="2000" dirty="0" err="1"/>
              <a:t>Jakubisko's</a:t>
            </a:r>
            <a:r>
              <a:rPr lang="sk-SK" sz="2000" dirty="0"/>
              <a:t> </a:t>
            </a:r>
            <a:r>
              <a:rPr lang="sk-SK" sz="2000" dirty="0" err="1"/>
              <a:t>films</a:t>
            </a:r>
            <a:r>
              <a:rPr lang="sk-SK" sz="2000" dirty="0"/>
              <a:t> are </a:t>
            </a:r>
            <a:r>
              <a:rPr lang="sk-SK" sz="2000" dirty="0" err="1"/>
              <a:t>full</a:t>
            </a:r>
            <a:r>
              <a:rPr lang="sk-SK" sz="2000" dirty="0"/>
              <a:t> of </a:t>
            </a:r>
            <a:r>
              <a:rPr lang="sk-SK" sz="2000" dirty="0" err="1"/>
              <a:t>symbols</a:t>
            </a:r>
            <a:r>
              <a:rPr lang="sk-SK" sz="2000" dirty="0"/>
              <a:t> or </a:t>
            </a:r>
            <a:r>
              <a:rPr lang="sk-SK" sz="2000" dirty="0" err="1"/>
              <a:t>scenes</a:t>
            </a:r>
            <a:r>
              <a:rPr lang="sk-SK" sz="2000" dirty="0"/>
              <a:t>/</a:t>
            </a:r>
            <a:r>
              <a:rPr lang="sk-SK" sz="2000" dirty="0" err="1"/>
              <a:t>actions</a:t>
            </a:r>
            <a:r>
              <a:rPr lang="sk-SK" sz="2000" dirty="0"/>
              <a:t> </a:t>
            </a:r>
            <a:r>
              <a:rPr lang="sk-SK" sz="2000" dirty="0" err="1"/>
              <a:t>that</a:t>
            </a:r>
            <a:r>
              <a:rPr lang="sk-SK" sz="2000" dirty="0"/>
              <a:t> </a:t>
            </a:r>
            <a:r>
              <a:rPr lang="sk-SK" sz="2000" dirty="0" err="1"/>
              <a:t>can</a:t>
            </a:r>
            <a:r>
              <a:rPr lang="sk-SK" sz="2000" dirty="0"/>
              <a:t> </a:t>
            </a:r>
            <a:r>
              <a:rPr lang="sk-SK" sz="2000" dirty="0" err="1"/>
              <a:t>be</a:t>
            </a:r>
            <a:r>
              <a:rPr lang="sk-SK" sz="2000" dirty="0"/>
              <a:t> </a:t>
            </a:r>
            <a:r>
              <a:rPr lang="sk-SK" sz="2000" dirty="0" err="1"/>
              <a:t>interpreted</a:t>
            </a:r>
            <a:r>
              <a:rPr lang="sk-SK" sz="2000" dirty="0"/>
              <a:t> </a:t>
            </a:r>
            <a:r>
              <a:rPr lang="sk-SK" sz="2000" dirty="0" err="1"/>
              <a:t>differently</a:t>
            </a:r>
            <a:r>
              <a:rPr lang="sk-SK" sz="2000" dirty="0"/>
              <a:t>. </a:t>
            </a:r>
            <a:r>
              <a:rPr lang="sk-SK" sz="2000" dirty="0" err="1"/>
              <a:t>Did</a:t>
            </a:r>
            <a:r>
              <a:rPr lang="sk-SK" sz="2000" dirty="0"/>
              <a:t> </a:t>
            </a:r>
            <a:r>
              <a:rPr lang="sk-SK" sz="2000" dirty="0" err="1"/>
              <a:t>something</a:t>
            </a:r>
            <a:r>
              <a:rPr lang="sk-SK" sz="2000" dirty="0"/>
              <a:t> </a:t>
            </a:r>
            <a:r>
              <a:rPr lang="sk-SK" sz="2000" dirty="0" err="1"/>
              <a:t>interest</a:t>
            </a:r>
            <a:r>
              <a:rPr lang="sk-SK" sz="2000" dirty="0"/>
              <a:t> </a:t>
            </a:r>
            <a:r>
              <a:rPr lang="sk-SK" sz="2000" dirty="0" err="1"/>
              <a:t>you</a:t>
            </a:r>
            <a:r>
              <a:rPr lang="sk-SK" sz="2000" dirty="0"/>
              <a:t>? </a:t>
            </a:r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737525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4CBE7-C107-2D9F-C504-EC1DD366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Czecho-Slovak New  Wave  		 VS. 		 SLOVak  “waving”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6B1E4-2E9A-88E0-3A2F-592B95D24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886" y="2293257"/>
            <a:ext cx="3378725" cy="4165600"/>
          </a:xfrm>
        </p:spPr>
        <p:txBody>
          <a:bodyPr/>
          <a:lstStyle/>
          <a:p>
            <a:r>
              <a:rPr lang="en-GB" dirty="0"/>
              <a:t>Organizational and political changes were the same as those in the Czech territory.</a:t>
            </a:r>
          </a:p>
          <a:p>
            <a:r>
              <a:rPr lang="en-GB" dirty="0"/>
              <a:t>Recognition at important festivals and winning prizes</a:t>
            </a:r>
          </a:p>
          <a:p>
            <a:r>
              <a:rPr lang="en-GB" dirty="0"/>
              <a:t>Connection mainly in case of study and cooperation</a:t>
            </a:r>
            <a:r>
              <a:rPr lang="en-CZ" dirty="0"/>
              <a:t>. </a:t>
            </a:r>
          </a:p>
          <a:p>
            <a:endParaRPr lang="en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843E6-0563-F265-D8CA-915696261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0109" y="1886857"/>
            <a:ext cx="3310005" cy="4572000"/>
          </a:xfrm>
        </p:spPr>
        <p:txBody>
          <a:bodyPr/>
          <a:lstStyle/>
          <a:p>
            <a:r>
              <a:rPr lang="en-GB" dirty="0"/>
              <a:t>The impossibility of creating films in scale and aesthetics as in Czech </a:t>
            </a:r>
          </a:p>
          <a:p>
            <a:r>
              <a:rPr lang="en-GB" dirty="0"/>
              <a:t>Creating "festival" films - demand </a:t>
            </a:r>
          </a:p>
          <a:p>
            <a:r>
              <a:rPr lang="en-GB" dirty="0"/>
              <a:t>The first wave did not have a permanent poetics (</a:t>
            </a:r>
            <a:r>
              <a:rPr lang="en-GB" dirty="0" err="1"/>
              <a:t>Štefan</a:t>
            </a:r>
            <a:r>
              <a:rPr lang="en-GB" dirty="0"/>
              <a:t> </a:t>
            </a:r>
            <a:r>
              <a:rPr lang="en-GB" dirty="0" err="1"/>
              <a:t>Uher</a:t>
            </a:r>
            <a:r>
              <a:rPr lang="en-GB" dirty="0"/>
              <a:t>) = more emotional film. </a:t>
            </a:r>
            <a:endParaRPr lang="en-CZ" dirty="0"/>
          </a:p>
        </p:txBody>
      </p:sp>
      <p:pic>
        <p:nvPicPr>
          <p:cNvPr id="7" name="Picture 6" descr="A person standing in a doorway&#10;&#10;Description automatically generated with low confidence">
            <a:extLst>
              <a:ext uri="{FF2B5EF4-FFF2-40B4-BE49-F238E27FC236}">
                <a16:creationId xmlns:a16="http://schemas.microsoft.com/office/drawing/2014/main" id="{06082351-2845-189A-320C-1E0937D34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611" y="2471360"/>
            <a:ext cx="4719499" cy="31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54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ADD25B-0A33-4EF2-90F4-431392693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DB6F31-1B9E-4237-84A3-0825BFDF4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69E8DA-CAC4-53D7-EE8B-ADDF67504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23" y="275488"/>
            <a:ext cx="3409783" cy="1013800"/>
          </a:xfrm>
        </p:spPr>
        <p:txBody>
          <a:bodyPr>
            <a:normAutofit/>
          </a:bodyPr>
          <a:lstStyle/>
          <a:p>
            <a:r>
              <a:rPr lang="sk-SK" dirty="0"/>
              <a:t>Štefan </a:t>
            </a:r>
            <a:r>
              <a:rPr lang="sk-SK" dirty="0" err="1"/>
              <a:t>UHEr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4AAB23C-3780-7A68-C375-EA00083E1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 fontScale="77500" lnSpcReduction="20000"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4. 7. 1930 - </a:t>
            </a:r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† 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</a:rPr>
              <a:t>29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3. 1993</a:t>
            </a:r>
          </a:p>
          <a:p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</a:rPr>
              <a:t>FAMU (Peter 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</a:rPr>
              <a:t>Solan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</a:rPr>
              <a:t>, Martin Hollý)</a:t>
            </a:r>
          </a:p>
          <a:p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Beginnings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documentary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film</a:t>
            </a:r>
          </a:p>
          <a:p>
            <a:pPr lvl="1"/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</a:rPr>
              <a:t>Addressing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</a:rPr>
              <a:t>social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</a:rPr>
              <a:t>issues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</a:rPr>
              <a:t>feature film: </a:t>
            </a:r>
            <a:r>
              <a:rPr lang="sk-SK" i="1" dirty="0" err="1">
                <a:solidFill>
                  <a:schemeClr val="bg1"/>
                </a:solidFill>
                <a:latin typeface="Arial" panose="020B0604020202020204" pitchFamily="34" charset="0"/>
              </a:rPr>
              <a:t>We</a:t>
            </a:r>
            <a:r>
              <a:rPr lang="sk-SK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sk-SK" i="1" dirty="0" err="1">
                <a:solidFill>
                  <a:schemeClr val="bg1"/>
                </a:solidFill>
                <a:latin typeface="Arial" panose="020B0604020202020204" pitchFamily="34" charset="0"/>
              </a:rPr>
              <a:t>from</a:t>
            </a:r>
            <a:r>
              <a:rPr lang="sk-SK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sk-SK" i="1" dirty="0" err="1">
                <a:solidFill>
                  <a:schemeClr val="bg1"/>
                </a:solidFill>
                <a:latin typeface="Arial" panose="020B0604020202020204" pitchFamily="34" charset="0"/>
              </a:rPr>
              <a:t>ninth</a:t>
            </a:r>
            <a:r>
              <a:rPr lang="sk-SK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sk-SK" i="1" dirty="0" err="1">
                <a:solidFill>
                  <a:schemeClr val="bg1"/>
                </a:solidFill>
                <a:latin typeface="Arial" panose="020B0604020202020204" pitchFamily="34" charset="0"/>
              </a:rPr>
              <a:t>grade</a:t>
            </a:r>
            <a:r>
              <a:rPr lang="sk-SK" i="1" dirty="0">
                <a:solidFill>
                  <a:schemeClr val="bg1"/>
                </a:solidFill>
                <a:latin typeface="Arial" panose="020B0604020202020204" pitchFamily="34" charset="0"/>
              </a:rPr>
              <a:t> A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</a:rPr>
              <a:t> (1961)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</a:t>
            </a:r>
          </a:p>
          <a:p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</a:rPr>
              <a:t>Frequent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ollaboration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Alfonzo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Bednár, Stanislav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Szomolányi</a:t>
            </a:r>
            <a:endParaRPr lang="sk-SK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sk-SK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Young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people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coming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age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authenticity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social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criticism</a:t>
            </a:r>
            <a:r>
              <a:rPr lang="sk-SK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</a:rPr>
              <a:t>Trying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</a:rPr>
              <a:t> new 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</a:rPr>
              <a:t>things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</a:p>
          <a:p>
            <a:endParaRPr lang="sk-SK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</a:rPr>
              <a:t>Older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</a:rPr>
              <a:t> – 1. 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</a:rPr>
              <a:t>generation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DBABA3C2-17BE-9EE3-FCB8-F4A2E8A3A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522" y="1127317"/>
            <a:ext cx="6489819" cy="462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7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8E36F82-D563-4270-AD14-9DAD4BE22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587FD-DD2F-4861-4769-DBA6B7E91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475915" cy="10138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Z" sz="2200" i="1" dirty="0"/>
              <a:t>Organ</a:t>
            </a:r>
            <a:r>
              <a:rPr lang="en-CZ" sz="2200" dirty="0"/>
              <a:t> (1964)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D0A6E8-45CE-4F94-B6F3-661843647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86C76C-7C36-49CD-B1FB-3934C4E6D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F61F7D-0AFB-4017-959A-667C4EEF3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35EEEB1-A36C-31BA-3B16-D843611F5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36" y="1865915"/>
            <a:ext cx="3475915" cy="36783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Baroque music and J. S. BACH in the gothic setting of church in small town. </a:t>
            </a:r>
          </a:p>
          <a:p>
            <a:r>
              <a:rPr lang="en-US" dirty="0">
                <a:solidFill>
                  <a:schemeClr val="tx1"/>
                </a:solidFill>
              </a:rPr>
              <a:t>Catholicism vs. Nazism</a:t>
            </a:r>
          </a:p>
          <a:p>
            <a:r>
              <a:rPr lang="en-US" dirty="0">
                <a:solidFill>
                  <a:schemeClr val="tx1"/>
                </a:solidFill>
              </a:rPr>
              <a:t>Stylized, but based on realistic motifs – 2. WW</a:t>
            </a:r>
          </a:p>
          <a:p>
            <a:r>
              <a:rPr lang="en-US" dirty="0">
                <a:solidFill>
                  <a:schemeClr val="tx1"/>
                </a:solidFill>
              </a:rPr>
              <a:t>Contrasts plays important role</a:t>
            </a:r>
          </a:p>
          <a:p>
            <a:r>
              <a:rPr lang="en-US" dirty="0">
                <a:solidFill>
                  <a:schemeClr val="tx1"/>
                </a:solidFill>
              </a:rPr>
              <a:t>Same creators – new ways</a:t>
            </a:r>
          </a:p>
        </p:txBody>
      </p:sp>
      <p:pic>
        <p:nvPicPr>
          <p:cNvPr id="9" name="Picture 8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F6DD3805-7D59-EED4-D01B-6C2B7BAB3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9" r="-1" b="20765"/>
          <a:stretch/>
        </p:blipFill>
        <p:spPr>
          <a:xfrm>
            <a:off x="4241819" y="628650"/>
            <a:ext cx="7503638" cy="3520440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C92A5C37-1270-049C-F6D7-BB768A428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7448"/>
          <a:stretch/>
        </p:blipFill>
        <p:spPr>
          <a:xfrm>
            <a:off x="4245215" y="4233673"/>
            <a:ext cx="3699935" cy="2140276"/>
          </a:xfrm>
          <a:prstGeom prst="rect">
            <a:avLst/>
          </a:prstGeom>
        </p:spPr>
      </p:pic>
      <p:pic>
        <p:nvPicPr>
          <p:cNvPr id="5" name="Content Placeholder 4" descr="A picture containing text, electric organ&#10;&#10;Description automatically generated">
            <a:extLst>
              <a:ext uri="{FF2B5EF4-FFF2-40B4-BE49-F238E27FC236}">
                <a16:creationId xmlns:a16="http://schemas.microsoft.com/office/drawing/2014/main" id="{23C57BD1-2CB3-B17A-8590-7B51367183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5" r="-3" b="5023"/>
          <a:stretch/>
        </p:blipFill>
        <p:spPr>
          <a:xfrm>
            <a:off x="8045236" y="4233672"/>
            <a:ext cx="3700115" cy="21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3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8E36F82-D563-4270-AD14-9DAD4BE22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D52E5-246E-DD20-3FBA-F79250F2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475915" cy="1013800"/>
          </a:xfrm>
        </p:spPr>
        <p:txBody>
          <a:bodyPr>
            <a:normAutofit/>
          </a:bodyPr>
          <a:lstStyle/>
          <a:p>
            <a:r>
              <a:rPr lang="en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Miraculous Virgin </a:t>
            </a:r>
            <a:r>
              <a:rPr lang="en-CZ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(1966)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D0A6E8-45CE-4F94-B6F3-661843647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86C76C-7C36-49CD-B1FB-3934C4E6D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F61F7D-0AFB-4017-959A-667C4EEF3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C585464-A608-B391-9F00-CF2CA0F02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3475915" cy="3678303"/>
          </a:xfrm>
        </p:spPr>
        <p:txBody>
          <a:bodyPr>
            <a:normAutofit lnSpcReduction="1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Based on work of Dominik </a:t>
            </a:r>
            <a:r>
              <a:rPr lang="en-US" dirty="0" err="1">
                <a:solidFill>
                  <a:schemeClr val="tx1"/>
                </a:solidFill>
              </a:rPr>
              <a:t>Tatarka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Notice how </a:t>
            </a:r>
            <a:r>
              <a:rPr lang="en-US" dirty="0" err="1">
                <a:solidFill>
                  <a:schemeClr val="tx1"/>
                </a:solidFill>
              </a:rPr>
              <a:t>Uher</a:t>
            </a:r>
            <a:r>
              <a:rPr lang="en-US" dirty="0">
                <a:solidFill>
                  <a:schemeClr val="tx1"/>
                </a:solidFill>
              </a:rPr>
              <a:t> works with characters, their inner world and motivation. </a:t>
            </a:r>
          </a:p>
          <a:p>
            <a:r>
              <a:rPr lang="en-US" dirty="0">
                <a:solidFill>
                  <a:schemeClr val="tx1"/>
                </a:solidFill>
              </a:rPr>
              <a:t>Questions of art and life of young people after WWII </a:t>
            </a:r>
          </a:p>
          <a:p>
            <a:r>
              <a:rPr lang="en-US" dirty="0">
                <a:solidFill>
                  <a:schemeClr val="tx1"/>
                </a:solidFill>
              </a:rPr>
              <a:t>Again finding new ways (modernism) and experimental (surrealism).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72500EDB-84D0-31E1-62F6-ABAFA0ED1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4933"/>
          <a:stretch/>
        </p:blipFill>
        <p:spPr>
          <a:xfrm>
            <a:off x="4241819" y="628650"/>
            <a:ext cx="7503638" cy="3520440"/>
          </a:xfrm>
          <a:prstGeom prst="rect">
            <a:avLst/>
          </a:prstGeom>
        </p:spPr>
      </p:pic>
      <p:pic>
        <p:nvPicPr>
          <p:cNvPr id="5" name="Content Placeholder 4" descr="A picture containing ground, night, dark&#10;&#10;Description automatically generated">
            <a:extLst>
              <a:ext uri="{FF2B5EF4-FFF2-40B4-BE49-F238E27FC236}">
                <a16:creationId xmlns:a16="http://schemas.microsoft.com/office/drawing/2014/main" id="{2F020377-A284-2982-D569-22E324C93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1" r="2" b="1697"/>
          <a:stretch/>
        </p:blipFill>
        <p:spPr>
          <a:xfrm>
            <a:off x="4245215" y="4233673"/>
            <a:ext cx="3699935" cy="2140276"/>
          </a:xfrm>
          <a:prstGeom prst="rect">
            <a:avLst/>
          </a:prstGeom>
        </p:spPr>
      </p:pic>
      <p:pic>
        <p:nvPicPr>
          <p:cNvPr id="7" name="Picture 6" descr="A picture containing indoor, altar&#10;&#10;Description automatically generated">
            <a:extLst>
              <a:ext uri="{FF2B5EF4-FFF2-40B4-BE49-F238E27FC236}">
                <a16:creationId xmlns:a16="http://schemas.microsoft.com/office/drawing/2014/main" id="{D1E92C7F-3A24-4A3C-9549-08152F653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7448"/>
          <a:stretch/>
        </p:blipFill>
        <p:spPr>
          <a:xfrm>
            <a:off x="8045236" y="4233672"/>
            <a:ext cx="3700115" cy="21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81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5771-A7E6-1097-BDFE-4BD3EE7A5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12" y="702156"/>
            <a:ext cx="11029616" cy="1013800"/>
          </a:xfrm>
        </p:spPr>
        <p:txBody>
          <a:bodyPr/>
          <a:lstStyle/>
          <a:p>
            <a:r>
              <a:rPr lang="en-CZ" dirty="0"/>
              <a:t>Peter Solan – Stanislav Barabáš – Martin Hollý ml.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16616-D863-A397-5CAC-6056E388A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6734008" cy="3678303"/>
          </a:xfrm>
        </p:spPr>
        <p:txBody>
          <a:bodyPr>
            <a:normAutofit fontScale="92500" lnSpcReduction="20000"/>
          </a:bodyPr>
          <a:lstStyle/>
          <a:p>
            <a:r>
              <a:rPr lang="en-CZ" dirty="0"/>
              <a:t>All three of them have beginnings in short/documentary films.</a:t>
            </a:r>
          </a:p>
          <a:p>
            <a:r>
              <a:rPr lang="en-CZ" dirty="0"/>
              <a:t>Older – 1. generation </a:t>
            </a:r>
          </a:p>
          <a:p>
            <a:r>
              <a:rPr lang="en-CZ" dirty="0"/>
              <a:t>Stanislav Barabáš: </a:t>
            </a:r>
            <a:r>
              <a:rPr lang="en-CZ" i="1" dirty="0"/>
              <a:t> A Song abot Gray Pigeon </a:t>
            </a:r>
            <a:r>
              <a:rPr lang="en-CZ" dirty="0"/>
              <a:t>(1961)</a:t>
            </a:r>
            <a:r>
              <a:rPr lang="en-CZ" i="1" dirty="0"/>
              <a:t>, The Bells Tol for the Barefooted </a:t>
            </a:r>
            <a:r>
              <a:rPr lang="en-CZ" dirty="0"/>
              <a:t>(1965)</a:t>
            </a:r>
          </a:p>
          <a:p>
            <a:r>
              <a:rPr lang="en-CZ" dirty="0"/>
              <a:t>Martin Hollý: Ballad of the Seven Hanged (1968)</a:t>
            </a:r>
          </a:p>
          <a:p>
            <a:r>
              <a:rPr lang="en-CZ" dirty="0"/>
              <a:t>Peter Solan: </a:t>
            </a:r>
            <a:r>
              <a:rPr lang="en-CZ" i="1" dirty="0"/>
              <a:t>Boxer and Death </a:t>
            </a:r>
            <a:r>
              <a:rPr lang="en-CZ" dirty="0"/>
              <a:t>(1962),  </a:t>
            </a:r>
            <a:r>
              <a:rPr lang="en-CZ" i="1" dirty="0"/>
              <a:t>Seven witnesses </a:t>
            </a:r>
            <a:r>
              <a:rPr lang="en-CZ" dirty="0"/>
              <a:t>(1967), </a:t>
            </a:r>
            <a:r>
              <a:rPr lang="en-CZ" i="1" dirty="0"/>
              <a:t>…Be sure to Behave… </a:t>
            </a:r>
            <a:r>
              <a:rPr lang="en-CZ" dirty="0"/>
              <a:t>(1968)</a:t>
            </a:r>
            <a:r>
              <a:rPr lang="en-CZ" i="1" dirty="0"/>
              <a:t>, Small Survey (1969) – </a:t>
            </a:r>
            <a:r>
              <a:rPr lang="en-GB" dirty="0"/>
              <a:t>topics of social criticism</a:t>
            </a:r>
          </a:p>
          <a:p>
            <a:pPr lvl="1"/>
            <a:r>
              <a:rPr lang="en-GB" dirty="0"/>
              <a:t>M</a:t>
            </a:r>
            <a:r>
              <a:rPr lang="en-CZ" dirty="0"/>
              <a:t>ostly popular works for viewers</a:t>
            </a:r>
          </a:p>
          <a:p>
            <a:r>
              <a:rPr lang="en-CZ" i="1" dirty="0"/>
              <a:t>The Barnabáš Kos Case </a:t>
            </a:r>
            <a:r>
              <a:rPr lang="en-CZ" dirty="0"/>
              <a:t>(1964) </a:t>
            </a:r>
          </a:p>
          <a:p>
            <a:pPr lvl="2"/>
            <a:r>
              <a:rPr lang="en-GB" dirty="0"/>
              <a:t>Judicial environment, </a:t>
            </a:r>
            <a:r>
              <a:rPr lang="en-GB" dirty="0" err="1"/>
              <a:t>skepticism</a:t>
            </a:r>
            <a:r>
              <a:rPr lang="en-GB" dirty="0"/>
              <a:t>, realism, </a:t>
            </a:r>
            <a:r>
              <a:rPr lang="en-GB" dirty="0" err="1"/>
              <a:t>self-defense</a:t>
            </a:r>
            <a:r>
              <a:rPr lang="en-GB" dirty="0"/>
              <a:t> and respect</a:t>
            </a:r>
            <a:endParaRPr lang="en-CZ" dirty="0"/>
          </a:p>
          <a:p>
            <a:pPr lvl="2"/>
            <a:r>
              <a:rPr lang="en-GB" dirty="0"/>
              <a:t>Kos paradox = a competent person becomes a director</a:t>
            </a:r>
          </a:p>
          <a:p>
            <a:pPr lvl="2"/>
            <a:r>
              <a:rPr lang="en-CZ" dirty="0"/>
              <a:t>It’s absurd ! Not realistic. </a:t>
            </a:r>
          </a:p>
        </p:txBody>
      </p:sp>
      <p:pic>
        <p:nvPicPr>
          <p:cNvPr id="5" name="Picture 4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5E813A8A-272A-2D01-B815-B1DBCD812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870" y="2143426"/>
            <a:ext cx="2856458" cy="40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55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426B9-856A-6AA4-807F-295886660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sk-SK" dirty="0"/>
              <a:t>Juraj Jakubisko 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CC960-EBB0-4648-A189-5FEE0EE3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osoba, vnútri, muž, oblek&#10;&#10;Automaticky generovaný popis">
            <a:extLst>
              <a:ext uri="{FF2B5EF4-FFF2-40B4-BE49-F238E27FC236}">
                <a16:creationId xmlns:a16="http://schemas.microsoft.com/office/drawing/2014/main" id="{2AF42628-4AE2-3759-FF15-B49EF746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26" b="-2"/>
          <a:stretch/>
        </p:blipFill>
        <p:spPr>
          <a:xfrm>
            <a:off x="657225" y="2361056"/>
            <a:ext cx="4962525" cy="3649219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2FD7ED-9637-67A5-7C17-AFFB58B3C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*</a:t>
            </a:r>
            <a:r>
              <a:rPr lang="sk-SK" b="0" i="0" dirty="0">
                <a:effectLst/>
                <a:latin typeface="arial" panose="020B0604020202020204" pitchFamily="34" charset="0"/>
              </a:rPr>
              <a:t> 30. 4. 1938 </a:t>
            </a:r>
          </a:p>
          <a:p>
            <a:r>
              <a:rPr lang="sk-SK" dirty="0">
                <a:latin typeface="arial" panose="020B0604020202020204" pitchFamily="34" charset="0"/>
              </a:rPr>
              <a:t>ŠUP Bratislava a FAMU </a:t>
            </a:r>
          </a:p>
          <a:p>
            <a:r>
              <a:rPr lang="sk-SK" dirty="0" err="1">
                <a:latin typeface="arial" panose="020B0604020202020204" pitchFamily="34" charset="0"/>
              </a:rPr>
              <a:t>Student</a:t>
            </a:r>
            <a:r>
              <a:rPr lang="sk-SK" dirty="0">
                <a:latin typeface="arial" panose="020B0604020202020204" pitchFamily="34" charset="0"/>
              </a:rPr>
              <a:t>  </a:t>
            </a:r>
            <a:r>
              <a:rPr lang="sk-SK" dirty="0" err="1">
                <a:latin typeface="arial" panose="020B0604020202020204" pitchFamily="34" charset="0"/>
              </a:rPr>
              <a:t>films</a:t>
            </a:r>
            <a:r>
              <a:rPr lang="sk-SK" dirty="0">
                <a:latin typeface="arial" panose="020B0604020202020204" pitchFamily="34" charset="0"/>
              </a:rPr>
              <a:t>: </a:t>
            </a:r>
          </a:p>
          <a:p>
            <a:pPr lvl="1"/>
            <a:r>
              <a:rPr lang="sk-SK" i="1" dirty="0" err="1">
                <a:latin typeface="arial" panose="020B0604020202020204" pitchFamily="34" charset="0"/>
              </a:rPr>
              <a:t>Silence</a:t>
            </a:r>
            <a:r>
              <a:rPr lang="sk-SK" i="1" dirty="0">
                <a:latin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</a:rPr>
              <a:t>(1961), </a:t>
            </a:r>
            <a:r>
              <a:rPr lang="sk-SK" i="1" dirty="0" err="1">
                <a:latin typeface="arial" panose="020B0604020202020204" pitchFamily="34" charset="0"/>
              </a:rPr>
              <a:t>Waiting</a:t>
            </a:r>
            <a:r>
              <a:rPr lang="sk-SK" i="1" dirty="0">
                <a:latin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</a:rPr>
              <a:t>for</a:t>
            </a:r>
            <a:r>
              <a:rPr lang="sk-SK" i="1" dirty="0">
                <a:latin typeface="arial" panose="020B0604020202020204" pitchFamily="34" charset="0"/>
              </a:rPr>
              <a:t> </a:t>
            </a:r>
            <a:r>
              <a:rPr lang="sk-SK" i="1" dirty="0" err="1">
                <a:latin typeface="arial" panose="020B0604020202020204" pitchFamily="34" charset="0"/>
              </a:rPr>
              <a:t>Godot</a:t>
            </a:r>
            <a:r>
              <a:rPr lang="sk-SK" i="1" dirty="0">
                <a:latin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</a:rPr>
              <a:t>(1966)</a:t>
            </a:r>
          </a:p>
          <a:p>
            <a:r>
              <a:rPr lang="sk-SK" dirty="0">
                <a:latin typeface="arial" panose="020B0604020202020204" pitchFamily="34" charset="0"/>
              </a:rPr>
              <a:t>Debut in feature film: </a:t>
            </a:r>
            <a:r>
              <a:rPr lang="sk-SK" i="1" dirty="0" err="1">
                <a:latin typeface="arial" panose="020B0604020202020204" pitchFamily="34" charset="0"/>
              </a:rPr>
              <a:t>The</a:t>
            </a:r>
            <a:r>
              <a:rPr lang="sk-SK" i="1" dirty="0">
                <a:latin typeface="arial" panose="020B0604020202020204" pitchFamily="34" charset="0"/>
              </a:rPr>
              <a:t> Prime of </a:t>
            </a:r>
            <a:r>
              <a:rPr lang="sk-SK" i="1" dirty="0" err="1">
                <a:latin typeface="arial" panose="020B0604020202020204" pitchFamily="34" charset="0"/>
              </a:rPr>
              <a:t>Life</a:t>
            </a:r>
            <a:r>
              <a:rPr lang="sk-SK" i="1" dirty="0">
                <a:latin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</a:rPr>
              <a:t>(1967) </a:t>
            </a:r>
          </a:p>
          <a:p>
            <a:r>
              <a:rPr lang="sk-SK" dirty="0" err="1">
                <a:latin typeface="arial" panose="020B0604020202020204" pitchFamily="34" charset="0"/>
              </a:rPr>
              <a:t>Young</a:t>
            </a:r>
            <a:r>
              <a:rPr lang="sk-SK" dirty="0">
                <a:latin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</a:rPr>
              <a:t>generation</a:t>
            </a:r>
            <a:r>
              <a:rPr lang="sk-SK" dirty="0">
                <a:latin typeface="arial" panose="020B0604020202020204" pitchFamily="34" charset="0"/>
              </a:rPr>
              <a:t> (2. </a:t>
            </a:r>
            <a:r>
              <a:rPr lang="sk-SK" dirty="0" err="1">
                <a:latin typeface="arial" panose="020B0604020202020204" pitchFamily="34" charset="0"/>
              </a:rPr>
              <a:t>generation</a:t>
            </a:r>
            <a:r>
              <a:rPr lang="sk-SK" dirty="0">
                <a:latin typeface="arial" panose="020B0604020202020204" pitchFamily="34" charset="0"/>
              </a:rPr>
              <a:t>) </a:t>
            </a:r>
          </a:p>
          <a:p>
            <a:endParaRPr lang="sk-SK" dirty="0">
              <a:latin typeface="arial" panose="020B0604020202020204" pitchFamily="34" charset="0"/>
            </a:endParaRPr>
          </a:p>
          <a:p>
            <a:r>
              <a:rPr lang="sk-SK" dirty="0" err="1">
                <a:latin typeface="arial" panose="020B0604020202020204" pitchFamily="34" charset="0"/>
              </a:rPr>
              <a:t>Notice</a:t>
            </a:r>
            <a:r>
              <a:rPr lang="sk-SK" dirty="0">
                <a:latin typeface="arial" panose="020B0604020202020204" pitchFamily="34" charset="0"/>
              </a:rPr>
              <a:t>: </a:t>
            </a:r>
            <a:r>
              <a:rPr lang="sk-SK" dirty="0" err="1">
                <a:latin typeface="arial" panose="020B0604020202020204" pitchFamily="34" charset="0"/>
              </a:rPr>
              <a:t>working</a:t>
            </a:r>
            <a:r>
              <a:rPr lang="sk-SK" dirty="0">
                <a:latin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</a:rPr>
              <a:t>with</a:t>
            </a:r>
            <a:r>
              <a:rPr lang="sk-SK" dirty="0">
                <a:latin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</a:rPr>
              <a:t>color</a:t>
            </a:r>
            <a:r>
              <a:rPr lang="sk-SK" dirty="0">
                <a:latin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</a:rPr>
              <a:t>folklore</a:t>
            </a:r>
            <a:r>
              <a:rPr lang="sk-SK" dirty="0">
                <a:latin typeface="arial" panose="020B0604020202020204" pitchFamily="34" charset="0"/>
              </a:rPr>
              <a:t> (East), </a:t>
            </a:r>
            <a:r>
              <a:rPr lang="sk-SK" dirty="0" err="1">
                <a:latin typeface="arial" panose="020B0604020202020204" pitchFamily="34" charset="0"/>
              </a:rPr>
              <a:t>expressiveness</a:t>
            </a:r>
            <a:r>
              <a:rPr lang="sk-SK" dirty="0">
                <a:latin typeface="arial" panose="020B0604020202020204" pitchFamily="34" charset="0"/>
              </a:rPr>
              <a:t>, art as </a:t>
            </a:r>
            <a:r>
              <a:rPr lang="sk-SK" dirty="0" err="1">
                <a:latin typeface="arial" panose="020B0604020202020204" pitchFamily="34" charset="0"/>
              </a:rPr>
              <a:t>games</a:t>
            </a:r>
            <a:r>
              <a:rPr lang="sk-SK" dirty="0">
                <a:latin typeface="arial" panose="020B0604020202020204" pitchFamily="34" charset="0"/>
              </a:rPr>
              <a:t> and </a:t>
            </a:r>
            <a:r>
              <a:rPr lang="sk-SK" dirty="0" err="1">
                <a:latin typeface="arial" panose="020B0604020202020204" pitchFamily="34" charset="0"/>
              </a:rPr>
              <a:t>nature</a:t>
            </a:r>
            <a:r>
              <a:rPr lang="sk-SK" dirty="0">
                <a:latin typeface="arial" panose="020B0604020202020204" pitchFamily="34" charset="0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52144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TM03457464[[fn=Dividenda]]</Template>
  <TotalTime>0</TotalTime>
  <Words>895</Words>
  <Application>Microsoft Office PowerPoint</Application>
  <PresentationFormat>Širokoúhlá obrazovka</PresentationFormat>
  <Paragraphs>91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arial</vt:lpstr>
      <vt:lpstr>Gill Sans MT</vt:lpstr>
      <vt:lpstr>Wingdings 2</vt:lpstr>
      <vt:lpstr>Dividenda</vt:lpstr>
      <vt:lpstr>Slovak new wave</vt:lpstr>
      <vt:lpstr>The prime of life (1967)</vt:lpstr>
      <vt:lpstr>The prime of life (1967) - Questions</vt:lpstr>
      <vt:lpstr>Czecho-Slovak New  Wave     VS.    SLOVak  “waving” </vt:lpstr>
      <vt:lpstr>Štefan UHEr</vt:lpstr>
      <vt:lpstr>Organ (1964)</vt:lpstr>
      <vt:lpstr>The Miraculous Virgin (1966)</vt:lpstr>
      <vt:lpstr>Peter Solan – Stanislav Barabáš – Martin Hollý ml. </vt:lpstr>
      <vt:lpstr>Juraj Jakubisko </vt:lpstr>
      <vt:lpstr>Prezentace aplikace PowerPoint</vt:lpstr>
      <vt:lpstr>Prezentace aplikace PowerPoint</vt:lpstr>
      <vt:lpstr>Eliáš „Elo“ HavettA </vt:lpstr>
      <vt:lpstr>Celebration in the Botanical Garden(1969)</vt:lpstr>
      <vt:lpstr>Dušan Hanák – 322 (1969)</vt:lpstr>
      <vt:lpstr>What to read 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Slovenská nová Vlna</dc:title>
  <dc:creator>Katarína Kunkelová</dc:creator>
  <cp:lastModifiedBy>Šárka Gmiterková</cp:lastModifiedBy>
  <cp:revision>11</cp:revision>
  <dcterms:created xsi:type="dcterms:W3CDTF">2022-10-24T15:45:44Z</dcterms:created>
  <dcterms:modified xsi:type="dcterms:W3CDTF">2022-11-01T10:57:52Z</dcterms:modified>
</cp:coreProperties>
</file>