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00" r:id="rId3"/>
    <p:sldId id="371" r:id="rId4"/>
    <p:sldId id="376" r:id="rId5"/>
    <p:sldId id="312" r:id="rId6"/>
    <p:sldId id="314" r:id="rId7"/>
    <p:sldId id="369" r:id="rId8"/>
    <p:sldId id="316" r:id="rId9"/>
    <p:sldId id="377" r:id="rId10"/>
    <p:sldId id="373" r:id="rId11"/>
    <p:sldId id="257" r:id="rId12"/>
    <p:sldId id="258" r:id="rId13"/>
    <p:sldId id="259" r:id="rId14"/>
    <p:sldId id="298" r:id="rId15"/>
    <p:sldId id="381" r:id="rId16"/>
    <p:sldId id="270" r:id="rId17"/>
    <p:sldId id="280" r:id="rId18"/>
    <p:sldId id="302" r:id="rId19"/>
    <p:sldId id="260" r:id="rId20"/>
    <p:sldId id="294" r:id="rId21"/>
    <p:sldId id="364" r:id="rId22"/>
    <p:sldId id="311" r:id="rId23"/>
    <p:sldId id="268" r:id="rId24"/>
    <p:sldId id="366" r:id="rId25"/>
    <p:sldId id="269" r:id="rId26"/>
    <p:sldId id="304" r:id="rId27"/>
    <p:sldId id="301" r:id="rId28"/>
    <p:sldId id="278" r:id="rId29"/>
    <p:sldId id="368" r:id="rId30"/>
    <p:sldId id="292" r:id="rId31"/>
    <p:sldId id="277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D6CEB-A399-4F35-B763-5ECC5689EAFC}" type="datetimeFigureOut">
              <a:rPr lang="cs-CZ" smtClean="0"/>
              <a:t>17.11.2022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BCD96-C28A-4F84-9EFE-09A8175EE8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336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Seznam úmrtí</a:t>
            </a:r>
            <a:r>
              <a:rPr lang="cs-CZ" baseline="0" dirty="0"/>
              <a:t> při pokusu o deportaci, vlivem zákroků přímo poziční asfyxie, nebo zástava srdce nebo poškození mozku (a smrt).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4B385-65E9-4F9F-BB46-8619B98AD3B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222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BB1A-6809-4324-AC79-038C3C06426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83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should be stressed that transparency created through unbiased and neutral monitoring serves the interest of all parties involved in a RO. </a:t>
            </a:r>
            <a:endParaRPr lang="cs-CZ" dirty="0"/>
          </a:p>
          <a:p>
            <a:pPr defTabSz="914306">
              <a:defRPr/>
            </a:pPr>
            <a:endParaRPr lang="cs-CZ" dirty="0"/>
          </a:p>
          <a:p>
            <a:pPr defTabSz="914306">
              <a:defRPr/>
            </a:pPr>
            <a:r>
              <a:rPr lang="cs-CZ" dirty="0"/>
              <a:t>Monitor </a:t>
            </a:r>
            <a:r>
              <a:rPr lang="cs-CZ" dirty="0" err="1"/>
              <a:t>is</a:t>
            </a:r>
            <a:r>
              <a:rPr lang="cs-CZ" dirty="0"/>
              <a:t> not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enemy</a:t>
            </a:r>
            <a:r>
              <a:rPr lang="cs-CZ" dirty="0"/>
              <a:t>, he/</a:t>
            </a:r>
            <a:r>
              <a:rPr lang="cs-CZ" dirty="0" err="1"/>
              <a:t>she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everyone</a:t>
            </a:r>
            <a:r>
              <a:rPr lang="cs-CZ" dirty="0"/>
              <a:t>.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good</a:t>
            </a:r>
            <a:r>
              <a:rPr lang="cs-CZ" dirty="0"/>
              <a:t> i tis </a:t>
            </a:r>
            <a:r>
              <a:rPr lang="cs-CZ" dirty="0" err="1"/>
              <a:t>there</a:t>
            </a:r>
            <a:endParaRPr lang="cs-CZ" dirty="0"/>
          </a:p>
          <a:p>
            <a:pPr defTabSz="914306">
              <a:defRPr/>
            </a:pPr>
            <a:endParaRPr lang="cs-CZ" dirty="0"/>
          </a:p>
          <a:p>
            <a:pPr defTabSz="914306">
              <a:defRPr/>
            </a:pPr>
            <a:r>
              <a:rPr lang="cs-CZ" dirty="0"/>
              <a:t>DOPSAT </a:t>
            </a:r>
            <a:r>
              <a:rPr lang="cs-CZ" dirty="0" err="1"/>
              <a:t>Frontex</a:t>
            </a:r>
            <a:r>
              <a:rPr lang="cs-CZ" dirty="0"/>
              <a:t> </a:t>
            </a:r>
            <a:r>
              <a:rPr lang="cs-CZ" dirty="0" err="1"/>
              <a:t>regulation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3F65-EDDC-4C5E-B5FA-7CE752DBC0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72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BB1A-6809-4324-AC79-038C3C064264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810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BB1A-6809-4324-AC79-038C3C064264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62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BB1A-6809-4324-AC79-038C3C064264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17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BB1A-6809-4324-AC79-038C3C064264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778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DE5F05-2C3D-41FE-61E0-EFA04007F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B3EA486-E348-5046-BD47-BD26C5F22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675090-EA03-D3C7-D674-9542E817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58C4-5A78-4F51-A671-533B9817A49B}" type="datetimeFigureOut">
              <a:rPr lang="cs-CZ" smtClean="0"/>
              <a:t>17.11.2022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4D22A5-E299-3C6B-6EDB-FBFF46EE6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552A93-8D6B-A5C4-7429-C51E3F085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F140-F49F-4A4F-9787-CA558638D6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953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8E875D-D4C2-1DE3-AB6A-091BE4EDD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36ABB15-2E3B-47B4-0538-0BFC80625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DA7E7E-C56F-0C02-A1E9-356A6DF2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58C4-5A78-4F51-A671-533B9817A49B}" type="datetimeFigureOut">
              <a:rPr lang="cs-CZ" smtClean="0"/>
              <a:t>17.11.2022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628844-6953-D2A8-7B75-C8DB4E2F5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0449AC-33CE-07D1-CA5D-757DE04C5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F140-F49F-4A4F-9787-CA558638D6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829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904455E-396C-D134-9F28-184BC61ED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853BF78-4677-E0DC-475A-9DFB09305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932FD5-7474-265E-D6F4-DCA22A9C5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58C4-5A78-4F51-A671-533B9817A49B}" type="datetimeFigureOut">
              <a:rPr lang="cs-CZ" smtClean="0"/>
              <a:t>17.11.2022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B63C08-A048-FAF9-A5F1-34498E57D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4237CE-F410-7F73-0998-A54470FBB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F140-F49F-4A4F-9787-CA558638D6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1376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F36741-2DA3-2AD0-8472-ADC15A4DF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054E85-7092-9B0F-0910-92BB20087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5159D4-0245-5302-A6A4-6D6ACDB35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58C4-5A78-4F51-A671-533B9817A49B}" type="datetimeFigureOut">
              <a:rPr lang="cs-CZ" smtClean="0"/>
              <a:t>17.11.2022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C9BDD4-2093-62CC-93E2-6A1E06672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CB5C75-FB20-B128-2CD2-FB29CB74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F140-F49F-4A4F-9787-CA558638D6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3071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FF4999-43AE-E417-E838-1BF6C395F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77CE39-0E3F-DA58-51D2-B469DBF0A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462442-7325-3965-030F-15AB7E391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58C4-5A78-4F51-A671-533B9817A49B}" type="datetimeFigureOut">
              <a:rPr lang="cs-CZ" smtClean="0"/>
              <a:t>17.11.2022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8FAD91-5CEE-76BA-353E-256BDD91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7A1EF0-33EA-9CE4-27F9-3D110537D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F140-F49F-4A4F-9787-CA558638D6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314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64ECF0-FCE9-BA29-97C4-12D26ADB2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E2EED0-D307-C2F3-1733-E756A3D5C6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BBFC8E0-981C-C414-5B54-6FA66F1E8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13E3E3F-2F7E-43D0-A3E8-96A253239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58C4-5A78-4F51-A671-533B9817A49B}" type="datetimeFigureOut">
              <a:rPr lang="cs-CZ" smtClean="0"/>
              <a:t>17.11.2022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8CCA00B-75F0-0802-D741-E31640B26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FD6C21-2CB0-3473-0727-7EDD76424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F140-F49F-4A4F-9787-CA558638D6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940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71A5A-A00D-25A2-A976-028BC90E8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542281-6A39-112D-5525-60BCB9300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57125B-4AFE-A9F2-BF0E-DCB233C80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B563130-7CBC-ADE2-61B7-2D7FDE2D1A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98F323A-7231-6FCA-4BAE-32B9B73ACC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B4398CE-EE15-6F61-750D-5AB10A693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58C4-5A78-4F51-A671-533B9817A49B}" type="datetimeFigureOut">
              <a:rPr lang="cs-CZ" smtClean="0"/>
              <a:t>17.11.2022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CA7CDFD-EF3C-EC93-DC23-035319910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B9F9B26-6E08-CE97-DCF7-795C8D5B5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F140-F49F-4A4F-9787-CA558638D6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643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62A13F-92B3-C4DE-5DB7-0D2808F4C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96146C6-6BCC-1172-7393-F4BBE47D1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58C4-5A78-4F51-A671-533B9817A49B}" type="datetimeFigureOut">
              <a:rPr lang="cs-CZ" smtClean="0"/>
              <a:t>17.11.2022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6850159-E835-48B1-8B5A-7B25F3FF0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CB03A99-7B08-6BA4-D92A-E2CDBD0B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F140-F49F-4A4F-9787-CA558638D6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598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1B9C9D4-716F-A1F7-8441-ED1A245C9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58C4-5A78-4F51-A671-533B9817A49B}" type="datetimeFigureOut">
              <a:rPr lang="cs-CZ" smtClean="0"/>
              <a:t>17.11.2022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0F5DC75-47F2-4AD9-16E7-39D9D157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0952693-0BBF-F216-D7FC-362254FD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F140-F49F-4A4F-9787-CA558638D6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144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291741-AFD3-5D2E-F190-B33BB54D6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600E46-1F80-F0E9-D0C9-07C55F4A9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FF969C6-B196-4D2B-9051-50A37B70D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B010DC-1163-8EE3-1DDE-00F2884A0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58C4-5A78-4F51-A671-533B9817A49B}" type="datetimeFigureOut">
              <a:rPr lang="cs-CZ" smtClean="0"/>
              <a:t>17.11.2022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CEA2BCF-DCC1-B38C-2DC9-4A5FE744F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DB5574E-E4C6-A191-6022-ED97AB5F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F140-F49F-4A4F-9787-CA558638D6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7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548360-C289-4D97-3F64-D29611407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B4CB063-314F-6861-31F2-859BF92B1A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2358532-18D0-D834-01F8-2236A3106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11392A-CC0D-3940-4EC9-EA6B1B5C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58C4-5A78-4F51-A671-533B9817A49B}" type="datetimeFigureOut">
              <a:rPr lang="cs-CZ" smtClean="0"/>
              <a:t>17.11.2022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78ADC65-A2D7-D75B-154A-5445C26B1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075E797-8F66-9E61-375F-E58823450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F140-F49F-4A4F-9787-CA558638D6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976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F0DA9F4-EA37-0AF2-BA92-7565145D9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64CD29-2F42-40C7-4C97-CCB521299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7B6CAE-CA0E-CC29-CD0E-B4C9F7B6BA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C58C4-5A78-4F51-A671-533B9817A49B}" type="datetimeFigureOut">
              <a:rPr lang="cs-CZ" smtClean="0"/>
              <a:t>17.11.2022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C87845-A581-1921-BBFF-98DD15598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B65952-BC01-0A68-D0F8-60F09AA44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CF140-F49F-4A4F-9787-CA558638D6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07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ra.europa.eu/en/publication/2022/forced-return-monitoring-systems-2022-updat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s://apt.ch/en/opcat-database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gif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anna.lanickova@seznam.cz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NamlcoWw_I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5563E9-8E2F-C870-3DB1-3803ACA21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906" y="419569"/>
            <a:ext cx="11020425" cy="1750602"/>
          </a:xfrm>
        </p:spPr>
        <p:txBody>
          <a:bodyPr>
            <a:normAutofit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Illegal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migration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detention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deportation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534D2EB-8672-63B8-3595-E9AB2700CC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366E735-3A49-23D9-8D68-22515A945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1969"/>
            <a:ext cx="12615637" cy="405089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F9C2FD1-10A1-2D05-BE38-5556B169FF26}"/>
              </a:ext>
            </a:extLst>
          </p:cNvPr>
          <p:cNvSpPr txBox="1"/>
          <p:nvPr/>
        </p:nvSpPr>
        <p:spPr>
          <a:xfrm>
            <a:off x="4058293" y="2550240"/>
            <a:ext cx="63083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Anna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Makarenko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9.11.2022</a:t>
            </a:r>
          </a:p>
        </p:txBody>
      </p:sp>
    </p:spTree>
    <p:extLst>
      <p:ext uri="{BB962C8B-B14F-4D97-AF65-F5344CB8AC3E}">
        <p14:creationId xmlns:p14="http://schemas.microsoft.com/office/powerpoint/2010/main" val="1607426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722410-5C9B-ED69-ADF3-C80CEC5C4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3B9DCC9-9FD7-9326-9724-40B9E1F55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35" y="365125"/>
            <a:ext cx="10251129" cy="6176963"/>
          </a:xfrm>
        </p:spPr>
      </p:pic>
    </p:spTree>
    <p:extLst>
      <p:ext uri="{BB962C8B-B14F-4D97-AF65-F5344CB8AC3E}">
        <p14:creationId xmlns:p14="http://schemas.microsoft.com/office/powerpoint/2010/main" val="2483376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F9EAD3-E286-B2FB-B8AC-B256A407C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9E7712-C2AE-965C-D570-881BBE1DF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70825" cy="3095696"/>
          </a:xfrm>
        </p:spPr>
        <p:txBody>
          <a:bodyPr/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Return </a:t>
            </a:r>
            <a:r>
              <a:rPr lang="cs-CZ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decision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Voluntary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return/</a:t>
            </a:r>
            <a:r>
              <a:rPr lang="cs-CZ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assisted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Forced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Return</a:t>
            </a: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9B03EEE-DE24-8B3E-B520-66D5478A6F2A}"/>
              </a:ext>
            </a:extLst>
          </p:cNvPr>
          <p:cNvSpPr txBox="1">
            <a:spLocks/>
          </p:cNvSpPr>
          <p:nvPr/>
        </p:nvSpPr>
        <p:spPr>
          <a:xfrm>
            <a:off x="649167" y="1054067"/>
            <a:ext cx="10515600" cy="498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terms</a:t>
            </a:r>
            <a:b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Zástupný symbol pro obsah 5">
            <a:extLst>
              <a:ext uri="{FF2B5EF4-FFF2-40B4-BE49-F238E27FC236}">
                <a16:creationId xmlns:a16="http://schemas.microsoft.com/office/drawing/2014/main" id="{C2CE8232-F4BC-DEC5-F421-588AE19FE4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85" y="374716"/>
            <a:ext cx="2893231" cy="14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3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F62AC0-27B7-207E-8A1F-1669FB425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A1856E-6258-E78A-17B6-16A19E1BE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Fit-to-</a:t>
            </a: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Coercive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measures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Tx/>
              <a:buChar char="-"/>
            </a:pP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legality</a:t>
            </a:r>
          </a:p>
          <a:p>
            <a:pPr marL="914400" lvl="1" indent="-457200">
              <a:buFontTx/>
              <a:buChar char="-"/>
            </a:pP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necessity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Tx/>
              <a:buChar char="-"/>
            </a:pP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proportionality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sz="3600" dirty="0"/>
          </a:p>
          <a:p>
            <a:endParaRPr lang="cs-CZ" sz="3200" dirty="0"/>
          </a:p>
          <a:p>
            <a:endParaRPr lang="cs-CZ" sz="3200" dirty="0"/>
          </a:p>
          <a:p>
            <a:endParaRPr lang="cs-CZ" sz="3200" dirty="0"/>
          </a:p>
        </p:txBody>
      </p:sp>
      <p:pic>
        <p:nvPicPr>
          <p:cNvPr id="4" name="Zástupný symbol pro obsah 7">
            <a:extLst>
              <a:ext uri="{FF2B5EF4-FFF2-40B4-BE49-F238E27FC236}">
                <a16:creationId xmlns:a16="http://schemas.microsoft.com/office/drawing/2014/main" id="{33491BEB-9B0E-3398-29ED-FEBC3B602C9D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6706" t="19166" r="34127" b="7819"/>
          <a:stretch/>
        </p:blipFill>
        <p:spPr bwMode="auto">
          <a:xfrm>
            <a:off x="6841977" y="123826"/>
            <a:ext cx="5240232" cy="70859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9AC4111-5283-E283-94E2-527288A437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85" y="374716"/>
            <a:ext cx="2893231" cy="14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3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481609-2CDB-2B93-B4F9-61EEF606A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468545-0B43-B517-AF6A-AF08EB45F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36278245-FD14-EB02-3087-91D7A985FFF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96" y="76201"/>
            <a:ext cx="5148092" cy="6864125"/>
          </a:xfrm>
          <a:prstGeom prst="rect">
            <a:avLst/>
          </a:prstGeom>
        </p:spPr>
      </p:pic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80996CB5-54EB-2851-4738-51E5F647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83318" y="65553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83A3DA4-1E45-F15C-BC13-814A26AFD348}"/>
              </a:ext>
            </a:extLst>
          </p:cNvPr>
          <p:cNvSpPr txBox="1"/>
          <p:nvPr/>
        </p:nvSpPr>
        <p:spPr>
          <a:xfrm>
            <a:off x="6827862" y="633474"/>
            <a:ext cx="5702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COERCIVE MEASURES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74737D9-F0A9-46D8-E18E-97DC29238A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8575" r="-168" b="-8575"/>
          <a:stretch/>
        </p:blipFill>
        <p:spPr>
          <a:xfrm>
            <a:off x="7132145" y="1279805"/>
            <a:ext cx="4401792" cy="586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98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727" t="24169" r="48074" b="16711"/>
          <a:stretch/>
        </p:blipFill>
        <p:spPr>
          <a:xfrm>
            <a:off x="838200" y="104600"/>
            <a:ext cx="6352032" cy="6668056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 rotWithShape="1">
          <a:blip r:embed="rId4"/>
          <a:srcRect l="41501" t="34392" r="41303" b="31481"/>
          <a:stretch/>
        </p:blipFill>
        <p:spPr bwMode="auto">
          <a:xfrm>
            <a:off x="7549324" y="685914"/>
            <a:ext cx="3935540" cy="49944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575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BE02FE-F9CB-6452-E8C9-31CDD157E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i="1" dirty="0"/>
              <a:t>„</a:t>
            </a:r>
            <a:r>
              <a:rPr lang="cs-CZ" sz="4400" i="1" dirty="0" err="1"/>
              <a:t>the</a:t>
            </a:r>
            <a:r>
              <a:rPr lang="cs-CZ" sz="4400" i="1" dirty="0"/>
              <a:t> </a:t>
            </a:r>
            <a:r>
              <a:rPr lang="cs-CZ" sz="4400" i="1" dirty="0" err="1"/>
              <a:t>price</a:t>
            </a:r>
            <a:r>
              <a:rPr lang="cs-CZ" sz="4400" i="1" dirty="0"/>
              <a:t> </a:t>
            </a:r>
            <a:r>
              <a:rPr lang="cs-CZ" sz="4400" i="1" dirty="0" err="1"/>
              <a:t>of</a:t>
            </a:r>
            <a:r>
              <a:rPr lang="cs-CZ" sz="4400" i="1" dirty="0"/>
              <a:t> </a:t>
            </a:r>
            <a:r>
              <a:rPr lang="cs-CZ" sz="4400" i="1" dirty="0" err="1"/>
              <a:t>tranquility</a:t>
            </a:r>
            <a:r>
              <a:rPr lang="cs-CZ" sz="4400" i="1" dirty="0"/>
              <a:t> </a:t>
            </a:r>
            <a:r>
              <a:rPr lang="cs-CZ" sz="4400" i="1" dirty="0" err="1"/>
              <a:t>is</a:t>
            </a:r>
            <a:r>
              <a:rPr lang="cs-CZ" sz="4400" i="1" dirty="0"/>
              <a:t> </a:t>
            </a:r>
            <a:r>
              <a:rPr lang="cs-CZ" sz="4400" i="1" dirty="0" err="1"/>
              <a:t>death</a:t>
            </a:r>
            <a:r>
              <a:rPr lang="cs-CZ" sz="4400" i="1" dirty="0"/>
              <a:t>“</a:t>
            </a:r>
            <a:br>
              <a:rPr lang="cs-CZ" sz="4400" i="1" dirty="0"/>
            </a:b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9B47CF4-DDFE-271E-258E-80330F46EE3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4802" t="35185" r="57341" b="44444"/>
          <a:stretch/>
        </p:blipFill>
        <p:spPr bwMode="auto">
          <a:xfrm>
            <a:off x="8776924" y="4112774"/>
            <a:ext cx="2857477" cy="2037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F40A33C3-3D0B-ABE1-2AE5-55D06582D2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03" t="19511" r="47537" b="24627"/>
          <a:stretch/>
        </p:blipFill>
        <p:spPr>
          <a:xfrm>
            <a:off x="984864" y="1319544"/>
            <a:ext cx="6705600" cy="49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80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5733" y="517061"/>
            <a:ext cx="10515600" cy="1325563"/>
          </a:xfrm>
        </p:spPr>
        <p:txBody>
          <a:bodyPr/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Forced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Return Monitoring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3470" y="2178087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Return </a:t>
            </a:r>
            <a:r>
              <a:rPr lang="cs-CZ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Directive</a:t>
            </a: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 8/6 :</a:t>
            </a:r>
          </a:p>
          <a:p>
            <a:pPr marL="0" indent="0">
              <a:buNone/>
            </a:pP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Member States shall provide for </a:t>
            </a:r>
            <a:endParaRPr lang="cs-CZ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effective forced-return</a:t>
            </a:r>
            <a:r>
              <a:rPr lang="cs-CZ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monitoring </a:t>
            </a:r>
            <a:r>
              <a:rPr lang="cs-CZ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cs-CZ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reality? </a:t>
            </a: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https://fra.europa.eu/en/publication/2022/forced-return-monitoring-systems-2022-update</a:t>
            </a:r>
            <a:endParaRPr lang="cs-CZ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cs-CZ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possibly</a:t>
            </a:r>
            <a:r>
              <a:rPr lang="cs-CZ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30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https://apt.ch/en/opcat-database</a:t>
            </a:r>
            <a:r>
              <a:rPr lang="cs-CZ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Frontex</a:t>
            </a: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Regulation</a:t>
            </a: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art. 29</a:t>
            </a:r>
          </a:p>
          <a:p>
            <a:pPr marL="0" indent="0">
              <a:buNone/>
            </a:pP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Agency shall, after consulting the fundamental rights officer, constitute 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pool of forced-return monitors 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competent bodies who carry out forced-return monitoring activities in accordance with Article 8(6) of Directive 2008/115/EC and who have been trained in accordance with Article 36 of this Regulation. </a:t>
            </a:r>
            <a:endParaRPr lang="cs-CZ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rázek 12">
            <a:extLst>
              <a:ext uri="{FF2B5EF4-FFF2-40B4-BE49-F238E27FC236}">
                <a16:creationId xmlns:a16="http://schemas.microsoft.com/office/drawing/2014/main" id="{728B1D0C-C1DC-4157-BBA2-9EC1E6FEF4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0" b="13470"/>
          <a:stretch>
            <a:fillRect/>
          </a:stretch>
        </p:blipFill>
        <p:spPr>
          <a:xfrm>
            <a:off x="7059491" y="517061"/>
            <a:ext cx="4820461" cy="23472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537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346" y="270755"/>
            <a:ext cx="10515600" cy="1325563"/>
          </a:xfrm>
        </p:spPr>
        <p:txBody>
          <a:bodyPr/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7612" y="1475532"/>
            <a:ext cx="6858410" cy="528487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monitor to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report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whether the return is conducted in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humane manner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respectful of the dignity of the person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compliance with the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standards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o-M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cs-CZ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powers of intervention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FD9315C-0898-F498-EDA8-C9AAD0B7F4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" t="382" r="151" b="7573"/>
          <a:stretch/>
        </p:blipFill>
        <p:spPr>
          <a:xfrm>
            <a:off x="7284378" y="109190"/>
            <a:ext cx="4794062" cy="66396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510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B4E22B-BFA8-C3A9-DE5F-0A10D801D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job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monitor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E438B1-B0D3-348E-EE0A-516E70102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465" y="1376738"/>
            <a:ext cx="5480835" cy="5481262"/>
          </a:xfrm>
        </p:spPr>
        <p:txBody>
          <a:bodyPr>
            <a:normAutofit fontScale="40000" lnSpcReduction="20000"/>
          </a:bodyPr>
          <a:lstStyle/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altLang="cs-CZ" sz="56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alt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 to </a:t>
            </a: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facility/place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speak</a:t>
            </a:r>
            <a:r>
              <a:rPr lang="cs-CZ" alt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cs-CZ" alt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returnee</a:t>
            </a:r>
            <a:r>
              <a:rPr lang="cs-CZ" alt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 </a:t>
            </a: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private</a:t>
            </a:r>
            <a:r>
              <a:rPr lang="cs-CZ" alt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  <a:r>
              <a:rPr lang="cs-CZ" alt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documentation</a:t>
            </a:r>
            <a:r>
              <a:rPr lang="cs-CZ" alt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inc.</a:t>
            </a:r>
            <a:r>
              <a:rPr lang="cs-CZ" alt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cs-CZ" alt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files</a:t>
            </a:r>
            <a:r>
              <a:rPr lang="cs-CZ" alt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altLang="cs-CZ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cs-CZ" alt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escort</a:t>
            </a:r>
            <a:r>
              <a:rPr lang="cs-CZ" alt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vans</a:t>
            </a:r>
            <a:r>
              <a:rPr lang="cs-CZ" alt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buses</a:t>
            </a:r>
            <a:endParaRPr lang="cs-CZ" altLang="cs-CZ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service</a:t>
            </a:r>
            <a:r>
              <a:rPr lang="cs-CZ" alt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passports</a:t>
            </a:r>
            <a:endParaRPr lang="cs-CZ" altLang="cs-CZ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access</a:t>
            </a:r>
            <a:r>
              <a:rPr lang="cs-CZ" alt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airport</a:t>
            </a:r>
            <a:r>
              <a:rPr lang="cs-CZ" alt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(SRA)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altLang="cs-CZ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  <a:endParaRPr lang="cs-CZ" altLang="cs-CZ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6B885A-3899-CA12-01FA-9FABEC151B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14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18EF2-ACD3-111D-0E64-4FE74B6E7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88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Participants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returnee</a:t>
            </a:r>
            <a: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escort</a:t>
            </a:r>
            <a: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officers+leader,back-up</a:t>
            </a:r>
            <a: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team, </a:t>
            </a:r>
            <a:r>
              <a:rPr lang="cs-CZ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doctor</a:t>
            </a:r>
            <a: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interpreter</a:t>
            </a:r>
            <a: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monitor</a:t>
            </a:r>
            <a:b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3A8157-6F10-BBC6-CAED-0C7A5EE83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927" y="2024205"/>
            <a:ext cx="5437449" cy="3626779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Rejected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asylum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seekers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(no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refoulement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claim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assessed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Irregular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migrants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individual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return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decision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convicted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criminal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offences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47E2CCD-8FA0-4C0B-9344-79DEC3E14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46" y="2024206"/>
            <a:ext cx="5437449" cy="3626779"/>
          </a:xfrm>
          <a:prstGeom prst="rect">
            <a:avLst/>
          </a:prstGeom>
        </p:spPr>
      </p:pic>
      <p:sp>
        <p:nvSpPr>
          <p:cNvPr id="9" name="Šipka: zahnutá doleva 8">
            <a:extLst>
              <a:ext uri="{FF2B5EF4-FFF2-40B4-BE49-F238E27FC236}">
                <a16:creationId xmlns:a16="http://schemas.microsoft.com/office/drawing/2014/main" id="{FBC18523-5675-2735-6F04-22408BC0F8B4}"/>
              </a:ext>
            </a:extLst>
          </p:cNvPr>
          <p:cNvSpPr/>
          <p:nvPr/>
        </p:nvSpPr>
        <p:spPr>
          <a:xfrm>
            <a:off x="5440225" y="164975"/>
            <a:ext cx="2111280" cy="3482939"/>
          </a:xfrm>
          <a:prstGeom prst="curvedLeftArrow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2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75D42E-2077-B206-5550-BD9AC0C16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session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804CDF16-CBCA-BAE9-F8BB-7F7E94550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6173"/>
            <a:ext cx="10515600" cy="4351338"/>
          </a:xfrm>
        </p:spPr>
        <p:txBody>
          <a:bodyPr>
            <a:normAutofit/>
          </a:bodyPr>
          <a:lstStyle/>
          <a:p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Detention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safeguards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Situation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Czechia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Deportation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rights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stake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3881124-1DAD-AF30-0145-EC9CE50C1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08" t="13824" r="18078" b="7551"/>
          <a:stretch/>
        </p:blipFill>
        <p:spPr>
          <a:xfrm>
            <a:off x="5866544" y="1478418"/>
            <a:ext cx="6212441" cy="50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95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9290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7780" y="1253331"/>
            <a:ext cx="11963401" cy="4351338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Irregular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situation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Return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decision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remedy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limit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voluntary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return</a:t>
            </a:r>
          </a:p>
          <a:p>
            <a:pPr>
              <a:buFontTx/>
              <a:buChar char="-"/>
            </a:pPr>
            <a:r>
              <a:rPr lang="cs-CZ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detention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alternatives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detention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Preparation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center</a:t>
            </a:r>
          </a:p>
          <a:p>
            <a:pPr>
              <a:buFontTx/>
              <a:buChar char="-"/>
            </a:pP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Pick-up……</a:t>
            </a:r>
          </a:p>
        </p:txBody>
      </p:sp>
      <p:pic>
        <p:nvPicPr>
          <p:cNvPr id="8" name="Zástupný symbol pro obrázek 11">
            <a:extLst>
              <a:ext uri="{FF2B5EF4-FFF2-40B4-BE49-F238E27FC236}">
                <a16:creationId xmlns:a16="http://schemas.microsoft.com/office/drawing/2014/main" id="{3319D37A-5787-1E66-F726-42A842A7E1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 b="13124"/>
          <a:stretch>
            <a:fillRect/>
          </a:stretch>
        </p:blipFill>
        <p:spPr>
          <a:xfrm>
            <a:off x="6096000" y="3857972"/>
            <a:ext cx="6096000" cy="30000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0213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0535C-45C5-7EAB-FA85-AEF4B0324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F11DC-DF4F-29D2-7454-B3168F48CF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77" y="1414209"/>
            <a:ext cx="11667184" cy="402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446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Výsledek obrázku pro question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4276" y="692696"/>
            <a:ext cx="1691680" cy="169168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1910" y="509299"/>
            <a:ext cx="7914454" cy="1066800"/>
          </a:xfrm>
        </p:spPr>
        <p:txBody>
          <a:bodyPr>
            <a:norm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having a monitoring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28514" y="1840192"/>
            <a:ext cx="8229600" cy="43251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Returnees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   can support possible claims of mistreatment and/or excessive use of force;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escorts   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   clear  themselves  of possible unfounded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accusations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;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media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Assesment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and/or revision of future ROs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24728" y="6429397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 </a:t>
            </a:r>
            <a:endParaRPr lang="cs-CZ" dirty="0"/>
          </a:p>
          <a:p>
            <a:r>
              <a:rPr lang="sk-SK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961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rights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stake</a:t>
            </a:r>
            <a:r>
              <a:rPr lang="cs-CZ" dirty="0"/>
              <a:t>? 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C12E2268-32D5-9420-9A7B-1A8E2F092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2793" y="955497"/>
            <a:ext cx="11927580" cy="601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3221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7DB464-AB9E-FB80-1AD0-2664A4A62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874" y="-128034"/>
            <a:ext cx="10515600" cy="1325563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AFD297-6773-2011-EB02-D0A99F5CF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2874" y="1332466"/>
            <a:ext cx="10515600" cy="4351338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A3AA63B-4397-9CD1-5F37-BD3BA2BED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3092" y="5986024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876E69F-805B-744E-B5AB-317816D8C6DF}"/>
              </a:ext>
            </a:extLst>
          </p:cNvPr>
          <p:cNvSpPr txBox="1">
            <a:spLocks/>
          </p:cNvSpPr>
          <p:nvPr/>
        </p:nvSpPr>
        <p:spPr>
          <a:xfrm>
            <a:off x="4422026" y="6026491"/>
            <a:ext cx="7423150" cy="74715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Dignity, </a:t>
            </a:r>
            <a:r>
              <a:rPr lang="cs-CZ" dirty="0" err="1"/>
              <a:t>privacy</a:t>
            </a:r>
            <a:r>
              <a:rPr lang="cs-CZ" dirty="0"/>
              <a:t>, </a:t>
            </a:r>
            <a:r>
              <a:rPr lang="cs-CZ" dirty="0" err="1"/>
              <a:t>life</a:t>
            </a:r>
            <a:r>
              <a:rPr lang="cs-CZ" dirty="0"/>
              <a:t>, </a:t>
            </a:r>
            <a:r>
              <a:rPr lang="cs-CZ" dirty="0" err="1"/>
              <a:t>information</a:t>
            </a:r>
            <a:r>
              <a:rPr lang="cs-CZ" dirty="0"/>
              <a:t>, </a:t>
            </a:r>
            <a:r>
              <a:rPr lang="cs-CZ" dirty="0" err="1"/>
              <a:t>healthcare</a:t>
            </a:r>
            <a:r>
              <a:rPr lang="cs-CZ" dirty="0"/>
              <a:t>, materiál </a:t>
            </a:r>
            <a:r>
              <a:rPr lang="cs-CZ" dirty="0" err="1"/>
              <a:t>conditions</a:t>
            </a:r>
            <a:r>
              <a:rPr lang="cs-CZ" dirty="0"/>
              <a:t>, </a:t>
            </a:r>
            <a:r>
              <a:rPr lang="cs-CZ" dirty="0" err="1"/>
              <a:t>vulnerable</a:t>
            </a:r>
            <a:r>
              <a:rPr lang="cs-CZ" dirty="0"/>
              <a:t> </a:t>
            </a:r>
            <a:r>
              <a:rPr lang="cs-CZ" dirty="0" err="1"/>
              <a:t>persons</a:t>
            </a:r>
            <a:r>
              <a:rPr lang="cs-CZ" dirty="0"/>
              <a:t>, religion….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3601C6B-24BE-9C7E-C923-28E93CA2C3B8}"/>
              </a:ext>
            </a:extLst>
          </p:cNvPr>
          <p:cNvSpPr txBox="1">
            <a:spLocks/>
          </p:cNvSpPr>
          <p:nvPr/>
        </p:nvSpPr>
        <p:spPr>
          <a:xfrm>
            <a:off x="945755" y="-310556"/>
            <a:ext cx="9144000" cy="1555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542925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pic>
        <p:nvPicPr>
          <p:cNvPr id="7" name="Picture 6" descr="Airport Security Using a Wand on a Passenger">
            <a:extLst>
              <a:ext uri="{FF2B5EF4-FFF2-40B4-BE49-F238E27FC236}">
                <a16:creationId xmlns:a16="http://schemas.microsoft.com/office/drawing/2014/main" id="{531FCF05-9FCB-A44E-A53E-BC5815AC9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6332" y="216618"/>
            <a:ext cx="2590143" cy="3180878"/>
          </a:xfrm>
          <a:prstGeom prst="rect">
            <a:avLst/>
          </a:prstGeom>
          <a:noFill/>
        </p:spPr>
      </p:pic>
      <p:pic>
        <p:nvPicPr>
          <p:cNvPr id="8" name="Picture 10" descr="Výsledek obrázku pro waiting area airport animated">
            <a:extLst>
              <a:ext uri="{FF2B5EF4-FFF2-40B4-BE49-F238E27FC236}">
                <a16:creationId xmlns:a16="http://schemas.microsoft.com/office/drawing/2014/main" id="{A1796658-5847-8E02-5254-42F48B335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443" y="455980"/>
            <a:ext cx="3650863" cy="2057341"/>
          </a:xfrm>
          <a:prstGeom prst="rect">
            <a:avLst/>
          </a:prstGeom>
          <a:noFill/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4BC7212B-4EC5-D8AA-F3B8-1933F76C3295}"/>
              </a:ext>
            </a:extLst>
          </p:cNvPr>
          <p:cNvSpPr txBox="1"/>
          <p:nvPr/>
        </p:nvSpPr>
        <p:spPr>
          <a:xfrm>
            <a:off x="6568220" y="5230592"/>
            <a:ext cx="23574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350" dirty="0"/>
              <a:t> </a:t>
            </a:r>
            <a:endParaRPr lang="cs-CZ" sz="1350" dirty="0"/>
          </a:p>
        </p:txBody>
      </p:sp>
      <p:pic>
        <p:nvPicPr>
          <p:cNvPr id="10" name="Picture 2" descr="Relatert bilde">
            <a:extLst>
              <a:ext uri="{FF2B5EF4-FFF2-40B4-BE49-F238E27FC236}">
                <a16:creationId xmlns:a16="http://schemas.microsoft.com/office/drawing/2014/main" id="{9DE42E59-7862-275E-DBEB-FADF6099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5234" y="4281935"/>
            <a:ext cx="3590017" cy="1870041"/>
          </a:xfrm>
          <a:prstGeom prst="rect">
            <a:avLst/>
          </a:prstGeom>
          <a:noFill/>
        </p:spPr>
      </p:pic>
      <p:pic>
        <p:nvPicPr>
          <p:cNvPr id="11" name="Picture 4" descr="Bilderesultat for drink  animated">
            <a:extLst>
              <a:ext uri="{FF2B5EF4-FFF2-40B4-BE49-F238E27FC236}">
                <a16:creationId xmlns:a16="http://schemas.microsoft.com/office/drawing/2014/main" id="{4B15FBBC-3FF9-68F6-60CE-A6E9106CD5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517755" y="371475"/>
            <a:ext cx="2141846" cy="2141846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E9DB020-9278-F269-0C8E-DC1A3568EE2F}"/>
              </a:ext>
            </a:extLst>
          </p:cNvPr>
          <p:cNvSpPr txBox="1"/>
          <p:nvPr/>
        </p:nvSpPr>
        <p:spPr>
          <a:xfrm>
            <a:off x="4422025" y="2237598"/>
            <a:ext cx="1618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WC</a:t>
            </a:r>
            <a:endParaRPr lang="cs-CZ" sz="4400" dirty="0"/>
          </a:p>
        </p:txBody>
      </p:sp>
      <p:pic>
        <p:nvPicPr>
          <p:cNvPr id="13" name="Picture 12" descr="Relatert bilde">
            <a:extLst>
              <a:ext uri="{FF2B5EF4-FFF2-40B4-BE49-F238E27FC236}">
                <a16:creationId xmlns:a16="http://schemas.microsoft.com/office/drawing/2014/main" id="{1831CFA8-4256-67E0-5658-0172DBE9F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9512" y="3056280"/>
            <a:ext cx="2620740" cy="1752152"/>
          </a:xfrm>
          <a:prstGeom prst="rect">
            <a:avLst/>
          </a:prstGeom>
          <a:noFill/>
        </p:spPr>
      </p:pic>
      <p:pic>
        <p:nvPicPr>
          <p:cNvPr id="14" name="Picture 26" descr="Relatert bilde">
            <a:extLst>
              <a:ext uri="{FF2B5EF4-FFF2-40B4-BE49-F238E27FC236}">
                <a16:creationId xmlns:a16="http://schemas.microsoft.com/office/drawing/2014/main" id="{2AA50EFE-6727-211F-07AF-D4779EC0B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36848" y="3045634"/>
            <a:ext cx="1858401" cy="1248613"/>
          </a:xfrm>
          <a:prstGeom prst="rect">
            <a:avLst/>
          </a:prstGeom>
          <a:noFill/>
        </p:spPr>
      </p:pic>
      <p:pic>
        <p:nvPicPr>
          <p:cNvPr id="15" name="Picture 8" descr="Relatert bilde">
            <a:extLst>
              <a:ext uri="{FF2B5EF4-FFF2-40B4-BE49-F238E27FC236}">
                <a16:creationId xmlns:a16="http://schemas.microsoft.com/office/drawing/2014/main" id="{8567B64F-2C5B-1994-8418-B9A48C8EA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728390" y="3283066"/>
            <a:ext cx="1153580" cy="1570833"/>
          </a:xfrm>
          <a:prstGeom prst="rect">
            <a:avLst/>
          </a:prstGeom>
          <a:noFill/>
        </p:spPr>
      </p:pic>
      <p:pic>
        <p:nvPicPr>
          <p:cNvPr id="16" name="Picture 6" descr="Relatert bilde">
            <a:extLst>
              <a:ext uri="{FF2B5EF4-FFF2-40B4-BE49-F238E27FC236}">
                <a16:creationId xmlns:a16="http://schemas.microsoft.com/office/drawing/2014/main" id="{C4804BE1-E94F-29F0-CFB4-25432E0F8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21334" y="3176782"/>
            <a:ext cx="1732515" cy="1631650"/>
          </a:xfrm>
          <a:prstGeom prst="rect">
            <a:avLst/>
          </a:prstGeom>
          <a:noFill/>
        </p:spPr>
      </p:pic>
      <p:pic>
        <p:nvPicPr>
          <p:cNvPr id="17" name="Picture 14" descr="Bilderesultat for briefieng">
            <a:extLst>
              <a:ext uri="{FF2B5EF4-FFF2-40B4-BE49-F238E27FC236}">
                <a16:creationId xmlns:a16="http://schemas.microsoft.com/office/drawing/2014/main" id="{37BFB100-AD28-D2CC-F07A-F62FDAEF7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84761" y="4742311"/>
            <a:ext cx="2736998" cy="2057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8502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5900"/>
            <a:ext cx="10934700" cy="6540500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Right</a:t>
            </a:r>
            <a:r>
              <a:rPr lang="cs-CZ" dirty="0"/>
              <a:t> to </a:t>
            </a:r>
            <a:r>
              <a:rPr lang="cs-CZ" dirty="0" err="1"/>
              <a:t>life</a:t>
            </a:r>
            <a:r>
              <a:rPr lang="cs-CZ" dirty="0"/>
              <a:t>, </a:t>
            </a:r>
            <a:r>
              <a:rPr lang="cs-CZ" dirty="0" err="1"/>
              <a:t>liberty</a:t>
            </a:r>
            <a:r>
              <a:rPr lang="cs-CZ" dirty="0"/>
              <a:t> and </a:t>
            </a:r>
            <a:r>
              <a:rPr lang="cs-CZ" dirty="0" err="1"/>
              <a:t>security</a:t>
            </a:r>
            <a:r>
              <a:rPr lang="cs-CZ" dirty="0"/>
              <a:t>;</a:t>
            </a:r>
          </a:p>
          <a:p>
            <a:r>
              <a:rPr lang="cs-CZ" dirty="0" err="1"/>
              <a:t>Freedom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torture</a:t>
            </a:r>
            <a:r>
              <a:rPr lang="cs-CZ" dirty="0"/>
              <a:t>, </a:t>
            </a:r>
            <a:r>
              <a:rPr lang="cs-CZ" dirty="0" err="1"/>
              <a:t>cruel</a:t>
            </a:r>
            <a:r>
              <a:rPr lang="cs-CZ" dirty="0"/>
              <a:t>, </a:t>
            </a:r>
            <a:r>
              <a:rPr lang="cs-CZ" dirty="0" err="1"/>
              <a:t>inhuman</a:t>
            </a:r>
            <a:r>
              <a:rPr lang="cs-CZ" dirty="0"/>
              <a:t> and </a:t>
            </a:r>
            <a:r>
              <a:rPr lang="cs-CZ" dirty="0" err="1"/>
              <a:t>degrading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and </a:t>
            </a:r>
            <a:r>
              <a:rPr lang="cs-CZ" dirty="0" err="1"/>
              <a:t>punishment</a:t>
            </a:r>
            <a:r>
              <a:rPr lang="cs-CZ" dirty="0"/>
              <a:t>; </a:t>
            </a:r>
          </a:p>
          <a:p>
            <a:r>
              <a:rPr lang="cs-CZ" dirty="0" err="1"/>
              <a:t>Right</a:t>
            </a:r>
            <a:r>
              <a:rPr lang="cs-CZ" dirty="0"/>
              <a:t> to </a:t>
            </a:r>
            <a:r>
              <a:rPr lang="cs-CZ" dirty="0" err="1"/>
              <a:t>human</a:t>
            </a:r>
            <a:r>
              <a:rPr lang="cs-CZ" dirty="0"/>
              <a:t> dignity;</a:t>
            </a:r>
          </a:p>
          <a:p>
            <a:r>
              <a:rPr lang="cs-CZ" dirty="0" err="1"/>
              <a:t>Right</a:t>
            </a:r>
            <a:r>
              <a:rPr lang="cs-CZ" dirty="0"/>
              <a:t> to non-</a:t>
            </a:r>
            <a:r>
              <a:rPr lang="cs-CZ" dirty="0" err="1"/>
              <a:t>discrimination</a:t>
            </a:r>
            <a:r>
              <a:rPr lang="cs-CZ" dirty="0"/>
              <a:t>; </a:t>
            </a:r>
          </a:p>
          <a:p>
            <a:r>
              <a:rPr lang="cs-CZ" dirty="0" err="1"/>
              <a:t>Right</a:t>
            </a:r>
            <a:r>
              <a:rPr lang="cs-CZ" dirty="0"/>
              <a:t> to Religion;</a:t>
            </a:r>
          </a:p>
          <a:p>
            <a:r>
              <a:rPr lang="cs-CZ" dirty="0"/>
              <a:t>Access to </a:t>
            </a:r>
            <a:r>
              <a:rPr lang="cs-CZ" dirty="0" err="1"/>
              <a:t>information</a:t>
            </a:r>
            <a:r>
              <a:rPr lang="cs-CZ" dirty="0"/>
              <a:t>; </a:t>
            </a:r>
          </a:p>
          <a:p>
            <a:r>
              <a:rPr lang="cs-CZ" dirty="0" err="1"/>
              <a:t>Right</a:t>
            </a:r>
            <a:r>
              <a:rPr lang="cs-CZ" dirty="0"/>
              <a:t> to </a:t>
            </a:r>
            <a:r>
              <a:rPr lang="cs-CZ" dirty="0" err="1"/>
              <a:t>health</a:t>
            </a:r>
            <a:r>
              <a:rPr lang="cs-CZ" dirty="0"/>
              <a:t> and </a:t>
            </a:r>
            <a:r>
              <a:rPr lang="cs-CZ" dirty="0" err="1"/>
              <a:t>access</a:t>
            </a:r>
            <a:r>
              <a:rPr lang="cs-CZ" dirty="0"/>
              <a:t> to </a:t>
            </a:r>
            <a:r>
              <a:rPr lang="cs-CZ" dirty="0" err="1"/>
              <a:t>medical</a:t>
            </a:r>
            <a:r>
              <a:rPr lang="cs-CZ" dirty="0"/>
              <a:t> </a:t>
            </a:r>
            <a:r>
              <a:rPr lang="cs-CZ" dirty="0" err="1"/>
              <a:t>assistance</a:t>
            </a:r>
            <a:endParaRPr lang="cs-CZ" dirty="0"/>
          </a:p>
          <a:p>
            <a:r>
              <a:rPr lang="cs-CZ" dirty="0"/>
              <a:t>Access to food and </a:t>
            </a:r>
            <a:r>
              <a:rPr lang="cs-CZ" dirty="0" err="1"/>
              <a:t>water</a:t>
            </a:r>
            <a:r>
              <a:rPr lang="cs-CZ" dirty="0"/>
              <a:t>;</a:t>
            </a:r>
          </a:p>
          <a:p>
            <a:r>
              <a:rPr lang="cs-CZ" dirty="0" err="1"/>
              <a:t>Rights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vulnerable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;</a:t>
            </a:r>
          </a:p>
          <a:p>
            <a:r>
              <a:rPr lang="cs-CZ" dirty="0" err="1"/>
              <a:t>Right</a:t>
            </a:r>
            <a:r>
              <a:rPr lang="cs-CZ" dirty="0"/>
              <a:t> to </a:t>
            </a:r>
            <a:r>
              <a:rPr lang="cs-CZ" dirty="0" err="1"/>
              <a:t>family</a:t>
            </a:r>
            <a:r>
              <a:rPr lang="cs-CZ" dirty="0"/>
              <a:t> unity; </a:t>
            </a:r>
          </a:p>
          <a:p>
            <a:r>
              <a:rPr lang="cs-CZ" dirty="0" err="1"/>
              <a:t>Rights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child</a:t>
            </a:r>
            <a:r>
              <a:rPr lang="cs-CZ" dirty="0"/>
              <a:t>/</a:t>
            </a:r>
            <a:r>
              <a:rPr lang="cs-CZ" dirty="0" err="1"/>
              <a:t>best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child</a:t>
            </a:r>
            <a:r>
              <a:rPr lang="cs-CZ" dirty="0"/>
              <a:t>; </a:t>
            </a:r>
          </a:p>
          <a:p>
            <a:r>
              <a:rPr lang="cs-CZ" dirty="0" err="1"/>
              <a:t>Right</a:t>
            </a:r>
            <a:r>
              <a:rPr lang="cs-CZ" dirty="0"/>
              <a:t> to </a:t>
            </a:r>
            <a:r>
              <a:rPr lang="cs-CZ" dirty="0" err="1"/>
              <a:t>personal</a:t>
            </a:r>
            <a:r>
              <a:rPr lang="cs-CZ" dirty="0"/>
              <a:t> data </a:t>
            </a:r>
            <a:r>
              <a:rPr lang="cs-CZ" dirty="0" err="1"/>
              <a:t>protection</a:t>
            </a:r>
            <a:r>
              <a:rPr lang="cs-CZ" dirty="0"/>
              <a:t>; </a:t>
            </a:r>
          </a:p>
          <a:p>
            <a:r>
              <a:rPr lang="cs-CZ" dirty="0" err="1"/>
              <a:t>Right</a:t>
            </a:r>
            <a:r>
              <a:rPr lang="cs-CZ" dirty="0"/>
              <a:t> to </a:t>
            </a:r>
            <a:r>
              <a:rPr lang="cs-CZ" dirty="0" err="1"/>
              <a:t>privacy</a:t>
            </a:r>
            <a:r>
              <a:rPr lang="cs-CZ" dirty="0"/>
              <a:t>;</a:t>
            </a:r>
          </a:p>
          <a:p>
            <a:r>
              <a:rPr lang="cs-CZ" dirty="0" err="1"/>
              <a:t>Right</a:t>
            </a:r>
            <a:r>
              <a:rPr lang="cs-CZ" dirty="0"/>
              <a:t> to </a:t>
            </a:r>
            <a:r>
              <a:rPr lang="cs-CZ" dirty="0" err="1"/>
              <a:t>property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5560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7C5CA0-E617-1391-9D18-891CE0CA2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1CF4E7-469B-3974-CDCB-4544AC88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E174F08B-37B2-4DD7-F61E-4536B8CF136F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5132" t="11405" r="24008"/>
          <a:stretch/>
        </p:blipFill>
        <p:spPr bwMode="auto">
          <a:xfrm>
            <a:off x="1862492" y="2"/>
            <a:ext cx="7987553" cy="6857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8784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8D678-3BCD-D042-AA35-E24962252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800"/>
              </a:spcAft>
              <a:buSzTx/>
              <a:buFont typeface="Wingdings" pitchFamily="2" charset="2"/>
              <a:buChar char="Ø"/>
            </a:pPr>
            <a:r>
              <a:rPr lang="cs-CZ" altLang="cs-CZ" sz="4400" b="1" dirty="0" err="1"/>
              <a:t>Provided</a:t>
            </a:r>
            <a:r>
              <a:rPr lang="cs-CZ" altLang="cs-CZ" sz="4400" b="1" dirty="0"/>
              <a:t> </a:t>
            </a:r>
            <a:r>
              <a:rPr lang="cs-CZ" altLang="cs-CZ" sz="4400" b="1" dirty="0" err="1"/>
              <a:t>information</a:t>
            </a:r>
            <a:endParaRPr lang="cs-CZ" altLang="cs-CZ" sz="44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5FC85C-BB91-E97E-AD52-DD80DAD5B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altLang="cs-CZ" sz="3500" dirty="0" err="1"/>
              <a:t>Personal</a:t>
            </a:r>
            <a:r>
              <a:rPr lang="cs-CZ" altLang="cs-CZ" sz="3500" dirty="0"/>
              <a:t> data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altLang="cs-CZ" sz="3500" dirty="0" err="1"/>
              <a:t>Health</a:t>
            </a:r>
            <a:r>
              <a:rPr lang="cs-CZ" altLang="cs-CZ" sz="3500" dirty="0"/>
              <a:t> </a:t>
            </a:r>
            <a:r>
              <a:rPr lang="cs-CZ" altLang="cs-CZ" sz="3500" dirty="0" err="1"/>
              <a:t>condition</a:t>
            </a:r>
            <a:endParaRPr lang="cs-CZ" altLang="cs-CZ" sz="35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altLang="cs-CZ" sz="3500" dirty="0"/>
              <a:t>D</a:t>
            </a:r>
            <a:r>
              <a:rPr lang="en-US" altLang="cs-CZ" sz="3500" dirty="0"/>
              <a:t>ate, time and place, where the return operation starts</a:t>
            </a:r>
            <a:endParaRPr lang="cs-CZ" altLang="cs-CZ" sz="35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altLang="cs-CZ" sz="3500" dirty="0" err="1"/>
              <a:t>Way</a:t>
            </a:r>
            <a:r>
              <a:rPr lang="cs-CZ" altLang="cs-CZ" sz="3500" dirty="0"/>
              <a:t> </a:t>
            </a:r>
            <a:r>
              <a:rPr lang="cs-CZ" altLang="cs-CZ" sz="3500" dirty="0" err="1"/>
              <a:t>of</a:t>
            </a:r>
            <a:r>
              <a:rPr lang="cs-CZ" altLang="cs-CZ" sz="3500" dirty="0"/>
              <a:t> transport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altLang="cs-CZ" sz="3500" dirty="0" err="1"/>
              <a:t>Flight</a:t>
            </a:r>
            <a:r>
              <a:rPr lang="cs-CZ" altLang="cs-CZ" sz="3500" dirty="0"/>
              <a:t> </a:t>
            </a:r>
            <a:r>
              <a:rPr lang="cs-CZ" altLang="cs-CZ" sz="3500" dirty="0" err="1"/>
              <a:t>information</a:t>
            </a:r>
            <a:endParaRPr lang="cs-CZ" altLang="cs-CZ" sz="35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altLang="cs-CZ" sz="3500" dirty="0" err="1"/>
              <a:t>etc</a:t>
            </a:r>
            <a:r>
              <a:rPr lang="cs-CZ" altLang="cs-CZ" sz="3500" dirty="0"/>
              <a:t>.</a:t>
            </a:r>
          </a:p>
          <a:p>
            <a:endParaRPr lang="cs-CZ" dirty="0"/>
          </a:p>
        </p:txBody>
      </p:sp>
      <p:pic>
        <p:nvPicPr>
          <p:cNvPr id="4" name="Zástupný symbol pro obsah 7">
            <a:extLst>
              <a:ext uri="{FF2B5EF4-FFF2-40B4-BE49-F238E27FC236}">
                <a16:creationId xmlns:a16="http://schemas.microsoft.com/office/drawing/2014/main" id="{7D2A54B6-5F6D-5922-AC0A-39A122831E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60" y="77945"/>
            <a:ext cx="5412040" cy="76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58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Obstacles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effective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return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428108"/>
            <a:ext cx="4908541" cy="525009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Civil society? Media? Air-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companies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Lack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cooperation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third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documents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visa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issue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rules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detention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thin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line!</a:t>
            </a:r>
          </a:p>
          <a:p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Resources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financial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logistical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976BBC-6F2B-6192-776E-39057751A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49" t="19098" r="32416" b="17453"/>
          <a:stretch/>
        </p:blipFill>
        <p:spPr>
          <a:xfrm rot="20147570">
            <a:off x="6292298" y="1915933"/>
            <a:ext cx="5138387" cy="3762922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1377458-BBB3-855B-D8C4-9D3E0E157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19" t="33558" r="5057" b="50000"/>
          <a:stretch/>
        </p:blipFill>
        <p:spPr>
          <a:xfrm rot="1467025">
            <a:off x="9679659" y="1435913"/>
            <a:ext cx="2135281" cy="75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E1242-0700-F41C-5F06-D10D03B1C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5A4ADC7-B3A6-A1A1-D0CA-3B759CECB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424" t="31240" r="12325" b="29092"/>
          <a:stretch/>
        </p:blipFill>
        <p:spPr>
          <a:xfrm>
            <a:off x="-299175" y="1101902"/>
            <a:ext cx="12790350" cy="5165333"/>
          </a:xfrm>
        </p:spPr>
      </p:pic>
    </p:spTree>
    <p:extLst>
      <p:ext uri="{BB962C8B-B14F-4D97-AF65-F5344CB8AC3E}">
        <p14:creationId xmlns:p14="http://schemas.microsoft.com/office/powerpoint/2010/main" val="2514460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5F7B57-EC1B-D94A-07A7-873533F77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764127-DB1E-EC7A-7F61-CCF2625C2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Return </a:t>
            </a: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Directive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third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-country </a:t>
            </a: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Administrative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detention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Vulnerable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groups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C9263B78-6DE6-E307-FD22-D8A5FECA5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85" y="374716"/>
            <a:ext cx="2893231" cy="140321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3117D18-A9D7-2EF1-2E98-DBE916F4A360}"/>
              </a:ext>
            </a:extLst>
          </p:cNvPr>
          <p:cNvSpPr txBox="1"/>
          <p:nvPr/>
        </p:nvSpPr>
        <p:spPr>
          <a:xfrm>
            <a:off x="5476124" y="522504"/>
            <a:ext cx="327745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  <a:r>
              <a:rPr lang="cs-CZ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terms</a:t>
            </a:r>
            <a:br>
              <a:rPr lang="cs-CZ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47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Legal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instruments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binding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non-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binding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7957" y="962750"/>
            <a:ext cx="11764192" cy="5260975"/>
          </a:xfrm>
        </p:spPr>
        <p:txBody>
          <a:bodyPr>
            <a:noAutofit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Universal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Declaration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1948; 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Covenant on Civil and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Political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1979; </a:t>
            </a:r>
          </a:p>
          <a:p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Convention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relating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Status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Refugees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Geneva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Convention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1951; </a:t>
            </a:r>
          </a:p>
          <a:p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Optional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relating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Status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Refugees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1967; </a:t>
            </a:r>
          </a:p>
          <a:p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Convention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1950 (and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protocols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Charter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Fundamental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Union 2000; </a:t>
            </a:r>
          </a:p>
          <a:p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Convention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Prevention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Torture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1987; 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Convention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against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Torture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Cruel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Inhuman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Degrading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Punishment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1984; and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Optional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Convention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(OPCAT)→NPM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Convention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Child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1989</a:t>
            </a:r>
          </a:p>
          <a:p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Codes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Conduct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(2x), 20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guidelines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forced-returns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Tokyo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Convention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Chicago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Convention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Return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Directive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005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ctr">
              <a:buNone/>
            </a:pPr>
            <a:r>
              <a:rPr lang="cs-CZ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Let´s</a:t>
            </a:r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keep</a:t>
            </a:r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touch</a:t>
            </a:r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ctr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Makarenko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anna.lanickova@seznam.cz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8348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7195C-2571-B459-DAF0-AFC3F1BF9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Detention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purpose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removal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D8CCF4-5633-6D41-599B-593959BFA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sz="3200" b="0" i="0" dirty="0">
              <a:solidFill>
                <a:srgbClr val="333333"/>
              </a:solidFill>
              <a:effectLst/>
              <a:latin typeface="Times New Roman" panose="02020603050405020304" pitchFamily="18" charset="0"/>
            </a:endParaRPr>
          </a:p>
          <a:p>
            <a:r>
              <a:rPr lang="cs-CZ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Art. 15 – 18 </a:t>
            </a:r>
            <a:r>
              <a:rPr lang="cs-CZ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of</a:t>
            </a:r>
            <a:r>
              <a:rPr lang="cs-CZ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the</a:t>
            </a:r>
            <a:r>
              <a:rPr lang="cs-CZ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Return </a:t>
            </a:r>
            <a:r>
              <a:rPr lang="cs-CZ" sz="32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Directive</a:t>
            </a:r>
            <a:endParaRPr lang="cs-CZ" sz="3200" b="1" i="0" dirty="0">
              <a:solidFill>
                <a:srgbClr val="333333"/>
              </a:solidFill>
              <a:effectLst/>
              <a:latin typeface="Times New Roman" panose="02020603050405020304" pitchFamily="18" charset="0"/>
            </a:endParaRPr>
          </a:p>
          <a:p>
            <a:r>
              <a:rPr lang="cs-CZ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„</a:t>
            </a:r>
            <a:r>
              <a:rPr lang="cs-CZ" sz="32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unless</a:t>
            </a:r>
            <a:r>
              <a:rPr lang="cs-CZ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cs-CZ" sz="32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other</a:t>
            </a:r>
            <a:r>
              <a:rPr lang="cs-CZ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cs-CZ" sz="32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sufficient</a:t>
            </a:r>
            <a:r>
              <a:rPr lang="cs-CZ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but </a:t>
            </a:r>
            <a:r>
              <a:rPr lang="cs-CZ" sz="32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less</a:t>
            </a:r>
            <a:r>
              <a:rPr lang="cs-CZ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cs-CZ" sz="32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coercive</a:t>
            </a:r>
            <a:r>
              <a:rPr lang="cs-CZ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cs-CZ" sz="32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measures</a:t>
            </a:r>
            <a:r>
              <a:rPr lang="cs-CZ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cs-CZ" sz="32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can</a:t>
            </a:r>
            <a:r>
              <a:rPr lang="cs-CZ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cs-CZ" sz="32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be</a:t>
            </a:r>
            <a:r>
              <a:rPr lang="cs-CZ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cs-CZ" sz="32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applied</a:t>
            </a:r>
            <a:r>
              <a:rPr lang="cs-CZ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…..“, </a:t>
            </a:r>
          </a:p>
          <a:p>
            <a:r>
              <a:rPr lang="cs-CZ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„as </a:t>
            </a:r>
            <a:r>
              <a:rPr lang="cs-CZ" sz="32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short</a:t>
            </a:r>
            <a:r>
              <a:rPr lang="cs-CZ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as </a:t>
            </a:r>
            <a:r>
              <a:rPr lang="cs-CZ" sz="32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possible</a:t>
            </a:r>
            <a:r>
              <a:rPr lang="cs-CZ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, as long as </a:t>
            </a:r>
            <a:r>
              <a:rPr lang="cs-CZ" sz="32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the</a:t>
            </a:r>
            <a:r>
              <a:rPr lang="cs-CZ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cs-CZ" sz="32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arrangements</a:t>
            </a:r>
            <a:r>
              <a:rPr lang="cs-CZ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are made“</a:t>
            </a:r>
          </a:p>
          <a:p>
            <a:r>
              <a:rPr lang="cs-CZ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S</a:t>
            </a:r>
            <a:r>
              <a:rPr lang="cs-CZ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ee</a:t>
            </a:r>
            <a:r>
              <a:rPr lang="cs-CZ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the</a:t>
            </a:r>
            <a:r>
              <a:rPr lang="cs-CZ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handout!</a:t>
            </a:r>
          </a:p>
          <a:p>
            <a:pPr marL="0" indent="0">
              <a:buNone/>
            </a:pPr>
            <a:endParaRPr lang="cs-CZ" sz="3200" b="0" i="0" dirty="0">
              <a:solidFill>
                <a:srgbClr val="333333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Czech </a:t>
            </a:r>
            <a:r>
              <a:rPr lang="cs-CZ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Foreigners</a:t>
            </a:r>
            <a:r>
              <a:rPr lang="cs-CZ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cs-CZ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Act</a:t>
            </a:r>
            <a:endParaRPr lang="cs-CZ" sz="32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r>
              <a:rPr lang="cs-CZ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Alternatives</a:t>
            </a:r>
            <a:r>
              <a:rPr lang="cs-CZ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: </a:t>
            </a:r>
            <a:r>
              <a:rPr lang="cs-CZ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an</a:t>
            </a:r>
            <a:r>
              <a:rPr lang="cs-CZ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cs-CZ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address</a:t>
            </a:r>
            <a:r>
              <a:rPr lang="cs-CZ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, a </a:t>
            </a:r>
            <a:r>
              <a:rPr lang="cs-CZ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financial</a:t>
            </a:r>
            <a:r>
              <a:rPr lang="cs-CZ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cs-CZ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guarantee</a:t>
            </a:r>
            <a:r>
              <a:rPr lang="cs-CZ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cs-CZ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appointmens</a:t>
            </a:r>
            <a:r>
              <a:rPr lang="cs-CZ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cs-CZ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at</a:t>
            </a:r>
            <a:r>
              <a:rPr lang="cs-CZ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cs-CZ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the</a:t>
            </a:r>
            <a:r>
              <a:rPr lang="cs-CZ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police, a </a:t>
            </a:r>
            <a:r>
              <a:rPr lang="cs-CZ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stay</a:t>
            </a:r>
            <a:r>
              <a:rPr lang="cs-CZ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cs-CZ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at</a:t>
            </a:r>
            <a:r>
              <a:rPr lang="cs-CZ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a </a:t>
            </a:r>
            <a:r>
              <a:rPr lang="cs-CZ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designated</a:t>
            </a:r>
            <a:r>
              <a:rPr lang="cs-CZ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place</a:t>
            </a:r>
          </a:p>
          <a:p>
            <a:endParaRPr lang="cs-CZ" sz="32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endParaRPr lang="cs-CZ" sz="32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3200" b="0" i="0" dirty="0">
              <a:solidFill>
                <a:srgbClr val="333333"/>
              </a:solidFill>
              <a:effectLst/>
              <a:latin typeface="Times New Roman" panose="02020603050405020304" pitchFamily="18" charset="0"/>
            </a:endParaRPr>
          </a:p>
          <a:p>
            <a:endParaRPr lang="cs-CZ" sz="3200" b="0" i="0" dirty="0">
              <a:solidFill>
                <a:srgbClr val="333333"/>
              </a:solidFill>
              <a:effectLst/>
              <a:latin typeface="Times New Roman" panose="02020603050405020304" pitchFamily="18" charset="0"/>
            </a:endParaRP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84193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9FD04D-F392-ADE2-7B64-9FA6B27F2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</a:t>
            </a:r>
            <a:r>
              <a:rPr lang="cs-CZ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guarantees</a:t>
            </a:r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CE2DEC0-7B84-5D63-582B-781AB60F2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90" y="1065627"/>
            <a:ext cx="6558520" cy="47267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E82A29E9-F2C9-3FDF-5289-B6ED4CE6AFA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4529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Lawyer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</a:t>
            </a:r>
          </a:p>
          <a:p>
            <a:pPr marL="342900" indent="-342900">
              <a:buFontTx/>
              <a:buChar char="-"/>
            </a:pP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Informing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third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party</a:t>
            </a:r>
          </a:p>
          <a:p>
            <a:pPr marL="342900" indent="-342900">
              <a:buFontTx/>
              <a:buChar char="-"/>
            </a:pPr>
            <a:endParaRPr lang="cs-CZ" sz="3200" dirty="0"/>
          </a:p>
          <a:p>
            <a:pPr marL="342900" indent="-342900">
              <a:buFontTx/>
              <a:buChar char="-"/>
            </a:pPr>
            <a:endParaRPr lang="cs-CZ" sz="3200" dirty="0"/>
          </a:p>
          <a:p>
            <a:pPr marL="342900" indent="-342900">
              <a:buFontTx/>
              <a:buChar char="-"/>
            </a:pP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Consular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assistance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354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B43AC-8114-C3CC-CD13-3926847D6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119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cs-CZ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Guarantees</a:t>
            </a:r>
            <a:endParaRPr lang="cs-CZ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1EC295-CE7A-4C3C-5A92-FDA3C4B2B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4596829" cy="4351338"/>
          </a:xfrm>
        </p:spPr>
        <p:txBody>
          <a:bodyPr>
            <a:normAutofit fontScale="5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Detention</a:t>
            </a:r>
            <a:r>
              <a:rPr lang="cs-CZ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ultima ratio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cs-CZ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prison-like</a:t>
            </a:r>
            <a:r>
              <a:rPr lang="cs-CZ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cs-CZ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vulnerable</a:t>
            </a:r>
            <a:r>
              <a:rPr lang="cs-CZ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persons</a:t>
            </a:r>
            <a:endParaRPr lang="cs-CZ"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Security</a:t>
            </a:r>
            <a:endParaRPr lang="cs-CZ"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cs-CZ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r>
              <a:rPr lang="cs-CZ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</a:t>
            </a:r>
            <a:endParaRPr lang="cs-CZ"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4500" dirty="0"/>
          </a:p>
          <a:p>
            <a:endParaRPr lang="cs-CZ" dirty="0"/>
          </a:p>
        </p:txBody>
      </p:sp>
      <p:pic>
        <p:nvPicPr>
          <p:cNvPr id="4" name="Zástupný symbol pro obrázek 13">
            <a:extLst>
              <a:ext uri="{FF2B5EF4-FFF2-40B4-BE49-F238E27FC236}">
                <a16:creationId xmlns:a16="http://schemas.microsoft.com/office/drawing/2014/main" id="{455B4EA7-12AB-00C5-7D26-1068B25E8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3" b="13963"/>
          <a:stretch>
            <a:fillRect/>
          </a:stretch>
        </p:blipFill>
        <p:spPr>
          <a:xfrm>
            <a:off x="8241789" y="0"/>
            <a:ext cx="3871441" cy="19052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EA5280F-ECD8-883F-E702-02045D3046B4}"/>
              </a:ext>
            </a:extLst>
          </p:cNvPr>
          <p:cNvSpPr txBox="1"/>
          <p:nvPr/>
        </p:nvSpPr>
        <p:spPr>
          <a:xfrm>
            <a:off x="6627687" y="2051265"/>
            <a:ext cx="567133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Monitoring: </a:t>
            </a:r>
          </a:p>
          <a:p>
            <a:pPr marL="857250" lvl="1" indent="-342900"/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CPT (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CoE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57250" lvl="1" indent="-342900"/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NPM (UN,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Czechia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857250" lvl="1" indent="-342900"/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attorney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lvl="1" indent="-342900"/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NGOs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lvl="1" indent="-342900"/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UNHCR</a:t>
            </a:r>
          </a:p>
          <a:p>
            <a:pPr marL="857250" lvl="1" indent="-342900"/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inspection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1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D45C6B-85C9-4821-FE95-DBA96074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Refugee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Facilitation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1F05F60C-162C-D503-7B32-1BF05DD19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603" t="22268" r="26527" b="25559"/>
          <a:stretch/>
        </p:blipFill>
        <p:spPr>
          <a:xfrm>
            <a:off x="989623" y="1027906"/>
            <a:ext cx="7956479" cy="4777914"/>
          </a:xfrm>
        </p:spPr>
      </p:pic>
      <p:pic>
        <p:nvPicPr>
          <p:cNvPr id="9" name="Zástupný obsah 7">
            <a:extLst>
              <a:ext uri="{FF2B5EF4-FFF2-40B4-BE49-F238E27FC236}">
                <a16:creationId xmlns:a16="http://schemas.microsoft.com/office/drawing/2014/main" id="{A1746F31-4247-02AD-B489-E881EF4A6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55" r="14982" b="8786"/>
          <a:stretch/>
        </p:blipFill>
        <p:spPr>
          <a:xfrm>
            <a:off x="989623" y="5830094"/>
            <a:ext cx="8489999" cy="90202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7913F9E-EAE5-15DA-7534-EFA66DDA6ED0}"/>
              </a:ext>
            </a:extLst>
          </p:cNvPr>
          <p:cNvSpPr txBox="1"/>
          <p:nvPr/>
        </p:nvSpPr>
        <p:spPr>
          <a:xfrm>
            <a:off x="9479622" y="2283063"/>
            <a:ext cx="209935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https://www.youtube.com/watch?v=JNamlcoWw_I</a:t>
            </a:r>
            <a:r>
              <a:rPr lang="cs-CZ" dirty="0"/>
              <a:t> </a:t>
            </a:r>
          </a:p>
          <a:p>
            <a:r>
              <a:rPr lang="cs-CZ" dirty="0"/>
              <a:t>Bělá Jezová Case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3139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5F6621-C204-E74F-CA48-B63C878F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CZECHIA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1BB2DD-8EEC-547A-DD1C-CD37CCD47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D64AB173-7ECF-6658-93E3-754AF9E482ED}"/>
              </a:ext>
            </a:extLst>
          </p:cNvPr>
          <p:cNvSpPr txBox="1">
            <a:spLocks/>
          </p:cNvSpPr>
          <p:nvPr/>
        </p:nvSpPr>
        <p:spPr>
          <a:xfrm>
            <a:off x="1427111" y="-476249"/>
            <a:ext cx="9144000" cy="1385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pic>
        <p:nvPicPr>
          <p:cNvPr id="5" name="Zástupný symbol pro obsah 5">
            <a:extLst>
              <a:ext uri="{FF2B5EF4-FFF2-40B4-BE49-F238E27FC236}">
                <a16:creationId xmlns:a16="http://schemas.microsoft.com/office/drawing/2014/main" id="{76617A3C-32DC-46B1-A579-84D9B7557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720" y="1371264"/>
            <a:ext cx="7467601" cy="4667250"/>
          </a:xfrm>
          <a:prstGeom prst="rect">
            <a:avLst/>
          </a:prstGeom>
        </p:spPr>
      </p:pic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E51538E9-1900-55C0-4926-5F5CE5E6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05529" y="600293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A8E89C-5115-A8FA-2E37-ECB0E838B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69" y="110695"/>
            <a:ext cx="5368162" cy="356479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D331220-C35E-BD35-E695-4CFB980F5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566" y="3810427"/>
            <a:ext cx="4531568" cy="300924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AF7085F-3B3B-0D4B-4060-54EB40E6F26B}"/>
              </a:ext>
            </a:extLst>
          </p:cNvPr>
          <p:cNvSpPr txBox="1"/>
          <p:nvPr/>
        </p:nvSpPr>
        <p:spPr>
          <a:xfrm>
            <a:off x="4012449" y="367405"/>
            <a:ext cx="275482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ZZC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Bělá-Jezová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ZZC Balková -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ZZC Vyšní Lhoty - </a:t>
            </a:r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down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678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B90AAA-D91C-E1E3-8462-09B5B74DD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detention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facility: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2FBDA1-8CDC-E2C7-DCCD-5DD423908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frame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/180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prolonged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up to 365/545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frame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inhuman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Sectors</a:t>
            </a: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vulnerable</a:t>
            </a: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Solitary</a:t>
            </a: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confinement</a:t>
            </a: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cs-CZ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grey</a:t>
            </a:r>
            <a:r>
              <a:rPr lang="cs-CZ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zone</a:t>
            </a:r>
            <a:r>
              <a:rPr lang="cs-CZ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Record,files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30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Aggression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30+30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rues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breach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Breach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obligations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stemming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Foreigners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7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1001</Words>
  <Application>Microsoft Office PowerPoint</Application>
  <PresentationFormat>Širokoúhlá obrazovka</PresentationFormat>
  <Paragraphs>191</Paragraphs>
  <Slides>31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Wingdings</vt:lpstr>
      <vt:lpstr>Motiv Office</vt:lpstr>
      <vt:lpstr>Illegal migration:  detention, deportation</vt:lpstr>
      <vt:lpstr>Content of the session</vt:lpstr>
      <vt:lpstr>  </vt:lpstr>
      <vt:lpstr>Detention for the purpose of removal</vt:lpstr>
      <vt:lpstr>Basic guarantees?</vt:lpstr>
      <vt:lpstr>…Guarantees</vt:lpstr>
      <vt:lpstr>Refugee Facilitation  Administration </vt:lpstr>
      <vt:lpstr>CZECHIA</vt:lpstr>
      <vt:lpstr>In a detention facility: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„the price of tranquility is death“ </vt:lpstr>
      <vt:lpstr>Forced Return Monitoring</vt:lpstr>
      <vt:lpstr>Monitoring</vt:lpstr>
      <vt:lpstr>The job of a monitor</vt:lpstr>
      <vt:lpstr>Participants: returnee, escort officers+leader,back-up team, doctor, interpreter, monitor </vt:lpstr>
      <vt:lpstr>The procedure</vt:lpstr>
      <vt:lpstr>Prezentace aplikace PowerPoint</vt:lpstr>
      <vt:lpstr>Why having a monitoring system? </vt:lpstr>
      <vt:lpstr>Human rights at stake? </vt:lpstr>
      <vt:lpstr>Prezentace aplikace PowerPoint</vt:lpstr>
      <vt:lpstr>Prezentace aplikace PowerPoint</vt:lpstr>
      <vt:lpstr>Prezentace aplikace PowerPoint</vt:lpstr>
      <vt:lpstr>Provided information</vt:lpstr>
      <vt:lpstr>Obstacles to effective return system</vt:lpstr>
      <vt:lpstr>Prezentace aplikace PowerPoint</vt:lpstr>
      <vt:lpstr>Legal instruments (binding, non-binding)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Illegal migration – how to manage it in a legal way?</dc:title>
  <dc:creator>Ochránce Práv</dc:creator>
  <cp:lastModifiedBy>Ochránce Práv</cp:lastModifiedBy>
  <cp:revision>12</cp:revision>
  <cp:lastPrinted>2022-11-09T10:42:57Z</cp:lastPrinted>
  <dcterms:created xsi:type="dcterms:W3CDTF">2022-11-08T19:33:14Z</dcterms:created>
  <dcterms:modified xsi:type="dcterms:W3CDTF">2022-11-17T12:46:27Z</dcterms:modified>
</cp:coreProperties>
</file>