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Robo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88f26147ca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88f26147ca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88f26147ca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88f26147ca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88f26147ca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88f26147ca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88f26147ca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88f26147ca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88f26147ca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88f26147ca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88f26147ca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88f26147ca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88f26147ca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88f26147ca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88f26147ca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88f26147ca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88f26147ca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88f26147ca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88f26147ca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88f26147ca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88f26147ca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88f26147ca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88f26147ca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88f26147ca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88f26147ca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88f26147ca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88f26147ca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88f26147ca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88f26147ca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88f26147ca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88f26147ca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88f26147ca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88f26147ca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88f26147ca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0"/>
              </a:spcBef>
              <a:spcAft>
                <a:spcPts val="0"/>
              </a:spcAft>
              <a:buClr>
                <a:schemeClr val="lt1"/>
              </a:buClr>
              <a:buSzPts val="1200"/>
              <a:buChar char="○"/>
              <a:defRPr sz="1200">
                <a:solidFill>
                  <a:schemeClr val="lt1"/>
                </a:solidFill>
              </a:defRPr>
            </a:lvl2pPr>
            <a:lvl3pPr indent="-304800" lvl="2" marL="1371600">
              <a:spcBef>
                <a:spcPts val="0"/>
              </a:spcBef>
              <a:spcAft>
                <a:spcPts val="0"/>
              </a:spcAft>
              <a:buClr>
                <a:schemeClr val="lt1"/>
              </a:buClr>
              <a:buSzPts val="1200"/>
              <a:buChar char="■"/>
              <a:defRPr sz="1200">
                <a:solidFill>
                  <a:schemeClr val="lt1"/>
                </a:solidFill>
              </a:defRPr>
            </a:lvl3pPr>
            <a:lvl4pPr indent="-304800" lvl="3" marL="1828800">
              <a:spcBef>
                <a:spcPts val="0"/>
              </a:spcBef>
              <a:spcAft>
                <a:spcPts val="0"/>
              </a:spcAft>
              <a:buClr>
                <a:schemeClr val="lt1"/>
              </a:buClr>
              <a:buSzPts val="1200"/>
              <a:buChar char="●"/>
              <a:defRPr sz="1200">
                <a:solidFill>
                  <a:schemeClr val="lt1"/>
                </a:solidFill>
              </a:defRPr>
            </a:lvl4pPr>
            <a:lvl5pPr indent="-304800" lvl="4" marL="2286000">
              <a:spcBef>
                <a:spcPts val="0"/>
              </a:spcBef>
              <a:spcAft>
                <a:spcPts val="0"/>
              </a:spcAft>
              <a:buClr>
                <a:schemeClr val="lt1"/>
              </a:buClr>
              <a:buSzPts val="1200"/>
              <a:buChar char="○"/>
              <a:defRPr sz="1200">
                <a:solidFill>
                  <a:schemeClr val="lt1"/>
                </a:solidFill>
              </a:defRPr>
            </a:lvl5pPr>
            <a:lvl6pPr indent="-304800" lvl="5" marL="2743200">
              <a:spcBef>
                <a:spcPts val="0"/>
              </a:spcBef>
              <a:spcAft>
                <a:spcPts val="0"/>
              </a:spcAft>
              <a:buClr>
                <a:schemeClr val="lt1"/>
              </a:buClr>
              <a:buSzPts val="1200"/>
              <a:buChar char="■"/>
              <a:defRPr sz="1200">
                <a:solidFill>
                  <a:schemeClr val="lt1"/>
                </a:solidFill>
              </a:defRPr>
            </a:lvl6pPr>
            <a:lvl7pPr indent="-304800" lvl="6" marL="3200400">
              <a:spcBef>
                <a:spcPts val="0"/>
              </a:spcBef>
              <a:spcAft>
                <a:spcPts val="0"/>
              </a:spcAft>
              <a:buClr>
                <a:schemeClr val="lt1"/>
              </a:buClr>
              <a:buSzPts val="1200"/>
              <a:buChar char="●"/>
              <a:defRPr sz="1200">
                <a:solidFill>
                  <a:schemeClr val="lt1"/>
                </a:solidFill>
              </a:defRPr>
            </a:lvl7pPr>
            <a:lvl8pPr indent="-304800" lvl="7" marL="3657600">
              <a:spcBef>
                <a:spcPts val="0"/>
              </a:spcBef>
              <a:spcAft>
                <a:spcPts val="0"/>
              </a:spcAft>
              <a:buClr>
                <a:schemeClr val="lt1"/>
              </a:buClr>
              <a:buSzPts val="1200"/>
              <a:buChar char="○"/>
              <a:defRPr sz="1200">
                <a:solidFill>
                  <a:schemeClr val="lt1"/>
                </a:solidFill>
              </a:defRPr>
            </a:lvl8pPr>
            <a:lvl9pPr indent="-304800" lvl="8" marL="4114800">
              <a:spcBef>
                <a:spcPts val="0"/>
              </a:spcBef>
              <a:spcAft>
                <a:spcPts val="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lokal-ucaipla.ambi.cz/cz/" TargetMode="External"/><Relationship Id="rId4" Type="http://schemas.openxmlformats.org/officeDocument/2006/relationships/hyperlink" Target="https://www.mapotic.com/smazakomap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czechology.com/sisky-s-makem-potato-dumplings-with-poppy-seed/" TargetMode="External"/><Relationship Id="rId4" Type="http://schemas.openxmlformats.org/officeDocument/2006/relationships/image" Target="../media/image5.png"/><Relationship Id="rId5"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facebook.com/take5.zidenice" TargetMode="External"/><Relationship Id="rId4" Type="http://schemas.openxmlformats.org/officeDocument/2006/relationships/hyperlink" Target="https://www.facebook.com/industra.coffee" TargetMode="External"/><Relationship Id="rId5" Type="http://schemas.openxmlformats.org/officeDocument/2006/relationships/hyperlink" Target="https://www.facebook.com/therosescoffeestore" TargetMode="External"/><Relationship Id="rId6" Type="http://schemas.openxmlformats.org/officeDocument/2006/relationships/hyperlink" Target="https://www.facebook.com/skogbrno"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czechology.com/czech-open-sandwiches-chlebicky-are-the-star-of-any-party/" TargetMode="External"/><Relationship Id="rId4" Type="http://schemas.openxmlformats.org/officeDocument/2006/relationships/hyperlink" Target="https://www.emachlebicek.cz/" TargetMode="External"/><Relationship Id="rId5"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chlebabrno.cz/" TargetMode="External"/><Relationship Id="rId4" Type="http://schemas.openxmlformats.org/officeDocument/2006/relationships/hyperlink" Target="https://www.instagram.com/mama_stella_artisan/" TargetMode="External"/><Relationship Id="rId5" Type="http://schemas.openxmlformats.org/officeDocument/2006/relationships/hyperlink" Target="https://www.wtbakery.cz/" TargetMode="External"/><Relationship Id="rId6"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littleurban.cz/" TargetMode="External"/><Relationship Id="rId4" Type="http://schemas.openxmlformats.org/officeDocument/2006/relationships/hyperlink" Target="https://www.hauskrecht.cz/" TargetMode="External"/><Relationship Id="rId5" Type="http://schemas.openxmlformats.org/officeDocument/2006/relationships/hyperlink" Target="https://rudolfjelinek.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facebook.com/hladinkaasnyt" TargetMode="External"/><Relationship Id="rId4" Type="http://schemas.openxmlformats.org/officeDocument/2006/relationships/hyperlink" Target="https://www.facebook.com/pivniceucapa" TargetMode="External"/><Relationship Id="rId5" Type="http://schemas.openxmlformats.org/officeDocument/2006/relationships/hyperlink" Target="https://youtu.be/spQwWG0BPHY"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cooklikeczechs.com/czech-breakfast/" TargetMode="External"/><Relationship Id="rId4" Type="http://schemas.openxmlformats.org/officeDocument/2006/relationships/hyperlink" Target="https://youtu.be/BhtmANlVzv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myczechrepublic.com/czech_culture/czech_holidays/easter/index.html" TargetMode="External"/><Relationship Id="rId4" Type="http://schemas.openxmlformats.org/officeDocument/2006/relationships/hyperlink" Target="http://www.myczechrepublic.com/czech_culture/czech_holidays/easter/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informacezbrna.cz/spolecnost/svatomartinska-husa-brno.html"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czechology.com/zabijacka-pig-slaughter-czech-way/" TargetMode="External"/><Relationship Id="rId4" Type="http://schemas.openxmlformats.org/officeDocument/2006/relationships/hyperlink" Target="https://www.ceskatelevize.cz/porady/1102732990-folklorika/316292320040011/" TargetMode="External"/><Relationship Id="rId5"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facebook.com/UKarlaBrno" TargetMode="External"/><Relationship Id="rId4" Type="http://schemas.openxmlformats.org/officeDocument/2006/relationships/hyperlink" Target="https://www.krasno.cz/prodejny/" TargetMode="External"/><Relationship Id="rId5" Type="http://schemas.openxmlformats.org/officeDocument/2006/relationships/hyperlink" Target="https://www.facebook.com/MikrofarmaBrno"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Jídlo</a:t>
            </a:r>
            <a:endParaRPr/>
          </a:p>
        </p:txBody>
      </p:sp>
      <p:sp>
        <p:nvSpPr>
          <p:cNvPr id="68" name="Google Shape;68;p13"/>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Food in Czechia (and in Brno)</a:t>
            </a:r>
            <a:endParaRPr/>
          </a:p>
        </p:txBody>
      </p:sp>
      <p:sp>
        <p:nvSpPr>
          <p:cNvPr id="69" name="Google Shape;69;p13"/>
          <p:cNvSpPr txBox="1"/>
          <p:nvPr/>
        </p:nvSpPr>
        <p:spPr>
          <a:xfrm>
            <a:off x="4126250" y="3954325"/>
            <a:ext cx="33525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lt1"/>
                </a:solidFill>
                <a:latin typeface="Roboto"/>
                <a:ea typeface="Roboto"/>
                <a:cs typeface="Roboto"/>
                <a:sym typeface="Roboto"/>
              </a:rPr>
              <a:t>Daniel Boucník</a:t>
            </a:r>
            <a:endParaRPr sz="2300">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Smažák (deep-fried cheese)</a:t>
            </a:r>
            <a:endParaRPr/>
          </a:p>
        </p:txBody>
      </p:sp>
      <p:sp>
        <p:nvSpPr>
          <p:cNvPr id="124" name="Google Shape;124;p22"/>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Czechs take their smažák seriously!</a:t>
            </a:r>
            <a:endParaRPr/>
          </a:p>
          <a:p>
            <a:pPr indent="-342900" lvl="0" marL="457200" rtl="0" algn="l">
              <a:spcBef>
                <a:spcPts val="0"/>
              </a:spcBef>
              <a:spcAft>
                <a:spcPts val="0"/>
              </a:spcAft>
              <a:buSzPts val="1800"/>
              <a:buChar char="●"/>
            </a:pPr>
            <a:r>
              <a:rPr lang="en"/>
              <a:t>Where to eat</a:t>
            </a:r>
            <a:endParaRPr/>
          </a:p>
          <a:p>
            <a:pPr indent="-317500" lvl="1" marL="914400" rtl="0" algn="l">
              <a:spcBef>
                <a:spcPts val="0"/>
              </a:spcBef>
              <a:spcAft>
                <a:spcPts val="0"/>
              </a:spcAft>
              <a:buSzPts val="1400"/>
              <a:buChar char="○"/>
            </a:pPr>
            <a:r>
              <a:rPr lang="en"/>
              <a:t>Brno - Lokál u Caipla </a:t>
            </a:r>
            <a:r>
              <a:rPr lang="en" u="sng">
                <a:solidFill>
                  <a:schemeClr val="hlink"/>
                </a:solidFill>
                <a:hlinkClick r:id="rId3"/>
              </a:rPr>
              <a:t>https://lokal-ucaipla.ambi.cz/cz/</a:t>
            </a:r>
            <a:endParaRPr/>
          </a:p>
          <a:p>
            <a:pPr indent="-317500" lvl="1" marL="914400" rtl="0" algn="l">
              <a:spcBef>
                <a:spcPts val="0"/>
              </a:spcBef>
              <a:spcAft>
                <a:spcPts val="0"/>
              </a:spcAft>
              <a:buSzPts val="1400"/>
              <a:buChar char="○"/>
            </a:pPr>
            <a:r>
              <a:rPr lang="en" u="sng">
                <a:solidFill>
                  <a:schemeClr val="hlink"/>
                </a:solidFill>
                <a:hlinkClick r:id="rId4"/>
              </a:rPr>
              <a:t>https://www.mapotic.com/smazakomapa</a:t>
            </a:r>
            <a:r>
              <a:rPr lang="en"/>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Sweet food</a:t>
            </a:r>
            <a:endParaRPr/>
          </a:p>
        </p:txBody>
      </p:sp>
      <p:sp>
        <p:nvSpPr>
          <p:cNvPr id="130" name="Google Shape;130;p23"/>
          <p:cNvSpPr txBox="1"/>
          <p:nvPr>
            <p:ph idx="1" type="body"/>
          </p:nvPr>
        </p:nvSpPr>
        <p:spPr>
          <a:xfrm>
            <a:off x="471900" y="1919075"/>
            <a:ext cx="4100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Šišky s mákem (below) </a:t>
            </a:r>
            <a:r>
              <a:rPr lang="en" u="sng">
                <a:solidFill>
                  <a:schemeClr val="hlink"/>
                </a:solidFill>
                <a:hlinkClick r:id="rId3"/>
              </a:rPr>
              <a:t>https://www.czechology.com/sisky-s-makem-potato-dumplings-with-poppy-seed/</a:t>
            </a:r>
            <a:r>
              <a:rPr lang="en"/>
              <a:t> </a:t>
            </a:r>
            <a:endParaRPr/>
          </a:p>
          <a:p>
            <a:pPr indent="0" lvl="0" marL="0" rtl="0" algn="l">
              <a:spcBef>
                <a:spcPts val="1200"/>
              </a:spcBef>
              <a:spcAft>
                <a:spcPts val="1200"/>
              </a:spcAft>
              <a:buNone/>
            </a:pPr>
            <a:r>
              <a:t/>
            </a:r>
            <a:endParaRPr/>
          </a:p>
        </p:txBody>
      </p:sp>
      <p:pic>
        <p:nvPicPr>
          <p:cNvPr id="131" name="Google Shape;131;p23"/>
          <p:cNvPicPr preferRelativeResize="0"/>
          <p:nvPr/>
        </p:nvPicPr>
        <p:blipFill>
          <a:blip r:embed="rId4">
            <a:alphaModFix/>
          </a:blip>
          <a:stretch>
            <a:fillRect/>
          </a:stretch>
        </p:blipFill>
        <p:spPr>
          <a:xfrm>
            <a:off x="5497525" y="1919075"/>
            <a:ext cx="3196474" cy="1997800"/>
          </a:xfrm>
          <a:prstGeom prst="rect">
            <a:avLst/>
          </a:prstGeom>
          <a:noFill/>
          <a:ln>
            <a:noFill/>
          </a:ln>
        </p:spPr>
      </p:pic>
      <p:pic>
        <p:nvPicPr>
          <p:cNvPr id="132" name="Google Shape;132;p23"/>
          <p:cNvPicPr preferRelativeResize="0"/>
          <p:nvPr/>
        </p:nvPicPr>
        <p:blipFill>
          <a:blip r:embed="rId5">
            <a:alphaModFix/>
          </a:blip>
          <a:stretch>
            <a:fillRect/>
          </a:stretch>
        </p:blipFill>
        <p:spPr>
          <a:xfrm>
            <a:off x="1417050" y="2994463"/>
            <a:ext cx="2209800" cy="2066925"/>
          </a:xfrm>
          <a:prstGeom prst="rect">
            <a:avLst/>
          </a:prstGeom>
          <a:noFill/>
          <a:ln>
            <a:noFill/>
          </a:ln>
        </p:spPr>
      </p:pic>
      <p:sp>
        <p:nvSpPr>
          <p:cNvPr id="133" name="Google Shape;133;p23"/>
          <p:cNvSpPr txBox="1"/>
          <p:nvPr/>
        </p:nvSpPr>
        <p:spPr>
          <a:xfrm>
            <a:off x="5497513" y="4025975"/>
            <a:ext cx="3196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2"/>
                </a:solidFill>
                <a:latin typeface="Roboto"/>
                <a:ea typeface="Roboto"/>
                <a:cs typeface="Roboto"/>
                <a:sym typeface="Roboto"/>
              </a:rPr>
              <a:t>tvarohové knedlíky (above)</a:t>
            </a:r>
            <a:endParaRPr sz="1800">
              <a:solidFill>
                <a:schemeClr val="lt2"/>
              </a:solidFill>
              <a:latin typeface="Roboto"/>
              <a:ea typeface="Roboto"/>
              <a:cs typeface="Roboto"/>
              <a:sym typeface="Roboto"/>
            </a:endParaRPr>
          </a:p>
          <a:p>
            <a:pPr indent="0" lvl="0" marL="0" rtl="0" algn="l">
              <a:spcBef>
                <a:spcPts val="0"/>
              </a:spcBef>
              <a:spcAft>
                <a:spcPts val="0"/>
              </a:spcAft>
              <a:buNone/>
            </a:pPr>
            <a:r>
              <a:t/>
            </a:r>
            <a:endParaRPr sz="1800">
              <a:solidFill>
                <a:schemeClr val="lt2"/>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Food scene of Brno </a:t>
            </a:r>
            <a:endParaRPr/>
          </a:p>
        </p:txBody>
      </p:sp>
      <p:sp>
        <p:nvSpPr>
          <p:cNvPr id="139" name="Google Shape;139;p24"/>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Char char="●"/>
            </a:pPr>
            <a:r>
              <a:rPr lang="en" sz="2400"/>
              <a:t>Coffee</a:t>
            </a:r>
            <a:endParaRPr sz="2400"/>
          </a:p>
          <a:p>
            <a:pPr indent="-381000" lvl="0" marL="457200" rtl="0" algn="l">
              <a:spcBef>
                <a:spcPts val="0"/>
              </a:spcBef>
              <a:spcAft>
                <a:spcPts val="0"/>
              </a:spcAft>
              <a:buSzPts val="2400"/>
              <a:buChar char="●"/>
            </a:pPr>
            <a:r>
              <a:rPr lang="en" sz="2400"/>
              <a:t>Bread and Pastries</a:t>
            </a:r>
            <a:endParaRPr sz="2400"/>
          </a:p>
          <a:p>
            <a:pPr indent="-381000" lvl="0" marL="457200" rtl="0" algn="l">
              <a:spcBef>
                <a:spcPts val="0"/>
              </a:spcBef>
              <a:spcAft>
                <a:spcPts val="0"/>
              </a:spcAft>
              <a:buSzPts val="2400"/>
              <a:buChar char="●"/>
            </a:pPr>
            <a:r>
              <a:rPr lang="en" sz="2400"/>
              <a:t>Open sandwiches</a:t>
            </a:r>
            <a:endParaRPr sz="2400"/>
          </a:p>
          <a:p>
            <a:pPr indent="-381000" lvl="0" marL="457200" rtl="0" algn="l">
              <a:spcBef>
                <a:spcPts val="0"/>
              </a:spcBef>
              <a:spcAft>
                <a:spcPts val="0"/>
              </a:spcAft>
              <a:buSzPts val="2400"/>
              <a:buChar char="●"/>
            </a:pPr>
            <a:r>
              <a:rPr lang="en" sz="2400"/>
              <a:t>Liquor</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Brno = a mecca of specialty coffee</a:t>
            </a:r>
            <a:endParaRPr/>
          </a:p>
        </p:txBody>
      </p:sp>
      <p:sp>
        <p:nvSpPr>
          <p:cNvPr id="145" name="Google Shape;145;p25"/>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Take5 </a:t>
            </a:r>
            <a:endParaRPr/>
          </a:p>
          <a:p>
            <a:pPr indent="-317500" lvl="1" marL="914400" rtl="0" algn="l">
              <a:spcBef>
                <a:spcPts val="0"/>
              </a:spcBef>
              <a:spcAft>
                <a:spcPts val="0"/>
              </a:spcAft>
              <a:buSzPts val="1400"/>
              <a:buChar char="○"/>
            </a:pPr>
            <a:r>
              <a:rPr lang="en" u="sng">
                <a:solidFill>
                  <a:schemeClr val="hlink"/>
                </a:solidFill>
                <a:hlinkClick r:id="rId3"/>
              </a:rPr>
              <a:t>https://www.facebook.com/take5.zidenice</a:t>
            </a:r>
            <a:endParaRPr/>
          </a:p>
          <a:p>
            <a:pPr indent="-342900" lvl="0" marL="457200" rtl="0" algn="l">
              <a:spcBef>
                <a:spcPts val="0"/>
              </a:spcBef>
              <a:spcAft>
                <a:spcPts val="0"/>
              </a:spcAft>
              <a:buSzPts val="1800"/>
              <a:buChar char="●"/>
            </a:pPr>
            <a:r>
              <a:rPr lang="en"/>
              <a:t>Industra</a:t>
            </a:r>
            <a:endParaRPr/>
          </a:p>
          <a:p>
            <a:pPr indent="-317500" lvl="1" marL="914400" rtl="0" algn="l">
              <a:spcBef>
                <a:spcPts val="0"/>
              </a:spcBef>
              <a:spcAft>
                <a:spcPts val="0"/>
              </a:spcAft>
              <a:buSzPts val="1400"/>
              <a:buChar char="○"/>
            </a:pPr>
            <a:r>
              <a:rPr lang="en" u="sng">
                <a:solidFill>
                  <a:schemeClr val="hlink"/>
                </a:solidFill>
                <a:hlinkClick r:id="rId4"/>
              </a:rPr>
              <a:t>https://www.facebook.com/industra.coffee</a:t>
            </a:r>
            <a:r>
              <a:rPr lang="en"/>
              <a:t> </a:t>
            </a:r>
            <a:endParaRPr/>
          </a:p>
          <a:p>
            <a:pPr indent="-342900" lvl="0" marL="457200" rtl="0" algn="l">
              <a:spcBef>
                <a:spcPts val="0"/>
              </a:spcBef>
              <a:spcAft>
                <a:spcPts val="0"/>
              </a:spcAft>
              <a:buSzPts val="1800"/>
              <a:buChar char="●"/>
            </a:pPr>
            <a:r>
              <a:rPr lang="en"/>
              <a:t>tHE ROses</a:t>
            </a:r>
            <a:endParaRPr/>
          </a:p>
          <a:p>
            <a:pPr indent="-317500" lvl="1" marL="914400" rtl="0" algn="l">
              <a:spcBef>
                <a:spcPts val="0"/>
              </a:spcBef>
              <a:spcAft>
                <a:spcPts val="0"/>
              </a:spcAft>
              <a:buSzPts val="1400"/>
              <a:buChar char="○"/>
            </a:pPr>
            <a:r>
              <a:rPr lang="en" u="sng">
                <a:solidFill>
                  <a:schemeClr val="hlink"/>
                </a:solidFill>
                <a:hlinkClick r:id="rId5"/>
              </a:rPr>
              <a:t>https://www.facebook.com/therosescoffeestore</a:t>
            </a:r>
            <a:r>
              <a:rPr lang="en"/>
              <a:t> </a:t>
            </a:r>
            <a:endParaRPr/>
          </a:p>
          <a:p>
            <a:pPr indent="-342900" lvl="0" marL="457200" rtl="0" algn="l">
              <a:spcBef>
                <a:spcPts val="0"/>
              </a:spcBef>
              <a:spcAft>
                <a:spcPts val="0"/>
              </a:spcAft>
              <a:buSzPts val="1800"/>
              <a:buChar char="●"/>
            </a:pPr>
            <a:r>
              <a:rPr lang="en"/>
              <a:t>Sk⌀g</a:t>
            </a:r>
            <a:endParaRPr/>
          </a:p>
          <a:p>
            <a:pPr indent="-317500" lvl="1" marL="914400" rtl="0" algn="l">
              <a:spcBef>
                <a:spcPts val="0"/>
              </a:spcBef>
              <a:spcAft>
                <a:spcPts val="0"/>
              </a:spcAft>
              <a:buSzPts val="1400"/>
              <a:buChar char="○"/>
            </a:pPr>
            <a:r>
              <a:rPr lang="en" u="sng">
                <a:solidFill>
                  <a:schemeClr val="hlink"/>
                </a:solidFill>
                <a:hlinkClick r:id="rId6"/>
              </a:rPr>
              <a:t>https://www.facebook.com/skogbrno</a:t>
            </a:r>
            <a:r>
              <a:rPr lang="en"/>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4298200" y="738725"/>
            <a:ext cx="4713600" cy="767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Chlebíčky (open sandwiches)</a:t>
            </a:r>
            <a:endParaRPr/>
          </a:p>
        </p:txBody>
      </p:sp>
      <p:sp>
        <p:nvSpPr>
          <p:cNvPr id="151" name="Google Shape;151;p26"/>
          <p:cNvSpPr txBox="1"/>
          <p:nvPr>
            <p:ph idx="1" type="body"/>
          </p:nvPr>
        </p:nvSpPr>
        <p:spPr>
          <a:xfrm>
            <a:off x="4298200" y="1861750"/>
            <a:ext cx="37368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hlink"/>
                </a:solidFill>
                <a:hlinkClick r:id="rId3"/>
              </a:rPr>
              <a:t>https://www.czechology.com/czech-open-sandwiches-chlebicky-are-the-star-of-any-party/</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Where can I find it in Brno?</a:t>
            </a:r>
            <a:endParaRPr/>
          </a:p>
          <a:p>
            <a:pPr indent="0" lvl="0" marL="0" rtl="0" algn="l">
              <a:spcBef>
                <a:spcPts val="1200"/>
              </a:spcBef>
              <a:spcAft>
                <a:spcPts val="1200"/>
              </a:spcAft>
              <a:buNone/>
            </a:pPr>
            <a:r>
              <a:rPr lang="en"/>
              <a:t>- </a:t>
            </a:r>
            <a:r>
              <a:rPr lang="en" u="sng">
                <a:solidFill>
                  <a:schemeClr val="hlink"/>
                </a:solidFill>
                <a:hlinkClick r:id="rId4"/>
              </a:rPr>
              <a:t>https://www.emachlebicek.cz/</a:t>
            </a:r>
            <a:r>
              <a:rPr lang="en"/>
              <a:t> </a:t>
            </a:r>
            <a:endParaRPr/>
          </a:p>
        </p:txBody>
      </p:sp>
      <p:pic>
        <p:nvPicPr>
          <p:cNvPr id="152" name="Google Shape;152;p26"/>
          <p:cNvPicPr preferRelativeResize="0"/>
          <p:nvPr/>
        </p:nvPicPr>
        <p:blipFill>
          <a:blip r:embed="rId5">
            <a:alphaModFix/>
          </a:blip>
          <a:stretch>
            <a:fillRect/>
          </a:stretch>
        </p:blipFill>
        <p:spPr>
          <a:xfrm>
            <a:off x="896250" y="428625"/>
            <a:ext cx="2857500" cy="4286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7"/>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Bread and Pastries</a:t>
            </a:r>
            <a:endParaRPr/>
          </a:p>
        </p:txBody>
      </p:sp>
      <p:sp>
        <p:nvSpPr>
          <p:cNvPr id="158" name="Google Shape;158;p27"/>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Chleba Brno </a:t>
            </a:r>
            <a:r>
              <a:rPr lang="en" u="sng">
                <a:solidFill>
                  <a:schemeClr val="hlink"/>
                </a:solidFill>
                <a:hlinkClick r:id="rId3"/>
              </a:rPr>
              <a:t>https://www.chlebabrno.cz/</a:t>
            </a:r>
            <a:r>
              <a:rPr lang="en"/>
              <a:t> </a:t>
            </a:r>
            <a:endParaRPr/>
          </a:p>
          <a:p>
            <a:pPr indent="-342900" lvl="0" marL="457200" rtl="0" algn="l">
              <a:spcBef>
                <a:spcPts val="0"/>
              </a:spcBef>
              <a:spcAft>
                <a:spcPts val="0"/>
              </a:spcAft>
              <a:buSzPts val="1800"/>
              <a:buChar char="●"/>
            </a:pPr>
            <a:r>
              <a:rPr lang="en"/>
              <a:t>Mamma Stella </a:t>
            </a:r>
            <a:r>
              <a:rPr lang="en" u="sng">
                <a:solidFill>
                  <a:schemeClr val="hlink"/>
                </a:solidFill>
                <a:hlinkClick r:id="rId4"/>
              </a:rPr>
              <a:t>https://www.instagram.com/mama_stella_artisan/</a:t>
            </a:r>
            <a:r>
              <a:rPr lang="en"/>
              <a:t> </a:t>
            </a:r>
            <a:endParaRPr/>
          </a:p>
          <a:p>
            <a:pPr indent="-342900" lvl="0" marL="457200" rtl="0" algn="l">
              <a:spcBef>
                <a:spcPts val="0"/>
              </a:spcBef>
              <a:spcAft>
                <a:spcPts val="0"/>
              </a:spcAft>
              <a:buSzPts val="1800"/>
              <a:buChar char="●"/>
            </a:pPr>
            <a:r>
              <a:rPr lang="en"/>
              <a:t>William Thomas </a:t>
            </a:r>
            <a:r>
              <a:rPr lang="en" u="sng">
                <a:solidFill>
                  <a:schemeClr val="hlink"/>
                </a:solidFill>
                <a:hlinkClick r:id="rId5"/>
              </a:rPr>
              <a:t>https://www.wtbakery.cz/</a:t>
            </a:r>
            <a:r>
              <a:rPr lang="en"/>
              <a:t>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59" name="Google Shape;159;p27"/>
          <p:cNvPicPr preferRelativeResize="0"/>
          <p:nvPr/>
        </p:nvPicPr>
        <p:blipFill>
          <a:blip r:embed="rId6">
            <a:alphaModFix/>
          </a:blip>
          <a:stretch>
            <a:fillRect/>
          </a:stretch>
        </p:blipFill>
        <p:spPr>
          <a:xfrm>
            <a:off x="5458700" y="2725200"/>
            <a:ext cx="3295550" cy="2149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8"/>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Liquor</a:t>
            </a:r>
            <a:endParaRPr/>
          </a:p>
        </p:txBody>
      </p:sp>
      <p:sp>
        <p:nvSpPr>
          <p:cNvPr id="165" name="Google Shape;165;p28"/>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Brno?</a:t>
            </a:r>
            <a:endParaRPr/>
          </a:p>
          <a:p>
            <a:pPr indent="0" lvl="0" marL="0" rtl="0" algn="l">
              <a:spcBef>
                <a:spcPts val="1200"/>
              </a:spcBef>
              <a:spcAft>
                <a:spcPts val="0"/>
              </a:spcAft>
              <a:buNone/>
            </a:pPr>
            <a:r>
              <a:rPr lang="en" u="sng">
                <a:solidFill>
                  <a:schemeClr val="hlink"/>
                </a:solidFill>
                <a:hlinkClick r:id="rId3"/>
              </a:rPr>
              <a:t>https://www.littleurban.cz/</a:t>
            </a:r>
            <a:endParaRPr/>
          </a:p>
          <a:p>
            <a:pPr indent="0" lvl="0" marL="0" rtl="0" algn="l">
              <a:spcBef>
                <a:spcPts val="1200"/>
              </a:spcBef>
              <a:spcAft>
                <a:spcPts val="0"/>
              </a:spcAft>
              <a:buNone/>
            </a:pPr>
            <a:r>
              <a:rPr lang="en" u="sng">
                <a:solidFill>
                  <a:schemeClr val="hlink"/>
                </a:solidFill>
                <a:hlinkClick r:id="rId4"/>
              </a:rPr>
              <a:t>https://www.hauskrecht.cz/</a:t>
            </a:r>
            <a:r>
              <a:rPr lang="en"/>
              <a:t> and many, MANY breweries</a:t>
            </a:r>
            <a:endParaRPr/>
          </a:p>
          <a:p>
            <a:pPr indent="0" lvl="0" marL="0" rtl="0" algn="l">
              <a:spcBef>
                <a:spcPts val="1200"/>
              </a:spcBef>
              <a:spcAft>
                <a:spcPts val="0"/>
              </a:spcAft>
              <a:buNone/>
            </a:pPr>
            <a:r>
              <a:rPr lang="en"/>
              <a:t>Czechia?</a:t>
            </a:r>
            <a:endParaRPr/>
          </a:p>
          <a:p>
            <a:pPr indent="0" lvl="0" marL="0" rtl="0" algn="l">
              <a:spcBef>
                <a:spcPts val="1200"/>
              </a:spcBef>
              <a:spcAft>
                <a:spcPts val="1200"/>
              </a:spcAft>
              <a:buNone/>
            </a:pPr>
            <a:r>
              <a:rPr lang="en" u="sng">
                <a:solidFill>
                  <a:schemeClr val="hlink"/>
                </a:solidFill>
                <a:hlinkClick r:id="rId5"/>
              </a:rPr>
              <a:t>https://rudolfjelinek.com/</a:t>
            </a:r>
            <a:r>
              <a:rPr lang="en"/>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9"/>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Where to eat in Brno</a:t>
            </a:r>
            <a:endParaRPr/>
          </a:p>
        </p:txBody>
      </p:sp>
      <p:sp>
        <p:nvSpPr>
          <p:cNvPr id="171" name="Google Shape;171;p29"/>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Hladinka a šnyt - </a:t>
            </a:r>
            <a:r>
              <a:rPr lang="en" u="sng">
                <a:solidFill>
                  <a:schemeClr val="hlink"/>
                </a:solidFill>
                <a:hlinkClick r:id="rId3"/>
              </a:rPr>
              <a:t>https://www.facebook.com/hladinkaasnyt</a:t>
            </a:r>
            <a:r>
              <a:rPr lang="en"/>
              <a:t> </a:t>
            </a:r>
            <a:endParaRPr/>
          </a:p>
          <a:p>
            <a:pPr indent="-342900" lvl="0" marL="457200" rtl="0" algn="l">
              <a:spcBef>
                <a:spcPts val="0"/>
              </a:spcBef>
              <a:spcAft>
                <a:spcPts val="0"/>
              </a:spcAft>
              <a:buSzPts val="1800"/>
              <a:buChar char="●"/>
            </a:pPr>
            <a:r>
              <a:rPr lang="en"/>
              <a:t>U Karla - </a:t>
            </a:r>
            <a:endParaRPr/>
          </a:p>
          <a:p>
            <a:pPr indent="-342900" lvl="0" marL="457200" rtl="0" algn="l">
              <a:spcBef>
                <a:spcPts val="0"/>
              </a:spcBef>
              <a:spcAft>
                <a:spcPts val="0"/>
              </a:spcAft>
              <a:buSzPts val="1800"/>
              <a:buChar char="●"/>
            </a:pPr>
            <a:r>
              <a:rPr lang="en"/>
              <a:t>Pivnice U Čápa - </a:t>
            </a:r>
            <a:r>
              <a:rPr lang="en" u="sng">
                <a:solidFill>
                  <a:schemeClr val="hlink"/>
                </a:solidFill>
                <a:hlinkClick r:id="rId4"/>
              </a:rPr>
              <a:t>https://www.facebook.com/pivniceucapa</a:t>
            </a:r>
            <a:r>
              <a:rPr lang="en"/>
              <a:t> </a:t>
            </a:r>
            <a:endParaRPr/>
          </a:p>
          <a:p>
            <a:pPr indent="-342900" lvl="0" marL="457200" rtl="0" algn="l">
              <a:spcBef>
                <a:spcPts val="0"/>
              </a:spcBef>
              <a:spcAft>
                <a:spcPts val="0"/>
              </a:spcAft>
              <a:buSzPts val="1800"/>
              <a:buChar char="●"/>
            </a:pPr>
            <a:r>
              <a:rPr lang="en"/>
              <a:t>plus some extra tips by Honest Guide - </a:t>
            </a:r>
            <a:r>
              <a:rPr lang="en" u="sng">
                <a:solidFill>
                  <a:schemeClr val="hlink"/>
                </a:solidFill>
                <a:hlinkClick r:id="rId5"/>
              </a:rPr>
              <a:t>https://youtu.be/spQwWG0BPHY</a:t>
            </a:r>
            <a:r>
              <a:rPr lang="en"/>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txBox="1"/>
          <p:nvPr>
            <p:ph idx="1" type="body"/>
          </p:nvPr>
        </p:nvSpPr>
        <p:spPr>
          <a:xfrm>
            <a:off x="57150" y="4696825"/>
            <a:ext cx="8382000" cy="446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Discussion</a:t>
            </a:r>
            <a:endParaRPr/>
          </a:p>
        </p:txBody>
      </p:sp>
      <p:sp>
        <p:nvSpPr>
          <p:cNvPr id="177" name="Google Shape;177;p30"/>
          <p:cNvSpPr txBox="1"/>
          <p:nvPr/>
        </p:nvSpPr>
        <p:spPr>
          <a:xfrm>
            <a:off x="243575" y="343850"/>
            <a:ext cx="8382000" cy="27705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SzPts val="2400"/>
              <a:buFont typeface="Roboto"/>
              <a:buChar char="●"/>
            </a:pPr>
            <a:r>
              <a:rPr lang="en" sz="2400">
                <a:latin typeface="Roboto"/>
                <a:ea typeface="Roboto"/>
                <a:cs typeface="Roboto"/>
                <a:sym typeface="Roboto"/>
              </a:rPr>
              <a:t>In your country, is there a clash between traditional and modern cuisine?</a:t>
            </a:r>
            <a:endParaRPr sz="2400">
              <a:latin typeface="Roboto"/>
              <a:ea typeface="Roboto"/>
              <a:cs typeface="Roboto"/>
              <a:sym typeface="Roboto"/>
            </a:endParaRPr>
          </a:p>
          <a:p>
            <a:pPr indent="-381000" lvl="0" marL="457200" rtl="0" algn="l">
              <a:spcBef>
                <a:spcPts val="0"/>
              </a:spcBef>
              <a:spcAft>
                <a:spcPts val="0"/>
              </a:spcAft>
              <a:buSzPts val="2400"/>
              <a:buFont typeface="Roboto"/>
              <a:buChar char="●"/>
            </a:pPr>
            <a:r>
              <a:rPr lang="en" sz="2400">
                <a:latin typeface="Roboto"/>
                <a:ea typeface="Roboto"/>
                <a:cs typeface="Roboto"/>
                <a:sym typeface="Roboto"/>
              </a:rPr>
              <a:t>Do people in your country snack regularly between the main meals?</a:t>
            </a:r>
            <a:endParaRPr sz="2400">
              <a:latin typeface="Roboto"/>
              <a:ea typeface="Roboto"/>
              <a:cs typeface="Roboto"/>
              <a:sym typeface="Roboto"/>
            </a:endParaRPr>
          </a:p>
          <a:p>
            <a:pPr indent="-381000" lvl="0" marL="457200" rtl="0" algn="l">
              <a:spcBef>
                <a:spcPts val="0"/>
              </a:spcBef>
              <a:spcAft>
                <a:spcPts val="0"/>
              </a:spcAft>
              <a:buSzPts val="2400"/>
              <a:buFont typeface="Roboto"/>
              <a:buChar char="●"/>
            </a:pPr>
            <a:r>
              <a:rPr lang="en" sz="2400">
                <a:latin typeface="Roboto"/>
                <a:ea typeface="Roboto"/>
                <a:cs typeface="Roboto"/>
                <a:sym typeface="Roboto"/>
              </a:rPr>
              <a:t>What is the one meal that is national for you but it is also well known abroad?</a:t>
            </a:r>
            <a:endParaRPr sz="2400">
              <a:latin typeface="Roboto"/>
              <a:ea typeface="Roboto"/>
              <a:cs typeface="Roboto"/>
              <a:sym typeface="Roboto"/>
            </a:endParaRPr>
          </a:p>
          <a:p>
            <a:pPr indent="-381000" lvl="0" marL="457200" rtl="0" algn="l">
              <a:spcBef>
                <a:spcPts val="0"/>
              </a:spcBef>
              <a:spcAft>
                <a:spcPts val="0"/>
              </a:spcAft>
              <a:buSzPts val="2400"/>
              <a:buFont typeface="Roboto"/>
              <a:buChar char="●"/>
            </a:pPr>
            <a:r>
              <a:rPr lang="en" sz="2400">
                <a:latin typeface="Roboto"/>
                <a:ea typeface="Roboto"/>
                <a:cs typeface="Roboto"/>
                <a:sym typeface="Roboto"/>
              </a:rPr>
              <a:t>What’s your favorite brand of beer?</a:t>
            </a:r>
            <a:endParaRPr sz="2400">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Topics</a:t>
            </a:r>
            <a:endParaRPr/>
          </a:p>
        </p:txBody>
      </p:sp>
      <p:sp>
        <p:nvSpPr>
          <p:cNvPr id="75" name="Google Shape;75;p14"/>
          <p:cNvSpPr txBox="1"/>
          <p:nvPr>
            <p:ph idx="1" type="body"/>
          </p:nvPr>
        </p:nvSpPr>
        <p:spPr>
          <a:xfrm>
            <a:off x="471900" y="1919075"/>
            <a:ext cx="4978800" cy="2710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general facts </a:t>
            </a:r>
            <a:endParaRPr/>
          </a:p>
          <a:p>
            <a:pPr indent="-342900" lvl="0" marL="457200" rtl="0" algn="l">
              <a:spcBef>
                <a:spcPts val="0"/>
              </a:spcBef>
              <a:spcAft>
                <a:spcPts val="0"/>
              </a:spcAft>
              <a:buSzPts val="1800"/>
              <a:buChar char="●"/>
            </a:pPr>
            <a:r>
              <a:rPr lang="en"/>
              <a:t>Typical dishes</a:t>
            </a:r>
            <a:endParaRPr/>
          </a:p>
          <a:p>
            <a:pPr indent="-317500" lvl="1" marL="914400" rtl="0" algn="l">
              <a:spcBef>
                <a:spcPts val="0"/>
              </a:spcBef>
              <a:spcAft>
                <a:spcPts val="0"/>
              </a:spcAft>
              <a:buSzPts val="1400"/>
              <a:buChar char="○"/>
            </a:pPr>
            <a:r>
              <a:rPr lang="en"/>
              <a:t>Smažák, zabijačka (CONTENT WARNING), svatomartinská husa, …</a:t>
            </a:r>
            <a:endParaRPr/>
          </a:p>
          <a:p>
            <a:pPr indent="-342900" lvl="0" marL="457200" rtl="0" algn="l">
              <a:spcBef>
                <a:spcPts val="0"/>
              </a:spcBef>
              <a:spcAft>
                <a:spcPts val="0"/>
              </a:spcAft>
              <a:buSzPts val="1800"/>
              <a:buChar char="●"/>
            </a:pPr>
            <a:r>
              <a:rPr lang="en"/>
              <a:t>Traditional dishes</a:t>
            </a:r>
            <a:endParaRPr/>
          </a:p>
          <a:p>
            <a:pPr indent="-342900" lvl="0" marL="457200" rtl="0" algn="l">
              <a:spcBef>
                <a:spcPts val="0"/>
              </a:spcBef>
              <a:spcAft>
                <a:spcPts val="0"/>
              </a:spcAft>
              <a:buSzPts val="1800"/>
              <a:buChar char="●"/>
            </a:pPr>
            <a:r>
              <a:rPr lang="en"/>
              <a:t>Where to go for good Czech food - Brno highlights</a:t>
            </a:r>
            <a:endParaRPr/>
          </a:p>
        </p:txBody>
      </p:sp>
      <p:pic>
        <p:nvPicPr>
          <p:cNvPr id="76" name="Google Shape;76;p14"/>
          <p:cNvPicPr preferRelativeResize="0"/>
          <p:nvPr/>
        </p:nvPicPr>
        <p:blipFill>
          <a:blip r:embed="rId3">
            <a:alphaModFix/>
          </a:blip>
          <a:stretch>
            <a:fillRect/>
          </a:stretch>
        </p:blipFill>
        <p:spPr>
          <a:xfrm>
            <a:off x="5450688" y="1919063"/>
            <a:ext cx="3457575" cy="2428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general facts about Czech food</a:t>
            </a:r>
            <a:endParaRPr/>
          </a:p>
        </p:txBody>
      </p:sp>
      <p:sp>
        <p:nvSpPr>
          <p:cNvPr id="82" name="Google Shape;82;p15"/>
          <p:cNvSpPr txBox="1"/>
          <p:nvPr>
            <p:ph idx="1" type="body"/>
          </p:nvPr>
        </p:nvSpPr>
        <p:spPr>
          <a:xfrm>
            <a:off x="471900" y="1919075"/>
            <a:ext cx="8222100" cy="2710200"/>
          </a:xfrm>
          <a:prstGeom prst="rect">
            <a:avLst/>
          </a:prstGeom>
        </p:spPr>
        <p:txBody>
          <a:bodyPr anchorCtr="0" anchor="t" bIns="91425" lIns="91425" spcFirstLastPara="1" rIns="91425" wrap="square" tIns="91425">
            <a:normAutofit lnSpcReduction="10000"/>
          </a:bodyPr>
          <a:lstStyle/>
          <a:p>
            <a:pPr indent="-381000" lvl="0" marL="457200" rtl="0" algn="l">
              <a:spcBef>
                <a:spcPts val="0"/>
              </a:spcBef>
              <a:spcAft>
                <a:spcPts val="0"/>
              </a:spcAft>
              <a:buSzPts val="2400"/>
              <a:buChar char="●"/>
            </a:pPr>
            <a:r>
              <a:rPr lang="en" sz="2400"/>
              <a:t>meat everywhere, </a:t>
            </a:r>
            <a:r>
              <a:rPr lang="en" sz="2400"/>
              <a:t>although</a:t>
            </a:r>
            <a:r>
              <a:rPr lang="en" sz="2400"/>
              <a:t> historically … </a:t>
            </a:r>
            <a:endParaRPr sz="2400"/>
          </a:p>
          <a:p>
            <a:pPr indent="-381000" lvl="0" marL="457200" rtl="0" algn="l">
              <a:spcBef>
                <a:spcPts val="0"/>
              </a:spcBef>
              <a:spcAft>
                <a:spcPts val="0"/>
              </a:spcAft>
              <a:buSzPts val="2400"/>
              <a:buChar char="●"/>
            </a:pPr>
            <a:r>
              <a:rPr lang="en" sz="2400"/>
              <a:t>non-meat dishes usually sweet</a:t>
            </a:r>
            <a:endParaRPr sz="2400"/>
          </a:p>
          <a:p>
            <a:pPr indent="-381000" lvl="0" marL="457200" rtl="0" algn="l">
              <a:spcBef>
                <a:spcPts val="0"/>
              </a:spcBef>
              <a:spcAft>
                <a:spcPts val="0"/>
              </a:spcAft>
              <a:buSzPts val="2400"/>
              <a:buChar char="●"/>
            </a:pPr>
            <a:r>
              <a:rPr lang="en" sz="2400"/>
              <a:t>fatty and fattier (</a:t>
            </a:r>
            <a:r>
              <a:rPr i="1" lang="en" sz="2400"/>
              <a:t>máslo</a:t>
            </a:r>
            <a:r>
              <a:rPr lang="en" sz="2400"/>
              <a:t> and </a:t>
            </a:r>
            <a:r>
              <a:rPr i="1" lang="en" sz="2400"/>
              <a:t>sádlo</a:t>
            </a:r>
            <a:r>
              <a:rPr lang="en" sz="2400"/>
              <a:t>)</a:t>
            </a:r>
            <a:endParaRPr sz="2400"/>
          </a:p>
          <a:p>
            <a:pPr indent="-381000" lvl="0" marL="457200" rtl="0" algn="l">
              <a:spcBef>
                <a:spcPts val="0"/>
              </a:spcBef>
              <a:spcAft>
                <a:spcPts val="0"/>
              </a:spcAft>
              <a:buSzPts val="2400"/>
              <a:buChar char="●"/>
            </a:pPr>
            <a:r>
              <a:rPr lang="en" sz="2400"/>
              <a:t>typical day is a 3-meal day</a:t>
            </a:r>
            <a:endParaRPr sz="2400"/>
          </a:p>
          <a:p>
            <a:pPr indent="-354570" lvl="1" marL="914400" rtl="0" algn="l">
              <a:spcBef>
                <a:spcPts val="0"/>
              </a:spcBef>
              <a:spcAft>
                <a:spcPts val="0"/>
              </a:spcAft>
              <a:buSzPts val="1984"/>
              <a:buChar char="○"/>
            </a:pPr>
            <a:r>
              <a:rPr lang="en" sz="1983"/>
              <a:t>breakfast </a:t>
            </a:r>
            <a:r>
              <a:rPr lang="en" sz="1983" u="sng">
                <a:solidFill>
                  <a:schemeClr val="hlink"/>
                </a:solidFill>
                <a:hlinkClick r:id="rId3"/>
              </a:rPr>
              <a:t>https://www.cooklikeczechs.com/czech-breakfast/</a:t>
            </a:r>
            <a:r>
              <a:rPr lang="en" sz="1983"/>
              <a:t> </a:t>
            </a:r>
            <a:endParaRPr sz="1983"/>
          </a:p>
          <a:p>
            <a:pPr indent="0" lvl="0" marL="0" rtl="0" algn="l">
              <a:spcBef>
                <a:spcPts val="1200"/>
              </a:spcBef>
              <a:spcAft>
                <a:spcPts val="1200"/>
              </a:spcAft>
              <a:buNone/>
            </a:pPr>
            <a:r>
              <a:rPr lang="en" sz="2400"/>
              <a:t>showcase: </a:t>
            </a:r>
            <a:r>
              <a:rPr lang="en" sz="2400" u="sng">
                <a:solidFill>
                  <a:schemeClr val="hlink"/>
                </a:solidFill>
                <a:hlinkClick r:id="rId4"/>
              </a:rPr>
              <a:t>https://youtu.be/BhtmANlVzvI</a:t>
            </a:r>
            <a:r>
              <a:rPr lang="en" sz="2400"/>
              <a:t>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ph type="title"/>
          </p:nvPr>
        </p:nvSpPr>
        <p:spPr>
          <a:xfrm>
            <a:off x="490250" y="488250"/>
            <a:ext cx="80487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How many meals a day do people in your country eat?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Christmas and Easter</a:t>
            </a:r>
            <a:endParaRPr/>
          </a:p>
        </p:txBody>
      </p:sp>
      <p:sp>
        <p:nvSpPr>
          <p:cNvPr id="93" name="Google Shape;93;p17"/>
          <p:cNvSpPr txBox="1"/>
          <p:nvPr>
            <p:ph idx="1" type="body"/>
          </p:nvPr>
        </p:nvSpPr>
        <p:spPr>
          <a:xfrm>
            <a:off x="471900" y="1919075"/>
            <a:ext cx="8222100" cy="2710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Christmas</a:t>
            </a:r>
            <a:endParaRPr/>
          </a:p>
          <a:p>
            <a:pPr indent="457200" lvl="0" marL="0" rtl="0" algn="l">
              <a:spcBef>
                <a:spcPts val="1200"/>
              </a:spcBef>
              <a:spcAft>
                <a:spcPts val="0"/>
              </a:spcAft>
              <a:buNone/>
            </a:pPr>
            <a:r>
              <a:rPr lang="en"/>
              <a:t>Dinner is served after sunset (traditionally, it should not be served until after the first star has come out) and consists of carp and potato salad, sometimes preceded by mushroom, sauerkraut or fish soup.</a:t>
            </a:r>
            <a:endParaRPr/>
          </a:p>
          <a:p>
            <a:pPr indent="0" lvl="0" marL="0" rtl="0" algn="l">
              <a:spcBef>
                <a:spcPts val="1200"/>
              </a:spcBef>
              <a:spcAft>
                <a:spcPts val="0"/>
              </a:spcAft>
              <a:buNone/>
            </a:pPr>
            <a:r>
              <a:rPr lang="en"/>
              <a:t>Easter</a:t>
            </a:r>
            <a:endParaRPr/>
          </a:p>
          <a:p>
            <a:pPr indent="0" lvl="0" marL="0" rtl="0" algn="l">
              <a:spcBef>
                <a:spcPts val="1200"/>
              </a:spcBef>
              <a:spcAft>
                <a:spcPts val="1200"/>
              </a:spcAft>
              <a:buNone/>
            </a:pPr>
            <a:r>
              <a:rPr lang="en" u="sng">
                <a:solidFill>
                  <a:schemeClr val="hlink"/>
                </a:solidFill>
                <a:hlinkClick r:id="rId3"/>
              </a:rPr>
              <a:t>h</a:t>
            </a:r>
            <a:r>
              <a:rPr lang="en" u="sng">
                <a:solidFill>
                  <a:schemeClr val="hlink"/>
                </a:solidFill>
                <a:hlinkClick r:id="rId4"/>
              </a:rPr>
              <a:t>ttp://www.myczechrepublic.com/czech_culture/czech_holidays/easter/index.html</a:t>
            </a:r>
            <a:r>
              <a:rPr lang="en"/>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Svatomartinská husa (now in season!)</a:t>
            </a:r>
            <a:endParaRPr/>
          </a:p>
        </p:txBody>
      </p:sp>
      <p:sp>
        <p:nvSpPr>
          <p:cNvPr id="99" name="Google Shape;99;p18"/>
          <p:cNvSpPr txBox="1"/>
          <p:nvPr>
            <p:ph idx="1" type="body"/>
          </p:nvPr>
        </p:nvSpPr>
        <p:spPr>
          <a:xfrm>
            <a:off x="471900" y="1919075"/>
            <a:ext cx="37689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u="sng">
                <a:solidFill>
                  <a:schemeClr val="hlink"/>
                </a:solidFill>
                <a:hlinkClick r:id="rId3"/>
              </a:rPr>
              <a:t>https://www.informacezbrna.cz/spolecnost/svatomartinska-husa-brno.html</a:t>
            </a:r>
            <a:r>
              <a:rPr lang="en"/>
              <a:t> </a:t>
            </a:r>
            <a:endParaRPr/>
          </a:p>
        </p:txBody>
      </p:sp>
      <p:pic>
        <p:nvPicPr>
          <p:cNvPr id="100" name="Google Shape;100;p18"/>
          <p:cNvPicPr preferRelativeResize="0"/>
          <p:nvPr/>
        </p:nvPicPr>
        <p:blipFill>
          <a:blip r:embed="rId4">
            <a:alphaModFix/>
          </a:blip>
          <a:stretch>
            <a:fillRect/>
          </a:stretch>
        </p:blipFill>
        <p:spPr>
          <a:xfrm>
            <a:off x="4240799" y="1744512"/>
            <a:ext cx="4504751" cy="30593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Zabijačka (pig slaughter)</a:t>
            </a:r>
            <a:endParaRPr/>
          </a:p>
        </p:txBody>
      </p:sp>
      <p:sp>
        <p:nvSpPr>
          <p:cNvPr id="106" name="Google Shape;106;p19"/>
          <p:cNvSpPr txBox="1"/>
          <p:nvPr>
            <p:ph idx="1" type="body"/>
          </p:nvPr>
        </p:nvSpPr>
        <p:spPr>
          <a:xfrm>
            <a:off x="471900" y="1919075"/>
            <a:ext cx="4557000" cy="2710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u="sng">
                <a:solidFill>
                  <a:schemeClr val="hlink"/>
                </a:solidFill>
                <a:hlinkClick r:id="rId3"/>
              </a:rPr>
              <a:t>https://www.czechology.com/zabijacka-pig-slaughter-czech-way/</a:t>
            </a:r>
            <a:endParaRPr/>
          </a:p>
          <a:p>
            <a:pPr indent="-342900" lvl="0" marL="457200" rtl="0" algn="l">
              <a:spcBef>
                <a:spcPts val="0"/>
              </a:spcBef>
              <a:spcAft>
                <a:spcPts val="0"/>
              </a:spcAft>
              <a:buSzPts val="1800"/>
              <a:buChar char="●"/>
            </a:pPr>
            <a:r>
              <a:rPr lang="en" u="sng">
                <a:solidFill>
                  <a:schemeClr val="hlink"/>
                </a:solidFill>
                <a:hlinkClick r:id="rId4"/>
              </a:rPr>
              <a:t>https://www.ceskatelevize.cz/porady/1102732990-folklorika/316292320040011/</a:t>
            </a:r>
            <a:r>
              <a:rPr lang="en"/>
              <a:t>  (20:55)</a:t>
            </a:r>
            <a:endParaRPr/>
          </a:p>
        </p:txBody>
      </p:sp>
      <p:pic>
        <p:nvPicPr>
          <p:cNvPr id="107" name="Google Shape;107;p19"/>
          <p:cNvPicPr preferRelativeResize="0"/>
          <p:nvPr/>
        </p:nvPicPr>
        <p:blipFill>
          <a:blip r:embed="rId5">
            <a:alphaModFix/>
          </a:blip>
          <a:stretch>
            <a:fillRect/>
          </a:stretch>
        </p:blipFill>
        <p:spPr>
          <a:xfrm>
            <a:off x="5028888" y="1919075"/>
            <a:ext cx="3762375" cy="2381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Where can I taste zabijačka products?</a:t>
            </a:r>
            <a:endParaRPr/>
          </a:p>
        </p:txBody>
      </p:sp>
      <p:sp>
        <p:nvSpPr>
          <p:cNvPr id="113" name="Google Shape;113;p20"/>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 LOT of public gourmet events during winter</a:t>
            </a:r>
            <a:endParaRPr/>
          </a:p>
          <a:p>
            <a:pPr indent="-342900" lvl="0" marL="457200" rtl="0" algn="l">
              <a:spcBef>
                <a:spcPts val="0"/>
              </a:spcBef>
              <a:spcAft>
                <a:spcPts val="0"/>
              </a:spcAft>
              <a:buSzPts val="1800"/>
              <a:buChar char="●"/>
            </a:pPr>
            <a:r>
              <a:rPr lang="en"/>
              <a:t>restaurants</a:t>
            </a:r>
            <a:endParaRPr/>
          </a:p>
          <a:p>
            <a:pPr indent="-342900" lvl="1" marL="914400" rtl="0" algn="l">
              <a:spcBef>
                <a:spcPts val="0"/>
              </a:spcBef>
              <a:spcAft>
                <a:spcPts val="0"/>
              </a:spcAft>
              <a:buSzPts val="1800"/>
              <a:buChar char="○"/>
            </a:pPr>
            <a:r>
              <a:rPr lang="en" sz="1800"/>
              <a:t>U Karla (tlačenka, jelito a jitrnice) - </a:t>
            </a:r>
            <a:r>
              <a:rPr lang="en" sz="1800" u="sng">
                <a:solidFill>
                  <a:schemeClr val="accent5"/>
                </a:solidFill>
                <a:hlinkClick r:id="rId3">
                  <a:extLst>
                    <a:ext uri="{A12FA001-AC4F-418D-AE19-62706E023703}">
                      <ahyp:hlinkClr val="tx"/>
                    </a:ext>
                  </a:extLst>
                </a:hlinkClick>
              </a:rPr>
              <a:t>https://www.facebook.com/UKarlaBrno</a:t>
            </a:r>
            <a:r>
              <a:rPr lang="en" sz="1800"/>
              <a:t> </a:t>
            </a:r>
            <a:endParaRPr/>
          </a:p>
          <a:p>
            <a:pPr indent="-342900" lvl="0" marL="457200" rtl="0" algn="l">
              <a:spcBef>
                <a:spcPts val="0"/>
              </a:spcBef>
              <a:spcAft>
                <a:spcPts val="0"/>
              </a:spcAft>
              <a:buSzPts val="1800"/>
              <a:buChar char="●"/>
            </a:pPr>
            <a:r>
              <a:rPr lang="en"/>
              <a:t>shops</a:t>
            </a:r>
            <a:endParaRPr/>
          </a:p>
          <a:p>
            <a:pPr indent="-317500" lvl="1" marL="914400" rtl="0" algn="l">
              <a:spcBef>
                <a:spcPts val="0"/>
              </a:spcBef>
              <a:spcAft>
                <a:spcPts val="0"/>
              </a:spcAft>
              <a:buSzPts val="1400"/>
              <a:buChar char="○"/>
            </a:pPr>
            <a:r>
              <a:rPr lang="en"/>
              <a:t>Krásno - </a:t>
            </a:r>
            <a:r>
              <a:rPr lang="en" u="sng">
                <a:solidFill>
                  <a:schemeClr val="hlink"/>
                </a:solidFill>
                <a:hlinkClick r:id="rId4"/>
              </a:rPr>
              <a:t>https://www.krasno.cz/prodejny/</a:t>
            </a:r>
            <a:r>
              <a:rPr lang="en"/>
              <a:t> </a:t>
            </a:r>
            <a:endParaRPr/>
          </a:p>
          <a:p>
            <a:pPr indent="-317500" lvl="1" marL="914400" rtl="0" algn="l">
              <a:spcBef>
                <a:spcPts val="0"/>
              </a:spcBef>
              <a:spcAft>
                <a:spcPts val="0"/>
              </a:spcAft>
              <a:buSzPts val="1400"/>
              <a:buChar char="○"/>
            </a:pPr>
            <a:r>
              <a:rPr lang="en"/>
              <a:t>mikroFarma - </a:t>
            </a:r>
            <a:r>
              <a:rPr lang="en" u="sng">
                <a:solidFill>
                  <a:schemeClr val="hlink"/>
                </a:solidFill>
                <a:hlinkClick r:id="rId5"/>
              </a:rPr>
              <a:t>https://www.facebook.com/MikrofarmaBrno</a:t>
            </a:r>
            <a:r>
              <a:rPr lang="en"/>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490250" y="488250"/>
            <a:ext cx="80202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Which holidays in your country are traditionally connected with food?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